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300" r:id="rId5"/>
    <p:sldId id="291" r:id="rId6"/>
    <p:sldId id="295" r:id="rId7"/>
    <p:sldId id="298" r:id="rId8"/>
    <p:sldId id="299" r:id="rId9"/>
    <p:sldId id="296" r:id="rId10"/>
    <p:sldId id="297" r:id="rId11"/>
    <p:sldId id="292" r:id="rId12"/>
    <p:sldId id="293" r:id="rId13"/>
    <p:sldId id="294" r:id="rId14"/>
    <p:sldId id="303" r:id="rId15"/>
    <p:sldId id="304" r:id="rId16"/>
    <p:sldId id="257" r:id="rId17"/>
    <p:sldId id="302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775" autoAdjust="0"/>
  </p:normalViewPr>
  <p:slideViewPr>
    <p:cSldViewPr snapToGrid="0" snapToObjects="1">
      <p:cViewPr varScale="1">
        <p:scale>
          <a:sx n="106" d="100"/>
          <a:sy n="106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wakari.io" TargetMode="Externa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ontinuum.io/downloads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ocalhost:8888/" TargetMode="Externa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1503875"/>
            <a:ext cx="8875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Helvetica"/>
                <a:cs typeface="Helvetica"/>
              </a:rPr>
              <a:t>Practical Kinetics</a:t>
            </a:r>
          </a:p>
          <a:p>
            <a:pPr algn="ctr"/>
            <a:endParaRPr lang="en-US" sz="2400" b="1" dirty="0" smtClean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Helvetica"/>
                <a:cs typeface="Helvetica"/>
              </a:rPr>
              <a:t>Exercise 0: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i="1" dirty="0">
                <a:solidFill>
                  <a:srgbClr val="0000FF"/>
                </a:solidFill>
                <a:latin typeface="Helvetica"/>
                <a:cs typeface="Helvetica"/>
              </a:rPr>
              <a:t>Getting Started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033" y="3917735"/>
            <a:ext cx="8148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Objectives: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Install Python and IPython Notebook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urier New"/>
                <a:cs typeface="Courier New"/>
              </a:rPr>
              <a:t>print “Hello World!”</a:t>
            </a:r>
            <a:r>
              <a:rPr lang="en-US" dirty="0">
                <a:latin typeface="Helvetica"/>
                <a:cs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95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360"/>
            <a:ext cx="9144000" cy="4142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Start a Notebook (Mac and 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A new tab will open: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start typing Python commands where indicated.</a:t>
            </a:r>
          </a:p>
        </p:txBody>
      </p:sp>
      <p:sp>
        <p:nvSpPr>
          <p:cNvPr id="7" name="Left Arrow 6"/>
          <p:cNvSpPr/>
          <p:nvPr/>
        </p:nvSpPr>
        <p:spPr>
          <a:xfrm rot="3102658">
            <a:off x="1547414" y="4081979"/>
            <a:ext cx="619481" cy="1891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5538" y="4309286"/>
            <a:ext cx="204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start typing here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2: Running on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You can also run Python on the web at </a:t>
            </a:r>
            <a:r>
              <a:rPr lang="en-US" dirty="0">
                <a:latin typeface="Helvetica"/>
                <a:cs typeface="Helvetica"/>
                <a:hlinkClick r:id="rId2"/>
              </a:rPr>
              <a:t>https://www.wakari.io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will need to make an account before you can sign in.  It’s free.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00" y="1191969"/>
            <a:ext cx="5179515" cy="474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3468" y="2008262"/>
            <a:ext cx="1799342" cy="124458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76168" y="2696762"/>
            <a:ext cx="1054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sign up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here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7375361" y="2920116"/>
            <a:ext cx="300808" cy="21281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2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2: Running on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When you sign in, you will see this: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Click “New Notebook” to get started.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28" y="1134378"/>
            <a:ext cx="5622038" cy="5187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53468" y="1716813"/>
            <a:ext cx="718662" cy="31997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5959058">
            <a:off x="5388582" y="1223118"/>
            <a:ext cx="745222" cy="2623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15144" y="602412"/>
            <a:ext cx="129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click here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7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95" y="1107235"/>
            <a:ext cx="5768430" cy="5314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2: Running on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When you sign in, you will see this: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start typing in the indicated cell.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6670" y="2877176"/>
            <a:ext cx="4324128" cy="44251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4787501">
            <a:off x="3427758" y="3355865"/>
            <a:ext cx="745222" cy="2623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6634" y="3812843"/>
            <a:ext cx="204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start typing here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5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verify everything is working correctly, enter in the code below.  (Don’t worry about understanding what any of it means yet.)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import numpy as np</a:t>
            </a:r>
          </a:p>
          <a:p>
            <a:r>
              <a:rPr lang="en-US" dirty="0">
                <a:latin typeface="Courier New"/>
                <a:cs typeface="Courier New"/>
              </a:rPr>
              <a:t>%matplotlib inline</a:t>
            </a:r>
          </a:p>
          <a:p>
            <a:r>
              <a:rPr lang="en-US" dirty="0">
                <a:latin typeface="Courier New"/>
                <a:cs typeface="Courier New"/>
              </a:rPr>
              <a:t>import matplotlib</a:t>
            </a:r>
          </a:p>
          <a:p>
            <a:r>
              <a:rPr lang="en-US" dirty="0">
                <a:latin typeface="Courier New"/>
                <a:cs typeface="Courier New"/>
              </a:rPr>
              <a:t>import matplotlib.pyplot as plt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"Hello world!"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x = np.linspace(0,2*np.pi,100)</a:t>
            </a:r>
          </a:p>
          <a:p>
            <a:r>
              <a:rPr lang="en-US" dirty="0">
                <a:latin typeface="Courier New"/>
                <a:cs typeface="Courier New"/>
              </a:rPr>
              <a:t>y = np.sin(x)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plt.plot(x,y,"k")</a:t>
            </a:r>
          </a:p>
          <a:p>
            <a:r>
              <a:rPr lang="en-US" dirty="0">
                <a:latin typeface="Courier New"/>
                <a:cs typeface="Courier New"/>
              </a:rPr>
              <a:t>plt.savefig("plot.png")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Notice that when you press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, your cursor will go to the next line.  To run the code, press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If you are copying and pasting and have a problem, try removing the blank lines in the code, which may contain some non-printing characters.</a:t>
            </a:r>
          </a:p>
        </p:txBody>
      </p:sp>
    </p:spTree>
    <p:extLst>
      <p:ext uri="{BB962C8B-B14F-4D97-AF65-F5344CB8AC3E}">
        <p14:creationId xmlns:p14="http://schemas.microsoft.com/office/powerpoint/2010/main" val="274682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You should see it print out</a:t>
            </a:r>
          </a:p>
          <a:p>
            <a:r>
              <a:rPr lang="en-US" dirty="0">
                <a:latin typeface="Helvetica"/>
                <a:cs typeface="Helvetica"/>
              </a:rPr>
              <a:t>“Hello world!” and a simple</a:t>
            </a:r>
          </a:p>
          <a:p>
            <a:r>
              <a:rPr lang="en-US" dirty="0">
                <a:latin typeface="Helvetica"/>
                <a:cs typeface="Helvetica"/>
              </a:rPr>
              <a:t>graph (highlighted in 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red</a:t>
            </a:r>
            <a:r>
              <a:rPr lang="en-US" dirty="0">
                <a:latin typeface="Helvetica"/>
                <a:cs typeface="Helvetica"/>
              </a:rPr>
              <a:t>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A new cell appears after</a:t>
            </a:r>
          </a:p>
          <a:p>
            <a:r>
              <a:rPr lang="en-US" dirty="0">
                <a:latin typeface="Helvetica"/>
                <a:cs typeface="Helvetica"/>
              </a:rPr>
              <a:t>execution.  You can type</a:t>
            </a:r>
          </a:p>
          <a:p>
            <a:r>
              <a:rPr lang="en-US" dirty="0">
                <a:latin typeface="Helvetica"/>
                <a:cs typeface="Helvetica"/>
              </a:rPr>
              <a:t>in more code</a:t>
            </a:r>
            <a:r>
              <a:rPr lang="en-US" dirty="0">
                <a:latin typeface="Helvetica"/>
                <a:cs typeface="Helvetica"/>
              </a:rPr>
              <a:t>, or change</a:t>
            </a:r>
          </a:p>
          <a:p>
            <a:r>
              <a:rPr lang="en-US" dirty="0">
                <a:latin typeface="Helvetica"/>
                <a:cs typeface="Helvetica"/>
              </a:rPr>
              <a:t>the code you just wrote</a:t>
            </a:r>
          </a:p>
          <a:p>
            <a:r>
              <a:rPr lang="en-US" dirty="0">
                <a:latin typeface="Helvetica"/>
                <a:cs typeface="Helvetica"/>
              </a:rPr>
              <a:t>and run it again.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Congratulations!  You just</a:t>
            </a:r>
          </a:p>
          <a:p>
            <a:r>
              <a:rPr lang="en-US" dirty="0">
                <a:latin typeface="Helvetica"/>
                <a:cs typeface="Helvetica"/>
              </a:rPr>
              <a:t>ran your first Python</a:t>
            </a:r>
          </a:p>
          <a:p>
            <a:r>
              <a:rPr lang="en-US" dirty="0">
                <a:latin typeface="Helvetica"/>
                <a:cs typeface="Helvetica"/>
              </a:rPr>
              <a:t>program!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64" y="209504"/>
            <a:ext cx="5382688" cy="6434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1707" y="3785945"/>
            <a:ext cx="3285474" cy="240067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Working Directory (Local)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When you run Python locally</a:t>
            </a:r>
            <a:r>
              <a:rPr lang="en-US" dirty="0">
                <a:latin typeface="Helvetica"/>
                <a:cs typeface="Helvetica"/>
              </a:rPr>
              <a:t>, notebooks will be saved into the current directory.  This is determined by the directory that Python is started from.</a:t>
            </a:r>
          </a:p>
          <a:p>
            <a:r>
              <a:rPr lang="en-US" dirty="0">
                <a:latin typeface="Helvetica"/>
                <a:cs typeface="Helvetica"/>
              </a:rPr>
              <a:t>To change it: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Mac:</a:t>
            </a:r>
            <a:r>
              <a:rPr lang="en-US" dirty="0">
                <a:latin typeface="Helvetica"/>
                <a:cs typeface="Helvetica"/>
              </a:rPr>
              <a:t> type </a:t>
            </a:r>
            <a:r>
              <a:rPr lang="en-US" dirty="0">
                <a:latin typeface="Courier New"/>
                <a:cs typeface="Courier New"/>
              </a:rPr>
              <a:t>cd some_directory </a:t>
            </a:r>
            <a:r>
              <a:rPr lang="en-US" dirty="0">
                <a:latin typeface="Helvetica"/>
                <a:cs typeface="Helvetica"/>
              </a:rPr>
              <a:t>before typing </a:t>
            </a:r>
            <a:r>
              <a:rPr lang="en-US" dirty="0">
                <a:latin typeface="Courier New"/>
                <a:cs typeface="Courier New"/>
              </a:rPr>
              <a:t>ipython notebook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PC:</a:t>
            </a:r>
            <a:r>
              <a:rPr lang="en-US" dirty="0">
                <a:latin typeface="Helvetica"/>
                <a:cs typeface="Helvetica"/>
              </a:rPr>
              <a:t> type </a:t>
            </a:r>
            <a:r>
              <a:rPr lang="en-US" dirty="0">
                <a:latin typeface="Courier New"/>
                <a:cs typeface="Courier New"/>
              </a:rPr>
              <a:t>cd C:\some_directory\ </a:t>
            </a:r>
            <a:r>
              <a:rPr lang="en-US" dirty="0">
                <a:latin typeface="Helvetica"/>
                <a:cs typeface="Helvetica"/>
              </a:rPr>
              <a:t>before typing </a:t>
            </a:r>
            <a:r>
              <a:rPr lang="en-US" dirty="0">
                <a:latin typeface="Courier New"/>
                <a:cs typeface="Courier New"/>
              </a:rPr>
              <a:t>ipython notebook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the “Hello world!” script, the line </a:t>
            </a:r>
            <a:r>
              <a:rPr lang="en-US" dirty="0">
                <a:latin typeface="Courier New"/>
                <a:cs typeface="Courier New"/>
              </a:rPr>
              <a:t>plt.savefig("plot.png”)</a:t>
            </a:r>
            <a:r>
              <a:rPr lang="en-US" dirty="0">
                <a:latin typeface="Helvetica"/>
                <a:cs typeface="Helvetica"/>
              </a:rPr>
              <a:t> should have saved a PNG of the graph to your working directory.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281"/>
            <a:ext cx="9144000" cy="16426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68449"/>
            <a:ext cx="3064507" cy="39672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Working Directory (Wakari)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When you run Python on Wakari</a:t>
            </a:r>
            <a:r>
              <a:rPr lang="en-US" dirty="0">
                <a:latin typeface="Helvetica"/>
                <a:cs typeface="Helvetica"/>
              </a:rPr>
              <a:t>, notebooks will be saved into a cloud directory, which is shown on the left hand side.  Running the “Hello world!” script should create </a:t>
            </a:r>
            <a:r>
              <a:rPr lang="en-US" dirty="0">
                <a:latin typeface="Courier New"/>
                <a:cs typeface="Courier New"/>
              </a:rPr>
              <a:t>plot.png</a:t>
            </a:r>
            <a:r>
              <a:rPr lang="en-US" dirty="0">
                <a:latin typeface="Helvetica"/>
                <a:cs typeface="Helvetica"/>
              </a:rPr>
              <a:t>.   Press the download button to copy it to your own computer.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3" y="2085703"/>
            <a:ext cx="9144000" cy="4772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2254" y="2387840"/>
            <a:ext cx="297130" cy="29186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933" y="3285548"/>
            <a:ext cx="2292707" cy="31457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776029"/>
            <a:ext cx="8507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Python is a free, popular, and versatile programming language for doing science.  IPython Notebook lets you code in your browser.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You can run Python locally or on the cloud.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Enter code in cells.  Pressing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 goes to the next line.  Pressing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 executes the code in the current cell.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Files will be written to the working directory.  Set it before starting Python.</a:t>
            </a:r>
          </a:p>
        </p:txBody>
      </p:sp>
    </p:spTree>
    <p:extLst>
      <p:ext uri="{BB962C8B-B14F-4D97-AF65-F5344CB8AC3E}">
        <p14:creationId xmlns:p14="http://schemas.microsoft.com/office/powerpoint/2010/main" val="30654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What is Python?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401" y="671170"/>
            <a:ext cx="8432054" cy="56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Python is a programming language that is: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1. </a:t>
            </a:r>
            <a:r>
              <a:rPr lang="en-US" b="1" dirty="0">
                <a:latin typeface="Helvetica"/>
                <a:cs typeface="Helvetica"/>
              </a:rPr>
              <a:t>Easy to use.  </a:t>
            </a:r>
            <a:r>
              <a:rPr lang="en-US" dirty="0">
                <a:latin typeface="Helvetica"/>
                <a:cs typeface="Helvetica"/>
              </a:rPr>
              <a:t>It reads like English: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>
                <a:latin typeface="Courier New"/>
                <a:cs typeface="Courier New"/>
              </a:rPr>
              <a:t>if temperature &lt; 30:</a:t>
            </a:r>
          </a:p>
          <a:p>
            <a:r>
              <a:rPr lang="en-US">
                <a:latin typeface="Courier New"/>
                <a:cs typeface="Courier New"/>
              </a:rPr>
              <a:t>			print “Wear a hat.”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2. </a:t>
            </a:r>
            <a:r>
              <a:rPr lang="en-US" b="1" dirty="0">
                <a:latin typeface="Helvetica"/>
                <a:cs typeface="Helvetica"/>
              </a:rPr>
              <a:t>Free and widely used.  </a:t>
            </a:r>
            <a:r>
              <a:rPr lang="en-US" dirty="0">
                <a:latin typeface="Helvetica"/>
                <a:cs typeface="Helvetica"/>
              </a:rPr>
              <a:t>It’s the fifth-most popular language in the world!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															(Source: tiobe.com)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3. </a:t>
            </a:r>
            <a:r>
              <a:rPr lang="en-US" b="1" dirty="0">
                <a:latin typeface="Helvetica"/>
                <a:cs typeface="Helvetica"/>
              </a:rPr>
              <a:t>Great for doing science.  </a:t>
            </a:r>
            <a:r>
              <a:rPr lang="en-US" dirty="0">
                <a:latin typeface="Helvetica"/>
                <a:cs typeface="Helvetica"/>
              </a:rPr>
              <a:t>Many common tasks like importing spreadsheet</a:t>
            </a:r>
          </a:p>
          <a:p>
            <a:r>
              <a:rPr lang="en-US" dirty="0">
                <a:latin typeface="Helvetica"/>
                <a:cs typeface="Helvetica"/>
              </a:rPr>
              <a:t>	data, curve fitting, and solving differential equations are easy in Python.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60" y="3108108"/>
            <a:ext cx="7078021" cy="19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3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What is IPython Notebook?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“I” stands for “interactive.”  It’s a way to run Python in your browser: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also annotate your code and share it with others.  There is no difference between the Python code in IPython Notebooks and .py files.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81" y="1189894"/>
            <a:ext cx="8067823" cy="45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7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How to Run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Helvetica"/>
                <a:cs typeface="Helvetica"/>
              </a:rPr>
              <a:t>Option 1. Run Locally in IPython Notebook</a:t>
            </a:r>
            <a:r>
              <a:rPr lang="en-US" b="1" dirty="0">
                <a:solidFill>
                  <a:srgbClr val="0000FF"/>
                </a:solidFill>
                <a:latin typeface="Helvetica"/>
                <a:cs typeface="Helvetica"/>
              </a:rPr>
              <a:t> (recommended)</a:t>
            </a:r>
            <a:endParaRPr lang="en-US" dirty="0">
              <a:solidFill>
                <a:srgbClr val="0000FF"/>
              </a:solidFill>
              <a:latin typeface="Helvetica"/>
              <a:cs typeface="Helvetica"/>
            </a:endParaRP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Code in your browser.  Calculations are performed by your own computer.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You will have to install Python, but you don’t have to depend on an Internet</a:t>
            </a:r>
          </a:p>
          <a:p>
            <a:r>
              <a:rPr lang="en-US" b="1" dirty="0">
                <a:latin typeface="Helvetica"/>
                <a:cs typeface="Helvetica"/>
              </a:rPr>
              <a:t>	</a:t>
            </a:r>
            <a:r>
              <a:rPr lang="en-US" dirty="0">
                <a:latin typeface="Helvetica"/>
                <a:cs typeface="Helvetica"/>
              </a:rPr>
              <a:t>connection, files stay on your own computer, and calculations are free.</a:t>
            </a:r>
            <a:endParaRPr lang="en-US" b="1" dirty="0">
              <a:latin typeface="Helvetica"/>
              <a:cs typeface="Helvetica"/>
            </a:endParaRP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dirty="0">
                <a:solidFill>
                  <a:srgbClr val="0000FF"/>
                </a:solidFill>
                <a:latin typeface="Helvetica"/>
                <a:cs typeface="Helvetica"/>
              </a:rPr>
              <a:t>Option 2: Run on the Web at wakari.io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Code in your browser.  Calculations are performed by computers in the cloud.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</a:t>
            </a:r>
          </a:p>
          <a:p>
            <a:r>
              <a:rPr lang="en-US" dirty="0">
                <a:latin typeface="Helvetica"/>
                <a:cs typeface="Helvetica"/>
              </a:rPr>
              <a:t>	You won’t have to install any software, but you will have to pay if you are</a:t>
            </a:r>
          </a:p>
          <a:p>
            <a:r>
              <a:rPr lang="en-US" dirty="0">
                <a:latin typeface="Helvetica"/>
                <a:cs typeface="Helvetica"/>
              </a:rPr>
              <a:t>	doing anything more than a casual calculation.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solidFill>
                  <a:srgbClr val="0000FF"/>
                </a:solidFill>
                <a:latin typeface="Helvetica"/>
                <a:cs typeface="Helvetica"/>
              </a:rPr>
              <a:t>Option 3: Run Locally with a Text Editor (advanced)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</a:p>
          <a:p>
            <a:r>
              <a:rPr lang="en-US" dirty="0">
                <a:latin typeface="Helvetica"/>
                <a:cs typeface="Helvetica"/>
              </a:rPr>
              <a:t>	Code in a text editor.  Calculations are performed by your own computer.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If you already have some programming background, you might prefer to</a:t>
            </a:r>
          </a:p>
          <a:p>
            <a:r>
              <a:rPr lang="en-US" dirty="0">
                <a:latin typeface="Helvetica"/>
                <a:cs typeface="Helvetica"/>
              </a:rPr>
              <a:t>	code in </a:t>
            </a:r>
            <a:r>
              <a:rPr lang="en-US" dirty="0">
                <a:latin typeface="Courier New"/>
                <a:cs typeface="Courier New"/>
              </a:rPr>
              <a:t>vim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>
                <a:latin typeface="Courier New"/>
                <a:cs typeface="Courier New"/>
              </a:rPr>
              <a:t>emacs</a:t>
            </a:r>
            <a:r>
              <a:rPr lang="en-US" dirty="0">
                <a:latin typeface="Helvetica"/>
                <a:cs typeface="Helvetica"/>
              </a:rPr>
              <a:t>, or another text editor.  This option is faster and more</a:t>
            </a:r>
          </a:p>
          <a:p>
            <a:r>
              <a:rPr lang="en-US" dirty="0">
                <a:latin typeface="Helvetica"/>
                <a:cs typeface="Helvetica"/>
              </a:rPr>
              <a:t>	versatile, but will not be covered in this tutorial.</a:t>
            </a:r>
          </a:p>
        </p:txBody>
      </p:sp>
    </p:spTree>
    <p:extLst>
      <p:ext uri="{BB962C8B-B14F-4D97-AF65-F5344CB8AC3E}">
        <p14:creationId xmlns:p14="http://schemas.microsoft.com/office/powerpoint/2010/main" val="50403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Install Python Locally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run Python on your own computer, download the standard Anaconda package from </a:t>
            </a:r>
            <a:r>
              <a:rPr lang="en-US" dirty="0">
                <a:latin typeface="Courier New"/>
                <a:cs typeface="Courier New"/>
                <a:hlinkClick r:id="rId2"/>
              </a:rPr>
              <a:t>https://www.continuum.io/downloads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Installers for both Windows and Mac are available.  Select Python 2.7.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25" y="1503881"/>
            <a:ext cx="6191007" cy="4444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2614" y="2630555"/>
            <a:ext cx="1799342" cy="124458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0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Start Python (Mac)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To start IPython Notebook: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Open spotlight and run Terminal: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Type </a:t>
            </a:r>
            <a:r>
              <a:rPr lang="en-US" dirty="0">
                <a:latin typeface="Courier New"/>
                <a:cs typeface="Courier New"/>
              </a:rPr>
              <a:t>ipython notebook</a:t>
            </a:r>
            <a:r>
              <a:rPr lang="en-US" dirty="0">
                <a:latin typeface="Helvetica"/>
                <a:cs typeface="Helvetica"/>
              </a:rPr>
              <a:t> and press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05" y="1731905"/>
            <a:ext cx="6121400" cy="2044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3184" y="1092618"/>
            <a:ext cx="125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type here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18251137">
            <a:off x="3932174" y="1702050"/>
            <a:ext cx="948360" cy="17720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4804" y="4968591"/>
            <a:ext cx="125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type here</a:t>
            </a:r>
            <a:endParaRPr lang="en-US" b="1" i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51" y="4364489"/>
            <a:ext cx="5980752" cy="242999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9184393">
            <a:off x="2160827" y="5000214"/>
            <a:ext cx="498995" cy="1365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38" y="1126085"/>
            <a:ext cx="3260319" cy="2325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62" y="1109623"/>
            <a:ext cx="3031430" cy="2312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1" y="3495937"/>
            <a:ext cx="3207893" cy="3003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Start Python (PC)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43" y="671170"/>
            <a:ext cx="875684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Open the command prompt from the Start menu (various Windows versions shown):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4866" y="3524454"/>
            <a:ext cx="514822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Click on the Start button (or its equivalent).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Search for “command prompt.”  Alternatively, run </a:t>
            </a:r>
            <a:r>
              <a:rPr lang="en-US" dirty="0">
                <a:latin typeface="Courier New"/>
                <a:cs typeface="Courier New"/>
              </a:rPr>
              <a:t>cmd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Start the prompt.  A black console will open.</a:t>
            </a:r>
          </a:p>
        </p:txBody>
      </p:sp>
    </p:spTree>
    <p:extLst>
      <p:ext uri="{BB962C8B-B14F-4D97-AF65-F5344CB8AC3E}">
        <p14:creationId xmlns:p14="http://schemas.microsoft.com/office/powerpoint/2010/main" val="203010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Run Python (PC)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43" y="671170"/>
            <a:ext cx="875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the command prompt console: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243" y="4540116"/>
            <a:ext cx="85877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Type </a:t>
            </a:r>
            <a:r>
              <a:rPr lang="en-US" dirty="0">
                <a:latin typeface="Courier New"/>
                <a:cs typeface="Courier New"/>
              </a:rPr>
              <a:t>ipython notebook</a:t>
            </a:r>
            <a:r>
              <a:rPr lang="en-US" dirty="0">
                <a:latin typeface="Helvetica"/>
                <a:cs typeface="Helvetica"/>
              </a:rPr>
              <a:t> and press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The Python kernel will start in the console.  That’s all the text under the red box above.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IPython Notebook will start in your browser.  If it doesn’t, navigate to </a:t>
            </a:r>
            <a:r>
              <a:rPr lang="en-US" dirty="0">
                <a:latin typeface="Helvetica"/>
                <a:cs typeface="Helvetica"/>
                <a:hlinkClick r:id="rId2"/>
              </a:rPr>
              <a:t>http://localhost:8888/</a:t>
            </a:r>
            <a:r>
              <a:rPr lang="en-US" dirty="0">
                <a:latin typeface="Helvetica"/>
                <a:cs typeface="Helvetica"/>
              </a:rPr>
              <a:t> </a:t>
            </a:r>
          </a:p>
        </p:txBody>
      </p:sp>
      <p:pic>
        <p:nvPicPr>
          <p:cNvPr id="2" name="Picture 1" descr="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53" y="1176351"/>
            <a:ext cx="6381750" cy="3181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4393" y="1731799"/>
            <a:ext cx="3108356" cy="19795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" y="1155869"/>
            <a:ext cx="9144000" cy="4126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Start a Notebook (Mac and 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Python will open in your browser:</a:t>
            </a:r>
          </a:p>
        </p:txBody>
      </p:sp>
      <p:sp>
        <p:nvSpPr>
          <p:cNvPr id="7" name="Left Arrow 6"/>
          <p:cNvSpPr/>
          <p:nvPr/>
        </p:nvSpPr>
        <p:spPr>
          <a:xfrm rot="3102658">
            <a:off x="6869928" y="5117987"/>
            <a:ext cx="619481" cy="1891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5016" y="5356436"/>
            <a:ext cx="129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click here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315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5720</TotalTime>
  <Words>851</Words>
  <Application>Microsoft Macintosh PowerPoint</Application>
  <PresentationFormat>On-screen Show (4:3)</PresentationFormat>
  <Paragraphs>296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H@rvard2014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Kwan, Eugene Elliott</dc:creator>
  <cp:keywords/>
  <cp:lastModifiedBy>Kwan, Eugene Elliott</cp:lastModifiedBy>
  <cp:revision>57</cp:revision>
  <dcterms:created xsi:type="dcterms:W3CDTF">2016-01-07T18:34:18Z</dcterms:created>
  <dcterms:modified xsi:type="dcterms:W3CDTF">2016-01-12T17:45:37Z</dcterms:modified>
</cp:coreProperties>
</file>