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71" r:id="rId4"/>
    <p:sldId id="258" r:id="rId5"/>
    <p:sldId id="260" r:id="rId6"/>
    <p:sldId id="262" r:id="rId7"/>
    <p:sldId id="263" r:id="rId8"/>
    <p:sldId id="267" r:id="rId9"/>
    <p:sldId id="265" r:id="rId10"/>
    <p:sldId id="264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332" autoAdjust="0"/>
  </p:normalViewPr>
  <p:slideViewPr>
    <p:cSldViewPr snapToGrid="0" snapToObjects="1">
      <p:cViewPr varScale="1">
        <p:scale>
          <a:sx n="109" d="100"/>
          <a:sy n="109" d="100"/>
        </p:scale>
        <p:origin x="-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0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9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7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5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6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5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6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8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2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7C622-365D-4549-80DD-6A61E2992874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2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1503875"/>
            <a:ext cx="88751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FF"/>
                </a:solidFill>
                <a:latin typeface="Helvetica"/>
                <a:cs typeface="Helvetica"/>
              </a:rPr>
              <a:t>Practical Kinetics</a:t>
            </a:r>
          </a:p>
          <a:p>
            <a:pPr algn="ctr"/>
            <a:endParaRPr lang="en-US" sz="2400" b="1" dirty="0">
              <a:solidFill>
                <a:srgbClr val="0000FF"/>
              </a:solidFill>
              <a:latin typeface="Helvetica"/>
              <a:cs typeface="Helvetica"/>
            </a:endParaRPr>
          </a:p>
          <a:p>
            <a:pPr algn="ctr"/>
            <a:r>
              <a:rPr lang="en-US" sz="2400" b="1" dirty="0">
                <a:solidFill>
                  <a:srgbClr val="0000FF"/>
                </a:solidFill>
                <a:latin typeface="Helvetica"/>
                <a:cs typeface="Helvetica"/>
              </a:rPr>
              <a:t>Practice</a:t>
            </a:r>
            <a:r>
              <a:rPr lang="en-US" sz="2400" b="1" dirty="0">
                <a:solidFill>
                  <a:srgbClr val="0000FF"/>
                </a:solidFill>
                <a:latin typeface="Helvetica"/>
                <a:cs typeface="Helvetica"/>
              </a:rPr>
              <a:t> 1:</a:t>
            </a:r>
          </a:p>
          <a:p>
            <a:pPr algn="ctr"/>
            <a:endParaRPr lang="en-US" sz="2400" b="1" dirty="0">
              <a:solidFill>
                <a:srgbClr val="0000FF"/>
              </a:solidFill>
              <a:latin typeface="Helvetica"/>
              <a:cs typeface="Helvetica"/>
            </a:endParaRPr>
          </a:p>
          <a:p>
            <a:pPr algn="ctr"/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Kinetic Resolution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033" y="3917735"/>
            <a:ext cx="8148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Objectives:</a:t>
            </a: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Timecourse simulation of first-order kinetic resolution</a:t>
            </a: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Predict yield as a function of selectivity factor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634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Code Outline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751202" cy="5970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Fill in the blanks below.  (This assumes the previous code is present.)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from scipy.interpolate import interp1d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# gives the yield of the recovered starting material given a target</a:t>
            </a:r>
          </a:p>
          <a:p>
            <a:r>
              <a:rPr lang="en-US" sz="1400" dirty="0">
                <a:latin typeface="Courier New"/>
                <a:cs typeface="Courier New"/>
              </a:rPr>
              <a:t># ee and selectivity factor</a:t>
            </a:r>
          </a:p>
          <a:p>
            <a:r>
              <a:rPr lang="en-US" sz="1400" dirty="0">
                <a:latin typeface="Courier New"/>
                <a:cs typeface="Courier New"/>
              </a:rPr>
              <a:t>def SM_yield(target_ee, selectivity):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	# assume k_S is constant</a:t>
            </a:r>
          </a:p>
          <a:p>
            <a:r>
              <a:rPr lang="en-US" sz="1400" dirty="0">
                <a:latin typeface="Courier New"/>
                <a:cs typeface="Courier New"/>
              </a:rPr>
              <a:t>    k_R = k_S * ___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	# recalculate with new rate constants (look at previous code)</a:t>
            </a:r>
          </a:p>
          <a:p>
            <a:r>
              <a:rPr lang="en-US" sz="1400" dirty="0">
                <a:latin typeface="Courier New"/>
                <a:cs typeface="Courier New"/>
              </a:rPr>
              <a:t>    SM_R  = [ ___ ]</a:t>
            </a:r>
          </a:p>
          <a:p>
            <a:r>
              <a:rPr lang="en-US" sz="1400" dirty="0">
                <a:latin typeface="Courier New"/>
                <a:cs typeface="Courier New"/>
              </a:rPr>
              <a:t>    PDT_R = [ ___ ]</a:t>
            </a:r>
          </a:p>
          <a:p>
            <a:r>
              <a:rPr lang="en-US" sz="1400" dirty="0">
                <a:latin typeface="Courier New"/>
                <a:cs typeface="Courier New"/>
              </a:rPr>
              <a:t>    SM_S  = [ ___ ]</a:t>
            </a:r>
          </a:p>
          <a:p>
            <a:r>
              <a:rPr lang="en-US" sz="1400" dirty="0">
                <a:latin typeface="Courier New"/>
                <a:cs typeface="Courier New"/>
              </a:rPr>
              <a:t>    PDT_S = [ ___ ]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    conversion = [ ___ ]</a:t>
            </a:r>
          </a:p>
          <a:p>
            <a:r>
              <a:rPr lang="en-US" sz="1400" dirty="0">
                <a:latin typeface="Courier New"/>
                <a:cs typeface="Courier New"/>
              </a:rPr>
              <a:t>    ee_SM      = [ ___ ]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</a:p>
          <a:p>
            <a:r>
              <a:rPr lang="en-US" sz="1400" dirty="0">
                <a:latin typeface="Courier New"/>
                <a:cs typeface="Courier New"/>
              </a:rPr>
              <a:t>	# if the ee never gets up to the target ee in this simulation,</a:t>
            </a:r>
          </a:p>
          <a:p>
            <a:r>
              <a:rPr lang="en-US" sz="1400" dirty="0">
                <a:latin typeface="Courier New"/>
                <a:cs typeface="Courier New"/>
              </a:rPr>
              <a:t>	# return a starting material yield of zero</a:t>
            </a:r>
          </a:p>
          <a:p>
            <a:r>
              <a:rPr lang="en-US" sz="1400" dirty="0">
                <a:latin typeface="Courier New"/>
                <a:cs typeface="Courier New"/>
              </a:rPr>
              <a:t>	#</a:t>
            </a:r>
          </a:p>
          <a:p>
            <a:r>
              <a:rPr lang="en-US" sz="1400" dirty="0">
                <a:latin typeface="Courier New"/>
                <a:cs typeface="Courier New"/>
              </a:rPr>
              <a:t>	# this occurs for low selectivity factors</a:t>
            </a:r>
          </a:p>
          <a:p>
            <a:r>
              <a:rPr lang="en-US" sz="1400" dirty="0">
                <a:latin typeface="Courier New"/>
                <a:cs typeface="Courier New"/>
              </a:rPr>
              <a:t>	if max(ee_SM) &lt; target_ee:</a:t>
            </a:r>
          </a:p>
          <a:p>
            <a:r>
              <a:rPr lang="en-US" sz="1400" dirty="0">
                <a:latin typeface="Courier New"/>
                <a:cs typeface="Courier New"/>
              </a:rPr>
              <a:t>        return 0.0</a:t>
            </a:r>
          </a:p>
          <a:p>
            <a:r>
              <a:rPr lang="en-US" sz="1400" dirty="0">
                <a:latin typeface="Courier New"/>
                <a:cs typeface="Courier New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35961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Code Outline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751202" cy="5416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(the function, continued)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def SM_yield(target_ee, selectivity):</a:t>
            </a:r>
          </a:p>
          <a:p>
            <a:r>
              <a:rPr lang="en-US" dirty="0">
                <a:latin typeface="Helvetica"/>
                <a:cs typeface="Helvetica"/>
              </a:rPr>
              <a:t>	...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sz="1400" dirty="0">
                <a:latin typeface="Courier New"/>
                <a:cs typeface="Courier New"/>
              </a:rPr>
              <a:t>	# interpolate the conversion vs. ee function</a:t>
            </a:r>
          </a:p>
          <a:p>
            <a:r>
              <a:rPr lang="en-US" sz="1400" dirty="0">
                <a:latin typeface="Courier New"/>
                <a:cs typeface="Courier New"/>
              </a:rPr>
              <a:t>	interpolation_function = interp1d(ee_SM, conversion)</a:t>
            </a:r>
          </a:p>
          <a:p>
            <a:r>
              <a:rPr lang="en-US" sz="1400" dirty="0">
                <a:latin typeface="Courier New"/>
                <a:cs typeface="Courier New"/>
              </a:rPr>
              <a:t>	interpolated_conversion = interpolation_function(target_ee)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    	# calculate the starting material yield</a:t>
            </a:r>
          </a:p>
          <a:p>
            <a:r>
              <a:rPr lang="en-US" sz="1400" dirty="0">
                <a:latin typeface="Courier New"/>
                <a:cs typeface="Courier New"/>
              </a:rPr>
              <a:t>	this_yield = ___ - ___</a:t>
            </a:r>
          </a:p>
          <a:p>
            <a:r>
              <a:rPr lang="en-US" sz="1400" dirty="0">
                <a:latin typeface="Courier New"/>
                <a:cs typeface="Courier New"/>
              </a:rPr>
              <a:t>	return this_yield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dirty="0">
                <a:latin typeface="Helvetica"/>
                <a:cs typeface="Helvetica"/>
              </a:rPr>
              <a:t>Now, let’s run the simulation and plot: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target_ee = 0.99</a:t>
            </a:r>
          </a:p>
          <a:p>
            <a:r>
              <a:rPr lang="en-US" sz="1400" dirty="0">
                <a:latin typeface="Courier New"/>
                <a:cs typeface="Courier New"/>
              </a:rPr>
              <a:t>selectivities = np.logspace(0.1, 2, 50)</a:t>
            </a:r>
          </a:p>
          <a:p>
            <a:r>
              <a:rPr lang="en-US" sz="1400" dirty="0">
                <a:latin typeface="Courier New"/>
                <a:cs typeface="Courier New"/>
              </a:rPr>
              <a:t>yields = [ SM_yield(___,___) for ___ ]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plt.plot(___, ___, "r.", label="99% ee")</a:t>
            </a:r>
          </a:p>
          <a:p>
            <a:r>
              <a:rPr lang="en-US" sz="1400" dirty="0">
                <a:latin typeface="Courier New"/>
                <a:cs typeface="Courier New"/>
              </a:rPr>
              <a:t>plt.legend(loc="best")</a:t>
            </a:r>
          </a:p>
          <a:p>
            <a:r>
              <a:rPr lang="en-US" sz="1400" dirty="0">
                <a:latin typeface="Courier New"/>
                <a:cs typeface="Courier New"/>
              </a:rPr>
              <a:t>plt.xlabel("s factor")</a:t>
            </a:r>
          </a:p>
          <a:p>
            <a:r>
              <a:rPr lang="en-US" sz="1400" dirty="0">
                <a:latin typeface="Courier New"/>
                <a:cs typeface="Courier New"/>
              </a:rPr>
              <a:t>plt.ylabel("yield")</a:t>
            </a:r>
          </a:p>
        </p:txBody>
      </p:sp>
    </p:spTree>
    <p:extLst>
      <p:ext uri="{BB962C8B-B14F-4D97-AF65-F5344CB8AC3E}">
        <p14:creationId xmlns:p14="http://schemas.microsoft.com/office/powerpoint/2010/main" val="4204956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Solutions to Asssignment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84400"/>
            <a:ext cx="8751202" cy="5447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from scipy.interpolate import interp1d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def SM_yield(target_ee, selectivity):</a:t>
            </a:r>
          </a:p>
          <a:p>
            <a:r>
              <a:rPr lang="en-US" sz="1200" dirty="0">
                <a:latin typeface="Courier New"/>
                <a:cs typeface="Courier New"/>
              </a:rPr>
              <a:t>    k_R = k_S * selectivity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SM_R  = [ SM_R_0 * exp(-k_R*t) for t in time ]</a:t>
            </a:r>
          </a:p>
          <a:p>
            <a:r>
              <a:rPr lang="en-US" sz="1200" dirty="0">
                <a:latin typeface="Courier New"/>
                <a:cs typeface="Courier New"/>
              </a:rPr>
              <a:t>    PDT_R = [ SM_R_0 - i for i in SM_R ]</a:t>
            </a:r>
          </a:p>
          <a:p>
            <a:r>
              <a:rPr lang="en-US" sz="1200" dirty="0">
                <a:latin typeface="Courier New"/>
                <a:cs typeface="Courier New"/>
              </a:rPr>
              <a:t>    SM_S  = [ SM_S_0 * exp(-k_S*t) for t in time ]</a:t>
            </a:r>
          </a:p>
          <a:p>
            <a:r>
              <a:rPr lang="en-US" sz="1200" dirty="0">
                <a:latin typeface="Courier New"/>
                <a:cs typeface="Courier New"/>
              </a:rPr>
              <a:t>    PDT_S = [ SM_S_0 - i for i in SM_S ]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conversion = [ (PDT_R[i] + PDT_S[i]) / total_concentration for i in indices ]</a:t>
            </a:r>
          </a:p>
          <a:p>
            <a:r>
              <a:rPr lang="en-US" sz="1200" dirty="0">
                <a:latin typeface="Courier New"/>
                <a:cs typeface="Courier New"/>
              </a:rPr>
              <a:t>    ee_SM      = [ (SM_S[i] - SM_R[i]) / (SM_R[i] + SM_S[i]) for i in indices ]</a:t>
            </a:r>
          </a:p>
          <a:p>
            <a:r>
              <a:rPr lang="en-US" sz="1200" dirty="0">
                <a:latin typeface="Courier New"/>
                <a:cs typeface="Courier New"/>
              </a:rPr>
              <a:t>        </a:t>
            </a:r>
          </a:p>
          <a:p>
            <a:r>
              <a:rPr lang="en-US" sz="1200" dirty="0">
                <a:latin typeface="Courier New"/>
                <a:cs typeface="Courier New"/>
              </a:rPr>
              <a:t>    if max(ee_SM) &lt; target_ee:</a:t>
            </a:r>
          </a:p>
          <a:p>
            <a:r>
              <a:rPr lang="en-US" sz="1200" dirty="0">
                <a:latin typeface="Courier New"/>
                <a:cs typeface="Courier New"/>
              </a:rPr>
              <a:t>        return 0.0</a:t>
            </a:r>
          </a:p>
          <a:p>
            <a:r>
              <a:rPr lang="en-US" sz="1200" dirty="0">
                <a:latin typeface="Courier New"/>
                <a:cs typeface="Courier New"/>
              </a:rPr>
              <a:t>        </a:t>
            </a:r>
          </a:p>
          <a:p>
            <a:r>
              <a:rPr lang="en-US" sz="1200" dirty="0">
                <a:latin typeface="Courier New"/>
                <a:cs typeface="Courier New"/>
              </a:rPr>
              <a:t>    interpolation_function = interp1d(ee_SM, conversion)</a:t>
            </a:r>
          </a:p>
          <a:p>
            <a:r>
              <a:rPr lang="en-US" sz="1200" dirty="0">
                <a:latin typeface="Courier New"/>
                <a:cs typeface="Courier New"/>
              </a:rPr>
              <a:t>    interpolated_conversion = interpolation_function(target_ee)</a:t>
            </a:r>
          </a:p>
          <a:p>
            <a:r>
              <a:rPr lang="en-US" sz="1200" dirty="0">
                <a:latin typeface="Courier New"/>
                <a:cs typeface="Courier New"/>
              </a:rPr>
              <a:t>    this_yield = 1.0 - interpolated_conversion</a:t>
            </a:r>
          </a:p>
          <a:p>
            <a:r>
              <a:rPr lang="en-US" sz="1200" dirty="0">
                <a:latin typeface="Courier New"/>
                <a:cs typeface="Courier New"/>
              </a:rPr>
              <a:t>    return this_yield</a:t>
            </a:r>
          </a:p>
          <a:p>
            <a:r>
              <a:rPr lang="en-US" sz="1200" dirty="0">
                <a:latin typeface="Courier New"/>
                <a:cs typeface="Courier New"/>
              </a:rPr>
              <a:t>        </a:t>
            </a:r>
          </a:p>
          <a:p>
            <a:r>
              <a:rPr lang="en-US" sz="1200" dirty="0">
                <a:latin typeface="Courier New"/>
                <a:cs typeface="Courier New"/>
              </a:rPr>
              <a:t>target_ee = 0.99</a:t>
            </a:r>
          </a:p>
          <a:p>
            <a:r>
              <a:rPr lang="en-US" sz="1200" dirty="0">
                <a:latin typeface="Courier New"/>
                <a:cs typeface="Courier New"/>
              </a:rPr>
              <a:t>selectivities = np.logspace(0.1, 2, 50)</a:t>
            </a:r>
          </a:p>
          <a:p>
            <a:r>
              <a:rPr lang="en-US" sz="1200" dirty="0">
                <a:latin typeface="Courier New"/>
                <a:cs typeface="Courier New"/>
              </a:rPr>
              <a:t>yields = [ SM_yield(target_ee, i) for i in selectivities ]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plt.plot(selectivities, yields_90, "r.", label="99% ee")</a:t>
            </a:r>
          </a:p>
          <a:p>
            <a:r>
              <a:rPr lang="en-US" sz="1200" dirty="0">
                <a:latin typeface="Courier New"/>
                <a:cs typeface="Courier New"/>
              </a:rPr>
              <a:t>plt.legend(loc="best")</a:t>
            </a:r>
          </a:p>
          <a:p>
            <a:r>
              <a:rPr lang="en-US" sz="1200" dirty="0">
                <a:latin typeface="Courier New"/>
                <a:cs typeface="Courier New"/>
              </a:rPr>
              <a:t>plt.xlabel("s factor")</a:t>
            </a:r>
          </a:p>
          <a:p>
            <a:r>
              <a:rPr lang="en-US" sz="1200" dirty="0">
                <a:latin typeface="Courier New"/>
                <a:cs typeface="Courier New"/>
              </a:rPr>
              <a:t>plt.ylabel("yield")</a:t>
            </a:r>
          </a:p>
        </p:txBody>
      </p:sp>
    </p:spTree>
    <p:extLst>
      <p:ext uri="{BB962C8B-B14F-4D97-AF65-F5344CB8AC3E}">
        <p14:creationId xmlns:p14="http://schemas.microsoft.com/office/powerpoint/2010/main" val="4174629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Solutions to Asssignment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84400"/>
            <a:ext cx="8751202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Once the selectivity factor passes 30 or so, the yield in 99% </a:t>
            </a:r>
            <a:r>
              <a:rPr lang="en-US" i="1" dirty="0">
                <a:latin typeface="Helvetica"/>
                <a:cs typeface="Helvetica"/>
              </a:rPr>
              <a:t>ee</a:t>
            </a:r>
            <a:r>
              <a:rPr lang="en-US" dirty="0">
                <a:latin typeface="Helvetica"/>
                <a:cs typeface="Helvetica"/>
              </a:rPr>
              <a:t> starting material is essentially quantitative.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Try plotting some other selectivity factors!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1553486"/>
            <a:ext cx="50546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5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84400"/>
            <a:ext cx="8751202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In these practice problems, we:</a:t>
            </a:r>
          </a:p>
          <a:p>
            <a:endParaRPr lang="en-US" dirty="0">
              <a:latin typeface="Helvetica"/>
              <a:cs typeface="Helvetica"/>
            </a:endParaRPr>
          </a:p>
          <a:p>
            <a:pPr marL="635000" indent="-344488">
              <a:buFontTx/>
              <a:buChar char="-"/>
            </a:pPr>
            <a:r>
              <a:rPr lang="en-US" dirty="0">
                <a:latin typeface="Helvetica"/>
                <a:cs typeface="Helvetica"/>
              </a:rPr>
              <a:t>imported libraries</a:t>
            </a:r>
          </a:p>
          <a:p>
            <a:pPr marL="635000" indent="-344488">
              <a:buFontTx/>
              <a:buChar char="-"/>
            </a:pPr>
            <a:endParaRPr lang="en-US" dirty="0">
              <a:latin typeface="Helvetica"/>
              <a:cs typeface="Helvetica"/>
            </a:endParaRPr>
          </a:p>
          <a:p>
            <a:pPr marL="635000" indent="-344488">
              <a:buFontTx/>
              <a:buChar char="-"/>
            </a:pPr>
            <a:r>
              <a:rPr lang="en-US" dirty="0">
                <a:latin typeface="Helvetica"/>
                <a:cs typeface="Helvetica"/>
              </a:rPr>
              <a:t>calculated concentrations with list comprehensions</a:t>
            </a:r>
          </a:p>
          <a:p>
            <a:pPr marL="635000" indent="-344488">
              <a:buFontTx/>
              <a:buChar char="-"/>
            </a:pPr>
            <a:endParaRPr lang="en-US" dirty="0">
              <a:latin typeface="Helvetica"/>
              <a:cs typeface="Helvetica"/>
            </a:endParaRPr>
          </a:p>
          <a:p>
            <a:pPr marL="635000" indent="-344488">
              <a:buFontTx/>
              <a:buChar char="-"/>
            </a:pPr>
            <a:r>
              <a:rPr lang="en-US" dirty="0">
                <a:latin typeface="Helvetica"/>
                <a:cs typeface="Helvetica"/>
              </a:rPr>
              <a:t>computed quantities like conversion and </a:t>
            </a:r>
            <a:r>
              <a:rPr lang="en-US" i="1" dirty="0">
                <a:latin typeface="Helvetica"/>
                <a:cs typeface="Helvetica"/>
              </a:rPr>
              <a:t>ee</a:t>
            </a:r>
            <a:r>
              <a:rPr lang="en-US" dirty="0">
                <a:latin typeface="Helvetica"/>
                <a:cs typeface="Helvetica"/>
              </a:rPr>
              <a:t> from (time, concentration) data</a:t>
            </a:r>
          </a:p>
          <a:p>
            <a:pPr marL="635000" indent="-344488">
              <a:buFontTx/>
              <a:buChar char="-"/>
            </a:pPr>
            <a:endParaRPr lang="en-US" dirty="0">
              <a:latin typeface="Helvetica"/>
              <a:cs typeface="Helvetica"/>
            </a:endParaRPr>
          </a:p>
          <a:p>
            <a:pPr marL="635000" indent="-344488">
              <a:buFontTx/>
              <a:buChar char="-"/>
            </a:pPr>
            <a:r>
              <a:rPr lang="en-US" dirty="0">
                <a:latin typeface="Helvetica"/>
                <a:cs typeface="Helvetica"/>
              </a:rPr>
              <a:t>made some plots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We also learned how to:</a:t>
            </a:r>
          </a:p>
          <a:p>
            <a:pPr marL="290512"/>
            <a:endParaRPr lang="en-US" dirty="0">
              <a:latin typeface="Helvetica"/>
              <a:cs typeface="Helvetica"/>
            </a:endParaRPr>
          </a:p>
          <a:p>
            <a:pPr marL="635000" indent="-344488">
              <a:buFontTx/>
              <a:buChar char="-"/>
            </a:pPr>
            <a:r>
              <a:rPr lang="en-US" dirty="0">
                <a:latin typeface="Helvetica"/>
                <a:cs typeface="Helvetica"/>
              </a:rPr>
              <a:t>use </a:t>
            </a:r>
            <a:r>
              <a:rPr lang="en-US" dirty="0">
                <a:latin typeface="Courier New"/>
                <a:cs typeface="Courier New"/>
              </a:rPr>
              <a:t>np.logspace</a:t>
            </a:r>
            <a:r>
              <a:rPr lang="en-US" dirty="0">
                <a:latin typeface="Helvetica"/>
                <a:cs typeface="Helvetica"/>
              </a:rPr>
              <a:t> to populate lists logarithmically</a:t>
            </a:r>
          </a:p>
          <a:p>
            <a:pPr marL="746125" lvl="1" indent="-117475"/>
            <a:r>
              <a:rPr lang="en-US" dirty="0">
                <a:latin typeface="Helvetica"/>
                <a:cs typeface="Helvetica"/>
              </a:rPr>
              <a:t>(as opposed to linearly, as with </a:t>
            </a:r>
            <a:r>
              <a:rPr lang="en-US" dirty="0">
                <a:latin typeface="Courier New"/>
                <a:cs typeface="Courier New"/>
              </a:rPr>
              <a:t>np.arange</a:t>
            </a:r>
            <a:r>
              <a:rPr lang="en-US" dirty="0">
                <a:latin typeface="Helvetica"/>
                <a:cs typeface="Helvetica"/>
              </a:rPr>
              <a:t> or </a:t>
            </a:r>
            <a:r>
              <a:rPr lang="en-US" dirty="0">
                <a:latin typeface="Courier New"/>
                <a:cs typeface="Courier New"/>
              </a:rPr>
              <a:t>np.linspace</a:t>
            </a:r>
            <a:r>
              <a:rPr lang="en-US" dirty="0">
                <a:latin typeface="Helvetica"/>
                <a:cs typeface="Helvetica"/>
              </a:rPr>
              <a:t>)</a:t>
            </a:r>
          </a:p>
          <a:p>
            <a:pPr marL="635000" indent="-344488">
              <a:buFontTx/>
              <a:buChar char="-"/>
            </a:pPr>
            <a:endParaRPr lang="en-US" dirty="0">
              <a:latin typeface="Helvetica"/>
              <a:cs typeface="Helvetica"/>
            </a:endParaRPr>
          </a:p>
          <a:p>
            <a:pPr marL="635000" indent="-344488">
              <a:buFontTx/>
              <a:buChar char="-"/>
            </a:pPr>
            <a:r>
              <a:rPr lang="en-US" dirty="0">
                <a:latin typeface="Helvetica"/>
                <a:cs typeface="Helvetica"/>
              </a:rPr>
              <a:t>generate interpolations with </a:t>
            </a:r>
            <a:r>
              <a:rPr lang="en-US" dirty="0">
                <a:latin typeface="Courier New"/>
                <a:cs typeface="Courier New"/>
              </a:rPr>
              <a:t>scipy.interpolate.interp1d</a:t>
            </a:r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We will use these commands in Exercise 2 to process some kinetic data.</a:t>
            </a:r>
          </a:p>
        </p:txBody>
      </p:sp>
    </p:spTree>
    <p:extLst>
      <p:ext uri="{BB962C8B-B14F-4D97-AF65-F5344CB8AC3E}">
        <p14:creationId xmlns:p14="http://schemas.microsoft.com/office/powerpoint/2010/main" val="224077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Practice Assignment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This exercise reviews the material in Exercise 0.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You should be familar with:</a:t>
            </a:r>
          </a:p>
          <a:p>
            <a:pPr marL="285750" indent="-285750">
              <a:buFontTx/>
              <a:buChar char="-"/>
            </a:pPr>
            <a:endParaRPr lang="en-US" dirty="0">
              <a:latin typeface="Helvetica"/>
              <a:cs typeface="Helvetica"/>
            </a:endParaRPr>
          </a:p>
          <a:p>
            <a:pPr marL="635000" indent="-344488">
              <a:buFontTx/>
              <a:buChar char="-"/>
            </a:pPr>
            <a:r>
              <a:rPr lang="en-US" dirty="0">
                <a:latin typeface="Helvetica"/>
                <a:cs typeface="Helvetica"/>
              </a:rPr>
              <a:t>import statements</a:t>
            </a:r>
          </a:p>
          <a:p>
            <a:pPr marL="635000" indent="-344488">
              <a:buFontTx/>
              <a:buChar char="-"/>
            </a:pPr>
            <a:r>
              <a:rPr lang="en-US" dirty="0">
                <a:latin typeface="Helvetica"/>
                <a:cs typeface="Helvetica"/>
              </a:rPr>
              <a:t>list comprehensions</a:t>
            </a:r>
          </a:p>
          <a:p>
            <a:pPr marL="635000" indent="-344488">
              <a:buFontTx/>
              <a:buChar char="-"/>
            </a:pPr>
            <a:r>
              <a:rPr lang="en-US" dirty="0">
                <a:latin typeface="Helvetica"/>
                <a:cs typeface="Helvetica"/>
              </a:rPr>
              <a:t>mathematical operations (in particular, </a:t>
            </a:r>
            <a:r>
              <a:rPr lang="en-US" dirty="0">
                <a:latin typeface="Courier New"/>
                <a:cs typeface="Courier New"/>
              </a:rPr>
              <a:t>math.exp</a:t>
            </a:r>
            <a:r>
              <a:rPr lang="en-US" dirty="0">
                <a:latin typeface="Helvetica"/>
                <a:cs typeface="Helvetica"/>
              </a:rPr>
              <a:t>)</a:t>
            </a:r>
          </a:p>
          <a:p>
            <a:pPr marL="635000" indent="-344488">
              <a:buFontTx/>
              <a:buChar char="-"/>
            </a:pPr>
            <a:r>
              <a:rPr lang="en-US" dirty="0">
                <a:latin typeface="Helvetica"/>
                <a:cs typeface="Helvetica"/>
              </a:rPr>
              <a:t>plotting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Consider a first-order kinetic resolution: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Suppose that </a:t>
            </a:r>
            <a:r>
              <a:rPr lang="en-US" i="1" dirty="0">
                <a:latin typeface="Helvetica"/>
                <a:cs typeface="Helvetica"/>
              </a:rPr>
              <a:t>k</a:t>
            </a:r>
            <a:r>
              <a:rPr lang="en-US" baseline="-25000" dirty="0">
                <a:latin typeface="Helvetica"/>
                <a:cs typeface="Helvetica"/>
              </a:rPr>
              <a:t>R</a:t>
            </a:r>
            <a:r>
              <a:rPr lang="en-US" dirty="0">
                <a:latin typeface="Helvetica"/>
                <a:cs typeface="Helvetica"/>
              </a:rPr>
              <a:t> = 1.0 and </a:t>
            </a:r>
            <a:r>
              <a:rPr lang="en-US" i="1" dirty="0">
                <a:latin typeface="Helvetica"/>
                <a:cs typeface="Helvetica"/>
              </a:rPr>
              <a:t>k</a:t>
            </a:r>
            <a:r>
              <a:rPr lang="en-US" baseline="-25000" dirty="0">
                <a:latin typeface="Helvetica"/>
                <a:cs typeface="Helvetica"/>
              </a:rPr>
              <a:t>S</a:t>
            </a:r>
            <a:r>
              <a:rPr lang="en-US" dirty="0">
                <a:latin typeface="Helvetica"/>
                <a:cs typeface="Helvetica"/>
              </a:rPr>
              <a:t> = 0.1.  For a </a:t>
            </a:r>
            <a:r>
              <a:rPr lang="en-US" b="1" dirty="0">
                <a:latin typeface="Helvetica"/>
                <a:cs typeface="Helvetica"/>
              </a:rPr>
              <a:t>racemate</a:t>
            </a:r>
            <a:r>
              <a:rPr lang="en-US" dirty="0">
                <a:latin typeface="Helvetica"/>
                <a:cs typeface="Helvetica"/>
              </a:rPr>
              <a:t>, compute the timecourse of this reaction from 0 to 100 seconds.  Calculate the starting material and product </a:t>
            </a:r>
            <a:r>
              <a:rPr lang="en-US" i="1" dirty="0">
                <a:latin typeface="Helvetica"/>
                <a:cs typeface="Helvetica"/>
              </a:rPr>
              <a:t>ee</a:t>
            </a:r>
            <a:r>
              <a:rPr lang="en-US" dirty="0">
                <a:latin typeface="Helvetica"/>
                <a:cs typeface="Helvetica"/>
              </a:rPr>
              <a:t> as a function of conversion.  Assume the total starting concentration is 1.0.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010988"/>
              </p:ext>
            </p:extLst>
          </p:nvPr>
        </p:nvGraphicFramePr>
        <p:xfrm>
          <a:off x="3361162" y="3705254"/>
          <a:ext cx="2373720" cy="1322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003300" imgH="558800" progId="Equation.DSMT4">
                  <p:embed/>
                </p:oleObj>
              </mc:Choice>
              <mc:Fallback>
                <p:oleObj name="Equation" r:id="rId3" imgW="10033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1162" y="3705254"/>
                        <a:ext cx="2373720" cy="1322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134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Practice Assignment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In the next slides, I will give some fill-in-the-blank code.  Try not to look at the answers until you’ve given it a good try.</a:t>
            </a:r>
          </a:p>
          <a:p>
            <a:endParaRPr lang="en-US" i="1" dirty="0">
              <a:latin typeface="Helvetica"/>
              <a:cs typeface="Helvetica"/>
            </a:endParaRPr>
          </a:p>
          <a:p>
            <a:r>
              <a:rPr lang="en-US" i="1" dirty="0">
                <a:latin typeface="Helvetica"/>
                <a:cs typeface="Helvetica"/>
              </a:rPr>
              <a:t>Strategy:</a:t>
            </a:r>
            <a:endParaRPr lang="en-US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Make four lists, </a:t>
            </a:r>
            <a:r>
              <a:rPr lang="en-US" dirty="0">
                <a:latin typeface="Courier New"/>
                <a:cs typeface="Courier New"/>
              </a:rPr>
              <a:t>SM_R</a:t>
            </a:r>
            <a:r>
              <a:rPr lang="en-US" dirty="0">
                <a:latin typeface="Helvetica"/>
                <a:cs typeface="Helvetica"/>
              </a:rPr>
              <a:t>, </a:t>
            </a:r>
            <a:r>
              <a:rPr lang="en-US" dirty="0">
                <a:latin typeface="Courier New"/>
                <a:cs typeface="Courier New"/>
              </a:rPr>
              <a:t>PDT_R</a:t>
            </a:r>
            <a:r>
              <a:rPr lang="en-US" dirty="0">
                <a:latin typeface="Helvetica"/>
                <a:cs typeface="Helvetica"/>
              </a:rPr>
              <a:t>, </a:t>
            </a:r>
            <a:r>
              <a:rPr lang="en-US" dirty="0">
                <a:latin typeface="Courier New"/>
                <a:cs typeface="Courier New"/>
              </a:rPr>
              <a:t>SM_S</a:t>
            </a:r>
            <a:r>
              <a:rPr lang="en-US" dirty="0">
                <a:latin typeface="Helvetica"/>
                <a:cs typeface="Helvetica"/>
              </a:rPr>
              <a:t>, and </a:t>
            </a:r>
            <a:r>
              <a:rPr lang="en-US" dirty="0">
                <a:latin typeface="Courier New"/>
                <a:cs typeface="Courier New"/>
              </a:rPr>
              <a:t>PDT_S</a:t>
            </a:r>
            <a:r>
              <a:rPr lang="en-US" dirty="0">
                <a:latin typeface="Helvetica"/>
                <a:cs typeface="Helvetica"/>
              </a:rPr>
              <a:t> to hold the concentrations as a function of another list called </a:t>
            </a:r>
            <a:r>
              <a:rPr lang="en-US" dirty="0">
                <a:latin typeface="Courier New"/>
                <a:cs typeface="Courier New"/>
              </a:rPr>
              <a:t>time</a:t>
            </a:r>
            <a:r>
              <a:rPr lang="en-US" dirty="0">
                <a:latin typeface="Helvetica"/>
                <a:cs typeface="Helvetica"/>
              </a:rPr>
              <a:t>.  Calculate the concentrations using the first-order integrated rate law.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Then generate three more lists, </a:t>
            </a:r>
            <a:r>
              <a:rPr lang="en-US" dirty="0">
                <a:latin typeface="Courier New"/>
                <a:cs typeface="Courier New"/>
              </a:rPr>
              <a:t>conversion</a:t>
            </a:r>
            <a:r>
              <a:rPr lang="en-US" dirty="0">
                <a:latin typeface="Helvetica"/>
                <a:cs typeface="Helvetica"/>
              </a:rPr>
              <a:t>, </a:t>
            </a:r>
            <a:r>
              <a:rPr lang="en-US" dirty="0">
                <a:latin typeface="Courier New"/>
                <a:cs typeface="Courier New"/>
              </a:rPr>
              <a:t>ee_SM</a:t>
            </a:r>
            <a:r>
              <a:rPr lang="en-US" dirty="0">
                <a:latin typeface="Helvetica"/>
                <a:cs typeface="Helvetica"/>
              </a:rPr>
              <a:t>, and </a:t>
            </a:r>
            <a:r>
              <a:rPr lang="en-US" dirty="0">
                <a:latin typeface="Courier New"/>
                <a:cs typeface="Courier New"/>
              </a:rPr>
              <a:t>ee_PDT</a:t>
            </a:r>
            <a:r>
              <a:rPr lang="en-US" dirty="0">
                <a:latin typeface="Helvetica"/>
                <a:cs typeface="Helvetica"/>
              </a:rPr>
              <a:t>.  For each point in time, look at the starting material and product concentrations to calculate these quantities (using list comprehensions).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Instead of plotting concentration vs. time, we’ll plot starting material </a:t>
            </a:r>
            <a:r>
              <a:rPr lang="en-US" i="1" dirty="0">
                <a:latin typeface="Helvetica"/>
                <a:cs typeface="Helvetica"/>
              </a:rPr>
              <a:t>ee</a:t>
            </a:r>
            <a:r>
              <a:rPr lang="en-US" dirty="0">
                <a:latin typeface="Helvetica"/>
                <a:cs typeface="Helvetica"/>
              </a:rPr>
              <a:t> vs. conversion.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88793"/>
              </p:ext>
            </p:extLst>
          </p:nvPr>
        </p:nvGraphicFramePr>
        <p:xfrm>
          <a:off x="1796608" y="736768"/>
          <a:ext cx="2373720" cy="1322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1003300" imgH="558800" progId="Equation.DSMT4">
                  <p:embed/>
                </p:oleObj>
              </mc:Choice>
              <mc:Fallback>
                <p:oleObj name="Equation" r:id="rId3" imgW="10033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6608" y="736768"/>
                        <a:ext cx="2373720" cy="1322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196538"/>
              </p:ext>
            </p:extLst>
          </p:nvPr>
        </p:nvGraphicFramePr>
        <p:xfrm>
          <a:off x="5354295" y="1139188"/>
          <a:ext cx="2271230" cy="538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5" imgW="1231900" imgH="292100" progId="Equation.DSMT4">
                  <p:embed/>
                </p:oleObj>
              </mc:Choice>
              <mc:Fallback>
                <p:oleObj name="Equation" r:id="rId5" imgW="12319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54295" y="1139188"/>
                        <a:ext cx="2271230" cy="538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86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Code Outline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84400"/>
            <a:ext cx="8432054" cy="590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import matplotlib</a:t>
            </a:r>
          </a:p>
          <a:p>
            <a:r>
              <a:rPr lang="en-US" sz="1400" dirty="0">
                <a:latin typeface="Courier New"/>
                <a:cs typeface="Courier New"/>
              </a:rPr>
              <a:t>import matplotlib.pyplot as plt</a:t>
            </a:r>
          </a:p>
          <a:p>
            <a:r>
              <a:rPr lang="en-US" sz="1400" dirty="0">
                <a:latin typeface="Courier New"/>
                <a:cs typeface="Courier New"/>
              </a:rPr>
              <a:t>import numpy as np</a:t>
            </a:r>
          </a:p>
          <a:p>
            <a:r>
              <a:rPr lang="en-US" sz="1400" dirty="0">
                <a:latin typeface="Courier New"/>
                <a:cs typeface="Courier New"/>
              </a:rPr>
              <a:t>from math import exp</a:t>
            </a:r>
          </a:p>
          <a:p>
            <a:r>
              <a:rPr lang="en-US" sz="1400" dirty="0">
                <a:latin typeface="Courier New"/>
                <a:cs typeface="Courier New"/>
              </a:rPr>
              <a:t>%matplotlib inline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# rate constants</a:t>
            </a:r>
          </a:p>
          <a:p>
            <a:r>
              <a:rPr lang="en-US" sz="1400" dirty="0">
                <a:latin typeface="Courier New"/>
                <a:cs typeface="Courier New"/>
              </a:rPr>
              <a:t>k_R    = ___</a:t>
            </a:r>
          </a:p>
          <a:p>
            <a:r>
              <a:rPr lang="en-US" sz="1400" dirty="0">
                <a:latin typeface="Courier New"/>
                <a:cs typeface="Courier New"/>
              </a:rPr>
              <a:t>k_S    = 0.1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# starting concentrations</a:t>
            </a:r>
          </a:p>
          <a:p>
            <a:r>
              <a:rPr lang="en-US" sz="1400" dirty="0">
                <a:latin typeface="Courier New"/>
                <a:cs typeface="Courier New"/>
              </a:rPr>
              <a:t>SM_R_0 = ___</a:t>
            </a:r>
          </a:p>
          <a:p>
            <a:r>
              <a:rPr lang="en-US" sz="1400" dirty="0">
                <a:latin typeface="Courier New"/>
                <a:cs typeface="Courier New"/>
              </a:rPr>
              <a:t>SM_S_0 = ___</a:t>
            </a:r>
          </a:p>
          <a:p>
            <a:r>
              <a:rPr lang="en-US" sz="1400" dirty="0">
                <a:latin typeface="Courier New"/>
                <a:cs typeface="Courier New"/>
              </a:rPr>
              <a:t>total_concentration = ___ + ___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# this fills the interval [1E-3, 1E2] with 50 points logarithmically</a:t>
            </a:r>
          </a:p>
          <a:p>
            <a:r>
              <a:rPr lang="en-US" sz="1400" dirty="0">
                <a:latin typeface="Courier New"/>
                <a:cs typeface="Courier New"/>
              </a:rPr>
              <a:t># this helps even out the points on the graphs we will make</a:t>
            </a:r>
          </a:p>
          <a:p>
            <a:r>
              <a:rPr lang="en-US" sz="1400" dirty="0">
                <a:latin typeface="Courier New"/>
                <a:cs typeface="Courier New"/>
              </a:rPr>
              <a:t>time = np.logspace(-3,2,50)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# use the range command to get the indices of time: [0, 1, ..., len(time-1)]</a:t>
            </a:r>
          </a:p>
          <a:p>
            <a:r>
              <a:rPr lang="en-US" sz="1400" dirty="0">
                <a:latin typeface="Courier New"/>
                <a:cs typeface="Courier New"/>
              </a:rPr>
              <a:t>indices = ___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# use exp(-k*t) in a list comprehension</a:t>
            </a:r>
          </a:p>
          <a:p>
            <a:r>
              <a:rPr lang="en-US" sz="1400" dirty="0">
                <a:latin typeface="Courier New"/>
                <a:cs typeface="Courier New"/>
              </a:rPr>
              <a:t>SM_R  = [ ___ ]</a:t>
            </a:r>
          </a:p>
          <a:p>
            <a:r>
              <a:rPr lang="en-US" sz="1400" dirty="0">
                <a:latin typeface="Courier New"/>
                <a:cs typeface="Courier New"/>
              </a:rPr>
              <a:t>PDT_R = [ ___ ]</a:t>
            </a:r>
          </a:p>
          <a:p>
            <a:r>
              <a:rPr lang="en-US" sz="1400" dirty="0">
                <a:latin typeface="Courier New"/>
                <a:cs typeface="Courier New"/>
              </a:rPr>
              <a:t>SM_S  = [ ___ ] </a:t>
            </a:r>
          </a:p>
          <a:p>
            <a:r>
              <a:rPr lang="en-US" sz="1400" dirty="0">
                <a:latin typeface="Courier New"/>
                <a:cs typeface="Courier New"/>
              </a:rPr>
              <a:t>PDT_S = [ ___ ]</a:t>
            </a:r>
          </a:p>
        </p:txBody>
      </p:sp>
    </p:spTree>
    <p:extLst>
      <p:ext uri="{BB962C8B-B14F-4D97-AF65-F5344CB8AC3E}">
        <p14:creationId xmlns:p14="http://schemas.microsoft.com/office/powerpoint/2010/main" val="205317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Code Outline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84400"/>
            <a:ext cx="843205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(continued)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sz="1400" dirty="0">
                <a:latin typeface="Courier New"/>
                <a:cs typeface="Courier New"/>
              </a:rPr>
              <a:t>conversion = [ ___ for i in indices ]</a:t>
            </a:r>
          </a:p>
          <a:p>
            <a:r>
              <a:rPr lang="en-US" sz="1400" dirty="0">
                <a:latin typeface="Courier New"/>
                <a:cs typeface="Courier New"/>
              </a:rPr>
              <a:t>ee_SM      = [ ___ for i in indices ]</a:t>
            </a:r>
          </a:p>
          <a:p>
            <a:r>
              <a:rPr lang="en-US" sz="1400" dirty="0">
                <a:latin typeface="Courier New"/>
                <a:cs typeface="Courier New"/>
              </a:rPr>
              <a:t>ee_PDT     = [ ___ for i in indices ]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# plot</a:t>
            </a:r>
          </a:p>
          <a:p>
            <a:r>
              <a:rPr lang="en-US" sz="1400" dirty="0">
                <a:latin typeface="Courier New"/>
                <a:cs typeface="Courier New"/>
              </a:rPr>
              <a:t>plt.plot(___, ___, "r.", label="ee (SM)")</a:t>
            </a:r>
          </a:p>
          <a:p>
            <a:r>
              <a:rPr lang="en-US" sz="1400" dirty="0">
                <a:latin typeface="Courier New"/>
                <a:cs typeface="Courier New"/>
              </a:rPr>
              <a:t>plt.plot(___, ___, "b.", label="ee (PDT)")</a:t>
            </a:r>
          </a:p>
          <a:p>
            <a:r>
              <a:rPr lang="en-US" sz="1400" dirty="0">
                <a:latin typeface="Courier New"/>
                <a:cs typeface="Courier New"/>
              </a:rPr>
              <a:t>plt.xlabel("conversion")</a:t>
            </a:r>
          </a:p>
          <a:p>
            <a:r>
              <a:rPr lang="en-US" sz="1400" dirty="0">
                <a:latin typeface="Courier New"/>
                <a:cs typeface="Courier New"/>
              </a:rPr>
              <a:t>plt.ylabel("enantiomeric excess")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# this puts the legend in the best place</a:t>
            </a:r>
          </a:p>
          <a:p>
            <a:r>
              <a:rPr lang="en-US" sz="1400" dirty="0">
                <a:latin typeface="Courier New"/>
                <a:cs typeface="Courier New"/>
              </a:rPr>
              <a:t>plt.legend(loc="best")</a:t>
            </a:r>
          </a:p>
        </p:txBody>
      </p:sp>
    </p:spTree>
    <p:extLst>
      <p:ext uri="{BB962C8B-B14F-4D97-AF65-F5344CB8AC3E}">
        <p14:creationId xmlns:p14="http://schemas.microsoft.com/office/powerpoint/2010/main" val="315526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Solutions to Assignment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84400"/>
            <a:ext cx="8432054" cy="5601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Here is my answer: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sz="1400" dirty="0">
                <a:latin typeface="Courier New"/>
                <a:cs typeface="Courier New"/>
              </a:rPr>
              <a:t>import matplotlib</a:t>
            </a:r>
          </a:p>
          <a:p>
            <a:r>
              <a:rPr lang="en-US" sz="1400" dirty="0">
                <a:latin typeface="Courier New"/>
                <a:cs typeface="Courier New"/>
              </a:rPr>
              <a:t>import matplotlib.pyplot as plt</a:t>
            </a:r>
          </a:p>
          <a:p>
            <a:r>
              <a:rPr lang="en-US" sz="1400" dirty="0">
                <a:latin typeface="Courier New"/>
                <a:cs typeface="Courier New"/>
              </a:rPr>
              <a:t>%matplotlib inline</a:t>
            </a:r>
          </a:p>
          <a:p>
            <a:r>
              <a:rPr lang="en-US" sz="1400" dirty="0">
                <a:latin typeface="Courier New"/>
                <a:cs typeface="Courier New"/>
              </a:rPr>
              <a:t>import numpy as np</a:t>
            </a:r>
          </a:p>
          <a:p>
            <a:r>
              <a:rPr lang="en-US" sz="1400" dirty="0">
                <a:latin typeface="Courier New"/>
                <a:cs typeface="Courier New"/>
              </a:rPr>
              <a:t>from math import exp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# rate constants</a:t>
            </a:r>
          </a:p>
          <a:p>
            <a:r>
              <a:rPr lang="en-US" sz="1400" dirty="0">
                <a:latin typeface="Courier New"/>
                <a:cs typeface="Courier New"/>
              </a:rPr>
              <a:t>k_R    = 1.0</a:t>
            </a:r>
          </a:p>
          <a:p>
            <a:r>
              <a:rPr lang="en-US" sz="1400" dirty="0">
                <a:latin typeface="Courier New"/>
                <a:cs typeface="Courier New"/>
              </a:rPr>
              <a:t>k_S    = 0.1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# starting concentrations</a:t>
            </a:r>
          </a:p>
          <a:p>
            <a:r>
              <a:rPr lang="en-US" sz="1400" dirty="0">
                <a:latin typeface="Courier New"/>
                <a:cs typeface="Courier New"/>
              </a:rPr>
              <a:t>SM_R_0 = 0.5</a:t>
            </a:r>
          </a:p>
          <a:p>
            <a:r>
              <a:rPr lang="en-US" sz="1400" dirty="0">
                <a:latin typeface="Courier New"/>
                <a:cs typeface="Courier New"/>
              </a:rPr>
              <a:t>SM_S_0 = 0.5</a:t>
            </a:r>
          </a:p>
          <a:p>
            <a:r>
              <a:rPr lang="en-US" sz="1400" dirty="0">
                <a:latin typeface="Courier New"/>
                <a:cs typeface="Courier New"/>
              </a:rPr>
              <a:t>total_concentration = SM_R_0 + SM_S_0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# simulate</a:t>
            </a:r>
          </a:p>
          <a:p>
            <a:r>
              <a:rPr lang="en-US" sz="1400" dirty="0">
                <a:latin typeface="Courier New"/>
                <a:cs typeface="Courier New"/>
              </a:rPr>
              <a:t>time = np.logspace(-3,2,50)</a:t>
            </a:r>
          </a:p>
          <a:p>
            <a:r>
              <a:rPr lang="en-US" sz="1400" dirty="0">
                <a:latin typeface="Courier New"/>
                <a:cs typeface="Courier New"/>
              </a:rPr>
              <a:t>indices = range(len(time))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SM_R  = [ SM_R_0 * exp(-k_R*t) for t in time ]</a:t>
            </a:r>
          </a:p>
          <a:p>
            <a:r>
              <a:rPr lang="en-US" sz="1400" dirty="0">
                <a:latin typeface="Courier New"/>
                <a:cs typeface="Courier New"/>
              </a:rPr>
              <a:t>PDT_R = [ SM_R_0 - i for i in SM_R ]</a:t>
            </a:r>
          </a:p>
          <a:p>
            <a:r>
              <a:rPr lang="en-US" sz="1400" dirty="0">
                <a:latin typeface="Courier New"/>
                <a:cs typeface="Courier New"/>
              </a:rPr>
              <a:t>SM_S  = [ SM_S_0 * exp(-k_S*t) for t in time ]</a:t>
            </a:r>
          </a:p>
          <a:p>
            <a:r>
              <a:rPr lang="en-US" sz="1400" dirty="0">
                <a:latin typeface="Courier New"/>
                <a:cs typeface="Courier New"/>
              </a:rPr>
              <a:t>PDT_S = [ SM_S_0 - i for i in SM_S ]</a:t>
            </a:r>
          </a:p>
        </p:txBody>
      </p:sp>
    </p:spTree>
    <p:extLst>
      <p:ext uri="{BB962C8B-B14F-4D97-AF65-F5344CB8AC3E}">
        <p14:creationId xmlns:p14="http://schemas.microsoft.com/office/powerpoint/2010/main" val="135243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Solutions to Assignment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84400"/>
            <a:ext cx="8751202" cy="440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(continued)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sz="1400" dirty="0">
                <a:latin typeface="Courier New"/>
                <a:cs typeface="Courier New"/>
              </a:rPr>
              <a:t>conversion = [ (PDT_R[i] + PDT_S[i]) / total_concentration for i in indices ]</a:t>
            </a:r>
          </a:p>
          <a:p>
            <a:r>
              <a:rPr lang="en-US" sz="1400" dirty="0">
                <a:latin typeface="Courier New"/>
                <a:cs typeface="Courier New"/>
              </a:rPr>
              <a:t>ee_SM      = [ (SM_S[i] - SM_R[i]) / (SM_R[i] + SM_S[i]) for i in indices ]</a:t>
            </a:r>
          </a:p>
          <a:p>
            <a:r>
              <a:rPr lang="en-US" sz="1400" dirty="0">
                <a:latin typeface="Courier New"/>
                <a:cs typeface="Courier New"/>
              </a:rPr>
              <a:t>ee_PDT     = [ (PDT_R[i] - PDT_S[i]) / (PDT_R[i] + PDT_S[i]) for i in indices ]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# plot</a:t>
            </a:r>
          </a:p>
          <a:p>
            <a:r>
              <a:rPr lang="en-US" sz="1400" dirty="0">
                <a:latin typeface="Courier New"/>
                <a:cs typeface="Courier New"/>
              </a:rPr>
              <a:t>plt.plot(conversion, ee_SM, "r.", label="ee (SM)")</a:t>
            </a:r>
          </a:p>
          <a:p>
            <a:r>
              <a:rPr lang="en-US" sz="1400" dirty="0">
                <a:latin typeface="Courier New"/>
                <a:cs typeface="Courier New"/>
              </a:rPr>
              <a:t>plt.plot(conversion, ee_PDT, "b.", label="ee (PDT)")</a:t>
            </a:r>
          </a:p>
          <a:p>
            <a:r>
              <a:rPr lang="en-US" sz="1400" dirty="0">
                <a:latin typeface="Courier New"/>
                <a:cs typeface="Courier New"/>
              </a:rPr>
              <a:t>plt.xlabel("conversion")</a:t>
            </a:r>
          </a:p>
          <a:p>
            <a:r>
              <a:rPr lang="en-US" sz="1400" dirty="0">
                <a:latin typeface="Courier New"/>
                <a:cs typeface="Courier New"/>
              </a:rPr>
              <a:t>plt.ylabel("enantiomeric excess")</a:t>
            </a:r>
          </a:p>
          <a:p>
            <a:r>
              <a:rPr lang="en-US" sz="1400" dirty="0">
                <a:latin typeface="Courier New"/>
                <a:cs typeface="Courier New"/>
              </a:rPr>
              <a:t>plt.legend(loc="best")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dirty="0">
                <a:latin typeface="Helvetica"/>
                <a:cs typeface="Helvetica"/>
              </a:rPr>
              <a:t>For this relatively low </a:t>
            </a:r>
            <a:r>
              <a:rPr lang="en-US" i="1" dirty="0">
                <a:latin typeface="Helvetica"/>
                <a:cs typeface="Helvetica"/>
              </a:rPr>
              <a:t>s </a:t>
            </a:r>
            <a:r>
              <a:rPr lang="en-US" dirty="0">
                <a:latin typeface="Helvetica"/>
                <a:cs typeface="Helvetica"/>
              </a:rPr>
              <a:t>factor of</a:t>
            </a:r>
          </a:p>
          <a:p>
            <a:r>
              <a:rPr lang="en-US" dirty="0">
                <a:latin typeface="Helvetica"/>
                <a:cs typeface="Helvetica"/>
              </a:rPr>
              <a:t>10.0, the reaction must be run</a:t>
            </a:r>
          </a:p>
          <a:p>
            <a:r>
              <a:rPr lang="en-US" dirty="0">
                <a:latin typeface="Helvetica"/>
                <a:cs typeface="Helvetica"/>
              </a:rPr>
              <a:t>to at least 70% conversion to</a:t>
            </a:r>
          </a:p>
          <a:p>
            <a:r>
              <a:rPr lang="en-US" dirty="0">
                <a:latin typeface="Helvetica"/>
                <a:cs typeface="Helvetica"/>
              </a:rPr>
              <a:t>get high ee in the recovered</a:t>
            </a:r>
          </a:p>
          <a:p>
            <a:r>
              <a:rPr lang="en-US" dirty="0">
                <a:latin typeface="Helvetica"/>
                <a:cs typeface="Helvetica"/>
              </a:rPr>
              <a:t>starting material.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457" y="3342829"/>
            <a:ext cx="5067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8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Practice Assignment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Plot the yield of recovered starting material, given a target ee and selectivity factor.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i="1" dirty="0">
                <a:latin typeface="Helvetica"/>
                <a:cs typeface="Helvetica"/>
              </a:rPr>
              <a:t>Strategy:</a:t>
            </a:r>
          </a:p>
          <a:p>
            <a:endParaRPr lang="en-US" b="1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Run a series of timecourse simulations, with different selectivity factors.  To do this, hold </a:t>
            </a:r>
            <a:r>
              <a:rPr lang="en-US" i="1" dirty="0">
                <a:latin typeface="Helvetica"/>
                <a:cs typeface="Helvetica"/>
              </a:rPr>
              <a:t>k</a:t>
            </a:r>
            <a:r>
              <a:rPr lang="en-US" baseline="-25000" dirty="0">
                <a:latin typeface="Helvetica"/>
                <a:cs typeface="Helvetica"/>
              </a:rPr>
              <a:t>S</a:t>
            </a:r>
            <a:r>
              <a:rPr lang="en-US" dirty="0">
                <a:latin typeface="Helvetica"/>
                <a:cs typeface="Helvetica"/>
              </a:rPr>
              <a:t> fixed and adjust </a:t>
            </a:r>
            <a:r>
              <a:rPr lang="en-US" i="1" dirty="0">
                <a:latin typeface="Helvetica"/>
                <a:cs typeface="Helvetica"/>
              </a:rPr>
              <a:t>k</a:t>
            </a:r>
            <a:r>
              <a:rPr lang="en-US" baseline="-25000" dirty="0">
                <a:latin typeface="Helvetica"/>
                <a:cs typeface="Helvetica"/>
              </a:rPr>
              <a:t>S</a:t>
            </a:r>
            <a:r>
              <a:rPr lang="en-US" dirty="0">
                <a:latin typeface="Helvetica"/>
                <a:cs typeface="Helvetica"/>
              </a:rPr>
              <a:t> to give the desired selectivity factor.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For each selectivity factor, find the conversion at which the starting material ee is at the desired level.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Because the timecourse simulation has a finite number of points, the starting material may never reach the desired ee exactly.  However, we will have a series of points (starting material </a:t>
            </a:r>
            <a:r>
              <a:rPr lang="en-US" i="1" dirty="0">
                <a:latin typeface="Helvetica"/>
                <a:cs typeface="Helvetica"/>
              </a:rPr>
              <a:t>ee</a:t>
            </a:r>
            <a:r>
              <a:rPr lang="en-US" dirty="0">
                <a:latin typeface="Helvetica"/>
                <a:cs typeface="Helvetica"/>
              </a:rPr>
              <a:t>, conversion).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If we interpolate these points, we can generate a function to give us the information we need: (target starting material </a:t>
            </a:r>
            <a:r>
              <a:rPr lang="en-US" i="1" dirty="0">
                <a:latin typeface="Helvetica"/>
                <a:cs typeface="Helvetica"/>
              </a:rPr>
              <a:t>ee</a:t>
            </a:r>
            <a:r>
              <a:rPr lang="en-US" dirty="0">
                <a:latin typeface="Helvetica"/>
                <a:cs typeface="Helvetica"/>
              </a:rPr>
              <a:t>, conversion at the target </a:t>
            </a:r>
            <a:r>
              <a:rPr lang="en-US" i="1" dirty="0">
                <a:latin typeface="Helvetica"/>
                <a:cs typeface="Helvetica"/>
              </a:rPr>
              <a:t>ee</a:t>
            </a:r>
            <a:r>
              <a:rPr lang="en-US" dirty="0">
                <a:latin typeface="Helvetica"/>
                <a:cs typeface="Helvetica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945574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Practice Assignment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Plot the yield of recovered starting material, given a target ee and selectivity factor.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You will need the </a:t>
            </a:r>
            <a:r>
              <a:rPr lang="en-US" dirty="0">
                <a:latin typeface="Courier New"/>
                <a:cs typeface="Courier New"/>
              </a:rPr>
              <a:t>interp1d</a:t>
            </a:r>
            <a:r>
              <a:rPr lang="en-US" dirty="0">
                <a:latin typeface="Helvetica"/>
                <a:cs typeface="Helvetica"/>
              </a:rPr>
              <a:t> function from </a:t>
            </a:r>
            <a:r>
              <a:rPr lang="en-US" dirty="0">
                <a:latin typeface="Courier New"/>
                <a:cs typeface="Courier New"/>
              </a:rPr>
              <a:t>scipy.interpolate</a:t>
            </a:r>
            <a:r>
              <a:rPr lang="en-US" dirty="0">
                <a:latin typeface="Helvetica"/>
                <a:cs typeface="Helvetica"/>
              </a:rPr>
              <a:t>.  It takes a series of points (x</a:t>
            </a:r>
            <a:r>
              <a:rPr lang="en-US" baseline="-25000" dirty="0">
                <a:latin typeface="Helvetica"/>
                <a:cs typeface="Helvetica"/>
              </a:rPr>
              <a:t>1</a:t>
            </a:r>
            <a:r>
              <a:rPr lang="en-US" dirty="0">
                <a:latin typeface="Helvetica"/>
                <a:cs typeface="Helvetica"/>
              </a:rPr>
              <a:t>, y</a:t>
            </a:r>
            <a:r>
              <a:rPr lang="en-US" baseline="-25000" dirty="0">
                <a:latin typeface="Helvetica"/>
                <a:cs typeface="Helvetica"/>
              </a:rPr>
              <a:t>1</a:t>
            </a:r>
            <a:r>
              <a:rPr lang="en-US" dirty="0">
                <a:latin typeface="Helvetica"/>
                <a:cs typeface="Helvetica"/>
              </a:rPr>
              <a:t>), (x</a:t>
            </a:r>
            <a:r>
              <a:rPr lang="en-US" baseline="-25000" dirty="0">
                <a:latin typeface="Helvetica"/>
                <a:cs typeface="Helvetica"/>
              </a:rPr>
              <a:t>2</a:t>
            </a:r>
            <a:r>
              <a:rPr lang="en-US" dirty="0">
                <a:latin typeface="Helvetica"/>
                <a:cs typeface="Helvetica"/>
              </a:rPr>
              <a:t>, y</a:t>
            </a:r>
            <a:r>
              <a:rPr lang="en-US" baseline="-25000" dirty="0">
                <a:latin typeface="Helvetica"/>
                <a:cs typeface="Helvetica"/>
              </a:rPr>
              <a:t>2</a:t>
            </a:r>
            <a:r>
              <a:rPr lang="en-US" dirty="0">
                <a:latin typeface="Helvetica"/>
                <a:cs typeface="Helvetica"/>
              </a:rPr>
              <a:t>), ..., (x</a:t>
            </a:r>
            <a:r>
              <a:rPr lang="en-US" baseline="-25000" dirty="0">
                <a:latin typeface="Helvetica"/>
                <a:cs typeface="Helvetica"/>
              </a:rPr>
              <a:t>n</a:t>
            </a:r>
            <a:r>
              <a:rPr lang="en-US" dirty="0">
                <a:latin typeface="Helvetica"/>
                <a:cs typeface="Helvetica"/>
              </a:rPr>
              <a:t>, y</a:t>
            </a:r>
            <a:r>
              <a:rPr lang="en-US" baseline="-25000" dirty="0">
                <a:latin typeface="Helvetica"/>
                <a:cs typeface="Helvetica"/>
              </a:rPr>
              <a:t>n</a:t>
            </a:r>
            <a:r>
              <a:rPr lang="en-US" dirty="0">
                <a:latin typeface="Helvetica"/>
                <a:cs typeface="Helvetica"/>
              </a:rPr>
              <a:t>) and creates a smooth function between them: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One can then evaluate the function at an arbitrary point x, as long as x remains in the interpolation domain.  The code outline on the next page shows you how to do it in this context.</a:t>
            </a:r>
            <a:r>
              <a:rPr lang="en-US" sz="1200" dirty="0">
                <a:latin typeface="Helvetica"/>
                <a:cs typeface="Helvetica"/>
              </a:rPr>
              <a:t>  (</a:t>
            </a:r>
            <a:r>
              <a:rPr lang="en-US" sz="1200" b="1" dirty="0">
                <a:latin typeface="Helvetica"/>
                <a:cs typeface="Helvetica"/>
              </a:rPr>
              <a:t>Technical Note:</a:t>
            </a:r>
            <a:r>
              <a:rPr lang="en-US" sz="1200" dirty="0">
                <a:latin typeface="Helvetica"/>
                <a:cs typeface="Helvetica"/>
              </a:rPr>
              <a:t> we’ll use a cubic spline, the most popular algorithm.)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989" y="2516203"/>
            <a:ext cx="3769583" cy="301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5484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93</TotalTime>
  <Words>1466</Words>
  <Application>Microsoft Macintosh PowerPoint</Application>
  <PresentationFormat>On-screen Show (4:3)</PresentationFormat>
  <Paragraphs>282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Default Theme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H@rvard2014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Kwan, Eugene Elliott</dc:creator>
  <cp:lastModifiedBy>Kwan, Eugene Elliott</cp:lastModifiedBy>
  <cp:revision>10</cp:revision>
  <dcterms:created xsi:type="dcterms:W3CDTF">2016-01-12T20:48:30Z</dcterms:created>
  <dcterms:modified xsi:type="dcterms:W3CDTF">2016-01-12T22:22:20Z</dcterms:modified>
</cp:coreProperties>
</file>