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9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58" r:id="rId6"/>
    <p:sldId id="262" r:id="rId7"/>
    <p:sldId id="279" r:id="rId8"/>
    <p:sldId id="265" r:id="rId9"/>
    <p:sldId id="280" r:id="rId10"/>
    <p:sldId id="281" r:id="rId11"/>
    <p:sldId id="268" r:id="rId12"/>
    <p:sldId id="276" r:id="rId13"/>
    <p:sldId id="277" r:id="rId14"/>
    <p:sldId id="278" r:id="rId15"/>
    <p:sldId id="269" r:id="rId16"/>
    <p:sldId id="270" r:id="rId17"/>
    <p:sldId id="273" r:id="rId18"/>
    <p:sldId id="271" r:id="rId19"/>
    <p:sldId id="283" r:id="rId20"/>
    <p:sldId id="272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9A389-F1C2-9FB4-B082-AD12F4D564DE}" v="34" dt="2023-11-09T12:16:56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53"/>
  </p:normalViewPr>
  <p:slideViewPr>
    <p:cSldViewPr snapToGrid="0">
      <p:cViewPr varScale="1">
        <p:scale>
          <a:sx n="169" d="100"/>
          <a:sy n="16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774B-B9C3-4E9D-A022-4D5E203ADEF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E9532-BFE7-4B6B-AADF-8F117475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E9532-BFE7-4B6B-AADF-8F1174751E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7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371A7-195D-402F-8D93-7EBB4B4B4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EAB57C-FC1B-47C9-9682-C818851E3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8FB46-E4B2-4C25-A360-EB4922B1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C907-4011-4221-8EEE-CBA287FBA3F5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907303-5AFA-4E7E-97CE-1000BAD3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120061-E01D-4888-B3E1-AFBB84A9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9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24A5E-4647-4B1A-A96E-0BB34C58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50F178-DB79-4C23-9845-0B0E745E2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579C2-736A-440B-8A34-15E9BED2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AFD2-321A-4A5B-8E90-4F87D49F97C6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ACA01B-B39C-4D23-8242-08D76510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E34F8-BDD6-4CB7-BC93-F9946538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5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39445E-6F08-4148-AFB9-7A89E7052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A5D3EE-5F81-4117-B08C-01EE05D0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99852A-6AC5-4B7F-9ADA-F0C71C55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3481-5C2D-4BA1-98E3-8C5A1E95D524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31FF9-6F31-4E40-AF95-4258130F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1ADCB-E6BC-4E7B-96DF-563CE0C4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2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2D291-680F-431E-BDA0-562E8C9C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1FF4A5-715B-46CD-9231-1652E227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C096A-3F16-402C-AD55-BA214E20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9DAB-412A-44A3-8108-98337E8D4253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5A4980-29C6-4F3F-B7C3-0186D96F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92A16-AB0A-4EE9-B178-0CAF8F6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82998-C2A7-443C-9E2B-D90CFCD5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CFACC8-5FF1-4C64-A285-9BD7B72B2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4A41C-839F-4825-958B-0B37DC39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2AA4-2516-4B3B-B589-88D4218DE701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DB7993-E001-4864-A73E-57732375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3912A-DE15-425D-B202-7E2F98E3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BF65F-1038-42E7-A9B1-B2648D2D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0FB8-3E90-4F21-B4DB-5E39B598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617A4B-E50F-44B9-B67F-F01D4407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81E4C3-4F3E-4070-9C1C-0119EAF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FA4C-F91F-44BC-B282-44C3301A806D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781B9B-69B6-4F86-96F8-13373929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895D0-0781-42C2-B22A-DB41AF26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8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E24AD-8F0F-4745-B3FB-B333A60B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275D68-97E8-47BB-B7CC-07A6738E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111FA-1AC1-4C4B-A055-FF3A7849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7220FA-AA29-40F3-822F-E0B3CA43D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E53116-578A-4F71-BEA2-7ACEC8E45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27AB76-66C5-4378-8E7F-E5103234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2F16-ECDF-4E86-ADBB-753CEDD6EB45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3150E1-1888-4AE5-80BE-A2EC02BE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B330BD-FD7A-4E9E-ABDB-F3467799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5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4371C-4A28-4768-A67C-0675BD54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C5260E-D419-4651-B206-A44E37E3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33A-A988-4C8A-907D-261893521C2D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74D5BE-E067-48CA-B453-DB044460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03BACD-72EC-4239-99C9-20824706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8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E1C017-5C1D-489B-AACE-8DB1B407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A2FB-620D-42D6-978C-29DF5F638A70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086E40-CD4D-49BA-9AA0-234EB1EA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23B91F-684F-481C-AE0C-C404F95F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5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E048C-C255-4ACC-8893-A02C696A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B5AD8-974E-44EE-BC72-AE3D4034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CBC54A-096E-4A6E-A794-F800D23C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66A7B6-7473-4858-8E97-B06D41EE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8A0D-5E1A-4252-AAC4-C7830C9DF658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6C08A3-1D0C-400F-99F4-83A0D74F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DE0097-6F9B-43F3-949D-554BA8B0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1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91E57-966F-4D89-94C1-9D21651F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3AE9AE-1D20-4556-B6B0-7F2D0FFEB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81F69-ED73-45F4-A3FD-269C8AE86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EB9C0F-AFFD-4D43-B2BA-C60E93A4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3DD-729D-4E22-91F0-7E88285AFACB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B1BF25-177F-4CEE-B300-60F1BB27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16BE43-E158-42A3-A798-C6B40BDB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9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BD9B02-7C5D-4CB0-AC75-4E8E7463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3E77F6-BF21-4DC4-9EE4-A221E1C86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93221-D587-436C-941C-95C8A2926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D43F-0B76-42AA-891C-119A24720BE5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1B26E4-0132-4651-8732-076943BDF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30C67-56FC-4E55-B61B-1D0F87A97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5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page.fu-berlin.de/soga/data/r-data/Earth_Surface_Temperature.RData" TargetMode="External"/><Relationship Id="rId2" Type="http://schemas.openxmlformats.org/officeDocument/2006/relationships/hyperlink" Target="https://medium.com/analytics-vidhya/chapter-5-machine-learning-basics-26c64412b42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49275F-02CB-4A03-9845-BFAF10D86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883875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/>
              <a:t>Information criteria in time series forecasting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B23479-CCB0-4892-AFE6-126AEF1D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9" y="-169945"/>
            <a:ext cx="12192000" cy="494055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54BC1229-5EE9-4EFB-B134-8FC3F27E0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5520758"/>
            <a:ext cx="714183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by Alexander Langnau, </a:t>
            </a:r>
            <a:r>
              <a:rPr lang="en-US" sz="2000"/>
              <a:t>Ly Le, </a:t>
            </a:r>
            <a:r>
              <a:rPr lang="en-US" sz="2000" dirty="0"/>
              <a:t>Jonathan </a:t>
            </a:r>
            <a:r>
              <a:rPr lang="en-US" sz="2000" dirty="0" err="1"/>
              <a:t>Karras</a:t>
            </a:r>
            <a:r>
              <a:rPr lang="en-US" sz="2000" dirty="0"/>
              <a:t> and Sudhir Rathore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A4B346-7F34-4F6A-9452-E06B07BA66E2}"/>
              </a:ext>
            </a:extLst>
          </p:cNvPr>
          <p:cNvSpPr/>
          <p:nvPr/>
        </p:nvSpPr>
        <p:spPr>
          <a:xfrm>
            <a:off x="804672" y="4353394"/>
            <a:ext cx="4019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Case </a:t>
            </a:r>
            <a:r>
              <a:rPr lang="de-DE" sz="2400" dirty="0" err="1"/>
              <a:t>studies</a:t>
            </a:r>
            <a:r>
              <a:rPr lang="de-DE" sz="2400" dirty="0"/>
              <a:t> WS 23/24</a:t>
            </a:r>
            <a:endParaRPr lang="en-US" sz="2400" dirty="0"/>
          </a:p>
        </p:txBody>
      </p:sp>
      <p:pic>
        <p:nvPicPr>
          <p:cNvPr id="17" name="Grafik 16" descr="Ein Bild, das Symbol, Logo, Schrift, Grafiken enthält.&#10;&#10;Automatisch generierte Beschreibung">
            <a:extLst>
              <a:ext uri="{FF2B5EF4-FFF2-40B4-BE49-F238E27FC236}">
                <a16:creationId xmlns:a16="http://schemas.microsoft.com/office/drawing/2014/main" id="{F1027DA2-4834-4334-BBC0-78879AF42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55" y="6005132"/>
            <a:ext cx="923448" cy="732265"/>
          </a:xfrm>
          <a:prstGeom prst="rect">
            <a:avLst/>
          </a:prstGeom>
        </p:spPr>
      </p:pic>
      <p:pic>
        <p:nvPicPr>
          <p:cNvPr id="19" name="Grafik 18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E42969E2-E783-4854-8C6E-5AFAA1FE1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68" y="6190073"/>
            <a:ext cx="1533662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4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2BA6-76FF-E2EB-E948-691FB8F5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33" y="112551"/>
            <a:ext cx="8596668" cy="1320800"/>
          </a:xfrm>
        </p:spPr>
        <p:txBody>
          <a:bodyPr/>
          <a:lstStyle/>
          <a:p>
            <a:r>
              <a:rPr lang="en-GB" b="1" dirty="0"/>
              <a:t>Bayesian information criterion (</a:t>
            </a:r>
            <a:r>
              <a:rPr lang="en-DE" b="1" dirty="0"/>
              <a:t>BIC)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6FDC23-49E5-2643-4FE5-D2E827E1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21" y="1497013"/>
            <a:ext cx="11145122" cy="4351338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rgbClr val="242424"/>
                </a:solidFill>
              </a:rPr>
              <a:t>A</a:t>
            </a:r>
            <a:r>
              <a:rPr lang="en-GB" sz="2400" b="0" i="0" dirty="0">
                <a:solidFill>
                  <a:srgbClr val="242424"/>
                </a:solidFill>
                <a:effectLst/>
              </a:rPr>
              <a:t> criterion for model selection among a finite set of models</a:t>
            </a:r>
            <a:endParaRPr lang="en-DE" sz="2400" dirty="0"/>
          </a:p>
          <a:p>
            <a:r>
              <a:rPr lang="en-DE" sz="2400" dirty="0"/>
              <a:t>Derived from Bayesian probability and inference, </a:t>
            </a:r>
            <a:r>
              <a:rPr lang="en-GB" sz="2400" b="0" i="0" dirty="0">
                <a:effectLst/>
              </a:rPr>
              <a:t>discourages overly complex models</a:t>
            </a:r>
            <a:endParaRPr lang="en-DE" sz="2400" dirty="0"/>
          </a:p>
          <a:p>
            <a:r>
              <a:rPr lang="en-DE" sz="2400" dirty="0">
                <a:solidFill>
                  <a:schemeClr val="tx1"/>
                </a:solidFill>
              </a:rPr>
              <a:t>For Maximum Likelihood Regression</a:t>
            </a:r>
          </a:p>
          <a:p>
            <a:endParaRPr lang="en-D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DE" sz="2400" dirty="0">
              <a:solidFill>
                <a:schemeClr val="tx1"/>
              </a:solidFill>
            </a:endParaRPr>
          </a:p>
          <a:p>
            <a:r>
              <a:rPr lang="en-DE" sz="2400" dirty="0">
                <a:solidFill>
                  <a:schemeClr val="tx1"/>
                </a:solidFill>
              </a:rPr>
              <a:t>For OLS Regression</a:t>
            </a:r>
          </a:p>
          <a:p>
            <a:pPr marL="0" indent="0">
              <a:buNone/>
            </a:pPr>
            <a:endParaRPr lang="en-DE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For Gaussian distribution two formulas can be used interchangeably</a:t>
            </a:r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D3AC2-00B0-E62A-C9A6-6EC7E6F5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2484" y="6290974"/>
            <a:ext cx="683339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7F0B39A-FEB0-2EC4-A7C9-B4F791AE5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31" y="2972022"/>
            <a:ext cx="4038177" cy="684778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CB230E6-4BA9-C4CF-7057-8080909B10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t="8092" r="2835" b="8347"/>
          <a:stretch/>
        </p:blipFill>
        <p:spPr>
          <a:xfrm>
            <a:off x="3728872" y="4100148"/>
            <a:ext cx="4734255" cy="728800"/>
          </a:xfrm>
          <a:prstGeom prst="rect">
            <a:avLst/>
          </a:prstGeom>
        </p:spPr>
      </p:pic>
      <p:pic>
        <p:nvPicPr>
          <p:cNvPr id="8" name="Grafik 7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4FF03C5E-14A6-42D5-BD6A-411CAA048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65AB2763-7F6F-4AD6-9E13-74607E33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1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A199-2AF9-3D5E-474A-3FC22690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8" y="162910"/>
            <a:ext cx="8596668" cy="1320800"/>
          </a:xfrm>
        </p:spPr>
        <p:txBody>
          <a:bodyPr>
            <a:normAutofit/>
          </a:bodyPr>
          <a:lstStyle/>
          <a:p>
            <a:r>
              <a:rPr lang="en-DE" b="1" dirty="0"/>
              <a:t>AIC and BIC </a:t>
            </a:r>
            <a:r>
              <a:rPr lang="de-DE" b="1" dirty="0" err="1"/>
              <a:t>for</a:t>
            </a:r>
            <a:r>
              <a:rPr lang="en-DE" b="1" dirty="0"/>
              <a:t>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B7F6-C38F-0E20-BAEA-5D668051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514"/>
            <a:ext cx="11625197" cy="5129961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Difference between AIC </a:t>
            </a:r>
            <a:r>
              <a:rPr lang="en-GB" sz="2400" dirty="0"/>
              <a:t>and </a:t>
            </a:r>
            <a:r>
              <a:rPr lang="en-GB" sz="2400" dirty="0">
                <a:solidFill>
                  <a:schemeClr val="tx1"/>
                </a:solidFill>
              </a:rPr>
              <a:t>BIC: </a:t>
            </a:r>
            <a:r>
              <a:rPr lang="de-DE" sz="2400" spc="-5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de-DE" sz="2400" spc="-5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complexity</a:t>
            </a:r>
            <a:r>
              <a:rPr lang="de-DE" sz="2400" spc="-5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spc="-5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penalty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US" sz="2400" dirty="0"/>
              <a:t>Smaller an IC the better corresponding model is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	</a:t>
            </a:r>
            <a:r>
              <a:rPr lang="en-GB" sz="2400" dirty="0">
                <a:solidFill>
                  <a:schemeClr val="tx1"/>
                </a:solidFill>
              </a:rPr>
              <a:t> Choose the model with smallest AIC (or BIC)</a:t>
            </a:r>
          </a:p>
          <a:p>
            <a:r>
              <a:rPr lang="en-US" sz="2400" spc="-5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BIC has a bigger penalty for model complexity when data points increase</a:t>
            </a:r>
            <a:r>
              <a:rPr lang="en-DE" sz="2400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	</a:t>
            </a:r>
            <a:r>
              <a:rPr lang="en-DE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spc="-5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requires a simpler model 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AIC </a:t>
            </a:r>
            <a:r>
              <a:rPr lang="en-DE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penalizes complex models less</a:t>
            </a:r>
            <a:r>
              <a:rPr lang="en-DE" sz="2400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	</a:t>
            </a:r>
            <a:r>
              <a:rPr lang="en-DE" sz="2400" dirty="0">
                <a:solidFill>
                  <a:schemeClr val="tx1"/>
                </a:solidFill>
                <a:effectLst/>
              </a:rPr>
              <a:t> </a:t>
            </a:r>
            <a:r>
              <a:rPr lang="en-DE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more emphasis on model performance</a:t>
            </a:r>
            <a:r>
              <a:rPr lang="en-DE" sz="2400" dirty="0">
                <a:solidFill>
                  <a:schemeClr val="tx1"/>
                </a:solidFill>
                <a:effectLst/>
              </a:rPr>
              <a:t> and </a:t>
            </a:r>
            <a:r>
              <a:rPr lang="en-GB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guarantees the prediction error is 	minimized</a:t>
            </a:r>
            <a:r>
              <a:rPr lang="en-DE" sz="2400" dirty="0">
                <a:solidFill>
                  <a:schemeClr val="tx1"/>
                </a:solidFill>
                <a:effectLst/>
              </a:rPr>
              <a:t> 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b="1" dirty="0">
                <a:solidFill>
                  <a:schemeClr val="tx1"/>
                </a:solidFill>
              </a:rPr>
              <a:t>BIC is more conservative compared to AIC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1B2C0-7EA0-18B5-3070-CD2C358F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Grafik 5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5177041E-C91A-494E-80D7-7C77815EC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FBCCF1FE-AEE1-4C4C-B25B-ED790FD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5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A199-2AF9-3D5E-474A-3FC22690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8" y="162910"/>
            <a:ext cx="10345062" cy="1320800"/>
          </a:xfrm>
        </p:spPr>
        <p:txBody>
          <a:bodyPr>
            <a:normAutofit/>
          </a:bodyPr>
          <a:lstStyle/>
          <a:p>
            <a:r>
              <a:rPr lang="de-DE" b="1" dirty="0" err="1"/>
              <a:t>Kullback</a:t>
            </a:r>
            <a:r>
              <a:rPr lang="de-DE" b="1" dirty="0"/>
              <a:t>-</a:t>
            </a:r>
            <a:r>
              <a:rPr lang="de-DE" b="1" dirty="0" err="1"/>
              <a:t>Leibler</a:t>
            </a:r>
            <a:r>
              <a:rPr lang="de-DE" b="1" dirty="0"/>
              <a:t>-Information-</a:t>
            </a:r>
            <a:r>
              <a:rPr lang="de-DE" b="1" dirty="0" err="1"/>
              <a:t>Criterion</a:t>
            </a:r>
            <a:endParaRPr lang="en-DE" b="1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05567C5-9BE5-C67C-6153-8E093DA15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79" t="33148" r="11878" b="13370"/>
          <a:stretch/>
        </p:blipFill>
        <p:spPr>
          <a:xfrm>
            <a:off x="840359" y="1483710"/>
            <a:ext cx="10093261" cy="45223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4EED9-07C4-0316-F5C4-BDC560C0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29965"/>
            <a:ext cx="6297612" cy="365125"/>
          </a:xfrm>
        </p:spPr>
        <p:txBody>
          <a:bodyPr/>
          <a:lstStyle/>
          <a:p>
            <a:r>
              <a:rPr lang="en-US" dirty="0"/>
              <a:t>Information criteria in time series forecasting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1B2C0-7EA0-18B5-3070-CD2C358F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Grafik 5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5177041E-C91A-494E-80D7-7C77815EC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A199-2AF9-3D5E-474A-3FC22690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8" y="162910"/>
            <a:ext cx="8596668" cy="1320800"/>
          </a:xfrm>
        </p:spPr>
        <p:txBody>
          <a:bodyPr>
            <a:normAutofit/>
          </a:bodyPr>
          <a:lstStyle/>
          <a:p>
            <a:r>
              <a:rPr lang="de-DE" b="1" dirty="0" err="1"/>
              <a:t>Kullback</a:t>
            </a:r>
            <a:r>
              <a:rPr lang="de-DE" b="1" dirty="0"/>
              <a:t>-</a:t>
            </a:r>
            <a:r>
              <a:rPr lang="de-DE" b="1" dirty="0" err="1"/>
              <a:t>Leibler</a:t>
            </a:r>
            <a:r>
              <a:rPr lang="de-DE" b="1" dirty="0"/>
              <a:t>-Information-</a:t>
            </a:r>
            <a:r>
              <a:rPr lang="de-DE" b="1" dirty="0" err="1"/>
              <a:t>Criterion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B7F6-C38F-0E20-BAEA-5D668051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0" y="1728039"/>
            <a:ext cx="173743" cy="49961"/>
          </a:xfrm>
        </p:spPr>
        <p:txBody>
          <a:bodyPr>
            <a:noAutofit/>
          </a:bodyPr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4EED9-07C4-0316-F5C4-BDC560C0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29965"/>
            <a:ext cx="6297612" cy="365125"/>
          </a:xfrm>
        </p:spPr>
        <p:txBody>
          <a:bodyPr/>
          <a:lstStyle/>
          <a:p>
            <a:r>
              <a:rPr lang="en-US" dirty="0"/>
              <a:t>Information criteria in time series forecasting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1B2C0-7EA0-18B5-3070-CD2C358F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Grafik 5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5177041E-C91A-494E-80D7-7C77815EC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C8EE8BD-5430-9172-E22A-6429FC3923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17" t="41926" r="11667" b="25629"/>
          <a:stretch/>
        </p:blipFill>
        <p:spPr>
          <a:xfrm>
            <a:off x="588558" y="1738517"/>
            <a:ext cx="10830351" cy="29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5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A199-2AF9-3D5E-474A-3FC22690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8" y="162910"/>
            <a:ext cx="8596668" cy="1320800"/>
          </a:xfrm>
        </p:spPr>
        <p:txBody>
          <a:bodyPr>
            <a:normAutofit/>
          </a:bodyPr>
          <a:lstStyle/>
          <a:p>
            <a:r>
              <a:rPr lang="de-DE" b="1" dirty="0" err="1"/>
              <a:t>Gaussian</a:t>
            </a:r>
            <a:r>
              <a:rPr lang="de-DE" b="1" dirty="0"/>
              <a:t> Linear Models</a:t>
            </a:r>
            <a:endParaRPr lang="en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4EED9-07C4-0316-F5C4-BDC560C0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29965"/>
            <a:ext cx="6297612" cy="365125"/>
          </a:xfrm>
        </p:spPr>
        <p:txBody>
          <a:bodyPr/>
          <a:lstStyle/>
          <a:p>
            <a:r>
              <a:rPr lang="en-US" dirty="0"/>
              <a:t>Information criteria in time series forecasting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1B2C0-7EA0-18B5-3070-CD2C358F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Grafik 5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5177041E-C91A-494E-80D7-7C77815EC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CD6D78A-4401-C25E-CD01-4C0839A2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A773E0B-E4D0-DA3A-F938-9964F4FF7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00" t="29926" r="33417" b="25036"/>
          <a:stretch/>
        </p:blipFill>
        <p:spPr>
          <a:xfrm>
            <a:off x="838200" y="1825625"/>
            <a:ext cx="6797040" cy="38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3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365B-C672-28FC-CBBB-A7C5D5F1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Model Selection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ED289-1C4A-C219-AA26-75296440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DB2ADC-AF19-4574-8C10-79B5B04FCA27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3" name="Picture 2" descr="A graph showing the temperature of the earth&#10;&#10;Description automatically generated">
            <a:extLst>
              <a:ext uri="{FF2B5EF4-FFF2-40B4-BE49-F238E27FC236}">
                <a16:creationId xmlns:a16="http://schemas.microsoft.com/office/drawing/2014/main" id="{2B98F3A8-4F1E-7FE2-5F9A-965998C6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60" y="1589927"/>
            <a:ext cx="10102939" cy="4063274"/>
          </a:xfrm>
          <a:prstGeom prst="rect">
            <a:avLst/>
          </a:prstGeom>
        </p:spPr>
      </p:pic>
      <p:pic>
        <p:nvPicPr>
          <p:cNvPr id="6" name="Grafik 5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8EF7170F-F0E6-4369-897C-81DC2C304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B85C04A-E0A8-4F78-8E25-2A6CAC54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D636-F31C-5B7C-E931-45EE8061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50" y="53396"/>
            <a:ext cx="3145866" cy="7201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Fitting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A22E84-A803-CB52-5496-EC32727E2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46" y="1144763"/>
            <a:ext cx="5775357" cy="202865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ACB9C-7B23-DDCD-F313-86C33AB40FB1}"/>
              </a:ext>
            </a:extLst>
          </p:cNvPr>
          <p:cNvSpPr txBox="1"/>
          <p:nvPr/>
        </p:nvSpPr>
        <p:spPr>
          <a:xfrm>
            <a:off x="177985" y="773123"/>
            <a:ext cx="3877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1</a:t>
            </a:r>
            <a:r>
              <a:rPr lang="en-US" dirty="0"/>
              <a:t>: ARIMA Order (1,1,3)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D4A65-7A90-D281-DC19-79DE7EC6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" y="3981750"/>
            <a:ext cx="5692413" cy="2342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221D8-80A2-BC81-8C67-86C7BA19B9E7}"/>
              </a:ext>
            </a:extLst>
          </p:cNvPr>
          <p:cNvSpPr txBox="1"/>
          <p:nvPr/>
        </p:nvSpPr>
        <p:spPr>
          <a:xfrm>
            <a:off x="177985" y="3520772"/>
            <a:ext cx="3877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2</a:t>
            </a:r>
            <a:r>
              <a:rPr lang="en-US" dirty="0"/>
              <a:t>: ARIMA Order (1,0,0)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DFC68-BC4A-6743-9731-91AACD743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025" y="1141295"/>
            <a:ext cx="5859012" cy="2036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BA0C2-9D2C-5E2A-FA67-233C45513F4D}"/>
              </a:ext>
            </a:extLst>
          </p:cNvPr>
          <p:cNvSpPr txBox="1"/>
          <p:nvPr/>
        </p:nvSpPr>
        <p:spPr>
          <a:xfrm>
            <a:off x="6125163" y="773536"/>
            <a:ext cx="3877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3</a:t>
            </a:r>
            <a:r>
              <a:rPr lang="en-US" dirty="0"/>
              <a:t>: ARIMA Order (1,2,1)</a:t>
            </a:r>
          </a:p>
        </p:txBody>
      </p:sp>
      <p:pic>
        <p:nvPicPr>
          <p:cNvPr id="10" name="Picture 9" descr="A graph with red lines and black lines">
            <a:extLst>
              <a:ext uri="{FF2B5EF4-FFF2-40B4-BE49-F238E27FC236}">
                <a16:creationId xmlns:a16="http://schemas.microsoft.com/office/drawing/2014/main" id="{7B1EC995-84F5-3EDC-FE8D-2F58670C8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839" y="3981778"/>
            <a:ext cx="5861116" cy="23429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B443AA-E618-6C69-9CDB-2B4C0B39B8C5}"/>
              </a:ext>
            </a:extLst>
          </p:cNvPr>
          <p:cNvSpPr txBox="1"/>
          <p:nvPr/>
        </p:nvSpPr>
        <p:spPr>
          <a:xfrm>
            <a:off x="6114354" y="3520772"/>
            <a:ext cx="3877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4</a:t>
            </a:r>
            <a:r>
              <a:rPr lang="en-US" dirty="0"/>
              <a:t>: ARIMA Order (1,1,1)</a:t>
            </a:r>
          </a:p>
        </p:txBody>
      </p:sp>
      <p:pic>
        <p:nvPicPr>
          <p:cNvPr id="12" name="Grafik 11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6AB2EBD5-C3F9-47C6-81E1-7AFD9C87B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5EEC0A4A-6FF5-4570-A35D-594E2F7F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8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2AF2D9-43B5-815A-F7EA-0AADBB82DCCC}"/>
              </a:ext>
            </a:extLst>
          </p:cNvPr>
          <p:cNvSpPr txBox="1"/>
          <p:nvPr/>
        </p:nvSpPr>
        <p:spPr>
          <a:xfrm>
            <a:off x="482408" y="288793"/>
            <a:ext cx="8288032" cy="7153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Information Criteria plot for Models</a:t>
            </a:r>
          </a:p>
        </p:txBody>
      </p:sp>
      <p:pic>
        <p:nvPicPr>
          <p:cNvPr id="2" name="Picture 1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800B3B12-9D7B-2AB1-7A15-7E4C9368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6" y="1299563"/>
            <a:ext cx="11279941" cy="4848850"/>
          </a:xfrm>
          <a:prstGeom prst="rect">
            <a:avLst/>
          </a:prstGeom>
        </p:spPr>
      </p:pic>
      <p:pic>
        <p:nvPicPr>
          <p:cNvPr id="4" name="Grafik 3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7F0CE6A6-A26B-4C4B-B9FD-7F7F8ABD3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799B2D89-F172-4EAB-9414-CF3DD2AB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D636-F31C-5B7C-E931-45EE8061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750" y="-65498"/>
            <a:ext cx="2751356" cy="4390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A22E84-A803-CB52-5496-EC32727E2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46" y="1144763"/>
            <a:ext cx="5775357" cy="202865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9D4A65-7A90-D281-DC19-79DE7EC6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7" y="4478941"/>
            <a:ext cx="5692413" cy="2342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221D8-80A2-BC81-8C67-86C7BA19B9E7}"/>
              </a:ext>
            </a:extLst>
          </p:cNvPr>
          <p:cNvSpPr txBox="1"/>
          <p:nvPr/>
        </p:nvSpPr>
        <p:spPr>
          <a:xfrm>
            <a:off x="95435" y="3352700"/>
            <a:ext cx="38778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Times New Roman"/>
              </a:rPr>
              <a:t>Model 2</a:t>
            </a:r>
            <a:r>
              <a:rPr lang="en-US" dirty="0">
                <a:cs typeface="Times New Roman"/>
              </a:rPr>
              <a:t>: ARIMA Order (1,0,0)</a:t>
            </a:r>
          </a:p>
          <a:p>
            <a:r>
              <a:rPr lang="en-US" dirty="0">
                <a:cs typeface="Times New Roman"/>
              </a:rPr>
              <a:t>AIC: </a:t>
            </a:r>
            <a:r>
              <a:rPr lang="en-US" dirty="0">
                <a:ea typeface="+mn-lt"/>
                <a:cs typeface="Times New Roman"/>
              </a:rPr>
              <a:t>-19.05</a:t>
            </a:r>
          </a:p>
          <a:p>
            <a:r>
              <a:rPr lang="en-US" dirty="0">
                <a:ea typeface="+mn-lt"/>
                <a:cs typeface="+mn-lt"/>
              </a:rPr>
              <a:t>BIC: -444.6</a:t>
            </a:r>
            <a:endParaRPr lang="en-US" sz="900" dirty="0">
              <a:cs typeface="Times New Roman"/>
            </a:endParaRPr>
          </a:p>
          <a:p>
            <a:r>
              <a:rPr lang="en-US" dirty="0">
                <a:ea typeface="+mn-lt"/>
                <a:cs typeface="Times New Roman"/>
              </a:rPr>
              <a:t>RMSE: 0.221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DFC68-BC4A-6743-9731-91AACD743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025" y="1146699"/>
            <a:ext cx="5859012" cy="2036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BA0C2-9D2C-5E2A-FA67-233C45513F4D}"/>
              </a:ext>
            </a:extLst>
          </p:cNvPr>
          <p:cNvSpPr txBox="1"/>
          <p:nvPr/>
        </p:nvSpPr>
        <p:spPr>
          <a:xfrm>
            <a:off x="6379163" y="-2380"/>
            <a:ext cx="38778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Times New Roman"/>
              </a:rPr>
              <a:t>Model 3</a:t>
            </a:r>
            <a:r>
              <a:rPr lang="en-US" dirty="0">
                <a:cs typeface="Times New Roman"/>
              </a:rPr>
              <a:t>: ARIMA Order (1,2,1)</a:t>
            </a:r>
          </a:p>
          <a:p>
            <a:r>
              <a:rPr lang="en-US" dirty="0">
                <a:cs typeface="Times New Roman"/>
              </a:rPr>
              <a:t>AIC: </a:t>
            </a:r>
            <a:r>
              <a:rPr lang="en-US" dirty="0">
                <a:ea typeface="+mn-lt"/>
                <a:cs typeface="+mn-lt"/>
              </a:rPr>
              <a:t>-21.04077</a:t>
            </a:r>
          </a:p>
          <a:p>
            <a:r>
              <a:rPr lang="en-US" dirty="0">
                <a:ea typeface="+mn-lt"/>
                <a:cs typeface="+mn-lt"/>
              </a:rPr>
              <a:t>BIC: -453.7</a:t>
            </a:r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RMSE: </a:t>
            </a:r>
            <a:r>
              <a:rPr lang="en-US" dirty="0">
                <a:ea typeface="+mn-lt"/>
                <a:cs typeface="+mn-lt"/>
              </a:rPr>
              <a:t>0.215</a:t>
            </a:r>
            <a:endParaRPr lang="en-US" dirty="0">
              <a:cs typeface="Times New Roman"/>
            </a:endParaRPr>
          </a:p>
        </p:txBody>
      </p:sp>
      <p:pic>
        <p:nvPicPr>
          <p:cNvPr id="10" name="Picture 9" descr="A graph with red lines and black lines">
            <a:extLst>
              <a:ext uri="{FF2B5EF4-FFF2-40B4-BE49-F238E27FC236}">
                <a16:creationId xmlns:a16="http://schemas.microsoft.com/office/drawing/2014/main" id="{7B1EC995-84F5-3EDC-FE8D-2F58670C8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648" y="4516799"/>
            <a:ext cx="5861116" cy="23429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B443AA-E618-6C69-9CDB-2B4C0B39B8C5}"/>
              </a:ext>
            </a:extLst>
          </p:cNvPr>
          <p:cNvSpPr txBox="1"/>
          <p:nvPr/>
        </p:nvSpPr>
        <p:spPr>
          <a:xfrm>
            <a:off x="6379163" y="3352700"/>
            <a:ext cx="38778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Times New Roman"/>
              </a:rPr>
              <a:t>Model 4</a:t>
            </a:r>
            <a:r>
              <a:rPr lang="en-US" dirty="0">
                <a:cs typeface="Times New Roman"/>
              </a:rPr>
              <a:t>: ARIMA Order (1,1,1)</a:t>
            </a:r>
          </a:p>
          <a:p>
            <a:r>
              <a:rPr lang="en-US" dirty="0">
                <a:cs typeface="Times New Roman"/>
              </a:rPr>
              <a:t>AIC: </a:t>
            </a:r>
            <a:r>
              <a:rPr lang="en-US" dirty="0">
                <a:ea typeface="+mn-lt"/>
                <a:cs typeface="Times New Roman"/>
              </a:rPr>
              <a:t>-60.61</a:t>
            </a:r>
          </a:p>
          <a:p>
            <a:r>
              <a:rPr lang="en-US" dirty="0">
                <a:cs typeface="Times New Roman"/>
              </a:rPr>
              <a:t>BIC: -482.2 </a:t>
            </a:r>
            <a:br>
              <a:rPr lang="en-US" dirty="0">
                <a:cs typeface="Times New Roman"/>
              </a:rPr>
            </a:br>
            <a:r>
              <a:rPr lang="en-US" dirty="0">
                <a:cs typeface="Times New Roman"/>
              </a:rPr>
              <a:t>RMSE:</a:t>
            </a:r>
            <a:r>
              <a:rPr lang="en-US" dirty="0">
                <a:ea typeface="+mn-lt"/>
                <a:cs typeface="Times New Roman"/>
              </a:rPr>
              <a:t> 0.191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ACB9C-7B23-DDCD-F313-86C33AB40FB1}"/>
              </a:ext>
            </a:extLst>
          </p:cNvPr>
          <p:cNvSpPr txBox="1"/>
          <p:nvPr/>
        </p:nvSpPr>
        <p:spPr>
          <a:xfrm>
            <a:off x="91517" y="-2793"/>
            <a:ext cx="32704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Times New Roman"/>
              </a:rPr>
              <a:t>Model 1</a:t>
            </a:r>
            <a:r>
              <a:rPr lang="en-US" dirty="0">
                <a:cs typeface="Times New Roman"/>
              </a:rPr>
              <a:t>: ARIMA Order (1,1,3)</a:t>
            </a:r>
          </a:p>
          <a:p>
            <a:r>
              <a:rPr lang="en-US" dirty="0">
                <a:cs typeface="Times New Roman"/>
              </a:rPr>
              <a:t>AIC: </a:t>
            </a:r>
            <a:r>
              <a:rPr lang="en-US" dirty="0">
                <a:ea typeface="+mn-lt"/>
                <a:cs typeface="Times New Roman"/>
              </a:rPr>
              <a:t>-55.8</a:t>
            </a:r>
          </a:p>
          <a:p>
            <a:r>
              <a:rPr lang="en-US" dirty="0">
                <a:ea typeface="+mn-lt"/>
                <a:cs typeface="Times New Roman"/>
              </a:rPr>
              <a:t>BIC: -476.5 </a:t>
            </a:r>
            <a:endParaRPr lang="en-US" dirty="0"/>
          </a:p>
          <a:p>
            <a:r>
              <a:rPr lang="en-US" dirty="0">
                <a:ea typeface="+mn-lt"/>
                <a:cs typeface="Times New Roman"/>
              </a:rPr>
              <a:t>RMSE: 0.193</a:t>
            </a:r>
          </a:p>
        </p:txBody>
      </p:sp>
      <p:pic>
        <p:nvPicPr>
          <p:cNvPr id="12" name="Grafik 11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8374FC81-B3E8-4EA1-9FB2-75D3C2D40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2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9B6B9-98CB-14F8-D523-06074262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FMSE for Out of Sample</a:t>
            </a:r>
            <a:r>
              <a:rPr lang="en-US" sz="3200" dirty="0">
                <a:solidFill>
                  <a:schemeClr val="bg1"/>
                </a:solidFill>
              </a:rPr>
              <a:t> Data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blue rectangular shapes with black text&#10;&#10;Description automatically generated">
            <a:extLst>
              <a:ext uri="{FF2B5EF4-FFF2-40B4-BE49-F238E27FC236}">
                <a16:creationId xmlns:a16="http://schemas.microsoft.com/office/drawing/2014/main" id="{22148684-C0F2-FE6B-FAC4-52485899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97" y="1675227"/>
            <a:ext cx="10101606" cy="4394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A3A5A-3768-CE82-4180-AC1473C9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criteria in time series forecasting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C4CCE-8AF2-8C8F-A1DF-6213BC8E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90F83-23DB-471C-A98D-30130792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B8021-693B-4A7F-93A7-CE694A04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 to find good models?</a:t>
            </a:r>
          </a:p>
          <a:p>
            <a:r>
              <a:rPr lang="en-US" dirty="0"/>
              <a:t> Which evaluation metrics do we have to consider?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3EB6C-0982-4851-BF83-350E9B99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764A04-ADCF-4386-895C-B129291D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fik 7" descr="Ein Bild, das Reihe, Text, Diagramm, parallel enthält.&#10;&#10;Automatisch generierte Beschreibung">
            <a:extLst>
              <a:ext uri="{FF2B5EF4-FFF2-40B4-BE49-F238E27FC236}">
                <a16:creationId xmlns:a16="http://schemas.microsoft.com/office/drawing/2014/main" id="{65AD4668-51B9-470E-9813-F2F883BB8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21" y="3060788"/>
            <a:ext cx="8755785" cy="2948126"/>
          </a:xfrm>
          <a:prstGeom prst="rect">
            <a:avLst/>
          </a:prstGeom>
        </p:spPr>
      </p:pic>
      <p:pic>
        <p:nvPicPr>
          <p:cNvPr id="10" name="Grafik 9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B630605F-111B-456B-931B-EE872CC61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188"/>
            <a:ext cx="1533662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6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EBD6-AD8E-A724-62A1-3EA731A6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34306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Final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E3A4-FE82-C289-C718-45BD1A39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71589"/>
            <a:ext cx="9171001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cs typeface="Times New Roman"/>
              </a:rPr>
              <a:t>AIC: </a:t>
            </a:r>
            <a:endParaRPr lang="en-US" sz="2400" b="1" dirty="0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Times New Roman"/>
              </a:rPr>
              <a:t>It is designed to strike a balance between how well a model fits the data (goodness of fit) and how complex the model is. </a:t>
            </a: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Times New Roman"/>
              </a:rPr>
              <a:t>It penalizes overly complex models, favoring simpler ones.</a:t>
            </a: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A smaller ΔAIC suggests that the model with the lower AIC is significantly better at explaining the data</a:t>
            </a:r>
            <a:endParaRPr lang="en-US" sz="2400" dirty="0">
              <a:solidFill>
                <a:schemeClr val="tx1"/>
              </a:solidFill>
              <a:cs typeface="Times New Roman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cs typeface="Times New Roman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cs typeface="Times New Roman"/>
              </a:rPr>
              <a:t>BIC: </a:t>
            </a:r>
          </a:p>
          <a:p>
            <a:pPr marL="285750" indent="-285750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BIC tends to select models with fewer parameters and is more conservative in model selection.</a:t>
            </a:r>
            <a:endParaRPr lang="en-US" sz="2400" b="1" dirty="0">
              <a:solidFill>
                <a:schemeClr val="tx1"/>
              </a:solidFill>
              <a:cs typeface="Times New Roman"/>
            </a:endParaRPr>
          </a:p>
        </p:txBody>
      </p:sp>
      <p:pic>
        <p:nvPicPr>
          <p:cNvPr id="4" name="Grafik 3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E46D36E3-D220-4745-A0E4-A9DD86F6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93B670CD-0565-45EB-A74B-0CA6559E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32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FBC78-D0D1-4568-8F4E-36CBB0A8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Sources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7991D8-AC71-4380-8B03-069CC19C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Vidhya (2019): </a:t>
            </a:r>
            <a:r>
              <a:rPr lang="en-US" sz="2000" dirty="0">
                <a:hlinkClick r:id="rId2"/>
              </a:rPr>
              <a:t>https://medium.com/analytics-vidhya/chapter-5-machine-learning-basics-26c64412b42e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https://userpage.fu-berlin.de/soga/data/r-data/Earth_Surface_Temperature.RData</a:t>
            </a:r>
          </a:p>
          <a:p>
            <a:r>
              <a:rPr lang="en-US" sz="2000" dirty="0"/>
              <a:t>K.P. Burnham &amp; D.R. Anderson (2002): Model Selection and </a:t>
            </a:r>
            <a:r>
              <a:rPr lang="en-US" sz="2000" dirty="0" err="1"/>
              <a:t>Multimodel</a:t>
            </a:r>
            <a:r>
              <a:rPr lang="en-US" sz="2000" dirty="0"/>
              <a:t> Inference - A Practical Information-Theoretic Approach, 2</a:t>
            </a:r>
            <a:r>
              <a:rPr lang="en-US" sz="2000" baseline="30000" dirty="0"/>
              <a:t>nd</a:t>
            </a:r>
            <a:r>
              <a:rPr lang="en-US" sz="2000" dirty="0"/>
              <a:t> ed. Springer, New York.</a:t>
            </a:r>
          </a:p>
          <a:p>
            <a:r>
              <a:rPr lang="en-US" sz="2000" dirty="0"/>
              <a:t>H. Akaike (1974): A New Look at the Statistical Model Identification. IEEE Transactions on Automatic Control, 19 (6), 716-723.</a:t>
            </a:r>
          </a:p>
          <a:p>
            <a:r>
              <a:rPr lang="en-US" sz="2000" dirty="0"/>
              <a:t>P. </a:t>
            </a:r>
            <a:r>
              <a:rPr lang="en-US" sz="2000" dirty="0" err="1"/>
              <a:t>Stoica</a:t>
            </a:r>
            <a:r>
              <a:rPr lang="en-US" sz="2000" dirty="0"/>
              <a:t> &amp; Y. </a:t>
            </a:r>
            <a:r>
              <a:rPr lang="en-US" sz="2000" dirty="0" err="1"/>
              <a:t>Selen</a:t>
            </a:r>
            <a:r>
              <a:rPr lang="en-US" sz="2000" dirty="0"/>
              <a:t> (2004): Model-order selection: a review of information criterion rules. IEEE Signal Processing Magazine, 21 (4), 36-47.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3E81BB-5A40-411A-9A40-FE2E0679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1497BE-8149-4765-BBA9-3F691F4C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Grafik 5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CD22804C-494C-4306-97A0-DA06DCF35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2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C2DD2-5D47-4F82-8AEA-E5FE1C2A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</a:t>
            </a:r>
            <a:endParaRPr lang="en-US" b="1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452C3EB-9B15-481D-ACA0-6C08B1E176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24750" y="1183704"/>
            <a:ext cx="4667250" cy="171450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2C9224-EEFA-4E98-BDA7-5BA67E830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771" y="1784128"/>
            <a:ext cx="7077658" cy="4351338"/>
          </a:xfrm>
        </p:spPr>
        <p:txBody>
          <a:bodyPr/>
          <a:lstStyle/>
          <a:p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/</a:t>
            </a:r>
            <a:r>
              <a:rPr lang="de-DE" dirty="0" err="1"/>
              <a:t>complexitiy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u="sng" dirty="0"/>
              <a:t>in-sample</a:t>
            </a:r>
            <a:r>
              <a:rPr lang="de-DE" dirty="0"/>
              <a:t> fit (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RMSE)</a:t>
            </a:r>
          </a:p>
          <a:p>
            <a:r>
              <a:rPr lang="de-DE" dirty="0"/>
              <a:t>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fit </a:t>
            </a:r>
            <a:r>
              <a:rPr lang="de-DE" dirty="0" err="1"/>
              <a:t>noise</a:t>
            </a:r>
            <a:endParaRPr lang="de-DE" dirty="0"/>
          </a:p>
          <a:p>
            <a:r>
              <a:rPr lang="de-DE" dirty="0"/>
              <a:t>Thus,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underperform</a:t>
            </a:r>
            <a:r>
              <a:rPr lang="de-DE" dirty="0"/>
              <a:t> on </a:t>
            </a:r>
            <a:r>
              <a:rPr lang="de-DE" dirty="0" err="1"/>
              <a:t>new</a:t>
            </a:r>
            <a:r>
              <a:rPr lang="de-DE" dirty="0"/>
              <a:t>,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u="sng" dirty="0"/>
              <a:t>out-</a:t>
            </a:r>
            <a:r>
              <a:rPr lang="de-DE" u="sng" dirty="0" err="1"/>
              <a:t>of</a:t>
            </a:r>
            <a:r>
              <a:rPr lang="de-DE" u="sng" dirty="0"/>
              <a:t>-sample)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32C19-CE14-4C29-9165-BF8DEDA8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222C7-2CE4-469D-A3BF-4CD72A66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fik 7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658605B6-766E-4C65-AD73-D0D0D5F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8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C2DD2-5D47-4F82-8AEA-E5FE1C2A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</a:t>
            </a:r>
            <a:endParaRPr lang="en-US" b="1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32C19-CE14-4C29-9165-BF8DEDA8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222C7-2CE4-469D-A3BF-4CD72A66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fik 7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658605B6-766E-4C65-AD73-D0D0D5FD3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  <p:pic>
        <p:nvPicPr>
          <p:cNvPr id="11" name="Inhaltsplatzhalter 10" descr="Ein Bild, das Text, Reihe, Diagramm, Steigung enthält.&#10;&#10;Automatisch generierte Beschreibung">
            <a:extLst>
              <a:ext uri="{FF2B5EF4-FFF2-40B4-BE49-F238E27FC236}">
                <a16:creationId xmlns:a16="http://schemas.microsoft.com/office/drawing/2014/main" id="{19F8512F-4AC4-4799-8B1D-58CDB892DB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3" y="1825527"/>
            <a:ext cx="8713065" cy="3809384"/>
          </a:xfr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72719B1-0DEA-420A-8E67-E5E282A45A33}"/>
              </a:ext>
            </a:extLst>
          </p:cNvPr>
          <p:cNvSpPr txBox="1"/>
          <p:nvPr/>
        </p:nvSpPr>
        <p:spPr>
          <a:xfrm>
            <a:off x="287433" y="6308209"/>
            <a:ext cx="228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Vidhya</a:t>
            </a:r>
            <a:r>
              <a:rPr lang="de-DE" dirty="0"/>
              <a:t> (2019)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9E837E-8FC6-45B3-84DA-C25A2721D759}"/>
              </a:ext>
            </a:extLst>
          </p:cNvPr>
          <p:cNvSpPr txBox="1"/>
          <p:nvPr/>
        </p:nvSpPr>
        <p:spPr>
          <a:xfrm>
            <a:off x="8377335" y="2529890"/>
            <a:ext cx="3471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ideally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doesn´t</a:t>
            </a:r>
            <a:r>
              <a:rPr lang="de-DE" dirty="0"/>
              <a:t> </a:t>
            </a:r>
            <a:r>
              <a:rPr lang="de-DE" dirty="0" err="1"/>
              <a:t>overfit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underfit</a:t>
            </a:r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b="1" dirty="0">
                <a:sym typeface="Wingdings" panose="05000000000000000000" pitchFamily="2" charset="2"/>
              </a:rPr>
              <a:t>Looking at </a:t>
            </a:r>
            <a:r>
              <a:rPr lang="de-DE" b="1" dirty="0" err="1">
                <a:sym typeface="Wingdings" panose="05000000000000000000" pitchFamily="2" charset="2"/>
              </a:rPr>
              <a:t>the</a:t>
            </a:r>
            <a:r>
              <a:rPr lang="de-DE" b="1" dirty="0">
                <a:sym typeface="Wingdings" panose="05000000000000000000" pitchFamily="2" charset="2"/>
              </a:rPr>
              <a:t> in-sample fit </a:t>
            </a:r>
            <a:r>
              <a:rPr lang="de-DE" b="1" dirty="0" err="1">
                <a:sym typeface="Wingdings" panose="05000000000000000000" pitchFamily="2" charset="2"/>
              </a:rPr>
              <a:t>is</a:t>
            </a:r>
            <a:r>
              <a:rPr lang="de-DE" b="1" dirty="0">
                <a:sym typeface="Wingdings" panose="05000000000000000000" pitchFamily="2" charset="2"/>
              </a:rPr>
              <a:t> not </a:t>
            </a:r>
            <a:r>
              <a:rPr lang="de-DE" b="1" dirty="0" err="1">
                <a:sym typeface="Wingdings" panose="05000000000000000000" pitchFamily="2" charset="2"/>
              </a:rPr>
              <a:t>enough</a:t>
            </a:r>
            <a:r>
              <a:rPr lang="de-DE" b="1" dirty="0">
                <a:sym typeface="Wingdings" panose="05000000000000000000" pitchFamily="2" charset="2"/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b="1" dirty="0" err="1">
                <a:sym typeface="Wingdings" panose="05000000000000000000" pitchFamily="2" charset="2"/>
              </a:rPr>
              <a:t>We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want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models</a:t>
            </a:r>
            <a:r>
              <a:rPr lang="de-DE" b="1" dirty="0">
                <a:sym typeface="Wingdings" panose="05000000000000000000" pitchFamily="2" charset="2"/>
              </a:rPr>
              <a:t>, </a:t>
            </a:r>
            <a:r>
              <a:rPr lang="de-DE" b="1" dirty="0" err="1">
                <a:sym typeface="Wingdings" panose="05000000000000000000" pitchFamily="2" charset="2"/>
              </a:rPr>
              <a:t>that</a:t>
            </a:r>
            <a:r>
              <a:rPr lang="de-DE" b="1" dirty="0">
                <a:sym typeface="Wingdings" panose="05000000000000000000" pitchFamily="2" charset="2"/>
              </a:rPr>
              <a:t> perform </a:t>
            </a:r>
            <a:r>
              <a:rPr lang="de-DE" b="1" dirty="0" err="1">
                <a:sym typeface="Wingdings" panose="05000000000000000000" pitchFamily="2" charset="2"/>
              </a:rPr>
              <a:t>well</a:t>
            </a:r>
            <a:r>
              <a:rPr lang="de-DE" b="1" dirty="0">
                <a:sym typeface="Wingdings" panose="05000000000000000000" pitchFamily="2" charset="2"/>
              </a:rPr>
              <a:t> on </a:t>
            </a:r>
            <a:r>
              <a:rPr lang="de-DE" b="1" dirty="0" err="1">
                <a:sym typeface="Wingdings" panose="05000000000000000000" pitchFamily="2" charset="2"/>
              </a:rPr>
              <a:t>unseen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data</a:t>
            </a:r>
            <a:r>
              <a:rPr lang="de-DE" b="1" dirty="0">
                <a:sym typeface="Wingdings" panose="05000000000000000000" pitchFamily="2" charset="2"/>
              </a:rPr>
              <a:t> (out-</a:t>
            </a:r>
            <a:r>
              <a:rPr lang="de-DE" b="1" dirty="0" err="1">
                <a:sym typeface="Wingdings" panose="05000000000000000000" pitchFamily="2" charset="2"/>
              </a:rPr>
              <a:t>of</a:t>
            </a:r>
            <a:r>
              <a:rPr lang="de-DE" b="1" dirty="0">
                <a:sym typeface="Wingdings" panose="05000000000000000000" pitchFamily="2" charset="2"/>
              </a:rPr>
              <a:t>-sample)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86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2D396-118B-4B94-956B-2CD3B462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 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CF72D-162C-439A-8743-4B8DDC98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tackle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problem</a:t>
            </a:r>
            <a:r>
              <a:rPr lang="de-DE" b="1" dirty="0"/>
              <a:t>? </a:t>
            </a:r>
            <a:r>
              <a:rPr lang="de-DE" b="1" dirty="0">
                <a:sym typeface="Wingdings" panose="05000000000000000000" pitchFamily="2" charset="2"/>
              </a:rPr>
              <a:t> Model </a:t>
            </a:r>
            <a:r>
              <a:rPr lang="de-DE" b="1" dirty="0" err="1">
                <a:sym typeface="Wingdings" panose="05000000000000000000" pitchFamily="2" charset="2"/>
              </a:rPr>
              <a:t>selection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methods</a:t>
            </a:r>
            <a:endParaRPr lang="de-DE" b="1" dirty="0"/>
          </a:p>
          <a:p>
            <a:r>
              <a:rPr lang="de-DE" dirty="0" err="1"/>
              <a:t>Machine</a:t>
            </a:r>
            <a:r>
              <a:rPr lang="de-DE" dirty="0"/>
              <a:t> Learning: </a:t>
            </a:r>
          </a:p>
          <a:p>
            <a:pPr lvl="1"/>
            <a:r>
              <a:rPr lang="de-DE" dirty="0"/>
              <a:t>Train/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split</a:t>
            </a:r>
            <a:endParaRPr lang="de-DE" dirty="0"/>
          </a:p>
          <a:p>
            <a:pPr lvl="2"/>
            <a:r>
              <a:rPr lang="de-DE" dirty="0">
                <a:sym typeface="Wingdings" panose="05000000000000000000" pitchFamily="2" charset="2"/>
              </a:rPr>
              <a:t>Cross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>
                <a:sym typeface="Wingdings" panose="05000000000000000000" pitchFamily="2" charset="2"/>
              </a:rPr>
              <a:t>Rolling </a:t>
            </a:r>
            <a:r>
              <a:rPr lang="de-DE" dirty="0" err="1">
                <a:sym typeface="Wingdings" panose="05000000000000000000" pitchFamily="2" charset="2"/>
              </a:rPr>
              <a:t>forecast</a:t>
            </a:r>
            <a:r>
              <a:rPr lang="de-DE" dirty="0">
                <a:sym typeface="Wingdings" panose="05000000000000000000" pitchFamily="2" charset="2"/>
              </a:rPr>
              <a:t> (time </a:t>
            </a:r>
            <a:r>
              <a:rPr lang="de-DE" dirty="0" err="1">
                <a:sym typeface="Wingdings" panose="05000000000000000000" pitchFamily="2" charset="2"/>
              </a:rPr>
              <a:t>series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>
                <a:sym typeface="Wingdings" panose="05000000000000000000" pitchFamily="2" charset="2"/>
              </a:rPr>
              <a:t>Information </a:t>
            </a:r>
            <a:r>
              <a:rPr lang="de-DE" dirty="0" err="1">
                <a:sym typeface="Wingdings" panose="05000000000000000000" pitchFamily="2" charset="2"/>
              </a:rPr>
              <a:t>criteria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3E8AC1-CD82-4194-91E4-84EA4A0E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Information criteria in time series forecasting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46A2CD-20D5-43D2-9251-F8DEA793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Grafik 5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4736B6A5-8DE4-4649-A191-A8DD5F937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2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2D396-118B-4B94-956B-2CD3B462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CF72D-162C-439A-8743-4B8DDC98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Information </a:t>
            </a:r>
            <a:r>
              <a:rPr lang="de-DE" b="1" dirty="0" err="1"/>
              <a:t>criteria</a:t>
            </a:r>
            <a:r>
              <a:rPr lang="de-DE" b="1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goodness-of</a:t>
            </a:r>
            <a:r>
              <a:rPr lang="de-DE" dirty="0"/>
              <a:t> fit and </a:t>
            </a:r>
            <a:r>
              <a:rPr lang="de-DE" dirty="0" err="1"/>
              <a:t>complexitiy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a </a:t>
            </a:r>
            <a:r>
              <a:rPr lang="de-DE" dirty="0" err="1"/>
              <a:t>penalty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endParaRPr lang="en-US" dirty="0"/>
          </a:p>
          <a:p>
            <a:pPr marL="0" indent="0" algn="ctr">
              <a:buNone/>
            </a:pPr>
            <a:r>
              <a:rPr lang="de-DE" b="1" dirty="0" err="1"/>
              <a:t>Criteria</a:t>
            </a:r>
            <a:r>
              <a:rPr lang="de-DE" b="1" dirty="0"/>
              <a:t> = Model fit + </a:t>
            </a:r>
            <a:r>
              <a:rPr lang="de-DE" b="1" dirty="0" err="1"/>
              <a:t>Complexity</a:t>
            </a:r>
            <a:r>
              <a:rPr lang="de-DE" b="1" dirty="0"/>
              <a:t> </a:t>
            </a:r>
            <a:r>
              <a:rPr lang="de-DE" b="1" dirty="0" err="1"/>
              <a:t>penalty</a:t>
            </a: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r>
              <a:rPr lang="de-DE" u="sng" dirty="0"/>
              <a:t>Model fit: </a:t>
            </a:r>
            <a:r>
              <a:rPr lang="de-DE" dirty="0"/>
              <a:t>In sample SSE/RMSE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prefers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complex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u="sng" dirty="0" err="1">
                <a:sym typeface="Wingdings" panose="05000000000000000000" pitchFamily="2" charset="2"/>
              </a:rPr>
              <a:t>Complexity</a:t>
            </a:r>
            <a:r>
              <a:rPr lang="de-DE" u="sng" dirty="0">
                <a:sym typeface="Wingdings" panose="05000000000000000000" pitchFamily="2" charset="2"/>
              </a:rPr>
              <a:t> </a:t>
            </a:r>
            <a:r>
              <a:rPr lang="de-DE" u="sng" dirty="0" err="1">
                <a:sym typeface="Wingdings" panose="05000000000000000000" pitchFamily="2" charset="2"/>
              </a:rPr>
              <a:t>penalty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Differs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criteria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prefers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complex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models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3E8AC1-CD82-4194-91E4-84EA4A0E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46A2CD-20D5-43D2-9251-F8DEA793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Grafik 5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EC7C16F5-4C9C-45F1-A96D-6FCEE2204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0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F3E9-F918-EC9A-902C-1360BB5B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80" y="149298"/>
            <a:ext cx="8596668" cy="762565"/>
          </a:xfrm>
        </p:spPr>
        <p:txBody>
          <a:bodyPr/>
          <a:lstStyle/>
          <a:p>
            <a:r>
              <a:rPr lang="en-DE" b="1" dirty="0"/>
              <a:t>Information</a:t>
            </a:r>
            <a:r>
              <a:rPr lang="en-DE" dirty="0"/>
              <a:t> </a:t>
            </a:r>
            <a:r>
              <a:rPr lang="en-DE" b="1" dirty="0"/>
              <a:t>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9D68A-4936-7CA5-95AB-2A627A918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7546" y="1193696"/>
                <a:ext cx="10965493" cy="494094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Two popular information criteria: AIC, BIC</a:t>
                </a:r>
              </a:p>
              <a:p>
                <a:r>
                  <a:rPr lang="en-GB" dirty="0"/>
                  <a:t>﻿Generalised information criterion (GIC)</a:t>
                </a:r>
              </a:p>
              <a:p>
                <a:pPr marL="0" indent="0" algn="ctr">
                  <a:buNone/>
                </a:pPr>
                <a:endParaRPr lang="en-DE" b="1" dirty="0"/>
              </a:p>
              <a:p>
                <a:r>
                  <a:rPr lang="de-DE" b="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lang="de-DE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MLE:</a:t>
                </a: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b="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lang="de-DE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OLS:</a:t>
                </a: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 </a:t>
                </a:r>
                <a:r>
                  <a:rPr lang="en-DE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DE" dirty="0">
                    <a:latin typeface="Arial" panose="020B0604020202020204" pitchFamily="34" charset="0"/>
                    <a:cs typeface="Arial" panose="020B0604020202020204" pitchFamily="34" charset="0"/>
                  </a:rPr>
                  <a:t> denotes for model, </a:t>
                </a:r>
                <a:r>
                  <a:rPr lang="de-DE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is</a:t>
                </a:r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</a:t>
                </a:r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number</a:t>
                </a:r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of</a:t>
                </a:r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parameters</a:t>
                </a:r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</a:p>
              <a:p>
                <a:r>
                  <a:rPr lang="de-DE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is</a:t>
                </a:r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</a:t>
                </a:r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number</a:t>
                </a:r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of</a:t>
                </a:r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observations</a:t>
                </a:r>
                <a:endParaRPr lang="en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𝓛</m:t>
                        </m:r>
                      </m:e>
                    </m:acc>
                  </m:oMath>
                </a14:m>
                <a:r>
                  <a:rPr lang="en-DE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likelihood of fitted model given parameter</a:t>
                </a:r>
                <a:endParaRPr lang="de-DE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DE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SSR(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is</a:t>
                </a:r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sum</a:t>
                </a:r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of</a:t>
                </a:r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squared</a:t>
                </a:r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residuals</a:t>
                </a:r>
                <a:endParaRPr lang="de-DE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vi-V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﻿ is an information penalty function </a:t>
                </a:r>
              </a:p>
              <a:p>
                <a:endParaRPr lang="de-DE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9D68A-4936-7CA5-95AB-2A627A918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7546" y="1193696"/>
                <a:ext cx="10965493" cy="4940942"/>
              </a:xfrm>
              <a:blipFill>
                <a:blip r:embed="rId2"/>
                <a:stretch>
                  <a:fillRect l="-694" t="-2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1DC81-1883-1B57-405B-6FBC7629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944" y="6273944"/>
            <a:ext cx="683339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036157B-04AC-AD74-541D-FD9E63F56E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9" b="24721"/>
          <a:stretch/>
        </p:blipFill>
        <p:spPr>
          <a:xfrm>
            <a:off x="3352343" y="2159172"/>
            <a:ext cx="5467666" cy="586225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7B2F992-82F5-E614-2B24-76D17C6E1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t="14145" b="4431"/>
          <a:stretch/>
        </p:blipFill>
        <p:spPr>
          <a:xfrm>
            <a:off x="3401485" y="2954336"/>
            <a:ext cx="6297613" cy="84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02302-BD90-111A-06DF-52EE48F07B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1" b="5282"/>
          <a:stretch/>
        </p:blipFill>
        <p:spPr>
          <a:xfrm>
            <a:off x="7071162" y="5065959"/>
            <a:ext cx="2985906" cy="849199"/>
          </a:xfrm>
          <a:prstGeom prst="rect">
            <a:avLst/>
          </a:prstGeom>
        </p:spPr>
      </p:pic>
      <p:pic>
        <p:nvPicPr>
          <p:cNvPr id="9" name="Grafik 8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D10218E6-048C-4E49-B2B8-D97DAE550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338" y="230286"/>
            <a:ext cx="1533662" cy="458979"/>
          </a:xfrm>
          <a:prstGeom prst="rect">
            <a:avLst/>
          </a:prstGeom>
        </p:spPr>
      </p:pic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B852AE14-C6FF-4D73-B01D-8150A54C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946" y="6356350"/>
            <a:ext cx="4114800" cy="365125"/>
          </a:xfrm>
        </p:spPr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7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F3E9-F918-EC9A-902C-1360BB5B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7490"/>
            <a:ext cx="9566417" cy="811942"/>
          </a:xfrm>
        </p:spPr>
        <p:txBody>
          <a:bodyPr>
            <a:normAutofit/>
          </a:bodyPr>
          <a:lstStyle/>
          <a:p>
            <a:r>
              <a:rPr lang="en-DE" b="1" dirty="0"/>
              <a:t>Information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9D68A-4936-7CA5-95AB-2A627A918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696"/>
                <a:ext cx="10739162" cy="523733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﻿Generalised information criterion (GIC)</a:t>
                </a:r>
              </a:p>
              <a:p>
                <a:pPr marL="0" indent="0" algn="ctr">
                  <a:buNone/>
                </a:pPr>
                <a:endParaRPr lang="en-DE" b="1" dirty="0"/>
              </a:p>
              <a:p>
                <a:r>
                  <a:rPr lang="de-DE" b="0" i="1" dirty="0" err="1">
                    <a:ea typeface="Cambria Math" panose="02040503050406030204" pitchFamily="18" charset="0"/>
                  </a:rPr>
                  <a:t>For</a:t>
                </a:r>
                <a:r>
                  <a:rPr lang="de-DE" b="0" i="1" dirty="0">
                    <a:ea typeface="Cambria Math" panose="02040503050406030204" pitchFamily="18" charset="0"/>
                  </a:rPr>
                  <a:t> MLE:</a:t>
                </a: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b="0" i="1" dirty="0" err="1">
                    <a:ea typeface="Cambria Math" panose="02040503050406030204" pitchFamily="18" charset="0"/>
                  </a:rPr>
                  <a:t>For</a:t>
                </a:r>
                <a:r>
                  <a:rPr lang="de-DE" b="0" i="1" dirty="0">
                    <a:ea typeface="Cambria Math" panose="02040503050406030204" pitchFamily="18" charset="0"/>
                  </a:rPr>
                  <a:t> OLS:</a:t>
                </a: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4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DE" b="1" dirty="0"/>
                  <a:t> 2 </a:t>
                </a:r>
                <a:r>
                  <a:rPr lang="en-GB" b="1" dirty="0"/>
                  <a:t>﻿</a:t>
                </a:r>
                <a:r>
                  <a:rPr lang="en-GB" dirty="0"/>
                  <a:t>for Akaike information criterion (AIC)</a:t>
                </a:r>
              </a:p>
              <a:p>
                <a:pPr>
                  <a:lnSpc>
                    <a:spcPct val="150000"/>
                  </a:lnSpc>
                  <a:spcBef>
                    <a:spcPts val="400"/>
                  </a:spcBef>
                  <a:spcAft>
                    <a:spcPts val="600"/>
                  </a:spcAft>
                </a:pPr>
                <a:r>
                  <a:rPr lang="en-GB" dirty="0"/>
                  <a:t>﻿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for corrected Akaike information criterion (</a:t>
                </a:r>
                <a:r>
                  <a:rPr lang="en-GB" dirty="0" err="1"/>
                  <a:t>AICc</a:t>
                </a:r>
                <a:r>
                  <a:rPr lang="en-GB" dirty="0"/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4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de-DE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𝐥𝐨𝐠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e>
                    </m:func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for Hannan-Quinn information criterion (HQC)</a:t>
                </a:r>
              </a:p>
              <a:p>
                <a:pPr>
                  <a:lnSpc>
                    <a:spcPct val="150000"/>
                  </a:lnSpc>
                  <a:spcBef>
                    <a:spcPts val="4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𝐥𝐨𝐠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﻿ </a:t>
                </a:r>
                <a:r>
                  <a:rPr lang="en-GB" dirty="0"/>
                  <a:t>for Bayesian information criterion (BIC) or Schwarz criterion (SBC)</a:t>
                </a: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9D68A-4936-7CA5-95AB-2A627A918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696"/>
                <a:ext cx="10739162" cy="5237332"/>
              </a:xfrm>
              <a:blipFill>
                <a:blip r:embed="rId2"/>
                <a:stretch>
                  <a:fillRect l="-709" t="-24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0D60E-AE03-37E6-DE5F-BF3EA0E5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43577"/>
            <a:ext cx="6297612" cy="365125"/>
          </a:xfrm>
        </p:spPr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1DC81-1883-1B57-405B-6FBC7629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2130" y="6343576"/>
            <a:ext cx="683339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036157B-04AC-AD74-541D-FD9E63F56E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9" b="24721"/>
          <a:stretch/>
        </p:blipFill>
        <p:spPr>
          <a:xfrm>
            <a:off x="3122997" y="1807840"/>
            <a:ext cx="5473029" cy="586800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7B2F992-82F5-E614-2B24-76D17C6E1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t="14145" b="4431"/>
          <a:stretch/>
        </p:blipFill>
        <p:spPr>
          <a:xfrm>
            <a:off x="2963675" y="2615659"/>
            <a:ext cx="6031687" cy="813341"/>
          </a:xfrm>
          <a:prstGeom prst="rect">
            <a:avLst/>
          </a:prstGeom>
        </p:spPr>
      </p:pic>
      <p:pic>
        <p:nvPicPr>
          <p:cNvPr id="9" name="Grafik 8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29FC4FBE-F688-4171-B5B8-6709B48DE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2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B9F3-801F-5B82-13D1-3095B2C0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051"/>
            <a:ext cx="10515600" cy="1325563"/>
          </a:xfrm>
        </p:spPr>
        <p:txBody>
          <a:bodyPr/>
          <a:lstStyle/>
          <a:p>
            <a:r>
              <a:rPr lang="en-GB" b="1" dirty="0"/>
              <a:t>Akaike information criterion (</a:t>
            </a:r>
            <a:r>
              <a:rPr lang="en-DE" b="1" dirty="0"/>
              <a:t>AIC)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257655-EB9F-0823-DAFB-477C3EF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1634"/>
            <a:ext cx="10920531" cy="4814716"/>
          </a:xfrm>
        </p:spPr>
        <p:txBody>
          <a:bodyPr>
            <a:normAutofit/>
          </a:bodyPr>
          <a:lstStyle/>
          <a:p>
            <a:r>
              <a:rPr lang="en-GB" sz="2400" dirty="0"/>
              <a:t>An estimator of prediction error =&gt; estimate quality of statistical models</a:t>
            </a:r>
            <a:endParaRPr lang="en-DE" sz="2400" dirty="0"/>
          </a:p>
          <a:p>
            <a:r>
              <a:rPr lang="en-DE" sz="2400" dirty="0"/>
              <a:t>Derived from frequentist probability, aims minimize information loss  </a:t>
            </a:r>
            <a:endParaRPr lang="en-DE" sz="2400" dirty="0">
              <a:solidFill>
                <a:schemeClr val="tx1"/>
              </a:solidFill>
            </a:endParaRPr>
          </a:p>
          <a:p>
            <a:r>
              <a:rPr lang="en-DE" sz="2400" dirty="0">
                <a:solidFill>
                  <a:schemeClr val="tx1"/>
                </a:solidFill>
              </a:rPr>
              <a:t>For Maximum Likelihood Estimation</a:t>
            </a:r>
          </a:p>
          <a:p>
            <a:endParaRPr lang="en-D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DE" sz="2400" dirty="0">
              <a:solidFill>
                <a:schemeClr val="tx1"/>
              </a:solidFill>
            </a:endParaRPr>
          </a:p>
          <a:p>
            <a:r>
              <a:rPr lang="en-DE" sz="2400" dirty="0">
                <a:solidFill>
                  <a:schemeClr val="tx1"/>
                </a:solidFill>
              </a:rPr>
              <a:t>For OLS Regression</a:t>
            </a:r>
          </a:p>
          <a:p>
            <a:endParaRPr lang="en-D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DE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For Gaussian distribution two formulas can be used interchangeably</a:t>
            </a:r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8B6A1-3FA9-5341-73DE-B481BE12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criteria in time series forecasting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CEDB6-E64C-54BF-92B1-10D866FB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D8CBB88-6A26-6A96-ECB1-FF7363525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7" b="13964"/>
          <a:stretch/>
        </p:blipFill>
        <p:spPr>
          <a:xfrm>
            <a:off x="4165600" y="3052782"/>
            <a:ext cx="4445000" cy="521208"/>
          </a:xfrm>
          <a:prstGeom prst="rect">
            <a:avLst/>
          </a:prstGeom>
        </p:spPr>
      </p:pic>
      <p:pic>
        <p:nvPicPr>
          <p:cNvPr id="15" name="Picture 14" descr="A black and white math formula&#10;&#10;Description automatically generated">
            <a:extLst>
              <a:ext uri="{FF2B5EF4-FFF2-40B4-BE49-F238E27FC236}">
                <a16:creationId xmlns:a16="http://schemas.microsoft.com/office/drawing/2014/main" id="{47B396A1-316B-C526-C66B-52AF34CE46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" t="14051"/>
          <a:stretch/>
        </p:blipFill>
        <p:spPr>
          <a:xfrm>
            <a:off x="4165600" y="4158554"/>
            <a:ext cx="4975586" cy="894298"/>
          </a:xfrm>
          <a:prstGeom prst="rect">
            <a:avLst/>
          </a:prstGeom>
        </p:spPr>
      </p:pic>
      <p:pic>
        <p:nvPicPr>
          <p:cNvPr id="8" name="Grafik 7" descr="Ein Bild, das Schrift, Text, Grafiken, Grafikdesign enthält.&#10;&#10;Automatisch generierte Beschreibung">
            <a:extLst>
              <a:ext uri="{FF2B5EF4-FFF2-40B4-BE49-F238E27FC236}">
                <a16:creationId xmlns:a16="http://schemas.microsoft.com/office/drawing/2014/main" id="{2FE0FA02-E91A-4B1A-BAAF-F9F761781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2" y="230286"/>
            <a:ext cx="1533662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5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973</Words>
  <Application>Microsoft Office PowerPoint</Application>
  <PresentationFormat>Widescreen</PresentationFormat>
  <Paragraphs>162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</vt:lpstr>
      <vt:lpstr>Information criteria in time series forecasting</vt:lpstr>
      <vt:lpstr>Motivation</vt:lpstr>
      <vt:lpstr>Motivation</vt:lpstr>
      <vt:lpstr>Motivation</vt:lpstr>
      <vt:lpstr>Motivation </vt:lpstr>
      <vt:lpstr>Motivation</vt:lpstr>
      <vt:lpstr>Information criteria</vt:lpstr>
      <vt:lpstr>Information criteria</vt:lpstr>
      <vt:lpstr>Akaike information criterion (AIC)</vt:lpstr>
      <vt:lpstr>Bayesian information criterion (BIC)</vt:lpstr>
      <vt:lpstr>AIC and BIC for model selection</vt:lpstr>
      <vt:lpstr>Kullback-Leibler-Information-Criterion</vt:lpstr>
      <vt:lpstr>Kullback-Leibler-Information-Criterion</vt:lpstr>
      <vt:lpstr>Gaussian Linear Models</vt:lpstr>
      <vt:lpstr>Model Selection - Example</vt:lpstr>
      <vt:lpstr>Model Fitting</vt:lpstr>
      <vt:lpstr>PowerPoint Presentation</vt:lpstr>
      <vt:lpstr> </vt:lpstr>
      <vt:lpstr>FMSE for Out of Sample Data</vt:lpstr>
      <vt:lpstr>Final Points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Fallstudie zur Erweiterung des Süßwarensortiments</dc:title>
  <dc:creator>Alexander Langnau</dc:creator>
  <cp:lastModifiedBy>LY LE THI</cp:lastModifiedBy>
  <cp:revision>52</cp:revision>
  <dcterms:created xsi:type="dcterms:W3CDTF">2023-10-25T16:43:43Z</dcterms:created>
  <dcterms:modified xsi:type="dcterms:W3CDTF">2023-11-09T12:18:09Z</dcterms:modified>
</cp:coreProperties>
</file>