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4"/>
    <p:sldMasterId id="2147484084" r:id="rId5"/>
    <p:sldMasterId id="2147484147" r:id="rId6"/>
    <p:sldMasterId id="2147484165" r:id="rId7"/>
    <p:sldMasterId id="2147484181" r:id="rId8"/>
  </p:sldMasterIdLst>
  <p:notesMasterIdLst>
    <p:notesMasterId r:id="rId11"/>
  </p:notesMasterIdLst>
  <p:handoutMasterIdLst>
    <p:handoutMasterId r:id="rId12"/>
  </p:handoutMasterIdLst>
  <p:sldIdLst>
    <p:sldId id="1213" r:id="rId9"/>
    <p:sldId id="1094" r:id="rId10"/>
  </p:sldIdLst>
  <p:sldSz cx="9906000" cy="6858000" type="A4"/>
  <p:notesSz cx="6797675" cy="9928225"/>
  <p:defaultTextStyle>
    <a:defPPr>
      <a:defRPr lang="en-GB"/>
    </a:defPPr>
    <a:lvl1pPr algn="l" rtl="0" fontAlgn="base">
      <a:spcBef>
        <a:spcPct val="0"/>
      </a:spcBef>
      <a:spcAft>
        <a:spcPct val="0"/>
      </a:spcAft>
      <a:defRPr sz="3600" kern="1200">
        <a:solidFill>
          <a:schemeClr val="bg2"/>
        </a:solidFill>
        <a:latin typeface="Arial" charset="0"/>
        <a:ea typeface="+mn-ea"/>
        <a:cs typeface="Arial" charset="0"/>
      </a:defRPr>
    </a:lvl1pPr>
    <a:lvl2pPr marL="457200" algn="l" rtl="0" fontAlgn="base">
      <a:spcBef>
        <a:spcPct val="0"/>
      </a:spcBef>
      <a:spcAft>
        <a:spcPct val="0"/>
      </a:spcAft>
      <a:defRPr sz="3600" kern="1200">
        <a:solidFill>
          <a:schemeClr val="bg2"/>
        </a:solidFill>
        <a:latin typeface="Arial" charset="0"/>
        <a:ea typeface="+mn-ea"/>
        <a:cs typeface="Arial" charset="0"/>
      </a:defRPr>
    </a:lvl2pPr>
    <a:lvl3pPr marL="914400" algn="l" rtl="0" fontAlgn="base">
      <a:spcBef>
        <a:spcPct val="0"/>
      </a:spcBef>
      <a:spcAft>
        <a:spcPct val="0"/>
      </a:spcAft>
      <a:defRPr sz="3600" kern="1200">
        <a:solidFill>
          <a:schemeClr val="bg2"/>
        </a:solidFill>
        <a:latin typeface="Arial" charset="0"/>
        <a:ea typeface="+mn-ea"/>
        <a:cs typeface="Arial" charset="0"/>
      </a:defRPr>
    </a:lvl3pPr>
    <a:lvl4pPr marL="1371600" algn="l" rtl="0" fontAlgn="base">
      <a:spcBef>
        <a:spcPct val="0"/>
      </a:spcBef>
      <a:spcAft>
        <a:spcPct val="0"/>
      </a:spcAft>
      <a:defRPr sz="3600" kern="1200">
        <a:solidFill>
          <a:schemeClr val="bg2"/>
        </a:solidFill>
        <a:latin typeface="Arial" charset="0"/>
        <a:ea typeface="+mn-ea"/>
        <a:cs typeface="Arial" charset="0"/>
      </a:defRPr>
    </a:lvl4pPr>
    <a:lvl5pPr marL="1828800" algn="l" rtl="0" fontAlgn="base">
      <a:spcBef>
        <a:spcPct val="0"/>
      </a:spcBef>
      <a:spcAft>
        <a:spcPct val="0"/>
      </a:spcAft>
      <a:defRPr sz="3600" kern="1200">
        <a:solidFill>
          <a:schemeClr val="bg2"/>
        </a:solidFill>
        <a:latin typeface="Arial" charset="0"/>
        <a:ea typeface="+mn-ea"/>
        <a:cs typeface="Arial" charset="0"/>
      </a:defRPr>
    </a:lvl5pPr>
    <a:lvl6pPr marL="2286000" algn="l" defTabSz="914400" rtl="0" eaLnBrk="1" latinLnBrk="0" hangingPunct="1">
      <a:defRPr sz="3600" kern="1200">
        <a:solidFill>
          <a:schemeClr val="bg2"/>
        </a:solidFill>
        <a:latin typeface="Arial" charset="0"/>
        <a:ea typeface="+mn-ea"/>
        <a:cs typeface="Arial" charset="0"/>
      </a:defRPr>
    </a:lvl6pPr>
    <a:lvl7pPr marL="2743200" algn="l" defTabSz="914400" rtl="0" eaLnBrk="1" latinLnBrk="0" hangingPunct="1">
      <a:defRPr sz="3600" kern="1200">
        <a:solidFill>
          <a:schemeClr val="bg2"/>
        </a:solidFill>
        <a:latin typeface="Arial" charset="0"/>
        <a:ea typeface="+mn-ea"/>
        <a:cs typeface="Arial" charset="0"/>
      </a:defRPr>
    </a:lvl7pPr>
    <a:lvl8pPr marL="3200400" algn="l" defTabSz="914400" rtl="0" eaLnBrk="1" latinLnBrk="0" hangingPunct="1">
      <a:defRPr sz="3600" kern="1200">
        <a:solidFill>
          <a:schemeClr val="bg2"/>
        </a:solidFill>
        <a:latin typeface="Arial" charset="0"/>
        <a:ea typeface="+mn-ea"/>
        <a:cs typeface="Arial" charset="0"/>
      </a:defRPr>
    </a:lvl8pPr>
    <a:lvl9pPr marL="3657600" algn="l" defTabSz="914400" rtl="0" eaLnBrk="1" latinLnBrk="0" hangingPunct="1">
      <a:defRPr sz="3600" kern="1200">
        <a:solidFill>
          <a:schemeClr val="bg2"/>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bernpe" initials="t" lastIdx="43" clrIdx="0"/>
  <p:cmAuthor id="1" name="peschier" initials="r" lastIdx="12" clrIdx="1"/>
  <p:cmAuthor id="2" name="Noelia.Chebly" initials="N" lastIdx="1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E2CA"/>
    <a:srgbClr val="FCC89D"/>
    <a:srgbClr val="F58025"/>
    <a:srgbClr val="808284"/>
    <a:srgbClr val="C9CACC"/>
    <a:srgbClr val="E2E3E4"/>
    <a:srgbClr val="006F51"/>
    <a:srgbClr val="00395C"/>
    <a:srgbClr val="B1E3FA"/>
    <a:srgbClr val="A6A6A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8693" autoAdjust="0"/>
  </p:normalViewPr>
  <p:slideViewPr>
    <p:cSldViewPr snapToGrid="0" showGuides="1">
      <p:cViewPr varScale="1">
        <p:scale>
          <a:sx n="99" d="100"/>
          <a:sy n="99" d="100"/>
        </p:scale>
        <p:origin x="-108" y="-270"/>
      </p:cViewPr>
      <p:guideLst>
        <p:guide orient="horz" pos="1103"/>
        <p:guide orient="horz" pos="860"/>
        <p:guide orient="horz" pos="466"/>
        <p:guide orient="horz" pos="1348"/>
        <p:guide orient="horz" pos="3138"/>
        <p:guide orient="horz" pos="4022"/>
        <p:guide orient="horz" pos="992"/>
        <p:guide orient="horz" pos="1493"/>
        <p:guide orient="horz" pos="1564"/>
        <p:guide orient="horz" pos="4104"/>
        <p:guide orient="horz" pos="4120"/>
        <p:guide pos="5023"/>
        <p:guide pos="242"/>
        <p:guide pos="293"/>
        <p:guide pos="923"/>
        <p:guide pos="3792"/>
        <p:guide pos="1692"/>
        <p:guide pos="1634"/>
        <p:guide/>
        <p:guide pos="3521"/>
        <p:guide pos="6016"/>
        <p:guide pos="5129"/>
        <p:guide pos="5349"/>
        <p:guide pos="4157"/>
        <p:guide pos="3954"/>
        <p:guide pos="5530"/>
        <p:guide pos="5648"/>
        <p:guide pos="4513"/>
        <p:guide pos="4611"/>
        <p:guide pos="903"/>
        <p:guide pos="6194"/>
      </p:guideLst>
    </p:cSldViewPr>
  </p:slideViewPr>
  <p:notesTextViewPr>
    <p:cViewPr>
      <p:scale>
        <a:sx n="50" d="100"/>
        <a:sy n="50" d="100"/>
      </p:scale>
      <p:origin x="0" y="0"/>
    </p:cViewPr>
  </p:notesTextViewPr>
  <p:sorterViewPr>
    <p:cViewPr>
      <p:scale>
        <a:sx n="70" d="100"/>
        <a:sy n="70" d="100"/>
      </p:scale>
      <p:origin x="0" y="0"/>
    </p:cViewPr>
  </p:sorterViewPr>
  <p:notesViewPr>
    <p:cSldViewPr snapToGrid="0" showGuides="1">
      <p:cViewPr varScale="1">
        <p:scale>
          <a:sx n="79" d="100"/>
          <a:sy n="79" d="100"/>
        </p:scale>
        <p:origin x="-3984" y="-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2.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D529581-BCB7-4B94-8153-991D83C94B0A}" type="datetimeFigureOut">
              <a:rPr lang="en-GB" smtClean="0"/>
              <a:pPr/>
              <a:t>13/10/2015</a:t>
            </a:fld>
            <a:endParaRPr lang="en-GB" dirty="0"/>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63AF60E1-D29F-442A-8778-2AD32D68746E}" type="slidenum">
              <a:rPr lang="en-GB" smtClean="0"/>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solidFill>
                  <a:schemeClr val="tx1"/>
                </a:solidFill>
                <a:latin typeface="Arial" pitchFamily="34" charset="0"/>
                <a:cs typeface="+mn-cs"/>
              </a:defRPr>
            </a:lvl1pPr>
          </a:lstStyle>
          <a:p>
            <a:pPr>
              <a:defRPr/>
            </a:pPr>
            <a:endParaRPr lang="en-US" dirty="0"/>
          </a:p>
        </p:txBody>
      </p:sp>
      <p:sp>
        <p:nvSpPr>
          <p:cNvPr id="210947" name="Rectangle 3"/>
          <p:cNvSpPr>
            <a:spLocks noGrp="1" noChangeArrowheads="1"/>
          </p:cNvSpPr>
          <p:nvPr>
            <p:ph type="dt"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solidFill>
                  <a:schemeClr val="tx1"/>
                </a:solidFill>
                <a:latin typeface="Arial" pitchFamily="34" charset="0"/>
                <a:cs typeface="+mn-cs"/>
              </a:defRPr>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p:spPr>
      </p:sp>
      <p:sp>
        <p:nvSpPr>
          <p:cNvPr id="210949"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10950" name="Rectangle 6"/>
          <p:cNvSpPr>
            <a:spLocks noGrp="1" noChangeArrowheads="1"/>
          </p:cNvSpPr>
          <p:nvPr>
            <p:ph type="ftr" sz="quarter" idx="4"/>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solidFill>
                  <a:schemeClr val="tx1"/>
                </a:solidFill>
                <a:latin typeface="Arial" pitchFamily="34" charset="0"/>
                <a:cs typeface="+mn-cs"/>
              </a:defRPr>
            </a:lvl1pPr>
          </a:lstStyle>
          <a:p>
            <a:pPr>
              <a:defRPr/>
            </a:pPr>
            <a:endParaRPr lang="en-US" dirty="0"/>
          </a:p>
        </p:txBody>
      </p:sp>
      <p:sp>
        <p:nvSpPr>
          <p:cNvPr id="210951" name="Rectangle 7"/>
          <p:cNvSpPr>
            <a:spLocks noGrp="1" noChangeArrowheads="1"/>
          </p:cNvSpPr>
          <p:nvPr>
            <p:ph type="sldNum" sz="quarter" idx="5"/>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itchFamily="34" charset="0"/>
                <a:cs typeface="+mn-cs"/>
              </a:defRPr>
            </a:lvl1pPr>
          </a:lstStyle>
          <a:p>
            <a:pPr>
              <a:defRPr/>
            </a:pPr>
            <a:fld id="{BA29E94B-DAFE-42A6-9FAA-FD5F8D80441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BA29E94B-DAFE-42A6-9FAA-FD5F8D804419}" type="slidenum">
              <a:rPr lang="en-US" smtClean="0"/>
              <a:pPr>
                <a:defRPr/>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_Title slide 2">
    <p:spTree>
      <p:nvGrpSpPr>
        <p:cNvPr id="1" name=""/>
        <p:cNvGrpSpPr/>
        <p:nvPr/>
      </p:nvGrpSpPr>
      <p:grpSpPr>
        <a:xfrm>
          <a:off x="0" y="0"/>
          <a:ext cx="0" cy="0"/>
          <a:chOff x="0" y="0"/>
          <a:chExt cx="0" cy="0"/>
        </a:xfrm>
      </p:grpSpPr>
      <p:sp>
        <p:nvSpPr>
          <p:cNvPr id="15" name="Rectangle 3"/>
          <p:cNvSpPr>
            <a:spLocks noGrp="1" noChangeArrowheads="1"/>
          </p:cNvSpPr>
          <p:nvPr>
            <p:ph type="ctrTitle"/>
          </p:nvPr>
        </p:nvSpPr>
        <p:spPr bwMode="auto">
          <a:xfrm>
            <a:off x="3027045" y="3355241"/>
            <a:ext cx="5691188" cy="338554"/>
          </a:xfrm>
          <a:prstGeom prst="rect">
            <a:avLst/>
          </a:prstGeom>
          <a:noFill/>
          <a:ln>
            <a:miter lim="800000"/>
            <a:headEnd/>
            <a:tailEnd/>
          </a:ln>
        </p:spPr>
        <p:txBody>
          <a:bodyPr lIns="0" tIns="0" bIns="0" anchor="t">
            <a:spAutoFit/>
          </a:bodyPr>
          <a:lstStyle>
            <a:lvl1pPr algn="r">
              <a:defRPr sz="2200" b="0">
                <a:solidFill>
                  <a:schemeClr val="bg1"/>
                </a:solidFill>
                <a:latin typeface="Expert Sans Regular" pitchFamily="34" charset="0"/>
              </a:defRPr>
            </a:lvl1pPr>
          </a:lstStyle>
          <a:p>
            <a:r>
              <a:rPr lang="en-US" dirty="0" smtClean="0"/>
              <a:t>Click to edit Master title style</a:t>
            </a:r>
            <a:endParaRPr lang="en-GB" dirty="0"/>
          </a:p>
        </p:txBody>
      </p:sp>
      <p:grpSp>
        <p:nvGrpSpPr>
          <p:cNvPr id="5" name="Group 5"/>
          <p:cNvGrpSpPr>
            <a:grpSpLocks/>
          </p:cNvGrpSpPr>
          <p:nvPr userDrawn="1"/>
        </p:nvGrpSpPr>
        <p:grpSpPr bwMode="auto">
          <a:xfrm>
            <a:off x="431800" y="1874841"/>
            <a:ext cx="8388350" cy="3311525"/>
            <a:chOff x="1273" y="621"/>
            <a:chExt cx="3716" cy="2241"/>
          </a:xfrm>
        </p:grpSpPr>
        <p:cxnSp>
          <p:nvCxnSpPr>
            <p:cNvPr id="6" name="Straight Connector 11"/>
            <p:cNvCxnSpPr>
              <a:cxnSpLocks noChangeShapeType="1"/>
            </p:cNvCxnSpPr>
            <p:nvPr/>
          </p:nvCxnSpPr>
          <p:spPr bwMode="auto">
            <a:xfrm rot="16200000" flipH="1">
              <a:off x="152" y="1742"/>
              <a:ext cx="2241" cy="0"/>
            </a:xfrm>
            <a:prstGeom prst="line">
              <a:avLst/>
            </a:prstGeom>
            <a:noFill/>
            <a:ln w="63500" cap="rnd" algn="ctr">
              <a:solidFill>
                <a:srgbClr val="00AEEF"/>
              </a:solidFill>
              <a:round/>
              <a:headEnd/>
              <a:tailEnd/>
            </a:ln>
          </p:spPr>
        </p:cxnSp>
        <p:cxnSp>
          <p:nvCxnSpPr>
            <p:cNvPr id="7" name="Straight Connector 12"/>
            <p:cNvCxnSpPr>
              <a:cxnSpLocks noChangeShapeType="1"/>
            </p:cNvCxnSpPr>
            <p:nvPr/>
          </p:nvCxnSpPr>
          <p:spPr bwMode="auto">
            <a:xfrm rot="16200000" flipH="1">
              <a:off x="3868" y="1742"/>
              <a:ext cx="2241" cy="0"/>
            </a:xfrm>
            <a:prstGeom prst="line">
              <a:avLst/>
            </a:prstGeom>
            <a:noFill/>
            <a:ln w="63500" cap="rnd" algn="ctr">
              <a:solidFill>
                <a:srgbClr val="00AEEF"/>
              </a:solidFill>
              <a:round/>
              <a:headEnd/>
              <a:tailEn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utlook">
    <p:spTree>
      <p:nvGrpSpPr>
        <p:cNvPr id="1" name=""/>
        <p:cNvGrpSpPr/>
        <p:nvPr/>
      </p:nvGrpSpPr>
      <p:grpSpPr>
        <a:xfrm>
          <a:off x="0" y="0"/>
          <a:ext cx="0" cy="0"/>
          <a:chOff x="0" y="0"/>
          <a:chExt cx="0" cy="0"/>
        </a:xfrm>
      </p:grpSpPr>
      <p:sp>
        <p:nvSpPr>
          <p:cNvPr id="7" name="Rectangle 6"/>
          <p:cNvSpPr/>
          <p:nvPr userDrawn="1"/>
        </p:nvSpPr>
        <p:spPr bwMode="auto">
          <a:xfrm>
            <a:off x="0" y="6332305"/>
            <a:ext cx="2681288" cy="266700"/>
          </a:xfrm>
          <a:prstGeom prst="rect">
            <a:avLst/>
          </a:prstGeom>
          <a:solidFill>
            <a:srgbClr val="809CAE"/>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bg1"/>
                </a:solidFill>
                <a:effectLst/>
                <a:latin typeface="+mj-lt"/>
              </a:rPr>
              <a:t>MARKET OUTLOOK</a:t>
            </a:r>
          </a:p>
        </p:txBody>
      </p:sp>
      <p:sp>
        <p:nvSpPr>
          <p:cNvPr id="13" name="Content Placeholder 2"/>
          <p:cNvSpPr>
            <a:spLocks noGrp="1"/>
          </p:cNvSpPr>
          <p:nvPr>
            <p:ph sz="half" idx="13"/>
          </p:nvPr>
        </p:nvSpPr>
        <p:spPr>
          <a:xfrm>
            <a:off x="376239" y="1204920"/>
            <a:ext cx="9182102"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5" y="6380981"/>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pportunities in Fixed Income">
    <p:spTree>
      <p:nvGrpSpPr>
        <p:cNvPr id="1" name=""/>
        <p:cNvGrpSpPr/>
        <p:nvPr/>
      </p:nvGrpSpPr>
      <p:grpSpPr>
        <a:xfrm>
          <a:off x="0" y="0"/>
          <a:ext cx="0" cy="0"/>
          <a:chOff x="0" y="0"/>
          <a:chExt cx="0" cy="0"/>
        </a:xfrm>
      </p:grpSpPr>
      <p:sp>
        <p:nvSpPr>
          <p:cNvPr id="6" name="Rectangle 5"/>
          <p:cNvSpPr/>
          <p:nvPr userDrawn="1"/>
        </p:nvSpPr>
        <p:spPr bwMode="auto">
          <a:xfrm>
            <a:off x="0" y="6331009"/>
            <a:ext cx="2681288" cy="2667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bg1"/>
                </a:solidFill>
                <a:effectLst/>
                <a:latin typeface="+mj-lt"/>
              </a:rPr>
              <a:t>OPPORTUNITIES IN FIXED INCOME</a:t>
            </a:r>
          </a:p>
        </p:txBody>
      </p:sp>
      <p:sp>
        <p:nvSpPr>
          <p:cNvPr id="13" name="Content Placeholder 2"/>
          <p:cNvSpPr>
            <a:spLocks noGrp="1"/>
          </p:cNvSpPr>
          <p:nvPr>
            <p:ph sz="half" idx="13"/>
          </p:nvPr>
        </p:nvSpPr>
        <p:spPr>
          <a:xfrm>
            <a:off x="376239" y="1204920"/>
            <a:ext cx="9182102"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5" y="6377865"/>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pportunities in Alternatives">
    <p:spTree>
      <p:nvGrpSpPr>
        <p:cNvPr id="1" name=""/>
        <p:cNvGrpSpPr/>
        <p:nvPr/>
      </p:nvGrpSpPr>
      <p:grpSpPr>
        <a:xfrm>
          <a:off x="0" y="0"/>
          <a:ext cx="0" cy="0"/>
          <a:chOff x="0" y="0"/>
          <a:chExt cx="0" cy="0"/>
        </a:xfrm>
      </p:grpSpPr>
      <p:sp>
        <p:nvSpPr>
          <p:cNvPr id="6" name="Rectangle 5"/>
          <p:cNvSpPr/>
          <p:nvPr userDrawn="1"/>
        </p:nvSpPr>
        <p:spPr bwMode="auto">
          <a:xfrm>
            <a:off x="0" y="6331657"/>
            <a:ext cx="2681288" cy="266700"/>
          </a:xfrm>
          <a:prstGeom prst="rect">
            <a:avLst/>
          </a:prstGeom>
          <a:solidFill>
            <a:srgbClr val="F58025"/>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kern="1200" cap="none" normalizeH="0" baseline="0" dirty="0" smtClean="0">
                <a:ln>
                  <a:noFill/>
                </a:ln>
                <a:solidFill>
                  <a:schemeClr val="bg1"/>
                </a:solidFill>
                <a:effectLst/>
                <a:latin typeface="+mj-lt"/>
                <a:ea typeface="+mn-ea"/>
                <a:cs typeface="Arial" charset="0"/>
              </a:rPr>
              <a:t>OPPORTUNITIES IN ALTERNATIVES</a:t>
            </a:r>
          </a:p>
        </p:txBody>
      </p:sp>
      <p:sp>
        <p:nvSpPr>
          <p:cNvPr id="13" name="Content Placeholder 2"/>
          <p:cNvSpPr>
            <a:spLocks noGrp="1"/>
          </p:cNvSpPr>
          <p:nvPr>
            <p:ph sz="half" idx="13"/>
          </p:nvPr>
        </p:nvSpPr>
        <p:spPr>
          <a:xfrm>
            <a:off x="376239" y="1204920"/>
            <a:ext cx="9182102"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5" y="6378513"/>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pportunities in FX">
    <p:spTree>
      <p:nvGrpSpPr>
        <p:cNvPr id="1" name=""/>
        <p:cNvGrpSpPr/>
        <p:nvPr/>
      </p:nvGrpSpPr>
      <p:grpSpPr>
        <a:xfrm>
          <a:off x="0" y="0"/>
          <a:ext cx="0" cy="0"/>
          <a:chOff x="0" y="0"/>
          <a:chExt cx="0" cy="0"/>
        </a:xfrm>
      </p:grpSpPr>
      <p:sp>
        <p:nvSpPr>
          <p:cNvPr id="6" name="Rectangle 5"/>
          <p:cNvSpPr/>
          <p:nvPr userDrawn="1"/>
        </p:nvSpPr>
        <p:spPr bwMode="auto">
          <a:xfrm>
            <a:off x="0" y="6331657"/>
            <a:ext cx="2681288" cy="266700"/>
          </a:xfrm>
          <a:prstGeom prst="rect">
            <a:avLst/>
          </a:prstGeom>
          <a:solidFill>
            <a:srgbClr val="00395C"/>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bg1"/>
                </a:solidFill>
                <a:effectLst/>
                <a:latin typeface="+mj-lt"/>
              </a:rPr>
              <a:t>OPPORTUNITIES IN FX</a:t>
            </a:r>
          </a:p>
        </p:txBody>
      </p:sp>
      <p:sp>
        <p:nvSpPr>
          <p:cNvPr id="13" name="Content Placeholder 2"/>
          <p:cNvSpPr>
            <a:spLocks noGrp="1"/>
          </p:cNvSpPr>
          <p:nvPr>
            <p:ph sz="half" idx="13"/>
          </p:nvPr>
        </p:nvSpPr>
        <p:spPr>
          <a:xfrm>
            <a:off x="376239" y="1204920"/>
            <a:ext cx="9182102"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5" y="6378513"/>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xfrm>
            <a:off x="275960" y="6340288"/>
            <a:ext cx="860316" cy="306387"/>
          </a:xfrm>
          <a:prstGeom prst="rect">
            <a:avLst/>
          </a:prstGeom>
          <a:ln/>
        </p:spPr>
        <p:txBody>
          <a:bodyPr/>
          <a:lstStyle>
            <a:lvl1pPr>
              <a:defRPr sz="900">
                <a:solidFill>
                  <a:schemeClr val="tx1"/>
                </a:solidFill>
                <a:latin typeface="+mj-lt"/>
              </a:defRPr>
            </a:lvl1pPr>
          </a:lstStyle>
          <a:p>
            <a:pPr>
              <a:defRPr/>
            </a:pPr>
            <a:fld id="{C7F9170E-F1A8-4959-8B8F-0BDD019242CF}" type="slidenum">
              <a:rPr lang="en-GB" smtClean="0"/>
              <a:pPr>
                <a:defRPr/>
              </a:pPr>
              <a:t>‹#›</a:t>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Content no Disclaim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79237" y="6340475"/>
            <a:ext cx="605367" cy="306387"/>
          </a:xfrm>
          <a:prstGeom prst="rect">
            <a:avLst/>
          </a:prstGeom>
          <a:ln/>
        </p:spPr>
        <p:txBody>
          <a:bodyPr/>
          <a:lstStyle>
            <a:lvl1pPr algn="l" rtl="0" fontAlgn="base">
              <a:spcBef>
                <a:spcPct val="0"/>
              </a:spcBef>
              <a:spcAft>
                <a:spcPct val="0"/>
              </a:spcAft>
              <a:defRPr lang="en-US" sz="900" kern="1200" smtClean="0">
                <a:solidFill>
                  <a:schemeClr val="tx1"/>
                </a:solidFill>
                <a:latin typeface="+mj-lt"/>
                <a:ea typeface="+mn-ea"/>
                <a:cs typeface="Arial" charset="0"/>
              </a:defRPr>
            </a:lvl1pPr>
          </a:lstStyle>
          <a:p>
            <a:pPr>
              <a:defRPr/>
            </a:pPr>
            <a:fld id="{3C2F80C4-C3D4-4F32-8942-EADEBED6D2A5}" type="slidenum">
              <a:rPr lang="en-GB" smtClean="0"/>
              <a:pPr>
                <a:defRPr/>
              </a:pPr>
              <a:t>‹#›</a:t>
            </a:fld>
            <a:endParaRPr lang="en-GB" dirty="0"/>
          </a:p>
        </p:txBody>
      </p:sp>
      <p:sp>
        <p:nvSpPr>
          <p:cNvPr id="5" name="Content1"/>
          <p:cNvSpPr>
            <a:spLocks noGrp="1"/>
          </p:cNvSpPr>
          <p:nvPr>
            <p:ph sz="quarter" idx="13"/>
          </p:nvPr>
        </p:nvSpPr>
        <p:spPr>
          <a:xfrm>
            <a:off x="389728" y="1193800"/>
            <a:ext cx="9144000" cy="4914900"/>
          </a:xfrm>
          <a:prstGeom prst="rect">
            <a:avLst/>
          </a:prstGeom>
        </p:spPr>
        <p:txBody>
          <a:bodyPr/>
          <a:lstStyle>
            <a:lvl1pPr marL="180975" indent="-180975">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cNvSpPr>
            <a:spLocks noGrp="1"/>
          </p:cNvSpPr>
          <p:nvPr>
            <p:ph type="title"/>
          </p:nvPr>
        </p:nvSpPr>
        <p:spPr>
          <a:xfrm>
            <a:off x="389728" y="377170"/>
            <a:ext cx="9144000" cy="493712"/>
          </a:xfrm>
          <a:prstGeom prst="rect">
            <a:avLst/>
          </a:prstGeom>
        </p:spPr>
        <p:txBody>
          <a:bodyPr/>
          <a:lstStyle/>
          <a:p>
            <a:r>
              <a:rPr lang="en-US" smtClean="0"/>
              <a:t>Click to edit Master title style</a:t>
            </a:r>
            <a:endParaRPr lang="en-US"/>
          </a:p>
        </p:txBody>
      </p:sp>
      <p:sp>
        <p:nvSpPr>
          <p:cNvPr id="7" name="Tab"/>
          <p:cNvSpPr>
            <a:spLocks noGrp="1"/>
          </p:cNvSpPr>
          <p:nvPr>
            <p:ph type="body" sz="quarter" idx="11"/>
          </p:nvPr>
        </p:nvSpPr>
        <p:spPr>
          <a:xfrm>
            <a:off x="7566025" y="0"/>
            <a:ext cx="2339975" cy="268288"/>
          </a:xfrm>
          <a:prstGeom prst="rect">
            <a:avLst/>
          </a:prstGeom>
        </p:spPr>
        <p:txBody>
          <a:bodyPr/>
          <a:lstStyle>
            <a:lvl1pPr algn="ctr">
              <a:defRPr sz="11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NTHDbulletsC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79237" y="6340475"/>
            <a:ext cx="605367" cy="306387"/>
          </a:xfrm>
          <a:prstGeom prst="rect">
            <a:avLst/>
          </a:prstGeom>
          <a:ln/>
        </p:spPr>
        <p:txBody>
          <a:bodyPr/>
          <a:lstStyle>
            <a:lvl1pPr algn="l" rtl="0" fontAlgn="base">
              <a:spcBef>
                <a:spcPct val="0"/>
              </a:spcBef>
              <a:spcAft>
                <a:spcPct val="0"/>
              </a:spcAft>
              <a:defRPr lang="en-GB" sz="900" kern="1200" smtClean="0">
                <a:solidFill>
                  <a:schemeClr val="tx1"/>
                </a:solidFill>
                <a:latin typeface="+mj-lt"/>
                <a:ea typeface="+mn-ea"/>
                <a:cs typeface="Arial" charset="0"/>
              </a:defRPr>
            </a:lvl1pPr>
          </a:lstStyle>
          <a:p>
            <a:pPr>
              <a:defRPr/>
            </a:pPr>
            <a:fld id="{3C2F80C4-C3D4-4F32-8942-EADEBED6D2A5}" type="slidenum">
              <a:rPr lang="en-GB" smtClean="0"/>
              <a:pPr>
                <a:defRPr/>
              </a:pPr>
              <a:t>‹#›</a:t>
            </a:fld>
            <a:endParaRPr lang="en-GB" dirty="0"/>
          </a:p>
        </p:txBody>
      </p:sp>
      <p:sp>
        <p:nvSpPr>
          <p:cNvPr id="5" name="Header1"/>
          <p:cNvSpPr>
            <a:spLocks noGrp="1"/>
          </p:cNvSpPr>
          <p:nvPr>
            <p:ph type="body" sz="quarter" idx="12"/>
          </p:nvPr>
        </p:nvSpPr>
        <p:spPr>
          <a:xfrm>
            <a:off x="2675726" y="1193800"/>
            <a:ext cx="6858000" cy="228600"/>
          </a:xfrm>
          <a:prstGeom prst="rect">
            <a:avLst/>
          </a:prstGeom>
          <a:noFill/>
        </p:spPr>
        <p:txBody>
          <a:bodyPr lIns="0" rIns="0"/>
          <a:lstStyle>
            <a:lvl1pPr>
              <a:buNone/>
              <a:defRPr sz="1100">
                <a:solidFill>
                  <a:srgbClr val="00A4E8"/>
                </a:solidFill>
                <a:latin typeface="Expert Sans Regular" pitchFamily="34" charset="0"/>
              </a:defRPr>
            </a:lvl1pPr>
            <a:lvl2pPr>
              <a:buNone/>
              <a:defRPr sz="1100">
                <a:solidFill>
                  <a:schemeClr val="bg1"/>
                </a:solidFill>
                <a:latin typeface="Expert Sans Regular" pitchFamily="34" charset="0"/>
              </a:defRPr>
            </a:lvl2pPr>
            <a:lvl3pPr>
              <a:buNone/>
              <a:defRPr sz="1100">
                <a:solidFill>
                  <a:schemeClr val="bg1"/>
                </a:solidFill>
                <a:latin typeface="Expert Sans Regular" pitchFamily="34" charset="0"/>
              </a:defRPr>
            </a:lvl3pPr>
            <a:lvl4pPr>
              <a:buNone/>
              <a:defRPr sz="1100">
                <a:solidFill>
                  <a:schemeClr val="bg1"/>
                </a:solidFill>
                <a:latin typeface="Expert Sans Regular" pitchFamily="34" charset="0"/>
              </a:defRPr>
            </a:lvl4pPr>
            <a:lvl5pPr>
              <a:buNone/>
              <a:defRPr sz="1100">
                <a:solidFill>
                  <a:schemeClr val="bg1"/>
                </a:solidFill>
                <a:latin typeface="Expert Sans Regular"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1"/>
          <p:cNvSpPr>
            <a:spLocks noGrp="1"/>
          </p:cNvSpPr>
          <p:nvPr>
            <p:ph sz="quarter" idx="13"/>
          </p:nvPr>
        </p:nvSpPr>
        <p:spPr>
          <a:xfrm>
            <a:off x="2675726" y="1422400"/>
            <a:ext cx="6858000" cy="44577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isclaimer"/>
          <p:cNvSpPr>
            <a:spLocks noGrp="1"/>
          </p:cNvSpPr>
          <p:nvPr>
            <p:ph type="body" sz="quarter" idx="11"/>
          </p:nvPr>
        </p:nvSpPr>
        <p:spPr>
          <a:xfrm>
            <a:off x="2675726" y="5880100"/>
            <a:ext cx="6858000" cy="342900"/>
          </a:xfrm>
          <a:prstGeom prst="rect">
            <a:avLst/>
          </a:prstGeom>
        </p:spPr>
        <p:txBody>
          <a:bodyPr lIns="0" rIns="0"/>
          <a:lstStyle>
            <a:lvl1pPr marL="0" indent="0" algn="r">
              <a:spcBef>
                <a:spcPts val="0"/>
              </a:spcBef>
              <a:spcAft>
                <a:spcPts val="0"/>
              </a:spcAft>
              <a:buNone/>
              <a:defRPr sz="700">
                <a:latin typeface="Expert Sans Regular" pitchFamily="34" charset="0"/>
              </a:defRPr>
            </a:lvl1pPr>
            <a:lvl2pPr marL="0" indent="0" algn="r">
              <a:spcBef>
                <a:spcPts val="0"/>
              </a:spcBef>
              <a:defRPr sz="700">
                <a:latin typeface="Expert Sans Regular" pitchFamily="34" charset="0"/>
              </a:defRPr>
            </a:lvl2pPr>
            <a:lvl3pPr marL="0" indent="0" algn="r">
              <a:spcBef>
                <a:spcPts val="0"/>
              </a:spcBef>
              <a:defRPr sz="700">
                <a:latin typeface="Expert Sans Regular" pitchFamily="34" charset="0"/>
              </a:defRPr>
            </a:lvl3pPr>
            <a:lvl4pPr marL="0" indent="0" algn="r">
              <a:spcBef>
                <a:spcPts val="0"/>
              </a:spcBef>
              <a:defRPr sz="700">
                <a:latin typeface="Expert Sans Regular" pitchFamily="34" charset="0"/>
              </a:defRPr>
            </a:lvl4pPr>
            <a:lvl5pPr marL="0" indent="0" algn="r">
              <a:spcBef>
                <a:spcPts val="0"/>
              </a:spcBef>
              <a:defRPr sz="700">
                <a:latin typeface="Expert Sans Regular"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p:cNvSpPr>
            <a:spLocks noGrp="1"/>
          </p:cNvSpPr>
          <p:nvPr>
            <p:ph type="title"/>
          </p:nvPr>
        </p:nvSpPr>
        <p:spPr>
          <a:xfrm>
            <a:off x="389728" y="377170"/>
            <a:ext cx="9144000" cy="493712"/>
          </a:xfrm>
          <a:prstGeom prst="rect">
            <a:avLst/>
          </a:prstGeom>
        </p:spPr>
        <p:txBody>
          <a:bodyPr/>
          <a:lstStyle/>
          <a:p>
            <a:r>
              <a:rPr lang="en-US" dirty="0" smtClean="0"/>
              <a:t>Click to edit Master title style</a:t>
            </a:r>
            <a:endParaRPr lang="en-US" dirty="0"/>
          </a:p>
        </p:txBody>
      </p:sp>
      <p:sp>
        <p:nvSpPr>
          <p:cNvPr id="10" name="Description"/>
          <p:cNvSpPr>
            <a:spLocks noGrp="1"/>
          </p:cNvSpPr>
          <p:nvPr>
            <p:ph type="body" sz="quarter" idx="14"/>
          </p:nvPr>
        </p:nvSpPr>
        <p:spPr>
          <a:xfrm>
            <a:off x="389728" y="1193800"/>
            <a:ext cx="2180084" cy="4914900"/>
          </a:xfrm>
        </p:spPr>
        <p:txBody>
          <a:bodyPr lIns="90000"/>
          <a:lstStyle>
            <a:lvl1pPr marL="0" indent="0">
              <a:defRPr sz="1100"/>
            </a:lvl1pPr>
            <a:lvl2pPr marL="0" indent="0">
              <a:defRPr/>
            </a:lvl2pPr>
            <a:lvl3pPr marL="0" indent="0">
              <a:defRPr/>
            </a:lvl3pPr>
            <a:lvl4pPr marL="0" indent="0">
              <a:defRPr/>
            </a:lvl4pPr>
            <a:lvl5pPr marL="0" inden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ab"/>
          <p:cNvSpPr>
            <a:spLocks noGrp="1"/>
          </p:cNvSpPr>
          <p:nvPr>
            <p:ph type="body" sz="quarter" idx="15"/>
          </p:nvPr>
        </p:nvSpPr>
        <p:spPr>
          <a:xfrm>
            <a:off x="7566025" y="0"/>
            <a:ext cx="2339975" cy="268288"/>
          </a:xfrm>
          <a:prstGeom prst="rect">
            <a:avLst/>
          </a:prstGeom>
        </p:spPr>
        <p:txBody>
          <a:bodyPr lIns="90000"/>
          <a:lstStyle>
            <a:lvl1pPr algn="ctr">
              <a:defRPr sz="11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Product with its performance slide">
    <p:spTree>
      <p:nvGrpSpPr>
        <p:cNvPr id="1" name=""/>
        <p:cNvGrpSpPr/>
        <p:nvPr/>
      </p:nvGrpSpPr>
      <p:grpSpPr>
        <a:xfrm>
          <a:off x="0" y="0"/>
          <a:ext cx="0" cy="0"/>
          <a:chOff x="0" y="0"/>
          <a:chExt cx="0" cy="0"/>
        </a:xfrm>
      </p:grpSpPr>
      <p:sp>
        <p:nvSpPr>
          <p:cNvPr id="7" name="Rectangle 6"/>
          <p:cNvSpPr/>
          <p:nvPr userDrawn="1"/>
        </p:nvSpPr>
        <p:spPr bwMode="auto">
          <a:xfrm>
            <a:off x="0" y="6332305"/>
            <a:ext cx="2681288" cy="266700"/>
          </a:xfrm>
          <a:prstGeom prst="rect">
            <a:avLst/>
          </a:prstGeom>
          <a:solidFill>
            <a:srgbClr val="809CAE"/>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bg1"/>
                </a:solidFill>
                <a:effectLst/>
                <a:latin typeface="+mj-lt"/>
              </a:rPr>
              <a:t>MARKET OUTLOOK</a:t>
            </a:r>
          </a:p>
        </p:txBody>
      </p:sp>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6" y="6387550"/>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slide 2">
    <p:spTree>
      <p:nvGrpSpPr>
        <p:cNvPr id="1" name=""/>
        <p:cNvGrpSpPr/>
        <p:nvPr/>
      </p:nvGrpSpPr>
      <p:grpSpPr>
        <a:xfrm>
          <a:off x="0" y="0"/>
          <a:ext cx="0" cy="0"/>
          <a:chOff x="0" y="0"/>
          <a:chExt cx="0" cy="0"/>
        </a:xfrm>
      </p:grpSpPr>
      <p:sp>
        <p:nvSpPr>
          <p:cNvPr id="15" name="Rectangle 3"/>
          <p:cNvSpPr>
            <a:spLocks noGrp="1" noChangeArrowheads="1"/>
          </p:cNvSpPr>
          <p:nvPr>
            <p:ph type="ctrTitle"/>
          </p:nvPr>
        </p:nvSpPr>
        <p:spPr bwMode="auto">
          <a:xfrm>
            <a:off x="3027045" y="3355241"/>
            <a:ext cx="5691188" cy="338554"/>
          </a:xfrm>
          <a:prstGeom prst="rect">
            <a:avLst/>
          </a:prstGeom>
          <a:noFill/>
          <a:ln>
            <a:miter lim="800000"/>
            <a:headEnd/>
            <a:tailEnd/>
          </a:ln>
        </p:spPr>
        <p:txBody>
          <a:bodyPr lIns="0" tIns="0" bIns="0" anchor="t">
            <a:spAutoFit/>
          </a:bodyPr>
          <a:lstStyle>
            <a:lvl1pPr algn="r">
              <a:defRPr sz="2200" b="0">
                <a:solidFill>
                  <a:schemeClr val="bg1"/>
                </a:solidFill>
                <a:latin typeface="Expert Sans Regular" pitchFamily="34" charset="0"/>
              </a:defRPr>
            </a:lvl1pPr>
          </a:lstStyle>
          <a:p>
            <a:r>
              <a:rPr lang="en-US" dirty="0" smtClean="0"/>
              <a:t>Click to edit Master title style</a:t>
            </a:r>
            <a:endParaRPr lang="en-GB" dirty="0"/>
          </a:p>
        </p:txBody>
      </p:sp>
      <p:grpSp>
        <p:nvGrpSpPr>
          <p:cNvPr id="2" name="Group 5"/>
          <p:cNvGrpSpPr>
            <a:grpSpLocks/>
          </p:cNvGrpSpPr>
          <p:nvPr userDrawn="1"/>
        </p:nvGrpSpPr>
        <p:grpSpPr bwMode="auto">
          <a:xfrm>
            <a:off x="431800" y="1874841"/>
            <a:ext cx="8388350" cy="3311525"/>
            <a:chOff x="1273" y="621"/>
            <a:chExt cx="3716" cy="2241"/>
          </a:xfrm>
        </p:grpSpPr>
        <p:cxnSp>
          <p:nvCxnSpPr>
            <p:cNvPr id="6" name="Straight Connector 11"/>
            <p:cNvCxnSpPr>
              <a:cxnSpLocks noChangeShapeType="1"/>
            </p:cNvCxnSpPr>
            <p:nvPr/>
          </p:nvCxnSpPr>
          <p:spPr bwMode="auto">
            <a:xfrm rot="16200000" flipH="1">
              <a:off x="152" y="1742"/>
              <a:ext cx="2241" cy="0"/>
            </a:xfrm>
            <a:prstGeom prst="line">
              <a:avLst/>
            </a:prstGeom>
            <a:noFill/>
            <a:ln w="63500" cap="rnd" algn="ctr">
              <a:solidFill>
                <a:srgbClr val="00AEEF"/>
              </a:solidFill>
              <a:round/>
              <a:headEnd/>
              <a:tailEnd/>
            </a:ln>
          </p:spPr>
        </p:cxnSp>
        <p:cxnSp>
          <p:nvCxnSpPr>
            <p:cNvPr id="7" name="Straight Connector 12"/>
            <p:cNvCxnSpPr>
              <a:cxnSpLocks noChangeShapeType="1"/>
            </p:cNvCxnSpPr>
            <p:nvPr/>
          </p:nvCxnSpPr>
          <p:spPr bwMode="auto">
            <a:xfrm rot="16200000" flipH="1">
              <a:off x="3868" y="1742"/>
              <a:ext cx="2241" cy="0"/>
            </a:xfrm>
            <a:prstGeom prst="line">
              <a:avLst/>
            </a:prstGeom>
            <a:noFill/>
            <a:ln w="63500" cap="rnd" algn="ctr">
              <a:solidFill>
                <a:srgbClr val="00AEEF"/>
              </a:solidFill>
              <a:round/>
              <a:headEnd/>
              <a:tailEnd/>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13" name="Rectangle 3"/>
          <p:cNvSpPr>
            <a:spLocks noGrp="1" noChangeArrowheads="1"/>
          </p:cNvSpPr>
          <p:nvPr>
            <p:ph type="ctrTitle"/>
          </p:nvPr>
        </p:nvSpPr>
        <p:spPr>
          <a:xfrm>
            <a:off x="467502" y="5141825"/>
            <a:ext cx="8420100" cy="584775"/>
          </a:xfrm>
        </p:spPr>
        <p:txBody>
          <a:bodyPr lIns="91440" tIns="45720" bIns="45720"/>
          <a:lstStyle>
            <a:lvl1pPr algn="l">
              <a:defRPr sz="3200">
                <a:solidFill>
                  <a:srgbClr val="00A4E8"/>
                </a:solidFill>
              </a:defRPr>
            </a:lvl1pPr>
          </a:lstStyle>
          <a:p>
            <a:r>
              <a:rPr lang="en-GB" dirty="0"/>
              <a:t>Click to edit Master title style</a:t>
            </a:r>
          </a:p>
        </p:txBody>
      </p:sp>
      <p:sp>
        <p:nvSpPr>
          <p:cNvPr id="14" name="Rectangle 4"/>
          <p:cNvSpPr>
            <a:spLocks noGrp="1" noChangeArrowheads="1"/>
          </p:cNvSpPr>
          <p:nvPr>
            <p:ph type="subTitle" idx="1"/>
          </p:nvPr>
        </p:nvSpPr>
        <p:spPr>
          <a:xfrm>
            <a:off x="467502" y="5726313"/>
            <a:ext cx="6934200" cy="307777"/>
          </a:xfrm>
        </p:spPr>
        <p:txBody>
          <a:bodyPr lIns="91440"/>
          <a:lstStyle>
            <a:lvl1pPr marL="0" indent="0" algn="l">
              <a:buFont typeface="Wingdings" pitchFamily="2" charset="2"/>
              <a:buNone/>
              <a:defRPr sz="2000">
                <a:solidFill>
                  <a:srgbClr val="00AEEF"/>
                </a:solidFill>
                <a:latin typeface="Expert Sans Light" pitchFamily="34" charset="0"/>
              </a:defRPr>
            </a:lvl1pPr>
          </a:lstStyle>
          <a:p>
            <a:r>
              <a:rPr lang="en-GB" dirty="0"/>
              <a:t>Click to edit Master subtitle style</a:t>
            </a:r>
          </a:p>
        </p:txBody>
      </p:sp>
      <p:sp>
        <p:nvSpPr>
          <p:cNvPr id="10" name="Text Box 5"/>
          <p:cNvSpPr txBox="1">
            <a:spLocks noChangeArrowheads="1"/>
          </p:cNvSpPr>
          <p:nvPr userDrawn="1"/>
        </p:nvSpPr>
        <p:spPr bwMode="auto">
          <a:xfrm>
            <a:off x="7002487" y="379422"/>
            <a:ext cx="2555875" cy="276999"/>
          </a:xfrm>
          <a:prstGeom prst="rect">
            <a:avLst/>
          </a:prstGeom>
          <a:noFill/>
          <a:ln w="12700" algn="ctr">
            <a:noFill/>
            <a:miter lim="800000"/>
            <a:headEnd/>
            <a:tailEnd/>
          </a:ln>
          <a:effectLst/>
        </p:spPr>
        <p:txBody>
          <a:bodyPr lIns="0" rIns="0">
            <a:spAutoFit/>
          </a:bodyPr>
          <a:lstStyle/>
          <a:p>
            <a:pPr eaLnBrk="0" hangingPunct="0">
              <a:spcBef>
                <a:spcPct val="50000"/>
              </a:spcBef>
              <a:defRPr/>
            </a:pPr>
            <a:r>
              <a:rPr lang="en-GB" sz="1200" dirty="0">
                <a:solidFill>
                  <a:srgbClr val="00A4E8"/>
                </a:solidFill>
                <a:latin typeface="Expert Sans Regular" pitchFamily="34" charset="0"/>
                <a:cs typeface="Arial"/>
              </a:rPr>
              <a:t>Wealth and Investment Management</a:t>
            </a:r>
          </a:p>
        </p:txBody>
      </p:sp>
      <p:grpSp>
        <p:nvGrpSpPr>
          <p:cNvPr id="2" name="Group 5"/>
          <p:cNvGrpSpPr>
            <a:grpSpLocks/>
          </p:cNvGrpSpPr>
          <p:nvPr userDrawn="1"/>
        </p:nvGrpSpPr>
        <p:grpSpPr bwMode="auto">
          <a:xfrm>
            <a:off x="431800" y="1700213"/>
            <a:ext cx="6457950" cy="3313112"/>
            <a:chOff x="1273" y="621"/>
            <a:chExt cx="3716" cy="2241"/>
          </a:xfrm>
        </p:grpSpPr>
        <p:cxnSp>
          <p:nvCxnSpPr>
            <p:cNvPr id="15" name="Straight Connector 11"/>
            <p:cNvCxnSpPr>
              <a:cxnSpLocks noChangeShapeType="1"/>
            </p:cNvCxnSpPr>
            <p:nvPr userDrawn="1"/>
          </p:nvCxnSpPr>
          <p:spPr bwMode="auto">
            <a:xfrm rot="16200000" flipH="1">
              <a:off x="152" y="1742"/>
              <a:ext cx="2241" cy="0"/>
            </a:xfrm>
            <a:prstGeom prst="line">
              <a:avLst/>
            </a:prstGeom>
            <a:noFill/>
            <a:ln w="63500" cap="rnd" algn="ctr">
              <a:solidFill>
                <a:srgbClr val="00AEEF"/>
              </a:solidFill>
              <a:round/>
              <a:headEnd/>
              <a:tailEnd/>
            </a:ln>
          </p:spPr>
        </p:cxnSp>
        <p:cxnSp>
          <p:nvCxnSpPr>
            <p:cNvPr id="16" name="Straight Connector 12"/>
            <p:cNvCxnSpPr>
              <a:cxnSpLocks noChangeShapeType="1"/>
            </p:cNvCxnSpPr>
            <p:nvPr userDrawn="1"/>
          </p:nvCxnSpPr>
          <p:spPr bwMode="auto">
            <a:xfrm rot="16200000" flipH="1">
              <a:off x="3868" y="1742"/>
              <a:ext cx="2241" cy="0"/>
            </a:xfrm>
            <a:prstGeom prst="line">
              <a:avLst/>
            </a:prstGeom>
            <a:noFill/>
            <a:ln w="63500" cap="rnd" algn="ctr">
              <a:solidFill>
                <a:srgbClr val="00AEEF"/>
              </a:solidFill>
              <a:round/>
              <a:headEnd/>
              <a:tailEnd/>
            </a:ln>
          </p:spPr>
        </p:cxnSp>
      </p:grpSp>
      <p:pic>
        <p:nvPicPr>
          <p:cNvPr id="17" name="Picture 12" descr="Bar_Bevel_2C_P.JPG"/>
          <p:cNvPicPr>
            <a:picLocks noChangeAspect="1"/>
          </p:cNvPicPr>
          <p:nvPr userDrawn="1"/>
        </p:nvPicPr>
        <p:blipFill>
          <a:blip r:embed="rId2" cstate="print"/>
          <a:srcRect/>
          <a:stretch>
            <a:fillRect/>
          </a:stretch>
        </p:blipFill>
        <p:spPr bwMode="auto">
          <a:xfrm>
            <a:off x="6991357" y="3321050"/>
            <a:ext cx="1249362" cy="22225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18" name="Picture 17" descr="2015_09_UK_Fruit_market_iStock_000002507324_Large.jpg"/>
          <p:cNvPicPr>
            <a:picLocks noChangeAspect="1"/>
          </p:cNvPicPr>
          <p:nvPr userDrawn="1"/>
        </p:nvPicPr>
        <p:blipFill>
          <a:blip r:embed="rId2" cstate="print">
            <a:grayscl/>
          </a:blip>
          <a:srcRect l="2982" r="16237"/>
          <a:stretch>
            <a:fillRect/>
          </a:stretch>
        </p:blipFill>
        <p:spPr>
          <a:xfrm>
            <a:off x="454252" y="1716318"/>
            <a:ext cx="6425519" cy="3250800"/>
          </a:xfrm>
          <a:prstGeom prst="rect">
            <a:avLst/>
          </a:prstGeom>
        </p:spPr>
      </p:pic>
      <p:sp>
        <p:nvSpPr>
          <p:cNvPr id="13" name="Rectangle 3"/>
          <p:cNvSpPr>
            <a:spLocks noGrp="1" noChangeArrowheads="1"/>
          </p:cNvSpPr>
          <p:nvPr>
            <p:ph type="ctrTitle"/>
          </p:nvPr>
        </p:nvSpPr>
        <p:spPr>
          <a:xfrm>
            <a:off x="467502" y="5141825"/>
            <a:ext cx="8420100" cy="584775"/>
          </a:xfrm>
        </p:spPr>
        <p:txBody>
          <a:bodyPr lIns="91440" tIns="45720" bIns="45720"/>
          <a:lstStyle>
            <a:lvl1pPr algn="l">
              <a:defRPr sz="3200">
                <a:solidFill>
                  <a:srgbClr val="00A4E8"/>
                </a:solidFill>
              </a:defRPr>
            </a:lvl1pPr>
          </a:lstStyle>
          <a:p>
            <a:r>
              <a:rPr lang="en-GB" dirty="0"/>
              <a:t>Click to edit Master title style</a:t>
            </a:r>
          </a:p>
        </p:txBody>
      </p:sp>
      <p:sp>
        <p:nvSpPr>
          <p:cNvPr id="14" name="Rectangle 4"/>
          <p:cNvSpPr>
            <a:spLocks noGrp="1" noChangeArrowheads="1"/>
          </p:cNvSpPr>
          <p:nvPr>
            <p:ph type="subTitle" idx="1"/>
          </p:nvPr>
        </p:nvSpPr>
        <p:spPr>
          <a:xfrm>
            <a:off x="467502" y="5726313"/>
            <a:ext cx="6934200" cy="307777"/>
          </a:xfrm>
        </p:spPr>
        <p:txBody>
          <a:bodyPr lIns="91440"/>
          <a:lstStyle>
            <a:lvl1pPr marL="0" indent="0" algn="l">
              <a:buFont typeface="Wingdings" pitchFamily="2" charset="2"/>
              <a:buNone/>
              <a:defRPr sz="2000">
                <a:solidFill>
                  <a:srgbClr val="00AEEF"/>
                </a:solidFill>
                <a:latin typeface="Expert Sans Light" pitchFamily="34" charset="0"/>
              </a:defRPr>
            </a:lvl1pPr>
          </a:lstStyle>
          <a:p>
            <a:r>
              <a:rPr lang="en-GB" dirty="0"/>
              <a:t>Click to edit Master subtitle style</a:t>
            </a:r>
          </a:p>
        </p:txBody>
      </p:sp>
      <p:sp>
        <p:nvSpPr>
          <p:cNvPr id="10" name="Text Box 5"/>
          <p:cNvSpPr txBox="1">
            <a:spLocks noChangeArrowheads="1"/>
          </p:cNvSpPr>
          <p:nvPr userDrawn="1"/>
        </p:nvSpPr>
        <p:spPr bwMode="auto">
          <a:xfrm>
            <a:off x="7002487" y="379422"/>
            <a:ext cx="2555875" cy="276999"/>
          </a:xfrm>
          <a:prstGeom prst="rect">
            <a:avLst/>
          </a:prstGeom>
          <a:noFill/>
          <a:ln w="12700" algn="ctr">
            <a:noFill/>
            <a:miter lim="800000"/>
            <a:headEnd/>
            <a:tailEnd/>
          </a:ln>
          <a:effectLst/>
        </p:spPr>
        <p:txBody>
          <a:bodyPr lIns="0" rIns="0">
            <a:spAutoFit/>
          </a:bodyPr>
          <a:lstStyle/>
          <a:p>
            <a:pPr eaLnBrk="0" hangingPunct="0">
              <a:spcBef>
                <a:spcPct val="50000"/>
              </a:spcBef>
              <a:defRPr/>
            </a:pPr>
            <a:r>
              <a:rPr lang="en-GB" sz="1200" b="0" dirty="0">
                <a:solidFill>
                  <a:srgbClr val="00A4E8"/>
                </a:solidFill>
                <a:latin typeface="Expert Sans Regular" pitchFamily="34" charset="0"/>
                <a:cs typeface="Arial"/>
              </a:rPr>
              <a:t>Wealth and Investment Management</a:t>
            </a:r>
          </a:p>
        </p:txBody>
      </p:sp>
      <p:grpSp>
        <p:nvGrpSpPr>
          <p:cNvPr id="12" name="Group 5"/>
          <p:cNvGrpSpPr>
            <a:grpSpLocks/>
          </p:cNvGrpSpPr>
          <p:nvPr userDrawn="1"/>
        </p:nvGrpSpPr>
        <p:grpSpPr bwMode="auto">
          <a:xfrm>
            <a:off x="431800" y="1700213"/>
            <a:ext cx="6457950" cy="3313112"/>
            <a:chOff x="1273" y="621"/>
            <a:chExt cx="3716" cy="2241"/>
          </a:xfrm>
        </p:grpSpPr>
        <p:cxnSp>
          <p:nvCxnSpPr>
            <p:cNvPr id="15" name="Straight Connector 11"/>
            <p:cNvCxnSpPr>
              <a:cxnSpLocks noChangeShapeType="1"/>
            </p:cNvCxnSpPr>
            <p:nvPr userDrawn="1"/>
          </p:nvCxnSpPr>
          <p:spPr bwMode="auto">
            <a:xfrm rot="16200000" flipH="1">
              <a:off x="152" y="1742"/>
              <a:ext cx="2241" cy="0"/>
            </a:xfrm>
            <a:prstGeom prst="line">
              <a:avLst/>
            </a:prstGeom>
            <a:noFill/>
            <a:ln w="63500" cap="rnd" algn="ctr">
              <a:solidFill>
                <a:srgbClr val="00AEEF"/>
              </a:solidFill>
              <a:round/>
              <a:headEnd/>
              <a:tailEnd/>
            </a:ln>
          </p:spPr>
        </p:cxnSp>
        <p:cxnSp>
          <p:nvCxnSpPr>
            <p:cNvPr id="16" name="Straight Connector 12"/>
            <p:cNvCxnSpPr>
              <a:cxnSpLocks noChangeShapeType="1"/>
            </p:cNvCxnSpPr>
            <p:nvPr userDrawn="1"/>
          </p:nvCxnSpPr>
          <p:spPr bwMode="auto">
            <a:xfrm rot="16200000" flipH="1">
              <a:off x="3868" y="1742"/>
              <a:ext cx="2241" cy="0"/>
            </a:xfrm>
            <a:prstGeom prst="line">
              <a:avLst/>
            </a:prstGeom>
            <a:noFill/>
            <a:ln w="63500" cap="rnd" algn="ctr">
              <a:solidFill>
                <a:srgbClr val="00AEEF"/>
              </a:solidFill>
              <a:round/>
              <a:headEnd/>
              <a:tailEnd/>
            </a:ln>
          </p:spPr>
        </p:cxnSp>
      </p:grpSp>
      <p:pic>
        <p:nvPicPr>
          <p:cNvPr id="17" name="Picture 12" descr="Bar_Bevel_2C_P.JPG"/>
          <p:cNvPicPr>
            <a:picLocks noChangeAspect="1"/>
          </p:cNvPicPr>
          <p:nvPr userDrawn="1"/>
        </p:nvPicPr>
        <p:blipFill>
          <a:blip r:embed="rId3" cstate="print"/>
          <a:srcRect/>
          <a:stretch>
            <a:fillRect/>
          </a:stretch>
        </p:blipFill>
        <p:spPr bwMode="auto">
          <a:xfrm>
            <a:off x="6991357" y="3321050"/>
            <a:ext cx="1249362" cy="22225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xfrm>
            <a:off x="275960" y="6413315"/>
            <a:ext cx="860316" cy="306387"/>
          </a:xfrm>
          <a:prstGeom prst="rect">
            <a:avLst/>
          </a:prstGeom>
          <a:ln/>
        </p:spPr>
        <p:txBody>
          <a:bodyPr/>
          <a:lstStyle>
            <a:lvl1pPr>
              <a:defRPr sz="900">
                <a:latin typeface="+mj-lt"/>
              </a:defRPr>
            </a:lvl1pPr>
          </a:lstStyle>
          <a:p>
            <a:pPr>
              <a:defRPr/>
            </a:pPr>
            <a:fld id="{C7F9170E-F1A8-4959-8B8F-0BDD019242CF}" type="slidenum">
              <a:rPr lang="en-GB" smtClean="0">
                <a:solidFill>
                  <a:srgbClr val="000000"/>
                </a:solidFill>
              </a:rPr>
              <a:pPr>
                <a:defRPr/>
              </a:pPr>
              <a:t>‹#›</a:t>
            </a:fld>
            <a:endParaRPr lang="en-GB" dirty="0">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149" y="456992"/>
            <a:ext cx="9193213" cy="338554"/>
          </a:xfrm>
        </p:spPr>
        <p:txBody>
          <a:bodyPr/>
          <a:lstStyle>
            <a:lvl1pPr>
              <a:defRPr>
                <a:solidFill>
                  <a:schemeClr val="tx1"/>
                </a:solidFill>
              </a:defRPr>
            </a:lvl1pPr>
          </a:lstStyle>
          <a:p>
            <a:r>
              <a:rPr lang="en-US" dirty="0" smtClean="0"/>
              <a:t>Click to edit Master title style</a:t>
            </a:r>
            <a:endParaRPr lang="en-US" dirty="0"/>
          </a:p>
        </p:txBody>
      </p:sp>
      <p:sp>
        <p:nvSpPr>
          <p:cNvPr id="5" name="Footer Placeholder 10"/>
          <p:cNvSpPr>
            <a:spLocks noGrp="1"/>
          </p:cNvSpPr>
          <p:nvPr>
            <p:ph type="ftr" sz="quarter" idx="3"/>
          </p:nvPr>
        </p:nvSpPr>
        <p:spPr>
          <a:xfrm>
            <a:off x="365133" y="6467133"/>
            <a:ext cx="2224087" cy="138499"/>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roduct with its performance slide">
    <p:spTree>
      <p:nvGrpSpPr>
        <p:cNvPr id="1" name=""/>
        <p:cNvGrpSpPr/>
        <p:nvPr/>
      </p:nvGrpSpPr>
      <p:grpSpPr>
        <a:xfrm>
          <a:off x="0" y="0"/>
          <a:ext cx="0" cy="0"/>
          <a:chOff x="0" y="0"/>
          <a:chExt cx="0" cy="0"/>
        </a:xfrm>
      </p:grpSpPr>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62" y="6471920"/>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r>
              <a:rPr lang="en-GB" dirty="0">
                <a:solidFill>
                  <a:srgbClr val="000000"/>
                </a:solidFill>
              </a:rPr>
              <a:t> </a:t>
            </a:r>
          </a:p>
        </p:txBody>
      </p:sp>
      <p:sp>
        <p:nvSpPr>
          <p:cNvPr id="6" name="Text Box 219"/>
          <p:cNvSpPr txBox="1">
            <a:spLocks noChangeArrowheads="1"/>
          </p:cNvSpPr>
          <p:nvPr userDrawn="1"/>
        </p:nvSpPr>
        <p:spPr bwMode="auto">
          <a:xfrm>
            <a:off x="608019" y="6311284"/>
            <a:ext cx="6532250" cy="338554"/>
          </a:xfrm>
          <a:prstGeom prst="rect">
            <a:avLst/>
          </a:prstGeom>
          <a:noFill/>
          <a:ln w="9525" algn="ctr">
            <a:noFill/>
            <a:miter lim="800000"/>
            <a:headEnd/>
            <a:tailEnd/>
          </a:ln>
        </p:spPr>
        <p:txBody>
          <a:bodyPr wrap="square">
            <a:spAutoFit/>
          </a:bodyPr>
          <a:lstStyle/>
          <a:p>
            <a:pPr>
              <a:spcBef>
                <a:spcPct val="50000"/>
              </a:spcBef>
              <a:buSzPct val="100000"/>
              <a:buFont typeface="Expert Sans Light" pitchFamily="34" charset="0"/>
              <a:buNone/>
              <a:defRPr/>
            </a:pPr>
            <a:r>
              <a:rPr lang="en-US" sz="800" dirty="0">
                <a:solidFill>
                  <a:srgbClr val="000000"/>
                </a:solidFill>
                <a:latin typeface="Expert Sans Regular"/>
                <a:sym typeface="Expert Sans Regular" pitchFamily="34" charset="0"/>
              </a:rPr>
              <a:t>This product and its data are provided for illustrative purposes and should not be considered an official proposition. There is no guarantee that the product listed is available for investment. Please consult your Banker or Investment Specialist for more information.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7" name="Content Placeholder 2"/>
          <p:cNvSpPr>
            <a:spLocks noGrp="1"/>
          </p:cNvSpPr>
          <p:nvPr>
            <p:ph sz="half" idx="1"/>
          </p:nvPr>
        </p:nvSpPr>
        <p:spPr>
          <a:xfrm>
            <a:off x="37624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9"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6" name="Content Placeholder 2"/>
          <p:cNvSpPr>
            <a:spLocks noGrp="1"/>
          </p:cNvSpPr>
          <p:nvPr>
            <p:ph sz="half" idx="10"/>
          </p:nvPr>
        </p:nvSpPr>
        <p:spPr>
          <a:xfrm>
            <a:off x="500856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arket Outlook Banner">
    <p:spTree>
      <p:nvGrpSpPr>
        <p:cNvPr id="1" name=""/>
        <p:cNvGrpSpPr/>
        <p:nvPr/>
      </p:nvGrpSpPr>
      <p:grpSpPr>
        <a:xfrm>
          <a:off x="0" y="0"/>
          <a:ext cx="0" cy="0"/>
          <a:chOff x="0" y="0"/>
          <a:chExt cx="0" cy="0"/>
        </a:xfrm>
      </p:grpSpPr>
      <p:sp>
        <p:nvSpPr>
          <p:cNvPr id="7" name="Rectangle 6"/>
          <p:cNvSpPr/>
          <p:nvPr userDrawn="1"/>
        </p:nvSpPr>
        <p:spPr bwMode="auto">
          <a:xfrm>
            <a:off x="0" y="6332305"/>
            <a:ext cx="2681288" cy="266700"/>
          </a:xfrm>
          <a:prstGeom prst="rect">
            <a:avLst/>
          </a:prstGeom>
          <a:solidFill>
            <a:srgbClr val="809CAE"/>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bg1"/>
                </a:solidFill>
                <a:effectLst/>
                <a:latin typeface="+mj-lt"/>
              </a:rPr>
              <a:t>MARKET OUTLOOK</a:t>
            </a:r>
          </a:p>
        </p:txBody>
      </p:sp>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6" y="6387550"/>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quities - Product">
    <p:spTree>
      <p:nvGrpSpPr>
        <p:cNvPr id="1" name=""/>
        <p:cNvGrpSpPr/>
        <p:nvPr/>
      </p:nvGrpSpPr>
      <p:grpSpPr>
        <a:xfrm>
          <a:off x="0" y="0"/>
          <a:ext cx="0" cy="0"/>
          <a:chOff x="0" y="0"/>
          <a:chExt cx="0" cy="0"/>
        </a:xfrm>
      </p:grpSpPr>
      <p:sp>
        <p:nvSpPr>
          <p:cNvPr id="9" name="Rectangle 8"/>
          <p:cNvSpPr/>
          <p:nvPr userDrawn="1"/>
        </p:nvSpPr>
        <p:spPr bwMode="auto">
          <a:xfrm>
            <a:off x="0" y="6331009"/>
            <a:ext cx="2681288" cy="266700"/>
          </a:xfrm>
          <a:prstGeom prst="rect">
            <a:avLst/>
          </a:prstGeom>
          <a:solidFill>
            <a:srgbClr val="00B0F0"/>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bg1"/>
                </a:solidFill>
                <a:effectLst/>
                <a:latin typeface="+mj-lt"/>
              </a:rPr>
              <a:t>OPPORTUNITIES IN EQUITIES</a:t>
            </a:r>
          </a:p>
        </p:txBody>
      </p:sp>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6" y="6389370"/>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
        <p:nvSpPr>
          <p:cNvPr id="8" name="Text Box 219"/>
          <p:cNvSpPr txBox="1">
            <a:spLocks noChangeArrowheads="1"/>
          </p:cNvSpPr>
          <p:nvPr userDrawn="1"/>
        </p:nvSpPr>
        <p:spPr bwMode="auto">
          <a:xfrm>
            <a:off x="2681287" y="6272502"/>
            <a:ext cx="5026025" cy="346249"/>
          </a:xfrm>
          <a:prstGeom prst="rect">
            <a:avLst/>
          </a:prstGeom>
          <a:noFill/>
          <a:ln w="9525" algn="ctr">
            <a:noFill/>
            <a:miter lim="800000"/>
            <a:headEnd/>
            <a:tailEnd/>
          </a:ln>
        </p:spPr>
        <p:txBody>
          <a:bodyPr wrap="square" tIns="0" bIns="0">
            <a:spAutoFit/>
          </a:bodyPr>
          <a:lstStyle/>
          <a:p>
            <a:pPr algn="l">
              <a:lnSpc>
                <a:spcPts val="860"/>
              </a:lnSpc>
              <a:spcBef>
                <a:spcPts val="0"/>
              </a:spcBef>
              <a:buSzPct val="100000"/>
              <a:buFont typeface="Expert Sans Light" pitchFamily="34" charset="0"/>
              <a:buNone/>
              <a:defRPr/>
            </a:pPr>
            <a:r>
              <a:rPr lang="en-US" sz="800" dirty="0" smtClean="0">
                <a:solidFill>
                  <a:srgbClr val="000000"/>
                </a:solidFill>
                <a:latin typeface="Expert Sans Regular"/>
                <a:sym typeface="Expert Sans Regular" pitchFamily="34" charset="0"/>
              </a:rPr>
              <a:t>This </a:t>
            </a:r>
            <a:r>
              <a:rPr lang="en-US" sz="800" dirty="0">
                <a:solidFill>
                  <a:srgbClr val="000000"/>
                </a:solidFill>
                <a:latin typeface="Expert Sans Regular"/>
                <a:sym typeface="Expert Sans Regular" pitchFamily="34" charset="0"/>
              </a:rPr>
              <a:t>product and its data are provided for illustrative purposes and should not be considered an official proposition. There is no guarantee that the product listed is available for investment. Please consult your Banker or Investment Specialist for more information.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xed Income - Product">
    <p:spTree>
      <p:nvGrpSpPr>
        <p:cNvPr id="1" name=""/>
        <p:cNvGrpSpPr/>
        <p:nvPr/>
      </p:nvGrpSpPr>
      <p:grpSpPr>
        <a:xfrm>
          <a:off x="0" y="0"/>
          <a:ext cx="0" cy="0"/>
          <a:chOff x="0" y="0"/>
          <a:chExt cx="0" cy="0"/>
        </a:xfrm>
      </p:grpSpPr>
      <p:sp>
        <p:nvSpPr>
          <p:cNvPr id="10" name="Rectangle 9"/>
          <p:cNvSpPr/>
          <p:nvPr userDrawn="1"/>
        </p:nvSpPr>
        <p:spPr bwMode="auto">
          <a:xfrm>
            <a:off x="0" y="6331009"/>
            <a:ext cx="2681288" cy="266700"/>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bg1"/>
                </a:solidFill>
                <a:effectLst/>
                <a:latin typeface="+mj-lt"/>
              </a:rPr>
              <a:t>OPPORTUNITIES IN FIXED INCOME</a:t>
            </a:r>
          </a:p>
        </p:txBody>
      </p:sp>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6" y="6389370"/>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
        <p:nvSpPr>
          <p:cNvPr id="12" name="Text Box 219"/>
          <p:cNvSpPr txBox="1">
            <a:spLocks noChangeArrowheads="1"/>
          </p:cNvSpPr>
          <p:nvPr userDrawn="1"/>
        </p:nvSpPr>
        <p:spPr bwMode="auto">
          <a:xfrm>
            <a:off x="2681287" y="6272502"/>
            <a:ext cx="5026025" cy="346249"/>
          </a:xfrm>
          <a:prstGeom prst="rect">
            <a:avLst/>
          </a:prstGeom>
          <a:noFill/>
          <a:ln w="9525" algn="ctr">
            <a:noFill/>
            <a:miter lim="800000"/>
            <a:headEnd/>
            <a:tailEnd/>
          </a:ln>
        </p:spPr>
        <p:txBody>
          <a:bodyPr wrap="square" tIns="0" bIns="0">
            <a:spAutoFit/>
          </a:bodyPr>
          <a:lstStyle/>
          <a:p>
            <a:pPr algn="l">
              <a:lnSpc>
                <a:spcPts val="860"/>
              </a:lnSpc>
              <a:spcBef>
                <a:spcPts val="0"/>
              </a:spcBef>
              <a:buSzPct val="100000"/>
              <a:buFont typeface="Expert Sans Light" pitchFamily="34" charset="0"/>
              <a:buNone/>
              <a:defRPr/>
            </a:pPr>
            <a:r>
              <a:rPr lang="en-US" sz="800" dirty="0" smtClean="0">
                <a:solidFill>
                  <a:srgbClr val="000000"/>
                </a:solidFill>
                <a:latin typeface="Expert Sans Regular"/>
                <a:sym typeface="Expert Sans Regular" pitchFamily="34" charset="0"/>
              </a:rPr>
              <a:t>This </a:t>
            </a:r>
            <a:r>
              <a:rPr lang="en-US" sz="800" dirty="0">
                <a:solidFill>
                  <a:srgbClr val="000000"/>
                </a:solidFill>
                <a:latin typeface="Expert Sans Regular"/>
                <a:sym typeface="Expert Sans Regular" pitchFamily="34" charset="0"/>
              </a:rPr>
              <a:t>product and its data are provided for illustrative purposes and should not be considered an official proposition. There is no guarantee that the product listed is available for investment. Please consult your Banker or Investment Specialist for more information.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ternatives - Product">
    <p:spTree>
      <p:nvGrpSpPr>
        <p:cNvPr id="1" name=""/>
        <p:cNvGrpSpPr/>
        <p:nvPr/>
      </p:nvGrpSpPr>
      <p:grpSpPr>
        <a:xfrm>
          <a:off x="0" y="0"/>
          <a:ext cx="0" cy="0"/>
          <a:chOff x="0" y="0"/>
          <a:chExt cx="0" cy="0"/>
        </a:xfrm>
      </p:grpSpPr>
      <p:sp>
        <p:nvSpPr>
          <p:cNvPr id="11" name="Rectangle 10"/>
          <p:cNvSpPr/>
          <p:nvPr userDrawn="1"/>
        </p:nvSpPr>
        <p:spPr bwMode="auto">
          <a:xfrm>
            <a:off x="0" y="6331657"/>
            <a:ext cx="2681288" cy="266700"/>
          </a:xfrm>
          <a:prstGeom prst="rect">
            <a:avLst/>
          </a:prstGeom>
          <a:solidFill>
            <a:srgbClr val="F58025"/>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bg1"/>
                </a:solidFill>
                <a:effectLst/>
                <a:latin typeface="+mj-lt"/>
              </a:rPr>
              <a:t>OPPORTUNITIES IN ALTERNATIVES</a:t>
            </a:r>
          </a:p>
        </p:txBody>
      </p:sp>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6" y="6389370"/>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
        <p:nvSpPr>
          <p:cNvPr id="14" name="Text Box 219"/>
          <p:cNvSpPr txBox="1">
            <a:spLocks noChangeArrowheads="1"/>
          </p:cNvSpPr>
          <p:nvPr userDrawn="1"/>
        </p:nvSpPr>
        <p:spPr bwMode="auto">
          <a:xfrm>
            <a:off x="2681287" y="6272502"/>
            <a:ext cx="5026025" cy="346249"/>
          </a:xfrm>
          <a:prstGeom prst="rect">
            <a:avLst/>
          </a:prstGeom>
          <a:noFill/>
          <a:ln w="9525" algn="ctr">
            <a:noFill/>
            <a:miter lim="800000"/>
            <a:headEnd/>
            <a:tailEnd/>
          </a:ln>
        </p:spPr>
        <p:txBody>
          <a:bodyPr wrap="square" tIns="0" bIns="0">
            <a:spAutoFit/>
          </a:bodyPr>
          <a:lstStyle/>
          <a:p>
            <a:pPr algn="l">
              <a:lnSpc>
                <a:spcPts val="860"/>
              </a:lnSpc>
              <a:spcBef>
                <a:spcPts val="0"/>
              </a:spcBef>
              <a:buSzPct val="100000"/>
              <a:buFont typeface="Expert Sans Light" pitchFamily="34" charset="0"/>
              <a:buNone/>
              <a:defRPr/>
            </a:pPr>
            <a:r>
              <a:rPr lang="en-US" sz="800" dirty="0" smtClean="0">
                <a:solidFill>
                  <a:srgbClr val="000000"/>
                </a:solidFill>
                <a:latin typeface="Expert Sans Regular"/>
                <a:sym typeface="Expert Sans Regular" pitchFamily="34" charset="0"/>
              </a:rPr>
              <a:t>This </a:t>
            </a:r>
            <a:r>
              <a:rPr lang="en-US" sz="800" dirty="0">
                <a:solidFill>
                  <a:srgbClr val="000000"/>
                </a:solidFill>
                <a:latin typeface="Expert Sans Regular"/>
                <a:sym typeface="Expert Sans Regular" pitchFamily="34" charset="0"/>
              </a:rPr>
              <a:t>product and its data are provided for illustrative purposes and should not be considered an official proposition. There is no guarantee that the product listed is available for investment. Please consult your Banker or Investment Specialist for more information. </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X - Product">
    <p:spTree>
      <p:nvGrpSpPr>
        <p:cNvPr id="1" name=""/>
        <p:cNvGrpSpPr/>
        <p:nvPr/>
      </p:nvGrpSpPr>
      <p:grpSpPr>
        <a:xfrm>
          <a:off x="0" y="0"/>
          <a:ext cx="0" cy="0"/>
          <a:chOff x="0" y="0"/>
          <a:chExt cx="0" cy="0"/>
        </a:xfrm>
      </p:grpSpPr>
      <p:sp>
        <p:nvSpPr>
          <p:cNvPr id="11" name="Rectangle 10"/>
          <p:cNvSpPr/>
          <p:nvPr userDrawn="1"/>
        </p:nvSpPr>
        <p:spPr bwMode="auto">
          <a:xfrm>
            <a:off x="0" y="6331657"/>
            <a:ext cx="2681288" cy="266700"/>
          </a:xfrm>
          <a:prstGeom prst="rect">
            <a:avLst/>
          </a:prstGeom>
          <a:solidFill>
            <a:srgbClr val="00395C"/>
          </a:solidFill>
          <a:ln w="9525" cap="flat" cmpd="sng" algn="ctr">
            <a:noFill/>
            <a:prstDash val="solid"/>
            <a:round/>
            <a:headEnd type="none" w="med" len="med"/>
            <a:tailEnd type="none" w="med" len="med"/>
          </a:ln>
          <a:effectLst/>
        </p:spPr>
        <p:txBody>
          <a:bodyPr vert="horz" wrap="square" lIns="0" tIns="0" rIns="90000" bIns="0" numCol="1" rtlCol="0" anchor="ctr" anchorCtr="0" compatLnSpc="1">
            <a:prstTxWarp prst="textNoShape">
              <a:avLst/>
            </a:prstTxWarp>
            <a:no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GB" sz="900" b="1" i="0" u="none" strike="noStrike" cap="none" normalizeH="0" baseline="0" dirty="0" smtClean="0">
                <a:ln>
                  <a:noFill/>
                </a:ln>
                <a:solidFill>
                  <a:schemeClr val="bg1"/>
                </a:solidFill>
                <a:effectLst/>
                <a:latin typeface="+mj-lt"/>
              </a:rPr>
              <a:t>OPPORTUNITIES IN FX</a:t>
            </a:r>
          </a:p>
        </p:txBody>
      </p:sp>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6" y="6389370"/>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bg1"/>
                </a:solidFill>
                <a:latin typeface="+mn-lt"/>
                <a:ea typeface="+mn-ea"/>
                <a:cs typeface="+mn-cs"/>
              </a:defRPr>
            </a:lvl1pPr>
          </a:lstStyle>
          <a:p>
            <a:pPr>
              <a:defRPr/>
            </a:pPr>
            <a:fld id="{42E490DB-CB48-4C9A-AB5D-2C47B59878CA}" type="slidenum">
              <a:rPr lang="en-GB" smtClean="0"/>
              <a:pPr>
                <a:defRPr/>
              </a:pPr>
              <a:t>‹#›</a:t>
            </a:fld>
            <a:r>
              <a:rPr lang="en-GB" dirty="0" smtClean="0"/>
              <a:t> </a:t>
            </a:r>
            <a:endParaRPr lang="en-GB" dirty="0"/>
          </a:p>
        </p:txBody>
      </p:sp>
      <p:sp>
        <p:nvSpPr>
          <p:cNvPr id="14" name="Text Box 219"/>
          <p:cNvSpPr txBox="1">
            <a:spLocks noChangeArrowheads="1"/>
          </p:cNvSpPr>
          <p:nvPr userDrawn="1"/>
        </p:nvSpPr>
        <p:spPr bwMode="auto">
          <a:xfrm>
            <a:off x="2681287" y="6272502"/>
            <a:ext cx="5026025" cy="346249"/>
          </a:xfrm>
          <a:prstGeom prst="rect">
            <a:avLst/>
          </a:prstGeom>
          <a:noFill/>
          <a:ln w="9525" algn="ctr">
            <a:noFill/>
            <a:miter lim="800000"/>
            <a:headEnd/>
            <a:tailEnd/>
          </a:ln>
        </p:spPr>
        <p:txBody>
          <a:bodyPr wrap="square" tIns="0" bIns="0">
            <a:spAutoFit/>
          </a:bodyPr>
          <a:lstStyle/>
          <a:p>
            <a:pPr algn="l">
              <a:lnSpc>
                <a:spcPts val="860"/>
              </a:lnSpc>
              <a:spcBef>
                <a:spcPts val="0"/>
              </a:spcBef>
              <a:buSzPct val="100000"/>
              <a:buFont typeface="Expert Sans Light" pitchFamily="34" charset="0"/>
              <a:buNone/>
              <a:defRPr/>
            </a:pPr>
            <a:r>
              <a:rPr lang="en-US" sz="800" dirty="0" smtClean="0">
                <a:solidFill>
                  <a:srgbClr val="000000"/>
                </a:solidFill>
                <a:latin typeface="Expert Sans Regular"/>
                <a:sym typeface="Expert Sans Regular" pitchFamily="34" charset="0"/>
              </a:rPr>
              <a:t>This </a:t>
            </a:r>
            <a:r>
              <a:rPr lang="en-US" sz="800" dirty="0">
                <a:solidFill>
                  <a:srgbClr val="000000"/>
                </a:solidFill>
                <a:latin typeface="Expert Sans Regular"/>
                <a:sym typeface="Expert Sans Regular" pitchFamily="34" charset="0"/>
              </a:rPr>
              <a:t>product and its data are provided for illustrative purposes and should not be considered an official proposition. There is no guarantee that the product listed is available for investment. Please consult your Banker or Investment Specialist for more information. </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128" y="396082"/>
            <a:ext cx="9193213" cy="460375"/>
          </a:xfrm>
        </p:spPr>
        <p:txBody>
          <a:bodyPr/>
          <a:lstStyle>
            <a:lvl1pPr>
              <a:defRPr>
                <a:solidFill>
                  <a:schemeClr val="tx1"/>
                </a:solidFill>
              </a:defRPr>
            </a:lvl1pPr>
          </a:lstStyle>
          <a:p>
            <a:r>
              <a:rPr lang="en-US" dirty="0" smtClean="0"/>
              <a:t>Click to edit Master title style</a:t>
            </a:r>
            <a:endParaRPr lang="en-US" dirty="0"/>
          </a:p>
        </p:txBody>
      </p:sp>
      <p:sp>
        <p:nvSpPr>
          <p:cNvPr id="5" name="Footer Placeholder 10"/>
          <p:cNvSpPr>
            <a:spLocks noGrp="1"/>
          </p:cNvSpPr>
          <p:nvPr>
            <p:ph type="ftr" sz="quarter" idx="3"/>
          </p:nvPr>
        </p:nvSpPr>
        <p:spPr>
          <a:xfrm>
            <a:off x="365128" y="6384545"/>
            <a:ext cx="2224087" cy="138499"/>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smtClean="0"/>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xfrm>
            <a:off x="275960" y="6343465"/>
            <a:ext cx="860316" cy="306387"/>
          </a:xfrm>
          <a:prstGeom prst="rect">
            <a:avLst/>
          </a:prstGeom>
          <a:ln/>
        </p:spPr>
        <p:txBody>
          <a:bodyPr/>
          <a:lstStyle>
            <a:lvl1pPr>
              <a:defRPr sz="900">
                <a:latin typeface="+mj-lt"/>
              </a:defRPr>
            </a:lvl1pPr>
          </a:lstStyle>
          <a:p>
            <a:pPr>
              <a:defRPr/>
            </a:pPr>
            <a:fld id="{C7F9170E-F1A8-4959-8B8F-0BDD019242CF}" type="slidenum">
              <a:rPr lang="en-GB" smtClean="0">
                <a:solidFill>
                  <a:srgbClr val="000000"/>
                </a:solidFill>
              </a:rPr>
              <a:pPr>
                <a:defRPr/>
              </a:pPr>
              <a:t>‹#›</a:t>
            </a:fld>
            <a:endParaRPr lang="en-GB" dirty="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sldNum" sz="quarter" idx="11"/>
          </p:nvPr>
        </p:nvSpPr>
        <p:spPr>
          <a:xfrm>
            <a:off x="275960" y="6264088"/>
            <a:ext cx="860316" cy="306387"/>
          </a:xfrm>
          <a:prstGeom prst="rect">
            <a:avLst/>
          </a:prstGeom>
          <a:ln/>
        </p:spPr>
        <p:txBody>
          <a:bodyPr/>
          <a:lstStyle>
            <a:lvl1pPr>
              <a:defRPr sz="900">
                <a:latin typeface="+mj-lt"/>
              </a:defRPr>
            </a:lvl1pPr>
          </a:lstStyle>
          <a:p>
            <a:pPr>
              <a:defRPr/>
            </a:pPr>
            <a:fld id="{C7F9170E-F1A8-4959-8B8F-0BDD019242CF}" type="slidenum">
              <a:rPr lang="en-GB" smtClean="0"/>
              <a:pPr>
                <a:defRPr/>
              </a:pPr>
              <a:t>‹#›</a:t>
            </a:fld>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roduct with its performance slide">
    <p:spTree>
      <p:nvGrpSpPr>
        <p:cNvPr id="1" name=""/>
        <p:cNvGrpSpPr/>
        <p:nvPr/>
      </p:nvGrpSpPr>
      <p:grpSpPr>
        <a:xfrm>
          <a:off x="0" y="0"/>
          <a:ext cx="0" cy="0"/>
          <a:chOff x="0" y="0"/>
          <a:chExt cx="0" cy="0"/>
        </a:xfrm>
      </p:grpSpPr>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49" y="6389370"/>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smtClean="0">
                <a:solidFill>
                  <a:srgbClr val="000000"/>
                </a:solidFill>
              </a:rPr>
              <a:pPr>
                <a:defRPr/>
              </a:pPr>
              <a:t>‹#›</a:t>
            </a:fld>
            <a:r>
              <a:rPr lang="en-GB" dirty="0" smtClean="0">
                <a:solidFill>
                  <a:srgbClr val="000000"/>
                </a:solidFill>
              </a:rPr>
              <a:t> </a:t>
            </a:r>
            <a:endParaRPr lang="en-GB"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7" name="Content Placeholder 2"/>
          <p:cNvSpPr>
            <a:spLocks noGrp="1"/>
          </p:cNvSpPr>
          <p:nvPr>
            <p:ph sz="half" idx="1"/>
          </p:nvPr>
        </p:nvSpPr>
        <p:spPr>
          <a:xfrm>
            <a:off x="37624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9" name="Footer Placeholder 10"/>
          <p:cNvSpPr>
            <a:spLocks noGrp="1"/>
          </p:cNvSpPr>
          <p:nvPr>
            <p:ph type="ftr" sz="quarter" idx="3"/>
          </p:nvPr>
        </p:nvSpPr>
        <p:spPr>
          <a:xfrm>
            <a:off x="365133" y="64674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smtClean="0"/>
              <a:pPr>
                <a:defRPr/>
              </a:pPr>
              <a:t>‹#›</a:t>
            </a:fld>
            <a:endParaRPr lang="en-GB" dirty="0"/>
          </a:p>
        </p:txBody>
      </p:sp>
      <p:sp>
        <p:nvSpPr>
          <p:cNvPr id="6" name="Content Placeholder 2"/>
          <p:cNvSpPr>
            <a:spLocks noGrp="1"/>
          </p:cNvSpPr>
          <p:nvPr>
            <p:ph sz="half" idx="10"/>
          </p:nvPr>
        </p:nvSpPr>
        <p:spPr>
          <a:xfrm>
            <a:off x="5008562" y="1414824"/>
            <a:ext cx="4549776" cy="1692771"/>
          </a:xfrm>
        </p:spPr>
        <p:txBody>
          <a:bodyPr/>
          <a:lstStyle>
            <a:lvl1pPr>
              <a:lnSpc>
                <a:spcPct val="100000"/>
              </a:lnSpc>
              <a:spcBef>
                <a:spcPts val="1200"/>
              </a:spcBef>
              <a:defRPr sz="1400"/>
            </a:lvl1pPr>
            <a:lvl2pPr marL="266700" indent="-266700">
              <a:lnSpc>
                <a:spcPct val="100000"/>
              </a:lnSpc>
              <a:spcBef>
                <a:spcPts val="1200"/>
              </a:spcBef>
              <a:buClr>
                <a:schemeClr val="tx1"/>
              </a:buClr>
              <a:buFont typeface="Wingdings" pitchFamily="2" charset="2"/>
              <a:buChar char="§"/>
              <a:defRPr sz="1400" baseline="0"/>
            </a:lvl2pPr>
            <a:lvl3pPr marL="539750" indent="-273050">
              <a:lnSpc>
                <a:spcPct val="100000"/>
              </a:lnSpc>
              <a:spcBef>
                <a:spcPts val="1200"/>
              </a:spcBef>
              <a:defRPr sz="1400"/>
            </a:lvl3pPr>
            <a:lvl4pPr marL="806450" indent="-266700">
              <a:lnSpc>
                <a:spcPct val="100000"/>
              </a:lnSpc>
              <a:spcBef>
                <a:spcPts val="1200"/>
              </a:spcBef>
              <a:defRPr sz="1400"/>
            </a:lvl4pPr>
            <a:lvl5pPr marL="1079500" indent="-273050">
              <a:lnSpc>
                <a:spcPct val="100000"/>
              </a:lnSpc>
              <a:spcBef>
                <a:spcPts val="12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roduct with its performance slide">
    <p:spTree>
      <p:nvGrpSpPr>
        <p:cNvPr id="1" name=""/>
        <p:cNvGrpSpPr/>
        <p:nvPr/>
      </p:nvGrpSpPr>
      <p:grpSpPr>
        <a:xfrm>
          <a:off x="0" y="0"/>
          <a:ext cx="0" cy="0"/>
          <a:chOff x="0" y="0"/>
          <a:chExt cx="0" cy="0"/>
        </a:xfrm>
      </p:grpSpPr>
      <p:sp>
        <p:nvSpPr>
          <p:cNvPr id="13" name="Content Placeholder 2"/>
          <p:cNvSpPr>
            <a:spLocks noGrp="1"/>
          </p:cNvSpPr>
          <p:nvPr>
            <p:ph sz="half" idx="13"/>
          </p:nvPr>
        </p:nvSpPr>
        <p:spPr>
          <a:xfrm>
            <a:off x="2684463" y="1204919"/>
            <a:ext cx="6873875" cy="4577397"/>
          </a:xfrm>
          <a:noFill/>
          <a:ln w="9525" algn="ctr">
            <a:noFill/>
            <a:miter lim="800000"/>
            <a:headEnd/>
            <a:tailEnd/>
          </a:ln>
        </p:spPr>
        <p:txBody>
          <a:bodyPr>
            <a:normAutofit/>
          </a:bodyPr>
          <a:lstStyle>
            <a:lvl1pPr marL="0" indent="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1pPr>
            <a:lvl2pPr marL="271463" indent="-27146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mn-lt"/>
                <a:ea typeface="+mn-ea"/>
                <a:cs typeface="+mn-cs"/>
              </a:defRPr>
            </a:lvl2pPr>
            <a:lvl3pPr marL="542925" indent="-271463"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3pPr>
            <a:lvl4pPr marL="803275" indent="-260350" algn="l" rtl="0" eaLnBrk="1" fontAlgn="base" hangingPunct="1">
              <a:lnSpc>
                <a:spcPct val="100000"/>
              </a:lnSpc>
              <a:spcBef>
                <a:spcPts val="900"/>
              </a:spcBef>
              <a:spcAft>
                <a:spcPct val="0"/>
              </a:spcAft>
              <a:defRPr lang="en-US" sz="1400" dirty="0" smtClean="0">
                <a:solidFill>
                  <a:schemeClr val="tx1"/>
                </a:solidFill>
                <a:latin typeface="+mn-lt"/>
                <a:ea typeface="+mn-ea"/>
                <a:cs typeface="+mn-cs"/>
              </a:defRPr>
            </a:lvl4pPr>
            <a:lvl5pPr marL="1074738" indent="-271463" algn="l" rtl="0" eaLnBrk="1" fontAlgn="base" hangingPunct="1">
              <a:lnSpc>
                <a:spcPct val="100000"/>
              </a:lnSpc>
              <a:spcBef>
                <a:spcPts val="900"/>
              </a:spcBef>
              <a:spcAft>
                <a:spcPct val="0"/>
              </a:spcAft>
              <a:defRPr lang="en-US" sz="14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16" name="Rectangle 2"/>
          <p:cNvSpPr>
            <a:spLocks noGrp="1" noChangeArrowheads="1"/>
          </p:cNvSpPr>
          <p:nvPr>
            <p:ph type="title"/>
          </p:nvPr>
        </p:nvSpPr>
        <p:spPr bwMode="auto">
          <a:xfrm>
            <a:off x="376238" y="456199"/>
            <a:ext cx="9182100"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9" name="Footer Placeholder 10"/>
          <p:cNvSpPr>
            <a:spLocks noGrp="1"/>
          </p:cNvSpPr>
          <p:nvPr>
            <p:ph type="ftr" sz="quarter" idx="3"/>
          </p:nvPr>
        </p:nvSpPr>
        <p:spPr>
          <a:xfrm>
            <a:off x="370856" y="6471920"/>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smtClean="0">
                <a:solidFill>
                  <a:srgbClr val="000000"/>
                </a:solidFill>
              </a:rPr>
              <a:pPr>
                <a:defRPr/>
              </a:pPr>
              <a:t>‹#›</a:t>
            </a:fld>
            <a:r>
              <a:rPr lang="en-GB" dirty="0" smtClean="0">
                <a:solidFill>
                  <a:srgbClr val="000000"/>
                </a:solidFill>
              </a:rPr>
              <a:t> </a:t>
            </a:r>
            <a:endParaRPr lang="en-GB" dirty="0">
              <a:solidFill>
                <a:srgbClr val="000000"/>
              </a:solidFill>
            </a:endParaRPr>
          </a:p>
        </p:txBody>
      </p:sp>
      <p:sp>
        <p:nvSpPr>
          <p:cNvPr id="6" name="Text Box 219"/>
          <p:cNvSpPr txBox="1">
            <a:spLocks noChangeArrowheads="1"/>
          </p:cNvSpPr>
          <p:nvPr userDrawn="1"/>
        </p:nvSpPr>
        <p:spPr bwMode="auto">
          <a:xfrm>
            <a:off x="608019" y="6311278"/>
            <a:ext cx="6532250" cy="338554"/>
          </a:xfrm>
          <a:prstGeom prst="rect">
            <a:avLst/>
          </a:prstGeom>
          <a:noFill/>
          <a:ln w="9525" algn="ctr">
            <a:noFill/>
            <a:miter lim="800000"/>
            <a:headEnd/>
            <a:tailEnd/>
          </a:ln>
        </p:spPr>
        <p:txBody>
          <a:bodyPr wrap="square">
            <a:spAutoFit/>
          </a:bodyPr>
          <a:lstStyle/>
          <a:p>
            <a:pPr>
              <a:spcBef>
                <a:spcPct val="50000"/>
              </a:spcBef>
              <a:buSzPct val="100000"/>
              <a:buFont typeface="Expert Sans Light" pitchFamily="34" charset="0"/>
              <a:buNone/>
              <a:defRPr/>
            </a:pPr>
            <a:r>
              <a:rPr lang="en-US" sz="800" dirty="0">
                <a:solidFill>
                  <a:srgbClr val="000000"/>
                </a:solidFill>
                <a:latin typeface="Expert Sans Regular"/>
                <a:sym typeface="Expert Sans Regular" pitchFamily="34" charset="0"/>
              </a:rPr>
              <a:t>This product and its data are provided for illustrative purposes and should not be considered an official proposition. There is no guarantee that the product listed is available for investment. Please consult your Banker or Investment Specialist for more information.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slide 2">
    <p:spTree>
      <p:nvGrpSpPr>
        <p:cNvPr id="1" name=""/>
        <p:cNvGrpSpPr/>
        <p:nvPr/>
      </p:nvGrpSpPr>
      <p:grpSpPr>
        <a:xfrm>
          <a:off x="0" y="0"/>
          <a:ext cx="0" cy="0"/>
          <a:chOff x="0" y="0"/>
          <a:chExt cx="0" cy="0"/>
        </a:xfrm>
      </p:grpSpPr>
      <p:sp>
        <p:nvSpPr>
          <p:cNvPr id="15" name="Rectangle 3"/>
          <p:cNvSpPr>
            <a:spLocks noGrp="1" noChangeArrowheads="1"/>
          </p:cNvSpPr>
          <p:nvPr>
            <p:ph type="ctrTitle"/>
          </p:nvPr>
        </p:nvSpPr>
        <p:spPr bwMode="auto">
          <a:xfrm>
            <a:off x="3027045" y="3355241"/>
            <a:ext cx="5691188" cy="338554"/>
          </a:xfrm>
          <a:prstGeom prst="rect">
            <a:avLst/>
          </a:prstGeom>
          <a:noFill/>
          <a:ln>
            <a:miter lim="800000"/>
            <a:headEnd/>
            <a:tailEnd/>
          </a:ln>
        </p:spPr>
        <p:txBody>
          <a:bodyPr lIns="0" tIns="0" bIns="0" anchor="t">
            <a:spAutoFit/>
          </a:bodyPr>
          <a:lstStyle>
            <a:lvl1pPr algn="r">
              <a:defRPr sz="2200" b="0">
                <a:solidFill>
                  <a:schemeClr val="bg1"/>
                </a:solidFill>
                <a:latin typeface="Expert Sans Regular" pitchFamily="34" charset="0"/>
              </a:defRPr>
            </a:lvl1pPr>
          </a:lstStyle>
          <a:p>
            <a:r>
              <a:rPr lang="en-US" dirty="0" smtClean="0"/>
              <a:t>Click to edit Master title style</a:t>
            </a:r>
            <a:endParaRPr lang="en-GB" dirty="0"/>
          </a:p>
        </p:txBody>
      </p:sp>
      <p:grpSp>
        <p:nvGrpSpPr>
          <p:cNvPr id="2" name="Group 5"/>
          <p:cNvGrpSpPr>
            <a:grpSpLocks/>
          </p:cNvGrpSpPr>
          <p:nvPr userDrawn="1"/>
        </p:nvGrpSpPr>
        <p:grpSpPr bwMode="auto">
          <a:xfrm>
            <a:off x="431800" y="1874841"/>
            <a:ext cx="8388350" cy="3311525"/>
            <a:chOff x="1273" y="621"/>
            <a:chExt cx="3716" cy="2241"/>
          </a:xfrm>
        </p:grpSpPr>
        <p:cxnSp>
          <p:nvCxnSpPr>
            <p:cNvPr id="6" name="Straight Connector 11"/>
            <p:cNvCxnSpPr>
              <a:cxnSpLocks noChangeShapeType="1"/>
            </p:cNvCxnSpPr>
            <p:nvPr/>
          </p:nvCxnSpPr>
          <p:spPr bwMode="auto">
            <a:xfrm rot="16200000" flipH="1">
              <a:off x="152" y="1742"/>
              <a:ext cx="2241" cy="0"/>
            </a:xfrm>
            <a:prstGeom prst="line">
              <a:avLst/>
            </a:prstGeom>
            <a:noFill/>
            <a:ln w="63500" cap="rnd" algn="ctr">
              <a:solidFill>
                <a:srgbClr val="00AEEF"/>
              </a:solidFill>
              <a:round/>
              <a:headEnd/>
              <a:tailEnd/>
            </a:ln>
          </p:spPr>
        </p:cxnSp>
        <p:cxnSp>
          <p:nvCxnSpPr>
            <p:cNvPr id="7" name="Straight Connector 12"/>
            <p:cNvCxnSpPr>
              <a:cxnSpLocks noChangeShapeType="1"/>
            </p:cNvCxnSpPr>
            <p:nvPr/>
          </p:nvCxnSpPr>
          <p:spPr bwMode="auto">
            <a:xfrm rot="16200000" flipH="1">
              <a:off x="3868" y="1742"/>
              <a:ext cx="2241" cy="0"/>
            </a:xfrm>
            <a:prstGeom prst="line">
              <a:avLst/>
            </a:prstGeom>
            <a:noFill/>
            <a:ln w="63500" cap="rnd" algn="ctr">
              <a:solidFill>
                <a:srgbClr val="00AEEF"/>
              </a:solidFill>
              <a:round/>
              <a:headEnd/>
              <a:tailEn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13" name="Rectangle 3"/>
          <p:cNvSpPr>
            <a:spLocks noGrp="1" noChangeArrowheads="1"/>
          </p:cNvSpPr>
          <p:nvPr>
            <p:ph type="ctrTitle"/>
          </p:nvPr>
        </p:nvSpPr>
        <p:spPr>
          <a:xfrm>
            <a:off x="467502" y="5141825"/>
            <a:ext cx="8420100" cy="584775"/>
          </a:xfrm>
        </p:spPr>
        <p:txBody>
          <a:bodyPr lIns="91440" tIns="45720" bIns="45720"/>
          <a:lstStyle>
            <a:lvl1pPr algn="l">
              <a:defRPr sz="3200">
                <a:solidFill>
                  <a:srgbClr val="00A4E8"/>
                </a:solidFill>
              </a:defRPr>
            </a:lvl1pPr>
          </a:lstStyle>
          <a:p>
            <a:r>
              <a:rPr lang="en-GB" dirty="0"/>
              <a:t>Click to edit Master title style</a:t>
            </a:r>
          </a:p>
        </p:txBody>
      </p:sp>
      <p:sp>
        <p:nvSpPr>
          <p:cNvPr id="14" name="Rectangle 4"/>
          <p:cNvSpPr>
            <a:spLocks noGrp="1" noChangeArrowheads="1"/>
          </p:cNvSpPr>
          <p:nvPr>
            <p:ph type="subTitle" idx="1"/>
          </p:nvPr>
        </p:nvSpPr>
        <p:spPr>
          <a:xfrm>
            <a:off x="467502" y="5726313"/>
            <a:ext cx="6934200" cy="307777"/>
          </a:xfrm>
        </p:spPr>
        <p:txBody>
          <a:bodyPr lIns="91440"/>
          <a:lstStyle>
            <a:lvl1pPr marL="0" indent="0" algn="l">
              <a:buFont typeface="Wingdings" pitchFamily="2" charset="2"/>
              <a:buNone/>
              <a:defRPr sz="2000">
                <a:solidFill>
                  <a:srgbClr val="00AEEF"/>
                </a:solidFill>
                <a:latin typeface="Expert Sans Light" pitchFamily="34" charset="0"/>
              </a:defRPr>
            </a:lvl1pPr>
          </a:lstStyle>
          <a:p>
            <a:r>
              <a:rPr lang="en-GB" dirty="0"/>
              <a:t>Click to edit Master subtitle style</a:t>
            </a:r>
          </a:p>
        </p:txBody>
      </p:sp>
      <p:sp>
        <p:nvSpPr>
          <p:cNvPr id="10" name="Text Box 5"/>
          <p:cNvSpPr txBox="1">
            <a:spLocks noChangeArrowheads="1"/>
          </p:cNvSpPr>
          <p:nvPr userDrawn="1"/>
        </p:nvSpPr>
        <p:spPr bwMode="auto">
          <a:xfrm>
            <a:off x="7002487" y="379422"/>
            <a:ext cx="2555875" cy="276999"/>
          </a:xfrm>
          <a:prstGeom prst="rect">
            <a:avLst/>
          </a:prstGeom>
          <a:noFill/>
          <a:ln w="12700" algn="ctr">
            <a:noFill/>
            <a:miter lim="800000"/>
            <a:headEnd/>
            <a:tailEnd/>
          </a:ln>
          <a:effectLst/>
        </p:spPr>
        <p:txBody>
          <a:bodyPr lIns="0" rIns="0">
            <a:spAutoFit/>
          </a:bodyPr>
          <a:lstStyle/>
          <a:p>
            <a:pPr eaLnBrk="0" hangingPunct="0">
              <a:spcBef>
                <a:spcPct val="50000"/>
              </a:spcBef>
              <a:defRPr/>
            </a:pPr>
            <a:r>
              <a:rPr lang="en-GB" sz="1200" dirty="0">
                <a:solidFill>
                  <a:srgbClr val="00A4E8"/>
                </a:solidFill>
                <a:latin typeface="Expert Sans Regular" pitchFamily="34" charset="0"/>
                <a:cs typeface="Arial"/>
              </a:rPr>
              <a:t>Wealth and Investment Management</a:t>
            </a:r>
          </a:p>
        </p:txBody>
      </p:sp>
      <p:grpSp>
        <p:nvGrpSpPr>
          <p:cNvPr id="2" name="Group 5"/>
          <p:cNvGrpSpPr>
            <a:grpSpLocks/>
          </p:cNvGrpSpPr>
          <p:nvPr userDrawn="1"/>
        </p:nvGrpSpPr>
        <p:grpSpPr bwMode="auto">
          <a:xfrm>
            <a:off x="431800" y="1700213"/>
            <a:ext cx="6457950" cy="3313112"/>
            <a:chOff x="1273" y="621"/>
            <a:chExt cx="3716" cy="2241"/>
          </a:xfrm>
        </p:grpSpPr>
        <p:cxnSp>
          <p:nvCxnSpPr>
            <p:cNvPr id="15" name="Straight Connector 11"/>
            <p:cNvCxnSpPr>
              <a:cxnSpLocks noChangeShapeType="1"/>
            </p:cNvCxnSpPr>
            <p:nvPr userDrawn="1"/>
          </p:nvCxnSpPr>
          <p:spPr bwMode="auto">
            <a:xfrm rot="16200000" flipH="1">
              <a:off x="152" y="1742"/>
              <a:ext cx="2241" cy="0"/>
            </a:xfrm>
            <a:prstGeom prst="line">
              <a:avLst/>
            </a:prstGeom>
            <a:noFill/>
            <a:ln w="63500" cap="rnd" algn="ctr">
              <a:solidFill>
                <a:srgbClr val="00AEEF"/>
              </a:solidFill>
              <a:round/>
              <a:headEnd/>
              <a:tailEnd/>
            </a:ln>
          </p:spPr>
        </p:cxnSp>
        <p:cxnSp>
          <p:nvCxnSpPr>
            <p:cNvPr id="16" name="Straight Connector 12"/>
            <p:cNvCxnSpPr>
              <a:cxnSpLocks noChangeShapeType="1"/>
            </p:cNvCxnSpPr>
            <p:nvPr userDrawn="1"/>
          </p:nvCxnSpPr>
          <p:spPr bwMode="auto">
            <a:xfrm rot="16200000" flipH="1">
              <a:off x="3868" y="1742"/>
              <a:ext cx="2241" cy="0"/>
            </a:xfrm>
            <a:prstGeom prst="line">
              <a:avLst/>
            </a:prstGeom>
            <a:noFill/>
            <a:ln w="63500" cap="rnd" algn="ctr">
              <a:solidFill>
                <a:srgbClr val="00AEEF"/>
              </a:solidFill>
              <a:round/>
              <a:headEnd/>
              <a:tailEnd/>
            </a:ln>
          </p:spPr>
        </p:cxnSp>
      </p:grpSp>
      <p:pic>
        <p:nvPicPr>
          <p:cNvPr id="17" name="Picture 12" descr="Bar_Bevel_2C_P.JPG"/>
          <p:cNvPicPr>
            <a:picLocks noChangeAspect="1"/>
          </p:cNvPicPr>
          <p:nvPr userDrawn="1"/>
        </p:nvPicPr>
        <p:blipFill>
          <a:blip r:embed="rId2" cstate="print"/>
          <a:srcRect/>
          <a:stretch>
            <a:fillRect/>
          </a:stretch>
        </p:blipFill>
        <p:spPr bwMode="auto">
          <a:xfrm>
            <a:off x="6991357" y="3321050"/>
            <a:ext cx="1249362" cy="222250"/>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149" y="456991"/>
            <a:ext cx="9193213" cy="338554"/>
          </a:xfrm>
        </p:spPr>
        <p:txBody>
          <a:bodyPr/>
          <a:lstStyle>
            <a:lvl1pPr>
              <a:defRPr>
                <a:solidFill>
                  <a:schemeClr val="tx1"/>
                </a:solidFill>
              </a:defRPr>
            </a:lvl1pPr>
          </a:lstStyle>
          <a:p>
            <a:r>
              <a:rPr lang="en-US" dirty="0" smtClean="0"/>
              <a:t>Click to edit Master title style</a:t>
            </a:r>
            <a:endParaRPr lang="en-US" dirty="0"/>
          </a:p>
        </p:txBody>
      </p:sp>
      <p:sp>
        <p:nvSpPr>
          <p:cNvPr id="5" name="Footer Placeholder 10"/>
          <p:cNvSpPr>
            <a:spLocks noGrp="1"/>
          </p:cNvSpPr>
          <p:nvPr>
            <p:ph type="ftr" sz="quarter" idx="3"/>
          </p:nvPr>
        </p:nvSpPr>
        <p:spPr>
          <a:xfrm>
            <a:off x="365133" y="6467133"/>
            <a:ext cx="2224087" cy="138499"/>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r>
              <a:rPr lang="en-GB" dirty="0">
                <a:solidFill>
                  <a:srgbClr val="000000"/>
                </a:solidFill>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135" y="456991"/>
            <a:ext cx="9193213" cy="338554"/>
          </a:xfrm>
        </p:spPr>
        <p:txBody>
          <a:bodyPr/>
          <a:lstStyle>
            <a:lvl1pPr>
              <a:defRPr>
                <a:solidFill>
                  <a:schemeClr val="tx1"/>
                </a:solidFill>
              </a:defRPr>
            </a:lvl1pPr>
          </a:lstStyle>
          <a:p>
            <a:r>
              <a:rPr lang="en-US" dirty="0" smtClean="0"/>
              <a:t>Click to edit Master title style</a:t>
            </a:r>
            <a:endParaRPr lang="en-US" dirty="0"/>
          </a:p>
        </p:txBody>
      </p:sp>
      <p:sp>
        <p:nvSpPr>
          <p:cNvPr id="5" name="Footer Placeholder 10"/>
          <p:cNvSpPr>
            <a:spLocks noGrp="1"/>
          </p:cNvSpPr>
          <p:nvPr>
            <p:ph type="ftr" sz="quarter" idx="3"/>
          </p:nvPr>
        </p:nvSpPr>
        <p:spPr>
          <a:xfrm>
            <a:off x="365133" y="6384557"/>
            <a:ext cx="2224087" cy="138499"/>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3.jpeg"/><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3.jpeg"/><Relationship Id="rId4" Type="http://schemas.openxmlformats.org/officeDocument/2006/relationships/slideLayout" Target="../slideLayouts/slideLayout27.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49"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10" name="Footer Placeholder 10"/>
          <p:cNvSpPr>
            <a:spLocks noGrp="1"/>
          </p:cNvSpPr>
          <p:nvPr>
            <p:ph type="ftr" sz="quarter" idx="3"/>
          </p:nvPr>
        </p:nvSpPr>
        <p:spPr>
          <a:xfrm>
            <a:off x="365133" y="638492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smtClean="0"/>
              <a:pPr>
                <a:defRPr/>
              </a:pPr>
              <a:t>‹#›</a:t>
            </a:fld>
            <a:endParaRPr lang="en-GB" dirty="0"/>
          </a:p>
        </p:txBody>
      </p:sp>
    </p:spTree>
  </p:cSld>
  <p:clrMap bg1="lt1" tx1="dk1" bg2="lt2" tx2="dk2" accent1="accent1" accent2="accent2" accent3="accent3" accent4="accent4" accent5="accent5" accent6="accent6" hlink="hlink" folHlink="folHlink"/>
  <p:sldLayoutIdLst>
    <p:sldLayoutId id="2147484045" r:id="rId1"/>
    <p:sldLayoutId id="2147484008" r:id="rId2"/>
    <p:sldLayoutId id="2147484153" r:id="rId3"/>
    <p:sldLayoutId id="2147484157" r:id="rId4"/>
    <p:sldLayoutId id="2147484191" r:id="rId5"/>
  </p:sldLayoutIdLst>
  <p:hf hdr="0" dt="0"/>
  <p:txStyles>
    <p:titleStyle>
      <a:lvl1pPr algn="l"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3000">
          <a:solidFill>
            <a:schemeClr val="bg2"/>
          </a:solidFill>
          <a:latin typeface="Expert Sans Regular" pitchFamily="34" charset="0"/>
        </a:defRPr>
      </a:lvl2pPr>
      <a:lvl3pPr algn="l" rtl="0" fontAlgn="base">
        <a:spcBef>
          <a:spcPct val="0"/>
        </a:spcBef>
        <a:spcAft>
          <a:spcPct val="0"/>
        </a:spcAft>
        <a:defRPr sz="3000">
          <a:solidFill>
            <a:schemeClr val="bg2"/>
          </a:solidFill>
          <a:latin typeface="Expert Sans Regular" pitchFamily="34" charset="0"/>
        </a:defRPr>
      </a:lvl3pPr>
      <a:lvl4pPr algn="l" rtl="0" fontAlgn="base">
        <a:spcBef>
          <a:spcPct val="0"/>
        </a:spcBef>
        <a:spcAft>
          <a:spcPct val="0"/>
        </a:spcAft>
        <a:defRPr sz="3000">
          <a:solidFill>
            <a:schemeClr val="bg2"/>
          </a:solidFill>
          <a:latin typeface="Expert Sans Regular" pitchFamily="34" charset="0"/>
        </a:defRPr>
      </a:lvl4pPr>
      <a:lvl5pPr algn="l" rtl="0" fontAlgn="base">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fontAlgn="base">
        <a:spcBef>
          <a:spcPct val="50000"/>
        </a:spcBef>
        <a:spcAft>
          <a:spcPct val="0"/>
        </a:spcAft>
        <a:buClr>
          <a:schemeClr val="tx2"/>
        </a:buClr>
        <a:buFont typeface="Wingdings" pitchFamily="2" charset="2"/>
        <a:defRPr sz="2000">
          <a:solidFill>
            <a:schemeClr val="tx1"/>
          </a:solidFill>
          <a:latin typeface="+mj-lt"/>
          <a:ea typeface="+mn-ea"/>
          <a:cs typeface="+mn-cs"/>
        </a:defRPr>
      </a:lvl1pPr>
      <a:lvl2pPr marL="271463" indent="-271463" algn="l" rtl="0" fontAlgn="base">
        <a:spcBef>
          <a:spcPct val="50000"/>
        </a:spcBef>
        <a:spcAft>
          <a:spcPct val="0"/>
        </a:spcAft>
        <a:buFont typeface="Wingdings" pitchFamily="2" charset="2"/>
        <a:buChar char="§"/>
        <a:defRPr sz="2000">
          <a:solidFill>
            <a:schemeClr val="tx1"/>
          </a:solidFill>
          <a:latin typeface="+mj-lt"/>
        </a:defRPr>
      </a:lvl2pPr>
      <a:lvl3pPr marL="542925" indent="-271463" algn="l" rtl="0" fontAlgn="base">
        <a:spcBef>
          <a:spcPct val="50000"/>
        </a:spcBef>
        <a:spcAft>
          <a:spcPct val="0"/>
        </a:spcAft>
        <a:buFont typeface="Arial" charset="0"/>
        <a:buChar char="–"/>
        <a:defRPr sz="2000">
          <a:solidFill>
            <a:schemeClr val="tx1"/>
          </a:solidFill>
          <a:latin typeface="+mj-lt"/>
        </a:defRPr>
      </a:lvl3pPr>
      <a:lvl4pPr marL="803275" indent="-260350" algn="l" rtl="0" fontAlgn="base">
        <a:spcBef>
          <a:spcPct val="50000"/>
        </a:spcBef>
        <a:spcAft>
          <a:spcPct val="0"/>
        </a:spcAft>
        <a:buFont typeface="Wingdings" pitchFamily="2" charset="2"/>
        <a:buChar char="§"/>
        <a:defRPr sz="2000">
          <a:solidFill>
            <a:schemeClr val="tx1"/>
          </a:solidFill>
          <a:latin typeface="+mj-lt"/>
        </a:defRPr>
      </a:lvl4pPr>
      <a:lvl5pPr marL="1074738" indent="-271463" algn="l" rtl="0" fontAlgn="base">
        <a:spcBef>
          <a:spcPct val="50000"/>
        </a:spcBef>
        <a:spcAft>
          <a:spcPct val="0"/>
        </a:spcAft>
        <a:buFont typeface="Arial" charset="0"/>
        <a:buChar char="–"/>
        <a:defRPr sz="2000">
          <a:solidFill>
            <a:schemeClr val="tx1"/>
          </a:solidFill>
          <a:latin typeface="+mj-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49"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10" name="Footer Placeholder 10"/>
          <p:cNvSpPr>
            <a:spLocks noGrp="1"/>
          </p:cNvSpPr>
          <p:nvPr>
            <p:ph type="ftr" sz="quarter" idx="3"/>
          </p:nvPr>
        </p:nvSpPr>
        <p:spPr>
          <a:xfrm>
            <a:off x="365133" y="64547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Lst>
  <p:hf hdr="0" dt="0"/>
  <p:txStyles>
    <p:titleStyle>
      <a:lvl1pPr algn="l"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3000">
          <a:solidFill>
            <a:schemeClr val="bg2"/>
          </a:solidFill>
          <a:latin typeface="Expert Sans Regular" pitchFamily="34" charset="0"/>
        </a:defRPr>
      </a:lvl2pPr>
      <a:lvl3pPr algn="l" rtl="0" fontAlgn="base">
        <a:spcBef>
          <a:spcPct val="0"/>
        </a:spcBef>
        <a:spcAft>
          <a:spcPct val="0"/>
        </a:spcAft>
        <a:defRPr sz="3000">
          <a:solidFill>
            <a:schemeClr val="bg2"/>
          </a:solidFill>
          <a:latin typeface="Expert Sans Regular" pitchFamily="34" charset="0"/>
        </a:defRPr>
      </a:lvl3pPr>
      <a:lvl4pPr algn="l" rtl="0" fontAlgn="base">
        <a:spcBef>
          <a:spcPct val="0"/>
        </a:spcBef>
        <a:spcAft>
          <a:spcPct val="0"/>
        </a:spcAft>
        <a:defRPr sz="3000">
          <a:solidFill>
            <a:schemeClr val="bg2"/>
          </a:solidFill>
          <a:latin typeface="Expert Sans Regular" pitchFamily="34" charset="0"/>
        </a:defRPr>
      </a:lvl4pPr>
      <a:lvl5pPr algn="l" rtl="0" fontAlgn="base">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fontAlgn="base">
        <a:spcBef>
          <a:spcPct val="50000"/>
        </a:spcBef>
        <a:spcAft>
          <a:spcPct val="0"/>
        </a:spcAft>
        <a:buClr>
          <a:schemeClr val="tx2"/>
        </a:buClr>
        <a:buFont typeface="Wingdings" pitchFamily="2" charset="2"/>
        <a:defRPr sz="2000">
          <a:solidFill>
            <a:schemeClr val="tx1"/>
          </a:solidFill>
          <a:latin typeface="+mj-lt"/>
          <a:ea typeface="+mn-ea"/>
          <a:cs typeface="+mn-cs"/>
        </a:defRPr>
      </a:lvl1pPr>
      <a:lvl2pPr marL="271463" indent="-271463" algn="l" rtl="0" fontAlgn="base">
        <a:spcBef>
          <a:spcPct val="50000"/>
        </a:spcBef>
        <a:spcAft>
          <a:spcPct val="0"/>
        </a:spcAft>
        <a:buFont typeface="Wingdings" pitchFamily="2" charset="2"/>
        <a:buChar char="§"/>
        <a:defRPr sz="2000">
          <a:solidFill>
            <a:schemeClr val="tx1"/>
          </a:solidFill>
          <a:latin typeface="+mj-lt"/>
        </a:defRPr>
      </a:lvl2pPr>
      <a:lvl3pPr marL="542925" indent="-271463" algn="l" rtl="0" fontAlgn="base">
        <a:spcBef>
          <a:spcPct val="50000"/>
        </a:spcBef>
        <a:spcAft>
          <a:spcPct val="0"/>
        </a:spcAft>
        <a:buFont typeface="Arial" charset="0"/>
        <a:buChar char="–"/>
        <a:defRPr sz="2000">
          <a:solidFill>
            <a:schemeClr val="tx1"/>
          </a:solidFill>
          <a:latin typeface="+mj-lt"/>
        </a:defRPr>
      </a:lvl3pPr>
      <a:lvl4pPr marL="803275" indent="-260350" algn="l" rtl="0" fontAlgn="base">
        <a:spcBef>
          <a:spcPct val="50000"/>
        </a:spcBef>
        <a:spcAft>
          <a:spcPct val="0"/>
        </a:spcAft>
        <a:buFont typeface="Wingdings" pitchFamily="2" charset="2"/>
        <a:buChar char="§"/>
        <a:defRPr sz="2000">
          <a:solidFill>
            <a:schemeClr val="tx1"/>
          </a:solidFill>
          <a:latin typeface="+mj-lt"/>
        </a:defRPr>
      </a:lvl4pPr>
      <a:lvl5pPr marL="1074738" indent="-271463" algn="l" rtl="0" fontAlgn="base">
        <a:spcBef>
          <a:spcPct val="50000"/>
        </a:spcBef>
        <a:spcAft>
          <a:spcPct val="0"/>
        </a:spcAft>
        <a:buFont typeface="Arial" charset="0"/>
        <a:buChar char="–"/>
        <a:defRPr sz="2000">
          <a:solidFill>
            <a:schemeClr val="tx1"/>
          </a:solidFill>
          <a:latin typeface="+mj-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35"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8" name="Footer Placeholder 10"/>
          <p:cNvSpPr>
            <a:spLocks noGrp="1"/>
          </p:cNvSpPr>
          <p:nvPr>
            <p:ph type="ftr" sz="quarter" idx="3"/>
          </p:nvPr>
        </p:nvSpPr>
        <p:spPr>
          <a:xfrm>
            <a:off x="368944" y="638492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
        <p:nvSpPr>
          <p:cNvPr id="10272" name="Line 32"/>
          <p:cNvSpPr>
            <a:spLocks noChangeShapeType="1"/>
          </p:cNvSpPr>
          <p:nvPr/>
        </p:nvSpPr>
        <p:spPr bwMode="auto">
          <a:xfrm>
            <a:off x="365126" y="6221413"/>
            <a:ext cx="9193212" cy="0"/>
          </a:xfrm>
          <a:prstGeom prst="line">
            <a:avLst/>
          </a:prstGeom>
          <a:noFill/>
          <a:ln w="6350">
            <a:solidFill>
              <a:schemeClr val="tx1"/>
            </a:solidFill>
            <a:round/>
            <a:headEnd/>
            <a:tailEnd/>
          </a:ln>
          <a:effectLst/>
        </p:spPr>
        <p:txBody>
          <a:bodyPr lIns="0" tIns="0" rIns="0" bIns="0" anchor="ctr">
            <a:spAutoFit/>
          </a:bodyPr>
          <a:lstStyle/>
          <a:p>
            <a:pPr>
              <a:defRPr/>
            </a:pPr>
            <a:endParaRPr lang="en-US" dirty="0">
              <a:solidFill>
                <a:srgbClr val="00AEEF"/>
              </a:solidFill>
              <a:latin typeface="Expert Sans Regular"/>
            </a:endParaRPr>
          </a:p>
        </p:txBody>
      </p:sp>
      <p:sp>
        <p:nvSpPr>
          <p:cNvPr id="11" name="Line 32"/>
          <p:cNvSpPr>
            <a:spLocks noChangeShapeType="1"/>
          </p:cNvSpPr>
          <p:nvPr/>
        </p:nvSpPr>
        <p:spPr bwMode="auto">
          <a:xfrm>
            <a:off x="365126" y="1103331"/>
            <a:ext cx="9193212" cy="0"/>
          </a:xfrm>
          <a:prstGeom prst="line">
            <a:avLst/>
          </a:prstGeom>
          <a:noFill/>
          <a:ln w="6350">
            <a:solidFill>
              <a:schemeClr val="tx1"/>
            </a:solidFill>
            <a:round/>
            <a:headEnd/>
            <a:tailEnd/>
          </a:ln>
          <a:effectLst/>
        </p:spPr>
        <p:txBody>
          <a:bodyPr lIns="0" tIns="0" rIns="0" bIns="0" anchor="ctr">
            <a:spAutoFit/>
          </a:bodyPr>
          <a:lstStyle/>
          <a:p>
            <a:pPr>
              <a:defRPr/>
            </a:pPr>
            <a:endParaRPr lang="en-US" dirty="0">
              <a:solidFill>
                <a:srgbClr val="00AEEF"/>
              </a:solidFill>
              <a:latin typeface="Expert Sans Regular"/>
            </a:endParaRPr>
          </a:p>
        </p:txBody>
      </p:sp>
      <p:pic>
        <p:nvPicPr>
          <p:cNvPr id="10" name="Picture 9" descr="Bar_Bevel_2C_P.JPG"/>
          <p:cNvPicPr>
            <a:picLocks noChangeAspect="1"/>
          </p:cNvPicPr>
          <p:nvPr/>
        </p:nvPicPr>
        <p:blipFill>
          <a:blip r:embed="rId11" cstate="print"/>
          <a:srcRect/>
          <a:stretch>
            <a:fillRect/>
          </a:stretch>
        </p:blipFill>
        <p:spPr bwMode="auto">
          <a:xfrm>
            <a:off x="8493126" y="6415088"/>
            <a:ext cx="1065212" cy="190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48" r:id="rId1"/>
    <p:sldLayoutId id="2147484189" r:id="rId2"/>
    <p:sldLayoutId id="2147484178" r:id="rId3"/>
    <p:sldLayoutId id="2147484179" r:id="rId4"/>
    <p:sldLayoutId id="2147484180" r:id="rId5"/>
    <p:sldLayoutId id="2147484175" r:id="rId6"/>
    <p:sldLayoutId id="2147484186" r:id="rId7"/>
    <p:sldLayoutId id="2147484187" r:id="rId8"/>
    <p:sldLayoutId id="2147484197" r:id="rId9"/>
  </p:sldLayoutIdLst>
  <p:hf hdr="0" dt="0"/>
  <p:txStyles>
    <p:titleStyle>
      <a:lvl1pPr algn="l"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3000">
          <a:solidFill>
            <a:schemeClr val="bg2"/>
          </a:solidFill>
          <a:latin typeface="Expert Sans Regular" pitchFamily="34" charset="0"/>
        </a:defRPr>
      </a:lvl2pPr>
      <a:lvl3pPr algn="l" rtl="0" fontAlgn="base">
        <a:spcBef>
          <a:spcPct val="0"/>
        </a:spcBef>
        <a:spcAft>
          <a:spcPct val="0"/>
        </a:spcAft>
        <a:defRPr sz="3000">
          <a:solidFill>
            <a:schemeClr val="bg2"/>
          </a:solidFill>
          <a:latin typeface="Expert Sans Regular" pitchFamily="34" charset="0"/>
        </a:defRPr>
      </a:lvl3pPr>
      <a:lvl4pPr algn="l" rtl="0" fontAlgn="base">
        <a:spcBef>
          <a:spcPct val="0"/>
        </a:spcBef>
        <a:spcAft>
          <a:spcPct val="0"/>
        </a:spcAft>
        <a:defRPr sz="3000">
          <a:solidFill>
            <a:schemeClr val="bg2"/>
          </a:solidFill>
          <a:latin typeface="Expert Sans Regular" pitchFamily="34" charset="0"/>
        </a:defRPr>
      </a:lvl4pPr>
      <a:lvl5pPr algn="l" rtl="0" fontAlgn="base">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fontAlgn="base">
        <a:spcBef>
          <a:spcPct val="50000"/>
        </a:spcBef>
        <a:spcAft>
          <a:spcPct val="0"/>
        </a:spcAft>
        <a:buClr>
          <a:schemeClr val="tx2"/>
        </a:buClr>
        <a:buFont typeface="Wingdings" pitchFamily="2" charset="2"/>
        <a:defRPr sz="2000">
          <a:solidFill>
            <a:schemeClr val="tx1"/>
          </a:solidFill>
          <a:latin typeface="+mn-lt"/>
          <a:ea typeface="+mn-ea"/>
          <a:cs typeface="+mn-cs"/>
        </a:defRPr>
      </a:lvl1pPr>
      <a:lvl2pPr marL="271463" indent="-271463" algn="l" rtl="0" fontAlgn="base">
        <a:spcBef>
          <a:spcPct val="50000"/>
        </a:spcBef>
        <a:spcAft>
          <a:spcPct val="0"/>
        </a:spcAft>
        <a:buFont typeface="Wingdings" pitchFamily="2" charset="2"/>
        <a:buChar char=""/>
        <a:defRPr sz="2000">
          <a:solidFill>
            <a:schemeClr val="tx1"/>
          </a:solidFill>
          <a:latin typeface="+mn-lt"/>
        </a:defRPr>
      </a:lvl2pPr>
      <a:lvl3pPr marL="533400" indent="-261938" algn="l" rtl="0" fontAlgn="base">
        <a:spcBef>
          <a:spcPct val="50000"/>
        </a:spcBef>
        <a:spcAft>
          <a:spcPct val="0"/>
        </a:spcAft>
        <a:buFont typeface="Arial" charset="0"/>
        <a:buChar char="–"/>
        <a:defRPr sz="2000">
          <a:solidFill>
            <a:schemeClr val="tx1"/>
          </a:solidFill>
          <a:latin typeface="+mn-lt"/>
        </a:defRPr>
      </a:lvl3pPr>
      <a:lvl4pPr marL="804863" indent="-271463" algn="l" rtl="0" fontAlgn="base">
        <a:spcBef>
          <a:spcPct val="50000"/>
        </a:spcBef>
        <a:spcAft>
          <a:spcPct val="0"/>
        </a:spcAft>
        <a:buFont typeface="Wingdings" pitchFamily="2" charset="2"/>
        <a:buChar char="§"/>
        <a:defRPr sz="2000">
          <a:solidFill>
            <a:schemeClr val="tx1"/>
          </a:solidFill>
          <a:latin typeface="+mn-lt"/>
        </a:defRPr>
      </a:lvl4pPr>
      <a:lvl5pPr marL="1077913" indent="-273050" algn="l" rtl="0" fontAlgn="base">
        <a:spcBef>
          <a:spcPct val="50000"/>
        </a:spcBef>
        <a:spcAft>
          <a:spcPct val="0"/>
        </a:spcAft>
        <a:buFont typeface="Arial" charset="0"/>
        <a:buChar char="–"/>
        <a:defRPr sz="2000">
          <a:solidFill>
            <a:schemeClr val="tx1"/>
          </a:solidFill>
          <a:latin typeface="+mn-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5149" y="456990"/>
            <a:ext cx="9193213" cy="338554"/>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dirty="0" smtClean="0"/>
              <a:t>Click to edit title</a:t>
            </a:r>
          </a:p>
        </p:txBody>
      </p:sp>
      <p:sp>
        <p:nvSpPr>
          <p:cNvPr id="1028" name="Rectangle 3"/>
          <p:cNvSpPr>
            <a:spLocks noGrp="1" noChangeArrowheads="1"/>
          </p:cNvSpPr>
          <p:nvPr>
            <p:ph type="body" idx="1"/>
          </p:nvPr>
        </p:nvSpPr>
        <p:spPr bwMode="auto">
          <a:xfrm>
            <a:off x="376238" y="1345135"/>
            <a:ext cx="9182100" cy="215443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10" name="Footer Placeholder 10"/>
          <p:cNvSpPr>
            <a:spLocks noGrp="1"/>
          </p:cNvSpPr>
          <p:nvPr>
            <p:ph type="ftr" sz="quarter" idx="3"/>
          </p:nvPr>
        </p:nvSpPr>
        <p:spPr>
          <a:xfrm>
            <a:off x="365133" y="6454776"/>
            <a:ext cx="2224087" cy="13811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fontAlgn="base">
              <a:spcBef>
                <a:spcPct val="50000"/>
              </a:spcBef>
              <a:spcAft>
                <a:spcPct val="0"/>
              </a:spcAft>
              <a:defRPr lang="en-US" sz="900" kern="1200" smtClean="0">
                <a:solidFill>
                  <a:schemeClr val="tx1"/>
                </a:solidFill>
                <a:latin typeface="+mn-lt"/>
                <a:ea typeface="+mn-ea"/>
                <a:cs typeface="+mn-cs"/>
              </a:defRPr>
            </a:lvl1pPr>
          </a:lstStyle>
          <a:p>
            <a:pPr>
              <a:defRPr/>
            </a:pPr>
            <a:fld id="{42E490DB-CB48-4C9A-AB5D-2C47B59878CA}" type="slidenum">
              <a:rPr lang="en-GB">
                <a:solidFill>
                  <a:srgbClr val="000000"/>
                </a:solidFill>
              </a:rPr>
              <a:pPr>
                <a:defRPr/>
              </a:pPr>
              <a:t>‹#›</a:t>
            </a:fld>
            <a:endParaRPr lang="en-GB"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Lst>
  <p:hf hdr="0" dt="0"/>
  <p:txStyles>
    <p:titleStyle>
      <a:lvl1pPr algn="l"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3000">
          <a:solidFill>
            <a:schemeClr val="bg2"/>
          </a:solidFill>
          <a:latin typeface="Expert Sans Regular" pitchFamily="34" charset="0"/>
        </a:defRPr>
      </a:lvl2pPr>
      <a:lvl3pPr algn="l" rtl="0" fontAlgn="base">
        <a:spcBef>
          <a:spcPct val="0"/>
        </a:spcBef>
        <a:spcAft>
          <a:spcPct val="0"/>
        </a:spcAft>
        <a:defRPr sz="3000">
          <a:solidFill>
            <a:schemeClr val="bg2"/>
          </a:solidFill>
          <a:latin typeface="Expert Sans Regular" pitchFamily="34" charset="0"/>
        </a:defRPr>
      </a:lvl3pPr>
      <a:lvl4pPr algn="l" rtl="0" fontAlgn="base">
        <a:spcBef>
          <a:spcPct val="0"/>
        </a:spcBef>
        <a:spcAft>
          <a:spcPct val="0"/>
        </a:spcAft>
        <a:defRPr sz="3000">
          <a:solidFill>
            <a:schemeClr val="bg2"/>
          </a:solidFill>
          <a:latin typeface="Expert Sans Regular" pitchFamily="34" charset="0"/>
        </a:defRPr>
      </a:lvl4pPr>
      <a:lvl5pPr algn="l" rtl="0" fontAlgn="base">
        <a:spcBef>
          <a:spcPct val="0"/>
        </a:spcBef>
        <a:spcAft>
          <a:spcPct val="0"/>
        </a:spcAft>
        <a:defRPr sz="3000">
          <a:solidFill>
            <a:schemeClr val="bg2"/>
          </a:solidFill>
          <a:latin typeface="Expert Sans Regular" pitchFamily="34"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fontAlgn="base">
        <a:spcBef>
          <a:spcPct val="50000"/>
        </a:spcBef>
        <a:spcAft>
          <a:spcPct val="0"/>
        </a:spcAft>
        <a:buClr>
          <a:schemeClr val="tx2"/>
        </a:buClr>
        <a:buFont typeface="Wingdings" pitchFamily="2" charset="2"/>
        <a:defRPr sz="2000">
          <a:solidFill>
            <a:schemeClr val="tx1"/>
          </a:solidFill>
          <a:latin typeface="+mj-lt"/>
          <a:ea typeface="+mn-ea"/>
          <a:cs typeface="+mn-cs"/>
        </a:defRPr>
      </a:lvl1pPr>
      <a:lvl2pPr marL="271463" indent="-271463" algn="l" rtl="0" fontAlgn="base">
        <a:spcBef>
          <a:spcPct val="50000"/>
        </a:spcBef>
        <a:spcAft>
          <a:spcPct val="0"/>
        </a:spcAft>
        <a:buFont typeface="Wingdings" pitchFamily="2" charset="2"/>
        <a:buChar char="§"/>
        <a:defRPr sz="2000">
          <a:solidFill>
            <a:schemeClr val="tx1"/>
          </a:solidFill>
          <a:latin typeface="+mj-lt"/>
        </a:defRPr>
      </a:lvl2pPr>
      <a:lvl3pPr marL="542925" indent="-271463" algn="l" rtl="0" fontAlgn="base">
        <a:spcBef>
          <a:spcPct val="50000"/>
        </a:spcBef>
        <a:spcAft>
          <a:spcPct val="0"/>
        </a:spcAft>
        <a:buFont typeface="Arial" charset="0"/>
        <a:buChar char="–"/>
        <a:defRPr sz="2000">
          <a:solidFill>
            <a:schemeClr val="tx1"/>
          </a:solidFill>
          <a:latin typeface="+mj-lt"/>
        </a:defRPr>
      </a:lvl3pPr>
      <a:lvl4pPr marL="803275" indent="-260350" algn="l" rtl="0" fontAlgn="base">
        <a:spcBef>
          <a:spcPct val="50000"/>
        </a:spcBef>
        <a:spcAft>
          <a:spcPct val="0"/>
        </a:spcAft>
        <a:buFont typeface="Wingdings" pitchFamily="2" charset="2"/>
        <a:buChar char="§"/>
        <a:defRPr sz="2000">
          <a:solidFill>
            <a:schemeClr val="tx1"/>
          </a:solidFill>
          <a:latin typeface="+mj-lt"/>
        </a:defRPr>
      </a:lvl4pPr>
      <a:lvl5pPr marL="1074738" indent="-271463" algn="l" rtl="0" fontAlgn="base">
        <a:spcBef>
          <a:spcPct val="50000"/>
        </a:spcBef>
        <a:spcAft>
          <a:spcPct val="0"/>
        </a:spcAft>
        <a:buFont typeface="Arial" charset="0"/>
        <a:buChar char="–"/>
        <a:defRPr sz="2000">
          <a:solidFill>
            <a:schemeClr val="tx1"/>
          </a:solidFill>
          <a:latin typeface="+mj-lt"/>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76238" y="377170"/>
            <a:ext cx="9182100" cy="49371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dirty="0" smtClean="0"/>
              <a:t>Click to edit Master title style</a:t>
            </a:r>
          </a:p>
        </p:txBody>
      </p:sp>
      <p:sp>
        <p:nvSpPr>
          <p:cNvPr id="5123" name="Rectangle 3"/>
          <p:cNvSpPr>
            <a:spLocks noGrp="1" noChangeArrowheads="1"/>
          </p:cNvSpPr>
          <p:nvPr>
            <p:ph type="body" idx="1"/>
          </p:nvPr>
        </p:nvSpPr>
        <p:spPr bwMode="auto">
          <a:xfrm>
            <a:off x="2684463" y="1193800"/>
            <a:ext cx="6870702" cy="4816475"/>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GB" dirty="0" smtClean="0"/>
              <a:t>Click to edit Master text styles</a:t>
            </a:r>
          </a:p>
          <a:p>
            <a:pPr lvl="1"/>
            <a:r>
              <a:rPr lang="en-GB" dirty="0" smtClean="0"/>
              <a:t>First level</a:t>
            </a:r>
          </a:p>
          <a:p>
            <a:pPr lvl="2"/>
            <a:r>
              <a:rPr lang="en-GB" dirty="0" smtClean="0"/>
              <a:t>Second level</a:t>
            </a:r>
          </a:p>
          <a:p>
            <a:pPr lvl="3"/>
            <a:r>
              <a:rPr lang="en-GB" dirty="0" smtClean="0"/>
              <a:t>Third level</a:t>
            </a:r>
          </a:p>
          <a:p>
            <a:pPr lvl="4"/>
            <a:r>
              <a:rPr lang="en-GB" dirty="0" smtClean="0"/>
              <a:t>Fourth level</a:t>
            </a:r>
          </a:p>
        </p:txBody>
      </p:sp>
      <p:sp>
        <p:nvSpPr>
          <p:cNvPr id="97284" name="Rectangle 4"/>
          <p:cNvSpPr>
            <a:spLocks noGrp="1" noChangeArrowheads="1"/>
          </p:cNvSpPr>
          <p:nvPr>
            <p:ph type="sldNum" sz="quarter" idx="4"/>
          </p:nvPr>
        </p:nvSpPr>
        <p:spPr bwMode="auto">
          <a:xfrm>
            <a:off x="276226" y="6264307"/>
            <a:ext cx="605367" cy="3063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b="0" smtClean="0">
                <a:solidFill>
                  <a:srgbClr val="000000"/>
                </a:solidFill>
                <a:latin typeface="+mj-lt"/>
                <a:cs typeface="Arial" charset="0"/>
              </a:defRPr>
            </a:lvl1pPr>
          </a:lstStyle>
          <a:p>
            <a:pPr>
              <a:defRPr/>
            </a:pPr>
            <a:fld id="{3C2F80C4-C3D4-4F32-8942-EADEBED6D2A5}" type="slidenum">
              <a:rPr lang="en-GB"/>
              <a:pPr>
                <a:defRPr/>
              </a:pPr>
              <a:t>‹#›</a:t>
            </a:fld>
            <a:endParaRPr lang="en-GB" dirty="0"/>
          </a:p>
        </p:txBody>
      </p:sp>
      <p:grpSp>
        <p:nvGrpSpPr>
          <p:cNvPr id="2" name="Group 9"/>
          <p:cNvGrpSpPr/>
          <p:nvPr/>
        </p:nvGrpSpPr>
        <p:grpSpPr>
          <a:xfrm>
            <a:off x="2673349" y="1105693"/>
            <a:ext cx="6884989" cy="5115720"/>
            <a:chOff x="2673349" y="1105693"/>
            <a:chExt cx="6884988" cy="5115720"/>
          </a:xfrm>
        </p:grpSpPr>
        <p:sp>
          <p:nvSpPr>
            <p:cNvPr id="97285" name="Line 5"/>
            <p:cNvSpPr>
              <a:spLocks noChangeShapeType="1"/>
            </p:cNvSpPr>
            <p:nvPr/>
          </p:nvSpPr>
          <p:spPr bwMode="auto">
            <a:xfrm flipV="1">
              <a:off x="2673349" y="1105693"/>
              <a:ext cx="6884988" cy="0"/>
            </a:xfrm>
            <a:prstGeom prst="line">
              <a:avLst/>
            </a:prstGeom>
            <a:noFill/>
            <a:ln w="6350">
              <a:solidFill>
                <a:schemeClr val="tx1"/>
              </a:solidFill>
              <a:round/>
              <a:headEnd/>
              <a:tailEnd/>
            </a:ln>
            <a:effectLst/>
          </p:spPr>
          <p:txBody>
            <a:bodyPr wrap="none" anchor="ctr"/>
            <a:lstStyle/>
            <a:p>
              <a:pPr>
                <a:defRPr/>
              </a:pPr>
              <a:endParaRPr lang="en-GB" dirty="0">
                <a:solidFill>
                  <a:srgbClr val="000000"/>
                </a:solidFill>
                <a:latin typeface="Expert Sans Regular"/>
              </a:endParaRPr>
            </a:p>
          </p:txBody>
        </p:sp>
        <p:sp>
          <p:nvSpPr>
            <p:cNvPr id="97286" name="Line 6"/>
            <p:cNvSpPr>
              <a:spLocks noChangeShapeType="1"/>
            </p:cNvSpPr>
            <p:nvPr/>
          </p:nvSpPr>
          <p:spPr bwMode="auto">
            <a:xfrm>
              <a:off x="2673349" y="6221413"/>
              <a:ext cx="6884988" cy="0"/>
            </a:xfrm>
            <a:prstGeom prst="line">
              <a:avLst/>
            </a:prstGeom>
            <a:noFill/>
            <a:ln w="6350">
              <a:solidFill>
                <a:schemeClr val="tx1"/>
              </a:solidFill>
              <a:round/>
              <a:headEnd/>
              <a:tailEnd/>
            </a:ln>
            <a:effectLst/>
          </p:spPr>
          <p:txBody>
            <a:bodyPr wrap="none" anchor="ctr"/>
            <a:lstStyle/>
            <a:p>
              <a:pPr>
                <a:defRPr/>
              </a:pPr>
              <a:endParaRPr lang="en-GB" dirty="0">
                <a:solidFill>
                  <a:srgbClr val="000000"/>
                </a:solidFill>
                <a:latin typeface="Expert Sans Regular"/>
              </a:endParaRPr>
            </a:p>
          </p:txBody>
        </p:sp>
      </p:grpSp>
      <p:pic>
        <p:nvPicPr>
          <p:cNvPr id="11" name="Picture 10" descr="Bar_Bevel_2C_P.JPG"/>
          <p:cNvPicPr>
            <a:picLocks noChangeAspect="1"/>
          </p:cNvPicPr>
          <p:nvPr/>
        </p:nvPicPr>
        <p:blipFill>
          <a:blip r:embed="rId10" cstate="print"/>
          <a:srcRect/>
          <a:stretch>
            <a:fillRect/>
          </a:stretch>
        </p:blipFill>
        <p:spPr bwMode="auto">
          <a:xfrm>
            <a:off x="8493126" y="6415088"/>
            <a:ext cx="1065212" cy="190500"/>
          </a:xfrm>
          <a:prstGeom prst="rect">
            <a:avLst/>
          </a:prstGeom>
          <a:noFill/>
          <a:ln w="9525">
            <a:noFill/>
            <a:miter lim="800000"/>
            <a:headEnd/>
            <a:tailEnd/>
          </a:ln>
        </p:spPr>
      </p:pic>
      <p:sp>
        <p:nvSpPr>
          <p:cNvPr id="13" name="Text Placeholder 2"/>
          <p:cNvSpPr>
            <a:spLocks/>
          </p:cNvSpPr>
          <p:nvPr/>
        </p:nvSpPr>
        <p:spPr bwMode="white">
          <a:xfrm>
            <a:off x="376238" y="1101729"/>
            <a:ext cx="2204688" cy="5122863"/>
          </a:xfrm>
          <a:prstGeom prst="rect">
            <a:avLst/>
          </a:prstGeom>
          <a:solidFill>
            <a:srgbClr val="E1E1E1"/>
          </a:solidFill>
          <a:ln w="76200" algn="ctr">
            <a:noFill/>
            <a:miter lim="800000"/>
            <a:headEnd/>
            <a:tailEnd/>
          </a:ln>
        </p:spPr>
        <p:txBody>
          <a:bodyPr wrap="none" anchor="ctr"/>
          <a:lstStyle/>
          <a:p>
            <a:pPr defTabSz="547688">
              <a:buClr>
                <a:srgbClr val="000000"/>
              </a:buClr>
              <a:buFont typeface="Wingdings" pitchFamily="2" charset="2"/>
              <a:buNone/>
              <a:defRPr/>
            </a:pPr>
            <a:endParaRPr lang="en-US" b="1" dirty="0">
              <a:solidFill>
                <a:srgbClr val="000000"/>
              </a:solidFill>
              <a:latin typeface="Arial" pitchFamily="34" charset="0"/>
              <a:cs typeface="Arial" pitchFamily="34" charset="0"/>
              <a:sym typeface="Arial" charset="0"/>
            </a:endParaRPr>
          </a:p>
        </p:txBody>
      </p:sp>
    </p:spTree>
  </p:cSld>
  <p:clrMap bg1="lt1" tx1="dk1" bg2="lt2" tx2="dk2" accent1="accent1" accent2="accent2" accent3="accent3" accent4="accent4" accent5="accent5" accent6="accent6" hlink="hlink" folHlink="folHlink"/>
  <p:sldLayoutIdLst>
    <p:sldLayoutId id="2147484192" r:id="rId1"/>
    <p:sldLayoutId id="2147484182" r:id="rId2"/>
    <p:sldLayoutId id="2147484193" r:id="rId3"/>
    <p:sldLayoutId id="2147484194" r:id="rId4"/>
    <p:sldLayoutId id="2147484195" r:id="rId5"/>
    <p:sldLayoutId id="2147484183" r:id="rId6"/>
    <p:sldLayoutId id="2147484184" r:id="rId7"/>
    <p:sldLayoutId id="2147484196" r:id="rId8"/>
  </p:sldLayoutIdLst>
  <p:hf hdr="0" ftr="0" dt="0"/>
  <p:txStyles>
    <p:titleStyle>
      <a:lvl1pPr algn="l" rtl="0" eaLnBrk="0" fontAlgn="base" hangingPunct="0">
        <a:spcBef>
          <a:spcPct val="0"/>
        </a:spcBef>
        <a:spcAft>
          <a:spcPct val="0"/>
        </a:spcAft>
        <a:defRPr sz="2200">
          <a:solidFill>
            <a:schemeClr val="tx2"/>
          </a:solidFill>
          <a:latin typeface="+mj-lt"/>
          <a:ea typeface="+mj-ea"/>
          <a:cs typeface="+mj-cs"/>
        </a:defRPr>
      </a:lvl1pPr>
      <a:lvl2pPr algn="r" rtl="0" eaLnBrk="0" fontAlgn="base" hangingPunct="0">
        <a:spcBef>
          <a:spcPct val="0"/>
        </a:spcBef>
        <a:spcAft>
          <a:spcPct val="0"/>
        </a:spcAft>
        <a:defRPr sz="2200">
          <a:solidFill>
            <a:schemeClr val="tx2"/>
          </a:solidFill>
          <a:latin typeface="Expert Sans Regular" pitchFamily="34" charset="0"/>
          <a:cs typeface="Arial" charset="0"/>
        </a:defRPr>
      </a:lvl2pPr>
      <a:lvl3pPr algn="r" rtl="0" eaLnBrk="0" fontAlgn="base" hangingPunct="0">
        <a:spcBef>
          <a:spcPct val="0"/>
        </a:spcBef>
        <a:spcAft>
          <a:spcPct val="0"/>
        </a:spcAft>
        <a:defRPr sz="2200">
          <a:solidFill>
            <a:schemeClr val="tx2"/>
          </a:solidFill>
          <a:latin typeface="Expert Sans Regular" pitchFamily="34" charset="0"/>
          <a:cs typeface="Arial" charset="0"/>
        </a:defRPr>
      </a:lvl3pPr>
      <a:lvl4pPr algn="r" rtl="0" eaLnBrk="0" fontAlgn="base" hangingPunct="0">
        <a:spcBef>
          <a:spcPct val="0"/>
        </a:spcBef>
        <a:spcAft>
          <a:spcPct val="0"/>
        </a:spcAft>
        <a:defRPr sz="2200">
          <a:solidFill>
            <a:schemeClr val="tx2"/>
          </a:solidFill>
          <a:latin typeface="Expert Sans Regular" pitchFamily="34" charset="0"/>
          <a:cs typeface="Arial" charset="0"/>
        </a:defRPr>
      </a:lvl4pPr>
      <a:lvl5pPr algn="r" rtl="0" eaLnBrk="0" fontAlgn="base" hangingPunct="0">
        <a:spcBef>
          <a:spcPct val="0"/>
        </a:spcBef>
        <a:spcAft>
          <a:spcPct val="0"/>
        </a:spcAft>
        <a:defRPr sz="2200">
          <a:solidFill>
            <a:schemeClr val="tx2"/>
          </a:solidFill>
          <a:latin typeface="Expert Sans Regular" pitchFamily="34" charset="0"/>
          <a:cs typeface="Arial" charset="0"/>
        </a:defRPr>
      </a:lvl5pPr>
      <a:lvl6pPr marL="457200" algn="r" rtl="0" fontAlgn="base">
        <a:spcBef>
          <a:spcPct val="0"/>
        </a:spcBef>
        <a:spcAft>
          <a:spcPct val="0"/>
        </a:spcAft>
        <a:defRPr sz="2200">
          <a:solidFill>
            <a:schemeClr val="tx2"/>
          </a:solidFill>
          <a:latin typeface="Expert Sans Regular" pitchFamily="34" charset="0"/>
          <a:cs typeface="Arial" charset="0"/>
        </a:defRPr>
      </a:lvl6pPr>
      <a:lvl7pPr marL="914400" algn="r" rtl="0" fontAlgn="base">
        <a:spcBef>
          <a:spcPct val="0"/>
        </a:spcBef>
        <a:spcAft>
          <a:spcPct val="0"/>
        </a:spcAft>
        <a:defRPr sz="2200">
          <a:solidFill>
            <a:schemeClr val="tx2"/>
          </a:solidFill>
          <a:latin typeface="Expert Sans Regular" pitchFamily="34" charset="0"/>
          <a:cs typeface="Arial" charset="0"/>
        </a:defRPr>
      </a:lvl7pPr>
      <a:lvl8pPr marL="1371600" algn="r" rtl="0" fontAlgn="base">
        <a:spcBef>
          <a:spcPct val="0"/>
        </a:spcBef>
        <a:spcAft>
          <a:spcPct val="0"/>
        </a:spcAft>
        <a:defRPr sz="2200">
          <a:solidFill>
            <a:schemeClr val="tx2"/>
          </a:solidFill>
          <a:latin typeface="Expert Sans Regular" pitchFamily="34" charset="0"/>
          <a:cs typeface="Arial" charset="0"/>
        </a:defRPr>
      </a:lvl8pPr>
      <a:lvl9pPr marL="1828800" algn="r" rtl="0" fontAlgn="base">
        <a:spcBef>
          <a:spcPct val="0"/>
        </a:spcBef>
        <a:spcAft>
          <a:spcPct val="0"/>
        </a:spcAft>
        <a:defRPr sz="2200">
          <a:solidFill>
            <a:schemeClr val="tx2"/>
          </a:solidFill>
          <a:latin typeface="Expert Sans Regular" pitchFamily="34" charset="0"/>
          <a:cs typeface="Arial" charset="0"/>
        </a:defRPr>
      </a:lvl9pPr>
    </p:titleStyle>
    <p:bodyStyle>
      <a:lvl1pPr marL="0" indent="0" algn="l" rtl="0" eaLnBrk="0" fontAlgn="base" hangingPunct="0">
        <a:spcBef>
          <a:spcPts val="1200"/>
        </a:spcBef>
        <a:spcAft>
          <a:spcPts val="0"/>
        </a:spcAft>
        <a:buFont typeface="Wingdings" pitchFamily="2" charset="2"/>
        <a:buNone/>
        <a:defRPr sz="1200">
          <a:solidFill>
            <a:schemeClr val="tx1"/>
          </a:solidFill>
          <a:latin typeface="+mj-lt"/>
          <a:ea typeface="+mn-ea"/>
          <a:cs typeface="+mn-cs"/>
        </a:defRPr>
      </a:lvl1pPr>
      <a:lvl2pPr marL="271463" indent="-271463" algn="l" rtl="0" eaLnBrk="0" fontAlgn="base" hangingPunct="0">
        <a:spcBef>
          <a:spcPts val="1200"/>
        </a:spcBef>
        <a:spcAft>
          <a:spcPts val="0"/>
        </a:spcAft>
        <a:buFont typeface="Wingdings" pitchFamily="2" charset="2"/>
        <a:buChar char="§"/>
        <a:defRPr sz="1200" baseline="0">
          <a:solidFill>
            <a:schemeClr val="tx1"/>
          </a:solidFill>
          <a:latin typeface="+mj-lt"/>
          <a:cs typeface="+mn-cs"/>
        </a:defRPr>
      </a:lvl2pPr>
      <a:lvl3pPr marL="542925" indent="-271463" algn="l" rtl="0" eaLnBrk="0" fontAlgn="base" hangingPunct="0">
        <a:spcBef>
          <a:spcPts val="1200"/>
        </a:spcBef>
        <a:spcAft>
          <a:spcPts val="0"/>
        </a:spcAft>
        <a:buFont typeface="Arial" pitchFamily="34" charset="0"/>
        <a:buChar char="–"/>
        <a:defRPr sz="1200">
          <a:solidFill>
            <a:schemeClr val="tx1"/>
          </a:solidFill>
          <a:latin typeface="+mj-lt"/>
          <a:cs typeface="+mn-cs"/>
        </a:defRPr>
      </a:lvl3pPr>
      <a:lvl4pPr marL="803275" indent="-260350" algn="l" rtl="0" eaLnBrk="0" fontAlgn="base" hangingPunct="0">
        <a:spcBef>
          <a:spcPts val="1200"/>
        </a:spcBef>
        <a:spcAft>
          <a:spcPts val="0"/>
        </a:spcAft>
        <a:buFont typeface="Wingdings" pitchFamily="2" charset="2"/>
        <a:buChar char="§"/>
        <a:defRPr sz="1200">
          <a:solidFill>
            <a:schemeClr val="tx1"/>
          </a:solidFill>
          <a:latin typeface="+mj-lt"/>
          <a:cs typeface="+mn-cs"/>
        </a:defRPr>
      </a:lvl4pPr>
      <a:lvl5pPr marL="1074738" indent="-271463" algn="l" rtl="0" eaLnBrk="0" fontAlgn="base" hangingPunct="0">
        <a:spcBef>
          <a:spcPts val="1200"/>
        </a:spcBef>
        <a:spcAft>
          <a:spcPts val="0"/>
        </a:spcAft>
        <a:buFont typeface="Arial" pitchFamily="34" charset="0"/>
        <a:buChar char="–"/>
        <a:defRPr sz="12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p:nvPr>
        </p:nvSpPr>
        <p:spPr bwMode="auto">
          <a:xfrm>
            <a:off x="431543" y="5218767"/>
            <a:ext cx="7772400" cy="430887"/>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200" b="0" i="0" u="none" strike="noStrike" kern="0" cap="none" spc="0" normalizeH="0" baseline="0" noProof="0" dirty="0" smtClean="0">
                <a:ln>
                  <a:noFill/>
                </a:ln>
                <a:solidFill>
                  <a:srgbClr val="00AEEF"/>
                </a:solidFill>
                <a:effectLst/>
                <a:uLnTx/>
                <a:uFillTx/>
              </a:rPr>
              <a:t>Market Opportunities</a:t>
            </a:r>
            <a:endParaRPr kumimoji="0" lang="en-GB" sz="2200" b="0" i="0" u="none" strike="noStrike" kern="0" cap="none" spc="0" normalizeH="0" baseline="0" noProof="0" dirty="0">
              <a:ln>
                <a:noFill/>
              </a:ln>
              <a:solidFill>
                <a:srgbClr val="00AEEF"/>
              </a:solidFill>
              <a:effectLst/>
              <a:uLnTx/>
              <a:uFillTx/>
            </a:endParaRPr>
          </a:p>
        </p:txBody>
      </p:sp>
      <p:sp>
        <p:nvSpPr>
          <p:cNvPr id="15" name="Subtitle 4"/>
          <p:cNvSpPr>
            <a:spLocks noGrp="1"/>
          </p:cNvSpPr>
          <p:nvPr>
            <p:ph type="subTitle" idx="1"/>
          </p:nvPr>
        </p:nvSpPr>
        <p:spPr bwMode="auto">
          <a:xfrm>
            <a:off x="431541" y="6001470"/>
            <a:ext cx="6400800" cy="215444"/>
          </a:xfrm>
          <a:prstGeom prst="rect">
            <a:avLst/>
          </a:prstGeom>
          <a:noFill/>
          <a:ln w="9525" algn="ctr">
            <a:noFill/>
            <a:miter lim="800000"/>
            <a:headEnd/>
            <a:tailEnd/>
          </a:ln>
        </p:spPr>
        <p:txBody>
          <a:bodyPr/>
          <a:lstStyle/>
          <a:p>
            <a:pPr marR="0" defTabSz="914400" eaLnBrk="0" latinLnBrk="0" hangingPunct="0">
              <a:lnSpc>
                <a:spcPct val="100000"/>
              </a:lnSpc>
              <a:spcBef>
                <a:spcPct val="30000"/>
              </a:spcBef>
              <a:spcAft>
                <a:spcPct val="30000"/>
              </a:spcAft>
              <a:buClrTx/>
              <a:buSzTx/>
              <a:tabLst/>
              <a:defRPr/>
            </a:pPr>
            <a:r>
              <a:rPr lang="en-GB" sz="1400" dirty="0" smtClean="0">
                <a:solidFill>
                  <a:schemeClr val="bg1">
                    <a:lumMod val="50000"/>
                  </a:schemeClr>
                </a:solidFill>
                <a:latin typeface="Expert Sans Regular" pitchFamily="2" charset="0"/>
              </a:rPr>
              <a:t>September 2015</a:t>
            </a:r>
            <a:endParaRPr kumimoji="0" lang="en-GB" sz="1400" b="0" i="0" u="none" strike="noStrike" kern="0" cap="none" spc="0" normalizeH="0" baseline="0" noProof="0" dirty="0" smtClean="0">
              <a:ln>
                <a:noFill/>
              </a:ln>
              <a:solidFill>
                <a:sysClr val="windowText" lastClr="000000"/>
              </a:solidFill>
              <a:effectLst/>
              <a:uLnTx/>
              <a:uFillTx/>
            </a:endParaRPr>
          </a:p>
        </p:txBody>
      </p:sp>
      <p:sp>
        <p:nvSpPr>
          <p:cNvPr id="7" name="Subtitle 4"/>
          <p:cNvSpPr txBox="1">
            <a:spLocks/>
          </p:cNvSpPr>
          <p:nvPr/>
        </p:nvSpPr>
        <p:spPr bwMode="auto">
          <a:xfrm>
            <a:off x="431541" y="5658574"/>
            <a:ext cx="6400800" cy="246221"/>
          </a:xfrm>
          <a:prstGeom prst="rect">
            <a:avLst/>
          </a:prstGeom>
          <a:noFill/>
          <a:ln w="9525" algn="ctr">
            <a:noFill/>
            <a:miter lim="800000"/>
            <a:headEnd/>
            <a:tailEnd/>
          </a:ln>
        </p:spPr>
        <p:txBody>
          <a:bodyPr vert="horz" wrap="square" lIns="9144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30000"/>
              </a:spcAft>
              <a:buClrTx/>
              <a:buSzTx/>
              <a:buFont typeface="Wingdings" pitchFamily="2" charset="2"/>
              <a:buNone/>
              <a:tabLst/>
              <a:defRPr/>
            </a:pPr>
            <a:r>
              <a:rPr kumimoji="0" lang="en-GB" sz="1600" b="0" i="0" u="none" kern="0" cap="none" spc="0" normalizeH="0" baseline="0" noProof="0" dirty="0" smtClean="0">
                <a:ln>
                  <a:noFill/>
                </a:ln>
                <a:solidFill>
                  <a:schemeClr val="bg1">
                    <a:lumMod val="50000"/>
                  </a:schemeClr>
                </a:solidFill>
                <a:effectLst/>
                <a:uLnTx/>
                <a:uFillTx/>
                <a:latin typeface="Expert Sans Regular" pitchFamily="2" charset="0"/>
                <a:ea typeface="+mn-ea"/>
                <a:cs typeface="+mn-cs"/>
              </a:rPr>
              <a:t>United Kingdom</a:t>
            </a:r>
            <a:endParaRPr kumimoji="0" lang="en-GB" sz="1800" b="0" i="0" u="none" kern="0" cap="none" spc="0" normalizeH="0" baseline="0" noProof="0" dirty="0" smtClean="0">
              <a:ln>
                <a:noFill/>
              </a:ln>
              <a:solidFill>
                <a:sysClr val="windowText" lastClr="000000"/>
              </a:solidFill>
              <a:effectLst/>
              <a:uLnTx/>
              <a:uFillTx/>
              <a:latin typeface="Expert Sans Light" pitchFamily="34" charset="0"/>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35" y="467875"/>
            <a:ext cx="9193213" cy="338554"/>
          </a:xfrm>
        </p:spPr>
        <p:txBody>
          <a:bodyPr/>
          <a:lstStyle/>
          <a:p>
            <a:r>
              <a:rPr lang="en-GB" dirty="0" smtClean="0">
                <a:solidFill>
                  <a:srgbClr val="000000"/>
                </a:solidFill>
                <a:cs typeface="Arial"/>
              </a:rPr>
              <a:t>Contents</a:t>
            </a:r>
            <a:endParaRPr lang="en-GB" dirty="0"/>
          </a:p>
        </p:txBody>
      </p:sp>
      <p:graphicFrame>
        <p:nvGraphicFramePr>
          <p:cNvPr id="8" name="Table 7"/>
          <p:cNvGraphicFramePr>
            <a:graphicFrameLocks noGrp="1"/>
          </p:cNvGraphicFramePr>
          <p:nvPr/>
        </p:nvGraphicFramePr>
        <p:xfrm>
          <a:off x="866770" y="3017480"/>
          <a:ext cx="8216901" cy="763228"/>
        </p:xfrm>
        <a:graphic>
          <a:graphicData uri="http://schemas.openxmlformats.org/drawingml/2006/table">
            <a:tbl>
              <a:tblPr/>
              <a:tblGrid>
                <a:gridCol w="7605682"/>
                <a:gridCol w="611219"/>
              </a:tblGrid>
              <a:tr h="338608">
                <a:tc>
                  <a:txBody>
                    <a:bodyPr/>
                    <a:lstStyle/>
                    <a:p>
                      <a:pPr marL="68263" marR="0" lvl="0" indent="0" algn="l" defTabSz="914400" rtl="0" eaLnBrk="1" fontAlgn="auto" latinLnBrk="0" hangingPunct="1">
                        <a:lnSpc>
                          <a:spcPct val="100000"/>
                        </a:lnSpc>
                        <a:spcBef>
                          <a:spcPts val="0"/>
                        </a:spcBef>
                        <a:spcAft>
                          <a:spcPts val="50"/>
                        </a:spcAft>
                        <a:buClrTx/>
                        <a:buSzTx/>
                        <a:buFontTx/>
                        <a:buNone/>
                        <a:tabLst>
                          <a:tab pos="6400800" algn="r"/>
                        </a:tabLst>
                        <a:defRPr/>
                      </a:pPr>
                      <a:r>
                        <a:rPr kumimoji="0" lang="en-GB" sz="1200" b="0" i="0" u="none" strike="noStrike" kern="1200" cap="none" spc="0" normalizeH="0" baseline="0" noProof="0" dirty="0" smtClean="0">
                          <a:ln>
                            <a:noFill/>
                          </a:ln>
                          <a:solidFill>
                            <a:srgbClr val="000000"/>
                          </a:solidFill>
                          <a:effectLst/>
                          <a:uLnTx/>
                          <a:uFillTx/>
                          <a:latin typeface="+mn-lt"/>
                          <a:ea typeface="SimSun"/>
                          <a:cs typeface="Times New Roman"/>
                        </a:rPr>
                        <a:t>Investment Opportunities</a:t>
                      </a:r>
                    </a:p>
                  </a:txBody>
                  <a:tcPr marL="4635" marR="4635" marT="36000"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3813" marR="0" lvl="0" indent="0" algn="ctr" defTabSz="914400" rtl="0" eaLnBrk="1" fontAlgn="auto" latinLnBrk="0" hangingPunct="1">
                        <a:lnSpc>
                          <a:spcPct val="100000"/>
                        </a:lnSpc>
                        <a:spcBef>
                          <a:spcPts val="0"/>
                        </a:spcBef>
                        <a:spcAft>
                          <a:spcPts val="50"/>
                        </a:spcAft>
                        <a:buClrTx/>
                        <a:buSzTx/>
                        <a:buFontTx/>
                        <a:buNone/>
                        <a:tabLst>
                          <a:tab pos="6400800" algn="r"/>
                        </a:tabLst>
                        <a:defRPr/>
                      </a:pPr>
                      <a:r>
                        <a:rPr lang="en-GB" sz="1200" b="0" dirty="0" smtClean="0">
                          <a:solidFill>
                            <a:schemeClr val="tx1"/>
                          </a:solidFill>
                        </a:rPr>
                        <a:t>15</a:t>
                      </a:r>
                    </a:p>
                  </a:txBody>
                  <a:tcPr marL="4635" marR="4635" marT="36000"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2552">
                <a:tc>
                  <a:txBody>
                    <a:bodyPr/>
                    <a:lstStyle/>
                    <a:p>
                      <a:pPr marL="82550" marR="0" lvl="0" indent="0" algn="l" defTabSz="914400" rtl="0" eaLnBrk="1" fontAlgn="auto" latinLnBrk="0" hangingPunct="1">
                        <a:lnSpc>
                          <a:spcPct val="100000"/>
                        </a:lnSpc>
                        <a:spcBef>
                          <a:spcPts val="0"/>
                        </a:spcBef>
                        <a:spcAft>
                          <a:spcPts val="50"/>
                        </a:spcAft>
                        <a:buClrTx/>
                        <a:buSzTx/>
                        <a:buFontTx/>
                        <a:buNone/>
                        <a:tabLst>
                          <a:tab pos="6400800" algn="r"/>
                        </a:tabLst>
                        <a:defRPr/>
                      </a:pPr>
                      <a:r>
                        <a:rPr lang="en-GB" sz="900" b="1" kern="1200" noProof="0" dirty="0" smtClean="0">
                          <a:solidFill>
                            <a:schemeClr val="tx1"/>
                          </a:solidFill>
                          <a:latin typeface="+mj-lt"/>
                          <a:ea typeface="SimSun"/>
                          <a:cs typeface="Times New Roman"/>
                        </a:rPr>
                        <a:t>EQUITIES</a:t>
                      </a:r>
                      <a:endParaRPr lang="en-GB" sz="900" b="1" kern="1200" noProof="0" dirty="0">
                        <a:solidFill>
                          <a:schemeClr val="tx1"/>
                        </a:solidFill>
                        <a:latin typeface="+mj-lt"/>
                        <a:ea typeface="SimSun"/>
                        <a:cs typeface="Times New Roman"/>
                      </a:endParaRPr>
                    </a:p>
                  </a:txBody>
                  <a:tcPr marL="4635" marR="4635" marT="36000" marB="0">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82550" marR="0" lvl="0" indent="0" algn="l" defTabSz="914400" rtl="0" eaLnBrk="1" fontAlgn="auto" latinLnBrk="0" hangingPunct="1">
                        <a:lnSpc>
                          <a:spcPct val="100000"/>
                        </a:lnSpc>
                        <a:spcBef>
                          <a:spcPts val="0"/>
                        </a:spcBef>
                        <a:spcAft>
                          <a:spcPts val="50"/>
                        </a:spcAft>
                        <a:buClrTx/>
                        <a:buSzTx/>
                        <a:buFontTx/>
                        <a:buNone/>
                        <a:tabLst>
                          <a:tab pos="6400800" algn="r"/>
                        </a:tabLst>
                        <a:defRPr/>
                      </a:pPr>
                      <a:endParaRPr lang="en-GB" sz="900" b="1" kern="1200" noProof="0" dirty="0">
                        <a:solidFill>
                          <a:schemeClr val="tx1"/>
                        </a:solidFill>
                        <a:latin typeface="+mj-lt"/>
                        <a:ea typeface="SimSun"/>
                        <a:cs typeface="Times New Roman"/>
                      </a:endParaRPr>
                    </a:p>
                  </a:txBody>
                  <a:tcPr marL="4635" marR="4635" marT="36000" marB="0">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1460">
                <a:tc>
                  <a:txBody>
                    <a:bodyPr/>
                    <a:lstStyle/>
                    <a:p>
                      <a:pPr marL="542925" marR="0" lvl="0" indent="0" algn="l" defTabSz="914400" rtl="0" eaLnBrk="1" fontAlgn="auto" latinLnBrk="0" hangingPunct="1">
                        <a:lnSpc>
                          <a:spcPct val="100000"/>
                        </a:lnSpc>
                        <a:spcBef>
                          <a:spcPts val="0"/>
                        </a:spcBef>
                        <a:spcAft>
                          <a:spcPts val="50"/>
                        </a:spcAft>
                        <a:buClrTx/>
                        <a:buSzTx/>
                        <a:buFontTx/>
                        <a:buNone/>
                        <a:tabLst>
                          <a:tab pos="6400800" algn="r"/>
                        </a:tabLst>
                        <a:defRPr/>
                      </a:pPr>
                      <a:r>
                        <a:rPr kumimoji="0" lang="en-GB" sz="1200" b="0" i="0" u="none" strike="noStrike" kern="1200" cap="none" spc="0" normalizeH="0" baseline="0" noProof="0" dirty="0" smtClean="0">
                          <a:ln>
                            <a:noFill/>
                          </a:ln>
                          <a:solidFill>
                            <a:schemeClr val="tx1"/>
                          </a:solidFill>
                          <a:effectLst/>
                          <a:uLnTx/>
                          <a:uFillTx/>
                          <a:latin typeface="+mn-lt"/>
                          <a:ea typeface="SimSun"/>
                          <a:cs typeface="Times New Roman"/>
                        </a:rPr>
                        <a:t>US</a:t>
                      </a:r>
                    </a:p>
                  </a:txBody>
                  <a:tcPr marL="4635" marR="4635" marT="5400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smtClean="0">
                          <a:solidFill>
                            <a:schemeClr val="tx1"/>
                          </a:solidFill>
                          <a:latin typeface="+mj-lt"/>
                        </a:rPr>
                        <a:t>17</a:t>
                      </a:r>
                    </a:p>
                  </a:txBody>
                  <a:tcPr marL="4635" marR="4635" marT="54000" marB="0">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nvGraphicFramePr>
        <p:xfrm>
          <a:off x="874706" y="2759595"/>
          <a:ext cx="8215313" cy="231348"/>
        </p:xfrm>
        <a:graphic>
          <a:graphicData uri="http://schemas.openxmlformats.org/drawingml/2006/table">
            <a:tbl>
              <a:tblPr/>
              <a:tblGrid>
                <a:gridCol w="7609797"/>
                <a:gridCol w="605516"/>
              </a:tblGrid>
              <a:tr h="231348">
                <a:tc>
                  <a:txBody>
                    <a:bodyPr/>
                    <a:lstStyle/>
                    <a:p>
                      <a:pPr marL="68263" marR="0" lvl="0" indent="0" algn="l" defTabSz="914400" rtl="0" eaLnBrk="1" fontAlgn="auto" latinLnBrk="0" hangingPunct="1">
                        <a:lnSpc>
                          <a:spcPct val="100000"/>
                        </a:lnSpc>
                        <a:spcBef>
                          <a:spcPts val="0"/>
                        </a:spcBef>
                        <a:spcAft>
                          <a:spcPts val="50"/>
                        </a:spcAft>
                        <a:buClrTx/>
                        <a:buSzTx/>
                        <a:buFontTx/>
                        <a:buNone/>
                        <a:tabLst>
                          <a:tab pos="6400800" algn="r"/>
                        </a:tabLst>
                        <a:defRPr/>
                      </a:pPr>
                      <a:r>
                        <a:rPr kumimoji="0" lang="en-GB" sz="1200" b="0" i="0" u="none" strike="noStrike" kern="1200" cap="none" spc="0" normalizeH="0" baseline="0" noProof="0" dirty="0" smtClean="0">
                          <a:ln>
                            <a:noFill/>
                          </a:ln>
                          <a:solidFill>
                            <a:schemeClr val="tx1"/>
                          </a:solidFill>
                          <a:effectLst/>
                          <a:uLnTx/>
                          <a:uFillTx/>
                          <a:latin typeface="+mn-lt"/>
                          <a:ea typeface="SimSun"/>
                          <a:cs typeface="Times New Roman"/>
                        </a:rPr>
                        <a:t>An important note on risks</a:t>
                      </a:r>
                    </a:p>
                  </a:txBody>
                  <a:tcPr marL="4635" marR="4635" marT="0"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smtClean="0">
                          <a:solidFill>
                            <a:schemeClr val="tx1"/>
                          </a:solidFill>
                        </a:rPr>
                        <a:t>14</a:t>
                      </a:r>
                      <a:endParaRPr lang="en-GB" sz="1200" b="0" dirty="0">
                        <a:solidFill>
                          <a:schemeClr val="tx1"/>
                        </a:solidFill>
                      </a:endParaRPr>
                    </a:p>
                  </a:txBody>
                  <a:tcPr marL="3600" marR="4635"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3" name="Straight Connector 12"/>
          <p:cNvCxnSpPr/>
          <p:nvPr/>
        </p:nvCxnSpPr>
        <p:spPr bwMode="auto">
          <a:xfrm>
            <a:off x="2724474" y="2930018"/>
            <a:ext cx="5904000" cy="0"/>
          </a:xfrm>
          <a:prstGeom prst="line">
            <a:avLst/>
          </a:prstGeom>
          <a:noFill/>
          <a:ln w="6350" cap="flat" cmpd="sng" algn="ctr">
            <a:solidFill>
              <a:schemeClr val="bg1">
                <a:lumMod val="50000"/>
              </a:schemeClr>
            </a:solidFill>
            <a:prstDash val="sysDot"/>
            <a:round/>
            <a:headEnd type="none" w="med" len="med"/>
            <a:tailEnd type="none"/>
          </a:ln>
          <a:effectLst/>
        </p:spPr>
      </p:cxnSp>
      <p:graphicFrame>
        <p:nvGraphicFramePr>
          <p:cNvPr id="15" name="Table 14"/>
          <p:cNvGraphicFramePr>
            <a:graphicFrameLocks noGrp="1"/>
          </p:cNvGraphicFramePr>
          <p:nvPr/>
        </p:nvGraphicFramePr>
        <p:xfrm>
          <a:off x="866770" y="5048371"/>
          <a:ext cx="8216901" cy="410040"/>
        </p:xfrm>
        <a:graphic>
          <a:graphicData uri="http://schemas.openxmlformats.org/drawingml/2006/table">
            <a:tbl>
              <a:tblPr/>
              <a:tblGrid>
                <a:gridCol w="7605682"/>
                <a:gridCol w="611219"/>
              </a:tblGrid>
              <a:tr h="0">
                <a:tc gridSpan="2">
                  <a:txBody>
                    <a:bodyPr/>
                    <a:lstStyle/>
                    <a:p>
                      <a:pPr marL="82550" marR="0" lvl="0" indent="0" algn="l" defTabSz="914400" rtl="0" eaLnBrk="1" fontAlgn="auto" latinLnBrk="0" hangingPunct="1">
                        <a:lnSpc>
                          <a:spcPct val="100000"/>
                        </a:lnSpc>
                        <a:spcBef>
                          <a:spcPts val="0"/>
                        </a:spcBef>
                        <a:spcAft>
                          <a:spcPts val="50"/>
                        </a:spcAft>
                        <a:buClrTx/>
                        <a:buSzTx/>
                        <a:buFontTx/>
                        <a:buNone/>
                        <a:tabLst>
                          <a:tab pos="6400800" algn="r"/>
                        </a:tabLst>
                        <a:defRPr/>
                      </a:pPr>
                      <a:r>
                        <a:rPr lang="en-GB" sz="900" b="1" kern="1200" noProof="0" dirty="0" smtClean="0">
                          <a:solidFill>
                            <a:schemeClr val="tx1"/>
                          </a:solidFill>
                          <a:latin typeface="+mj-lt"/>
                          <a:ea typeface="SimSun"/>
                          <a:cs typeface="Times New Roman"/>
                        </a:rPr>
                        <a:t>FIXED</a:t>
                      </a:r>
                      <a:r>
                        <a:rPr lang="en-GB" sz="900" b="1" kern="1200" baseline="0" noProof="0" dirty="0" smtClean="0">
                          <a:solidFill>
                            <a:schemeClr val="tx1"/>
                          </a:solidFill>
                          <a:latin typeface="+mj-lt"/>
                          <a:ea typeface="SimSun"/>
                          <a:cs typeface="Times New Roman"/>
                        </a:rPr>
                        <a:t> INCOME</a:t>
                      </a:r>
                      <a:endParaRPr lang="en-GB" sz="900" b="1" kern="1200" noProof="0" dirty="0">
                        <a:solidFill>
                          <a:schemeClr val="tx1"/>
                        </a:solidFill>
                        <a:latin typeface="+mj-lt"/>
                        <a:ea typeface="SimSun"/>
                        <a:cs typeface="Times New Roman"/>
                      </a:endParaRPr>
                    </a:p>
                  </a:txBody>
                  <a:tcPr marL="4635" marR="4635"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smtClean="0">
                        <a:solidFill>
                          <a:schemeClr val="tx1"/>
                        </a:solidFill>
                        <a:latin typeface="+mj-lt"/>
                      </a:endParaRPr>
                    </a:p>
                  </a:txBody>
                  <a:tcPr marL="4635" marR="4635" marT="54000" marB="0">
                    <a:lnL w="6350" cap="flat" cmpd="sng" algn="ctr">
                      <a:noFill/>
                      <a:prstDash val="solid"/>
                      <a:round/>
                      <a:headEnd type="none" w="med" len="med"/>
                      <a:tailEnd type="none" w="med" len="med"/>
                    </a:lnL>
                    <a:lnR w="12700" cap="flat" cmpd="sng" algn="ctr">
                      <a:solidFill>
                        <a:schemeClr val="accent3">
                          <a:lumMod val="85000"/>
                        </a:schemeClr>
                      </a:solidFill>
                      <a:prstDash val="solid"/>
                      <a:round/>
                      <a:headEnd type="none" w="med" len="med"/>
                      <a:tailEnd type="none" w="med" len="med"/>
                    </a:lnR>
                    <a:lnT w="12700" cap="flat" cmpd="sng" algn="ctr">
                      <a:solidFill>
                        <a:schemeClr val="accent3">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771525" marR="0" lvl="0" indent="-228600" algn="l" defTabSz="914400" rtl="0" eaLnBrk="1" fontAlgn="auto" latinLnBrk="0" hangingPunct="1">
                        <a:lnSpc>
                          <a:spcPct val="100000"/>
                        </a:lnSpc>
                        <a:spcBef>
                          <a:spcPts val="0"/>
                        </a:spcBef>
                        <a:spcAft>
                          <a:spcPts val="50"/>
                        </a:spcAft>
                        <a:buClrTx/>
                        <a:buSzTx/>
                        <a:buFont typeface="+mj-lt"/>
                        <a:buNone/>
                        <a:tabLst>
                          <a:tab pos="714375" algn="l"/>
                          <a:tab pos="6400800" algn="r"/>
                        </a:tabLst>
                        <a:defRPr/>
                      </a:pPr>
                      <a:r>
                        <a:rPr lang="en-GB" sz="1200" kern="1200" noProof="0" dirty="0" smtClean="0">
                          <a:solidFill>
                            <a:schemeClr val="tx1"/>
                          </a:solidFill>
                          <a:latin typeface="+mn-lt"/>
                          <a:ea typeface="+mn-ea"/>
                          <a:cs typeface="+mn-cs"/>
                        </a:rPr>
                        <a:t>High</a:t>
                      </a:r>
                      <a:r>
                        <a:rPr lang="en-GB" sz="1200" kern="1200" baseline="0" noProof="0" dirty="0" smtClean="0">
                          <a:solidFill>
                            <a:schemeClr val="tx1"/>
                          </a:solidFill>
                          <a:latin typeface="+mn-lt"/>
                          <a:ea typeface="+mn-ea"/>
                          <a:cs typeface="+mn-cs"/>
                        </a:rPr>
                        <a:t> Yield Bonds</a:t>
                      </a:r>
                      <a:endParaRPr lang="en-GB" sz="1200" kern="1200" noProof="0" dirty="0" smtClean="0">
                        <a:solidFill>
                          <a:schemeClr val="tx1"/>
                        </a:solidFill>
                        <a:latin typeface="+mn-lt"/>
                        <a:ea typeface="+mn-ea"/>
                        <a:cs typeface="+mn-cs"/>
                      </a:endParaRPr>
                    </a:p>
                  </a:txBody>
                  <a:tcPr marL="4635" marR="4635" marT="5400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kern="1200" dirty="0" smtClean="0">
                          <a:solidFill>
                            <a:schemeClr val="tx1"/>
                          </a:solidFill>
                          <a:latin typeface="+mj-lt"/>
                          <a:ea typeface="+mn-ea"/>
                          <a:cs typeface="+mn-cs"/>
                        </a:rPr>
                        <a:t>21</a:t>
                      </a:r>
                      <a:endParaRPr lang="en-GB" sz="1200" b="0" kern="1200" dirty="0">
                        <a:solidFill>
                          <a:schemeClr val="tx1"/>
                        </a:solidFill>
                        <a:latin typeface="+mj-lt"/>
                        <a:ea typeface="+mn-ea"/>
                        <a:cs typeface="+mn-cs"/>
                      </a:endParaRPr>
                    </a:p>
                  </a:txBody>
                  <a:tcPr marL="4635" marR="4635" marT="54000" marB="0">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4" name="Group 43"/>
          <p:cNvGrpSpPr/>
          <p:nvPr/>
        </p:nvGrpSpPr>
        <p:grpSpPr>
          <a:xfrm>
            <a:off x="1134312" y="5225562"/>
            <a:ext cx="180804" cy="137335"/>
            <a:chOff x="1362918" y="3085276"/>
            <a:chExt cx="180804" cy="1558162"/>
          </a:xfrm>
        </p:grpSpPr>
        <p:cxnSp>
          <p:nvCxnSpPr>
            <p:cNvPr id="28" name="Straight Connector 27"/>
            <p:cNvCxnSpPr/>
            <p:nvPr/>
          </p:nvCxnSpPr>
          <p:spPr bwMode="auto">
            <a:xfrm>
              <a:off x="1362918" y="3085276"/>
              <a:ext cx="0" cy="1558162"/>
            </a:xfrm>
            <a:prstGeom prst="line">
              <a:avLst/>
            </a:prstGeom>
            <a:noFill/>
            <a:ln w="6350" cap="flat" cmpd="sng" algn="ctr">
              <a:solidFill>
                <a:schemeClr val="bg1">
                  <a:lumMod val="65000"/>
                </a:schemeClr>
              </a:solidFill>
              <a:prstDash val="solid"/>
              <a:round/>
              <a:headEnd type="none" w="med" len="med"/>
              <a:tailEnd type="none"/>
            </a:ln>
            <a:effectLst/>
          </p:spPr>
        </p:cxnSp>
        <p:cxnSp>
          <p:nvCxnSpPr>
            <p:cNvPr id="30" name="Straight Connector 29"/>
            <p:cNvCxnSpPr/>
            <p:nvPr/>
          </p:nvCxnSpPr>
          <p:spPr bwMode="auto">
            <a:xfrm>
              <a:off x="1362918" y="4639187"/>
              <a:ext cx="180804" cy="0"/>
            </a:xfrm>
            <a:prstGeom prst="line">
              <a:avLst/>
            </a:prstGeom>
            <a:noFill/>
            <a:ln w="6350" cap="flat" cmpd="sng" algn="ctr">
              <a:solidFill>
                <a:schemeClr val="bg1">
                  <a:lumMod val="65000"/>
                </a:schemeClr>
              </a:solidFill>
              <a:prstDash val="solid"/>
              <a:round/>
              <a:headEnd type="none" w="med" len="med"/>
              <a:tailEnd type="none"/>
            </a:ln>
            <a:effectLst/>
          </p:spPr>
        </p:cxnSp>
      </p:grpSp>
      <p:graphicFrame>
        <p:nvGraphicFramePr>
          <p:cNvPr id="41" name="Table 40"/>
          <p:cNvGraphicFramePr>
            <a:graphicFrameLocks noGrp="1"/>
          </p:cNvGraphicFramePr>
          <p:nvPr/>
        </p:nvGraphicFramePr>
        <p:xfrm>
          <a:off x="866769" y="2425548"/>
          <a:ext cx="8218488" cy="213360"/>
        </p:xfrm>
        <a:graphic>
          <a:graphicData uri="http://schemas.openxmlformats.org/drawingml/2006/table">
            <a:tbl>
              <a:tblPr/>
              <a:tblGrid>
                <a:gridCol w="8218488"/>
              </a:tblGrid>
              <a:tr h="213360">
                <a:tc>
                  <a:txBody>
                    <a:bodyPr/>
                    <a:lstStyle/>
                    <a:p>
                      <a:pPr marL="82550" marR="0" lvl="0" indent="0" algn="l" defTabSz="914400" rtl="0" eaLnBrk="1" fontAlgn="auto" latinLnBrk="0" hangingPunct="1">
                        <a:lnSpc>
                          <a:spcPct val="100000"/>
                        </a:lnSpc>
                        <a:spcBef>
                          <a:spcPts val="0"/>
                        </a:spcBef>
                        <a:spcAft>
                          <a:spcPts val="50"/>
                        </a:spcAft>
                        <a:buClrTx/>
                        <a:buSzTx/>
                        <a:buFontTx/>
                        <a:buNone/>
                        <a:tabLst>
                          <a:tab pos="6400800" algn="r"/>
                        </a:tabLst>
                        <a:defRPr/>
                      </a:pPr>
                      <a:r>
                        <a:rPr lang="en-GB" sz="900" b="1" dirty="0" smtClean="0">
                          <a:solidFill>
                            <a:srgbClr val="00395C"/>
                          </a:solidFill>
                          <a:latin typeface="+mj-lt"/>
                          <a:ea typeface="SimSun"/>
                          <a:cs typeface="Times New Roman"/>
                        </a:rPr>
                        <a:t>MARKET </a:t>
                      </a:r>
                      <a:r>
                        <a:rPr lang="en-GB" sz="900" b="1" baseline="0" dirty="0" smtClean="0">
                          <a:solidFill>
                            <a:srgbClr val="00395C"/>
                          </a:solidFill>
                          <a:latin typeface="+mj-lt"/>
                          <a:ea typeface="SimSun"/>
                          <a:cs typeface="Times New Roman"/>
                        </a:rPr>
                        <a:t>OPPORTUNITIES</a:t>
                      </a:r>
                      <a:endParaRPr lang="en-GB" sz="900" b="1" dirty="0">
                        <a:solidFill>
                          <a:srgbClr val="00395C"/>
                        </a:solidFill>
                        <a:latin typeface="+mj-lt"/>
                        <a:ea typeface="SimSun"/>
                        <a:cs typeface="Times New Roman"/>
                      </a:endParaRPr>
                    </a:p>
                  </a:txBody>
                  <a:tcPr marL="0" marR="4635" marT="3600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95C"/>
                      </a:solidFill>
                      <a:prstDash val="solid"/>
                      <a:round/>
                      <a:headEnd type="none" w="med" len="med"/>
                      <a:tailEnd type="none" w="med" len="med"/>
                    </a:lnB>
                    <a:noFill/>
                  </a:tcPr>
                </a:tc>
              </a:tr>
            </a:tbl>
          </a:graphicData>
        </a:graphic>
      </p:graphicFrame>
      <p:graphicFrame>
        <p:nvGraphicFramePr>
          <p:cNvPr id="35" name="Table 34"/>
          <p:cNvGraphicFramePr>
            <a:graphicFrameLocks noGrp="1"/>
          </p:cNvGraphicFramePr>
          <p:nvPr/>
        </p:nvGraphicFramePr>
        <p:xfrm>
          <a:off x="866770" y="4190353"/>
          <a:ext cx="8216901" cy="646920"/>
        </p:xfrm>
        <a:graphic>
          <a:graphicData uri="http://schemas.openxmlformats.org/drawingml/2006/table">
            <a:tbl>
              <a:tblPr/>
              <a:tblGrid>
                <a:gridCol w="7605682"/>
                <a:gridCol w="611219"/>
              </a:tblGrid>
              <a:tr h="0">
                <a:tc gridSpan="2">
                  <a:txBody>
                    <a:bodyPr/>
                    <a:lstStyle/>
                    <a:p>
                      <a:pPr marL="82550" marR="0" lvl="0" indent="0" algn="l" defTabSz="914400" rtl="0" eaLnBrk="1" fontAlgn="auto" latinLnBrk="0" hangingPunct="1">
                        <a:lnSpc>
                          <a:spcPct val="100000"/>
                        </a:lnSpc>
                        <a:spcBef>
                          <a:spcPts val="0"/>
                        </a:spcBef>
                        <a:spcAft>
                          <a:spcPts val="50"/>
                        </a:spcAft>
                        <a:buClrTx/>
                        <a:buSzTx/>
                        <a:buFontTx/>
                        <a:buNone/>
                        <a:tabLst>
                          <a:tab pos="6400800" algn="r"/>
                        </a:tabLst>
                        <a:defRPr/>
                      </a:pPr>
                      <a:r>
                        <a:rPr lang="en-GB" sz="900" b="1" kern="1200" noProof="0" dirty="0" smtClean="0">
                          <a:solidFill>
                            <a:schemeClr val="tx1"/>
                          </a:solidFill>
                          <a:latin typeface="+mj-lt"/>
                          <a:ea typeface="SimSun"/>
                          <a:cs typeface="Times New Roman"/>
                        </a:rPr>
                        <a:t>ALTERNATIVES</a:t>
                      </a:r>
                      <a:endParaRPr lang="en-GB" sz="900" b="1" kern="1200" noProof="0" dirty="0">
                        <a:solidFill>
                          <a:schemeClr val="tx1"/>
                        </a:solidFill>
                        <a:latin typeface="+mj-lt"/>
                        <a:ea typeface="SimSun"/>
                        <a:cs typeface="Times New Roman"/>
                      </a:endParaRPr>
                    </a:p>
                  </a:txBody>
                  <a:tcPr marL="4635" marR="4635"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GB" sz="1200" b="1" dirty="0" smtClean="0">
                        <a:solidFill>
                          <a:schemeClr val="tx1"/>
                        </a:solidFill>
                        <a:latin typeface="+mj-lt"/>
                      </a:endParaRPr>
                    </a:p>
                  </a:txBody>
                  <a:tcPr marL="4635" marR="4635" marT="54000" marB="0">
                    <a:lnL w="6350" cap="flat" cmpd="sng" algn="ctr">
                      <a:noFill/>
                      <a:prstDash val="solid"/>
                      <a:round/>
                      <a:headEnd type="none" w="med" len="med"/>
                      <a:tailEnd type="none" w="med" len="med"/>
                    </a:lnL>
                    <a:lnR w="12700" cap="flat" cmpd="sng" algn="ctr">
                      <a:solidFill>
                        <a:schemeClr val="accent3">
                          <a:lumMod val="85000"/>
                        </a:schemeClr>
                      </a:solidFill>
                      <a:prstDash val="solid"/>
                      <a:round/>
                      <a:headEnd type="none" w="med" len="med"/>
                      <a:tailEnd type="none" w="med" len="med"/>
                    </a:lnR>
                    <a:lnT w="12700" cap="flat" cmpd="sng" algn="ctr">
                      <a:solidFill>
                        <a:schemeClr val="accent3">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771525" marR="0" lvl="0" indent="-228600" algn="l" defTabSz="914400" rtl="0" eaLnBrk="1" fontAlgn="auto" latinLnBrk="0" hangingPunct="1">
                        <a:lnSpc>
                          <a:spcPct val="100000"/>
                        </a:lnSpc>
                        <a:spcBef>
                          <a:spcPts val="0"/>
                        </a:spcBef>
                        <a:spcAft>
                          <a:spcPts val="50"/>
                        </a:spcAft>
                        <a:buClrTx/>
                        <a:buSzTx/>
                        <a:buFont typeface="+mj-lt"/>
                        <a:buNone/>
                        <a:tabLst>
                          <a:tab pos="714375" algn="l"/>
                          <a:tab pos="6400800" algn="r"/>
                        </a:tabLst>
                        <a:defRPr/>
                      </a:pPr>
                      <a:r>
                        <a:rPr lang="en-GB" sz="1200" dirty="0" smtClean="0">
                          <a:solidFill>
                            <a:schemeClr val="tx1"/>
                          </a:solidFill>
                          <a:latin typeface="+mj-lt"/>
                        </a:rPr>
                        <a:t>Mergers &amp;</a:t>
                      </a:r>
                      <a:r>
                        <a:rPr lang="en-GB" sz="1200" baseline="0" dirty="0" smtClean="0">
                          <a:solidFill>
                            <a:schemeClr val="tx1"/>
                          </a:solidFill>
                          <a:latin typeface="+mj-lt"/>
                        </a:rPr>
                        <a:t> Acquisitions</a:t>
                      </a:r>
                      <a:endParaRPr lang="en-GB" sz="1200" dirty="0" smtClean="0">
                        <a:solidFill>
                          <a:schemeClr val="tx1"/>
                        </a:solidFill>
                        <a:latin typeface="+mj-lt"/>
                      </a:endParaRPr>
                    </a:p>
                  </a:txBody>
                  <a:tcPr marL="4635" marR="4635" marT="5400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kern="1200" dirty="0" smtClean="0">
                          <a:solidFill>
                            <a:schemeClr val="tx1"/>
                          </a:solidFill>
                          <a:latin typeface="+mj-lt"/>
                          <a:ea typeface="+mn-ea"/>
                          <a:cs typeface="+mn-cs"/>
                        </a:rPr>
                        <a:t>19</a:t>
                      </a:r>
                      <a:endParaRPr lang="en-GB" sz="1200" b="0" kern="1200" dirty="0">
                        <a:solidFill>
                          <a:schemeClr val="tx1"/>
                        </a:solidFill>
                        <a:latin typeface="+mj-lt"/>
                        <a:ea typeface="+mn-ea"/>
                        <a:cs typeface="+mn-cs"/>
                      </a:endParaRPr>
                    </a:p>
                  </a:txBody>
                  <a:tcPr marL="4635" marR="4635" marT="54000" marB="0">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771525" marR="0" lvl="0" indent="-228600" algn="l" defTabSz="914400" rtl="0" eaLnBrk="1" fontAlgn="auto" latinLnBrk="0" hangingPunct="1">
                        <a:lnSpc>
                          <a:spcPct val="100000"/>
                        </a:lnSpc>
                        <a:spcBef>
                          <a:spcPts val="0"/>
                        </a:spcBef>
                        <a:spcAft>
                          <a:spcPts val="50"/>
                        </a:spcAft>
                        <a:buClrTx/>
                        <a:buSzTx/>
                        <a:buFont typeface="+mj-lt"/>
                        <a:buNone/>
                        <a:tabLst>
                          <a:tab pos="714375" algn="l"/>
                          <a:tab pos="6400800" algn="r"/>
                        </a:tabLst>
                        <a:defRPr/>
                      </a:pPr>
                      <a:r>
                        <a:rPr lang="en-GB" sz="1200" dirty="0" smtClean="0">
                          <a:solidFill>
                            <a:schemeClr val="tx1"/>
                          </a:solidFill>
                          <a:latin typeface="+mj-lt"/>
                        </a:rPr>
                        <a:t>Global Macro Strategies</a:t>
                      </a:r>
                    </a:p>
                  </a:txBody>
                  <a:tcPr marL="4635" marR="4635" marT="5400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kern="1200" dirty="0" smtClean="0">
                          <a:solidFill>
                            <a:schemeClr val="tx1"/>
                          </a:solidFill>
                          <a:latin typeface="+mj-lt"/>
                          <a:ea typeface="+mn-ea"/>
                          <a:cs typeface="+mn-cs"/>
                        </a:rPr>
                        <a:t>20</a:t>
                      </a:r>
                      <a:endParaRPr lang="en-GB" sz="1200" b="0" kern="1200" dirty="0">
                        <a:solidFill>
                          <a:schemeClr val="tx1"/>
                        </a:solidFill>
                        <a:latin typeface="+mj-lt"/>
                        <a:ea typeface="+mn-ea"/>
                        <a:cs typeface="+mn-cs"/>
                      </a:endParaRPr>
                    </a:p>
                  </a:txBody>
                  <a:tcPr marL="4635" marR="4635" marT="54000" marB="0">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67" name="Group 43"/>
          <p:cNvGrpSpPr/>
          <p:nvPr/>
        </p:nvGrpSpPr>
        <p:grpSpPr>
          <a:xfrm>
            <a:off x="1134312" y="3575734"/>
            <a:ext cx="180804" cy="102194"/>
            <a:chOff x="1362918" y="3085276"/>
            <a:chExt cx="180804" cy="1558162"/>
          </a:xfrm>
        </p:grpSpPr>
        <p:cxnSp>
          <p:nvCxnSpPr>
            <p:cNvPr id="68" name="Straight Connector 67"/>
            <p:cNvCxnSpPr/>
            <p:nvPr/>
          </p:nvCxnSpPr>
          <p:spPr bwMode="auto">
            <a:xfrm>
              <a:off x="1362918" y="3085276"/>
              <a:ext cx="0" cy="1558162"/>
            </a:xfrm>
            <a:prstGeom prst="line">
              <a:avLst/>
            </a:prstGeom>
            <a:noFill/>
            <a:ln w="6350" cap="flat" cmpd="sng" algn="ctr">
              <a:solidFill>
                <a:schemeClr val="bg1">
                  <a:lumMod val="65000"/>
                </a:schemeClr>
              </a:solidFill>
              <a:prstDash val="solid"/>
              <a:round/>
              <a:headEnd type="none" w="med" len="med"/>
              <a:tailEnd type="none"/>
            </a:ln>
            <a:effectLst/>
          </p:spPr>
        </p:cxnSp>
        <p:cxnSp>
          <p:nvCxnSpPr>
            <p:cNvPr id="69" name="Straight Connector 68"/>
            <p:cNvCxnSpPr/>
            <p:nvPr/>
          </p:nvCxnSpPr>
          <p:spPr bwMode="auto">
            <a:xfrm>
              <a:off x="1362918" y="4639187"/>
              <a:ext cx="180804" cy="0"/>
            </a:xfrm>
            <a:prstGeom prst="line">
              <a:avLst/>
            </a:prstGeom>
            <a:noFill/>
            <a:ln w="6350" cap="flat" cmpd="sng" algn="ctr">
              <a:solidFill>
                <a:schemeClr val="bg1">
                  <a:lumMod val="65000"/>
                </a:schemeClr>
              </a:solidFill>
              <a:prstDash val="solid"/>
              <a:round/>
              <a:headEnd type="none" w="med" len="med"/>
              <a:tailEnd type="none"/>
            </a:ln>
            <a:effectLst/>
          </p:spPr>
        </p:cxnSp>
      </p:grpSp>
      <p:graphicFrame>
        <p:nvGraphicFramePr>
          <p:cNvPr id="27" name="Table 26"/>
          <p:cNvGraphicFramePr>
            <a:graphicFrameLocks noGrp="1"/>
          </p:cNvGraphicFramePr>
          <p:nvPr/>
        </p:nvGraphicFramePr>
        <p:xfrm>
          <a:off x="866770" y="3764233"/>
          <a:ext cx="8216901" cy="236880"/>
        </p:xfrm>
        <a:graphic>
          <a:graphicData uri="http://schemas.openxmlformats.org/drawingml/2006/table">
            <a:tbl>
              <a:tblPr/>
              <a:tblGrid>
                <a:gridCol w="7605682"/>
                <a:gridCol w="611219"/>
              </a:tblGrid>
              <a:tr h="115014">
                <a:tc>
                  <a:txBody>
                    <a:bodyPr/>
                    <a:lstStyle/>
                    <a:p>
                      <a:pPr marL="771525" marR="0" lvl="0" indent="-228600" algn="l" defTabSz="914400" rtl="0" eaLnBrk="1" fontAlgn="auto" latinLnBrk="0" hangingPunct="1">
                        <a:lnSpc>
                          <a:spcPct val="100000"/>
                        </a:lnSpc>
                        <a:spcBef>
                          <a:spcPts val="0"/>
                        </a:spcBef>
                        <a:spcAft>
                          <a:spcPts val="50"/>
                        </a:spcAft>
                        <a:buClrTx/>
                        <a:buSzTx/>
                        <a:buFont typeface="+mj-lt"/>
                        <a:buNone/>
                        <a:tabLst>
                          <a:tab pos="714375" algn="l"/>
                          <a:tab pos="6400800" algn="r"/>
                        </a:tabLst>
                        <a:defRPr/>
                      </a:pPr>
                      <a:r>
                        <a:rPr lang="en-GB" sz="1200" kern="1200" noProof="0" dirty="0" smtClean="0">
                          <a:solidFill>
                            <a:schemeClr val="tx1"/>
                          </a:solidFill>
                          <a:latin typeface="+mn-lt"/>
                          <a:ea typeface="+mn-ea"/>
                          <a:cs typeface="+mn-cs"/>
                        </a:rPr>
                        <a:t>European ex-UK</a:t>
                      </a:r>
                    </a:p>
                  </a:txBody>
                  <a:tcPr marL="4635" marR="4635" marT="5400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kern="1200" dirty="0" smtClean="0">
                          <a:solidFill>
                            <a:schemeClr val="tx1"/>
                          </a:solidFill>
                          <a:latin typeface="+mj-lt"/>
                          <a:ea typeface="+mn-ea"/>
                          <a:cs typeface="+mn-cs"/>
                        </a:rPr>
                        <a:t>18</a:t>
                      </a:r>
                      <a:endParaRPr lang="en-GB" sz="1200" b="0" kern="1200" dirty="0">
                        <a:solidFill>
                          <a:schemeClr val="tx1"/>
                        </a:solidFill>
                        <a:latin typeface="+mj-lt"/>
                        <a:ea typeface="+mn-ea"/>
                        <a:cs typeface="+mn-cs"/>
                      </a:endParaRPr>
                    </a:p>
                  </a:txBody>
                  <a:tcPr marL="4635" marR="4635" marT="54000" marB="0">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9" name="Group 43"/>
          <p:cNvGrpSpPr/>
          <p:nvPr/>
        </p:nvGrpSpPr>
        <p:grpSpPr>
          <a:xfrm>
            <a:off x="1134613" y="3676544"/>
            <a:ext cx="180804" cy="235540"/>
            <a:chOff x="1362918" y="3085276"/>
            <a:chExt cx="180804" cy="1558162"/>
          </a:xfrm>
        </p:grpSpPr>
        <p:cxnSp>
          <p:nvCxnSpPr>
            <p:cNvPr id="31" name="Straight Connector 30"/>
            <p:cNvCxnSpPr/>
            <p:nvPr/>
          </p:nvCxnSpPr>
          <p:spPr bwMode="auto">
            <a:xfrm>
              <a:off x="1362918" y="3085276"/>
              <a:ext cx="0" cy="1558162"/>
            </a:xfrm>
            <a:prstGeom prst="line">
              <a:avLst/>
            </a:prstGeom>
            <a:noFill/>
            <a:ln w="6350" cap="flat" cmpd="sng" algn="ctr">
              <a:solidFill>
                <a:schemeClr val="bg1">
                  <a:lumMod val="65000"/>
                </a:schemeClr>
              </a:solidFill>
              <a:prstDash val="solid"/>
              <a:round/>
              <a:headEnd type="none" w="med" len="med"/>
              <a:tailEnd type="none"/>
            </a:ln>
            <a:effectLst/>
          </p:spPr>
        </p:cxnSp>
        <p:cxnSp>
          <p:nvCxnSpPr>
            <p:cNvPr id="33" name="Straight Connector 32"/>
            <p:cNvCxnSpPr/>
            <p:nvPr/>
          </p:nvCxnSpPr>
          <p:spPr bwMode="auto">
            <a:xfrm>
              <a:off x="1362918" y="4639187"/>
              <a:ext cx="180804" cy="0"/>
            </a:xfrm>
            <a:prstGeom prst="line">
              <a:avLst/>
            </a:prstGeom>
            <a:noFill/>
            <a:ln w="6350" cap="flat" cmpd="sng" algn="ctr">
              <a:solidFill>
                <a:schemeClr val="bg1">
                  <a:lumMod val="65000"/>
                </a:schemeClr>
              </a:solidFill>
              <a:prstDash val="solid"/>
              <a:round/>
              <a:headEnd type="none" w="med" len="med"/>
              <a:tailEnd type="none"/>
            </a:ln>
            <a:effectLst/>
          </p:spPr>
        </p:cxnSp>
      </p:grpSp>
      <p:graphicFrame>
        <p:nvGraphicFramePr>
          <p:cNvPr id="42" name="Table 41"/>
          <p:cNvGraphicFramePr>
            <a:graphicFrameLocks noGrp="1"/>
          </p:cNvGraphicFramePr>
          <p:nvPr/>
        </p:nvGraphicFramePr>
        <p:xfrm>
          <a:off x="866769" y="1192090"/>
          <a:ext cx="8218488" cy="549520"/>
        </p:xfrm>
        <a:graphic>
          <a:graphicData uri="http://schemas.openxmlformats.org/drawingml/2006/table">
            <a:tbl>
              <a:tblPr/>
              <a:tblGrid>
                <a:gridCol w="7615237"/>
                <a:gridCol w="603251"/>
              </a:tblGrid>
              <a:tr h="213360">
                <a:tc gridSpan="2">
                  <a:txBody>
                    <a:bodyPr/>
                    <a:lstStyle/>
                    <a:p>
                      <a:pPr marL="82550" marR="0" lvl="0" indent="0" algn="l" defTabSz="914400" rtl="0" eaLnBrk="1" fontAlgn="auto" latinLnBrk="0" hangingPunct="1">
                        <a:lnSpc>
                          <a:spcPct val="100000"/>
                        </a:lnSpc>
                        <a:spcBef>
                          <a:spcPts val="0"/>
                        </a:spcBef>
                        <a:spcAft>
                          <a:spcPts val="50"/>
                        </a:spcAft>
                        <a:buClrTx/>
                        <a:buSzTx/>
                        <a:buFontTx/>
                        <a:buNone/>
                        <a:tabLst>
                          <a:tab pos="6400800" algn="r"/>
                        </a:tabLst>
                        <a:defRPr/>
                      </a:pPr>
                      <a:r>
                        <a:rPr lang="en-GB" sz="900" b="1" dirty="0" smtClean="0">
                          <a:solidFill>
                            <a:srgbClr val="00395C"/>
                          </a:solidFill>
                          <a:latin typeface="+mj-lt"/>
                          <a:ea typeface="SimSun"/>
                          <a:cs typeface="Times New Roman"/>
                        </a:rPr>
                        <a:t>MARKET</a:t>
                      </a:r>
                      <a:r>
                        <a:rPr lang="en-GB" sz="900" b="1" baseline="0" dirty="0" smtClean="0">
                          <a:solidFill>
                            <a:srgbClr val="00395C"/>
                          </a:solidFill>
                          <a:latin typeface="+mj-lt"/>
                          <a:ea typeface="SimSun"/>
                          <a:cs typeface="Times New Roman"/>
                        </a:rPr>
                        <a:t> OUTLOOK</a:t>
                      </a:r>
                      <a:endParaRPr lang="en-GB" sz="900" b="1" dirty="0">
                        <a:solidFill>
                          <a:srgbClr val="00395C"/>
                        </a:solidFill>
                        <a:latin typeface="+mj-lt"/>
                        <a:ea typeface="SimSun"/>
                        <a:cs typeface="Times New Roman"/>
                      </a:endParaRPr>
                    </a:p>
                  </a:txBody>
                  <a:tcPr marL="0" marR="4635" marT="3600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95C"/>
                      </a:solidFill>
                      <a:prstDash val="solid"/>
                      <a:round/>
                      <a:headEnd type="none" w="med" len="med"/>
                      <a:tailEnd type="none" w="med" len="med"/>
                    </a:lnB>
                    <a:noFill/>
                  </a:tcPr>
                </a:tc>
                <a:tc hMerge="1">
                  <a:txBody>
                    <a:bodyPr/>
                    <a:lstStyle/>
                    <a:p>
                      <a:pPr marL="0" indent="0" algn="ctr">
                        <a:lnSpc>
                          <a:spcPct val="100000"/>
                        </a:lnSpc>
                        <a:spcBef>
                          <a:spcPts val="100"/>
                        </a:spcBef>
                        <a:spcAft>
                          <a:spcPts val="50"/>
                        </a:spcAft>
                        <a:tabLst>
                          <a:tab pos="6400800" algn="r"/>
                        </a:tabLst>
                      </a:pPr>
                      <a:endParaRPr lang="en-GB" sz="1200" b="1" kern="1200" dirty="0" smtClean="0">
                        <a:solidFill>
                          <a:schemeClr val="tx1"/>
                        </a:solidFill>
                        <a:latin typeface="+mj-lt"/>
                        <a:ea typeface="+mn-ea"/>
                        <a:cs typeface="+mn-cs"/>
                      </a:endParaRPr>
                    </a:p>
                  </a:txBody>
                  <a:tcPr marL="4635" marR="4635" marT="0" marB="0">
                    <a:lnL>
                      <a:noFill/>
                    </a:lnL>
                    <a:lnR w="9525" cap="flat" cmpd="sng" algn="ctr">
                      <a:solidFill>
                        <a:srgbClr val="00395C"/>
                      </a:solidFill>
                      <a:prstDash val="solid"/>
                      <a:round/>
                      <a:headEnd type="none" w="med" len="med"/>
                      <a:tailEnd type="none" w="med" len="med"/>
                    </a:lnR>
                    <a:lnT w="9525" cap="flat" cmpd="sng" algn="ctr">
                      <a:solidFill>
                        <a:srgbClr val="00395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160">
                <a:tc>
                  <a:txBody>
                    <a:bodyPr/>
                    <a:lstStyle/>
                    <a:p>
                      <a:pPr marL="33338" marR="0" lvl="0" indent="0" algn="l" defTabSz="914400" rtl="0" eaLnBrk="1" fontAlgn="auto" latinLnBrk="0" hangingPunct="1">
                        <a:lnSpc>
                          <a:spcPct val="100000"/>
                        </a:lnSpc>
                        <a:spcBef>
                          <a:spcPts val="0"/>
                        </a:spcBef>
                        <a:spcAft>
                          <a:spcPts val="400"/>
                        </a:spcAft>
                        <a:buClrTx/>
                        <a:buSzTx/>
                        <a:buFontTx/>
                        <a:buNone/>
                        <a:tabLst>
                          <a:tab pos="6400800" algn="r"/>
                        </a:tabLst>
                        <a:defRPr/>
                      </a:pPr>
                      <a:r>
                        <a:rPr kumimoji="0" lang="en-GB" sz="1200" b="1" i="0" u="none" strike="noStrike" kern="1200" cap="none" spc="0" normalizeH="0" baseline="0" noProof="0" dirty="0" smtClean="0">
                          <a:ln>
                            <a:noFill/>
                          </a:ln>
                          <a:solidFill>
                            <a:schemeClr val="tx1"/>
                          </a:solidFill>
                          <a:effectLst/>
                          <a:uLnTx/>
                          <a:uFillTx/>
                          <a:latin typeface="+mj-lt"/>
                          <a:ea typeface="SimSun"/>
                          <a:cs typeface="Times New Roman"/>
                        </a:rPr>
                        <a:t>The approach of US interest rate hikes</a:t>
                      </a:r>
                    </a:p>
                  </a:txBody>
                  <a:tcPr marL="4635" marR="4635" marT="72000" marB="1109">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395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ct val="100000"/>
                        </a:lnSpc>
                        <a:spcBef>
                          <a:spcPts val="0"/>
                        </a:spcBef>
                        <a:spcAft>
                          <a:spcPts val="400"/>
                        </a:spcAft>
                        <a:tabLst>
                          <a:tab pos="6400800" algn="r"/>
                        </a:tabLst>
                      </a:pPr>
                      <a:r>
                        <a:rPr lang="en-GB" sz="1200" b="0" kern="1200" dirty="0" smtClean="0">
                          <a:solidFill>
                            <a:schemeClr val="tx1"/>
                          </a:solidFill>
                          <a:latin typeface="+mj-lt"/>
                          <a:ea typeface="+mn-ea"/>
                          <a:cs typeface="+mn-cs"/>
                        </a:rPr>
                        <a:t>4</a:t>
                      </a:r>
                    </a:p>
                  </a:txBody>
                  <a:tcPr marL="4635" marR="4635" marT="7200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95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1" name="Table 70"/>
          <p:cNvGraphicFramePr>
            <a:graphicFrameLocks noGrp="1"/>
          </p:cNvGraphicFramePr>
          <p:nvPr/>
        </p:nvGraphicFramePr>
        <p:xfrm>
          <a:off x="866769" y="1820618"/>
          <a:ext cx="8218488" cy="549520"/>
        </p:xfrm>
        <a:graphic>
          <a:graphicData uri="http://schemas.openxmlformats.org/drawingml/2006/table">
            <a:tbl>
              <a:tblPr/>
              <a:tblGrid>
                <a:gridCol w="7615237"/>
                <a:gridCol w="603251"/>
              </a:tblGrid>
              <a:tr h="213360">
                <a:tc gridSpan="2">
                  <a:txBody>
                    <a:bodyPr/>
                    <a:lstStyle/>
                    <a:p>
                      <a:pPr marL="82550" marR="0" lvl="0" indent="0" algn="l" defTabSz="914400" rtl="0" eaLnBrk="1" fontAlgn="auto" latinLnBrk="0" hangingPunct="1">
                        <a:lnSpc>
                          <a:spcPct val="100000"/>
                        </a:lnSpc>
                        <a:spcBef>
                          <a:spcPts val="0"/>
                        </a:spcBef>
                        <a:spcAft>
                          <a:spcPts val="50"/>
                        </a:spcAft>
                        <a:buClrTx/>
                        <a:buSzTx/>
                        <a:buFontTx/>
                        <a:buNone/>
                        <a:tabLst>
                          <a:tab pos="6400800" algn="r"/>
                        </a:tabLst>
                        <a:defRPr/>
                      </a:pPr>
                      <a:r>
                        <a:rPr lang="en-GB" sz="900" b="1" dirty="0" smtClean="0">
                          <a:solidFill>
                            <a:srgbClr val="00395C"/>
                          </a:solidFill>
                          <a:latin typeface="+mj-lt"/>
                          <a:ea typeface="SimSun"/>
                          <a:cs typeface="Times New Roman"/>
                        </a:rPr>
                        <a:t>INVESTMENT PORTFOLIO</a:t>
                      </a:r>
                      <a:endParaRPr lang="en-GB" sz="900" b="1" dirty="0">
                        <a:solidFill>
                          <a:srgbClr val="00395C"/>
                        </a:solidFill>
                        <a:latin typeface="+mj-lt"/>
                        <a:ea typeface="SimSun"/>
                        <a:cs typeface="Times New Roman"/>
                      </a:endParaRPr>
                    </a:p>
                  </a:txBody>
                  <a:tcPr marL="0" marR="4635" marT="3600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95C"/>
                      </a:solidFill>
                      <a:prstDash val="solid"/>
                      <a:round/>
                      <a:headEnd type="none" w="med" len="med"/>
                      <a:tailEnd type="none" w="med" len="med"/>
                    </a:lnB>
                    <a:noFill/>
                  </a:tcPr>
                </a:tc>
                <a:tc hMerge="1">
                  <a:txBody>
                    <a:bodyPr/>
                    <a:lstStyle/>
                    <a:p>
                      <a:pPr marL="0" indent="0" algn="ctr">
                        <a:lnSpc>
                          <a:spcPct val="100000"/>
                        </a:lnSpc>
                        <a:spcBef>
                          <a:spcPts val="100"/>
                        </a:spcBef>
                        <a:spcAft>
                          <a:spcPts val="50"/>
                        </a:spcAft>
                        <a:tabLst>
                          <a:tab pos="6400800" algn="r"/>
                        </a:tabLst>
                      </a:pPr>
                      <a:endParaRPr lang="en-GB" sz="1200" b="1" kern="1200" dirty="0" smtClean="0">
                        <a:solidFill>
                          <a:schemeClr val="tx1"/>
                        </a:solidFill>
                        <a:latin typeface="+mj-lt"/>
                        <a:ea typeface="+mn-ea"/>
                        <a:cs typeface="+mn-cs"/>
                      </a:endParaRPr>
                    </a:p>
                  </a:txBody>
                  <a:tcPr marL="4635" marR="4635" marT="0" marB="0">
                    <a:lnL>
                      <a:noFill/>
                    </a:lnL>
                    <a:lnR w="9525" cap="flat" cmpd="sng" algn="ctr">
                      <a:solidFill>
                        <a:srgbClr val="00395C"/>
                      </a:solidFill>
                      <a:prstDash val="solid"/>
                      <a:round/>
                      <a:headEnd type="none" w="med" len="med"/>
                      <a:tailEnd type="none" w="med" len="med"/>
                    </a:lnR>
                    <a:lnT w="9525" cap="flat" cmpd="sng" algn="ctr">
                      <a:solidFill>
                        <a:srgbClr val="00395C"/>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160">
                <a:tc>
                  <a:txBody>
                    <a:bodyPr/>
                    <a:lstStyle/>
                    <a:p>
                      <a:pPr marL="68263" marR="0" lvl="0" indent="0" algn="l" defTabSz="914400" rtl="0" eaLnBrk="1" fontAlgn="auto" latinLnBrk="0" hangingPunct="1">
                        <a:lnSpc>
                          <a:spcPct val="100000"/>
                        </a:lnSpc>
                        <a:spcBef>
                          <a:spcPts val="0"/>
                        </a:spcBef>
                        <a:spcAft>
                          <a:spcPts val="50"/>
                        </a:spcAft>
                        <a:buClrTx/>
                        <a:buSzTx/>
                        <a:buFontTx/>
                        <a:buNone/>
                        <a:tabLst>
                          <a:tab pos="6400800" algn="r"/>
                        </a:tabLst>
                        <a:defRPr/>
                      </a:pPr>
                      <a:r>
                        <a:rPr lang="en-GB" sz="1200" dirty="0" smtClean="0"/>
                        <a:t>Strategic and tactical allocation</a:t>
                      </a:r>
                    </a:p>
                  </a:txBody>
                  <a:tcPr marL="4635" marR="4635" marT="72000" marB="1109">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395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lnSpc>
                          <a:spcPct val="100000"/>
                        </a:lnSpc>
                        <a:spcBef>
                          <a:spcPts val="0"/>
                        </a:spcBef>
                        <a:spcAft>
                          <a:spcPts val="400"/>
                        </a:spcAft>
                        <a:tabLst>
                          <a:tab pos="6400800" algn="r"/>
                        </a:tabLst>
                      </a:pPr>
                      <a:r>
                        <a:rPr lang="en-GB" sz="1200" b="0" kern="1200" dirty="0" smtClean="0">
                          <a:solidFill>
                            <a:schemeClr val="tx1"/>
                          </a:solidFill>
                          <a:latin typeface="+mj-lt"/>
                          <a:ea typeface="+mn-ea"/>
                          <a:cs typeface="+mn-cs"/>
                        </a:rPr>
                        <a:t>9</a:t>
                      </a:r>
                    </a:p>
                  </a:txBody>
                  <a:tcPr marL="4635" marR="4635" marT="72000" marB="0">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95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73" name="Group 43"/>
          <p:cNvGrpSpPr/>
          <p:nvPr/>
        </p:nvGrpSpPr>
        <p:grpSpPr>
          <a:xfrm>
            <a:off x="1134613" y="4412028"/>
            <a:ext cx="180804" cy="102194"/>
            <a:chOff x="1362918" y="3085276"/>
            <a:chExt cx="180804" cy="1558162"/>
          </a:xfrm>
        </p:grpSpPr>
        <p:cxnSp>
          <p:nvCxnSpPr>
            <p:cNvPr id="74" name="Straight Connector 73"/>
            <p:cNvCxnSpPr/>
            <p:nvPr/>
          </p:nvCxnSpPr>
          <p:spPr bwMode="auto">
            <a:xfrm>
              <a:off x="1362918" y="3085276"/>
              <a:ext cx="0" cy="1558162"/>
            </a:xfrm>
            <a:prstGeom prst="line">
              <a:avLst/>
            </a:prstGeom>
            <a:noFill/>
            <a:ln w="6350" cap="flat" cmpd="sng" algn="ctr">
              <a:solidFill>
                <a:schemeClr val="bg1">
                  <a:lumMod val="65000"/>
                </a:schemeClr>
              </a:solidFill>
              <a:prstDash val="solid"/>
              <a:round/>
              <a:headEnd type="none" w="med" len="med"/>
              <a:tailEnd type="none"/>
            </a:ln>
            <a:effectLst/>
          </p:spPr>
        </p:cxnSp>
        <p:cxnSp>
          <p:nvCxnSpPr>
            <p:cNvPr id="75" name="Straight Connector 74"/>
            <p:cNvCxnSpPr/>
            <p:nvPr/>
          </p:nvCxnSpPr>
          <p:spPr bwMode="auto">
            <a:xfrm>
              <a:off x="1362918" y="4639187"/>
              <a:ext cx="180804" cy="0"/>
            </a:xfrm>
            <a:prstGeom prst="line">
              <a:avLst/>
            </a:prstGeom>
            <a:noFill/>
            <a:ln w="6350" cap="flat" cmpd="sng" algn="ctr">
              <a:solidFill>
                <a:schemeClr val="bg1">
                  <a:lumMod val="65000"/>
                </a:schemeClr>
              </a:solidFill>
              <a:prstDash val="solid"/>
              <a:round/>
              <a:headEnd type="none" w="med" len="med"/>
              <a:tailEnd type="none"/>
            </a:ln>
            <a:effectLst/>
          </p:spPr>
        </p:cxnSp>
      </p:grpSp>
      <p:grpSp>
        <p:nvGrpSpPr>
          <p:cNvPr id="76" name="Group 43"/>
          <p:cNvGrpSpPr/>
          <p:nvPr/>
        </p:nvGrpSpPr>
        <p:grpSpPr>
          <a:xfrm>
            <a:off x="1134613" y="4512838"/>
            <a:ext cx="180804" cy="243796"/>
            <a:chOff x="1362918" y="3085276"/>
            <a:chExt cx="180804" cy="1558162"/>
          </a:xfrm>
        </p:grpSpPr>
        <p:cxnSp>
          <p:nvCxnSpPr>
            <p:cNvPr id="77" name="Straight Connector 76"/>
            <p:cNvCxnSpPr/>
            <p:nvPr/>
          </p:nvCxnSpPr>
          <p:spPr bwMode="auto">
            <a:xfrm>
              <a:off x="1362918" y="3085276"/>
              <a:ext cx="0" cy="1558162"/>
            </a:xfrm>
            <a:prstGeom prst="line">
              <a:avLst/>
            </a:prstGeom>
            <a:noFill/>
            <a:ln w="6350" cap="flat" cmpd="sng" algn="ctr">
              <a:solidFill>
                <a:schemeClr val="bg1">
                  <a:lumMod val="65000"/>
                </a:schemeClr>
              </a:solidFill>
              <a:prstDash val="solid"/>
              <a:round/>
              <a:headEnd type="none" w="med" len="med"/>
              <a:tailEnd type="none"/>
            </a:ln>
            <a:effectLst/>
          </p:spPr>
        </p:cxnSp>
        <p:cxnSp>
          <p:nvCxnSpPr>
            <p:cNvPr id="78" name="Straight Connector 77"/>
            <p:cNvCxnSpPr/>
            <p:nvPr/>
          </p:nvCxnSpPr>
          <p:spPr bwMode="auto">
            <a:xfrm>
              <a:off x="1362918" y="4639187"/>
              <a:ext cx="180804" cy="0"/>
            </a:xfrm>
            <a:prstGeom prst="line">
              <a:avLst/>
            </a:prstGeom>
            <a:noFill/>
            <a:ln w="6350" cap="flat" cmpd="sng" algn="ctr">
              <a:solidFill>
                <a:schemeClr val="bg1">
                  <a:lumMod val="65000"/>
                </a:schemeClr>
              </a:solidFill>
              <a:prstDash val="solid"/>
              <a:round/>
              <a:headEnd type="none" w="med" len="med"/>
              <a:tailEnd type="none"/>
            </a:ln>
            <a:effectLst/>
          </p:spPr>
        </p:cxnSp>
      </p:grpSp>
      <p:sp>
        <p:nvSpPr>
          <p:cNvPr id="80" name="Footer Placeholder 2"/>
          <p:cNvSpPr>
            <a:spLocks noGrp="1"/>
          </p:cNvSpPr>
          <p:nvPr>
            <p:ph type="ftr" sz="quarter" idx="3"/>
          </p:nvPr>
        </p:nvSpPr>
        <p:spPr>
          <a:xfrm>
            <a:off x="370856" y="6397309"/>
            <a:ext cx="2224087" cy="138112"/>
          </a:xfrm>
        </p:spPr>
        <p:txBody>
          <a:bodyPr/>
          <a:lstStyle/>
          <a:p>
            <a:pPr>
              <a:defRPr/>
            </a:pPr>
            <a:fld id="{42E490DB-CB48-4C9A-AB5D-2C47B59878CA}" type="slidenum">
              <a:rPr lang="en-GB" smtClean="0"/>
              <a:pPr>
                <a:defRPr/>
              </a:pPr>
              <a:t>2</a:t>
            </a:fld>
            <a:endParaRPr lang="en-GB" dirty="0"/>
          </a:p>
        </p:txBody>
      </p:sp>
      <p:graphicFrame>
        <p:nvGraphicFramePr>
          <p:cNvPr id="32" name="Table 31"/>
          <p:cNvGraphicFramePr>
            <a:graphicFrameLocks noGrp="1"/>
          </p:cNvGraphicFramePr>
          <p:nvPr/>
        </p:nvGraphicFramePr>
        <p:xfrm>
          <a:off x="866769" y="5734442"/>
          <a:ext cx="8218488" cy="475860"/>
        </p:xfrm>
        <a:graphic>
          <a:graphicData uri="http://schemas.openxmlformats.org/drawingml/2006/table">
            <a:tbl>
              <a:tblPr/>
              <a:tblGrid>
                <a:gridCol w="7591431"/>
                <a:gridCol w="627057"/>
              </a:tblGrid>
              <a:tr h="216050">
                <a:tc>
                  <a:txBody>
                    <a:bodyPr/>
                    <a:lstStyle/>
                    <a:p>
                      <a:pPr marL="82550" marR="0" lvl="0" indent="0" algn="l" defTabSz="914400" rtl="0" eaLnBrk="1" fontAlgn="auto" latinLnBrk="0" hangingPunct="1">
                        <a:lnSpc>
                          <a:spcPct val="100000"/>
                        </a:lnSpc>
                        <a:spcBef>
                          <a:spcPts val="0"/>
                        </a:spcBef>
                        <a:spcAft>
                          <a:spcPts val="50"/>
                        </a:spcAft>
                        <a:buClrTx/>
                        <a:buSzTx/>
                        <a:buFontTx/>
                        <a:buNone/>
                        <a:tabLst>
                          <a:tab pos="6400800" algn="r"/>
                        </a:tabLst>
                        <a:defRPr/>
                      </a:pPr>
                      <a:r>
                        <a:rPr lang="en-GB" sz="900" b="1" dirty="0" smtClean="0">
                          <a:solidFill>
                            <a:srgbClr val="00395C"/>
                          </a:solidFill>
                          <a:latin typeface="+mj-lt"/>
                          <a:ea typeface="SimSun"/>
                          <a:cs typeface="Times New Roman"/>
                        </a:rPr>
                        <a:t>APPENDIX</a:t>
                      </a:r>
                      <a:endParaRPr lang="en-GB" sz="900" b="1" dirty="0">
                        <a:solidFill>
                          <a:srgbClr val="00395C"/>
                        </a:solidFill>
                        <a:latin typeface="+mj-lt"/>
                        <a:ea typeface="SimSun"/>
                        <a:cs typeface="Times New Roman"/>
                      </a:endParaRPr>
                    </a:p>
                  </a:txBody>
                  <a:tcPr marL="0" marR="4635" marT="3600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95C"/>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srgbClr val="000000"/>
                          </a:solidFill>
                          <a:effectLst/>
                          <a:uLnTx/>
                          <a:uFillTx/>
                          <a:latin typeface="+mn-lt"/>
                          <a:ea typeface="+mn-ea"/>
                          <a:cs typeface="+mn-cs"/>
                        </a:rPr>
                        <a:t>22</a:t>
                      </a:r>
                    </a:p>
                  </a:txBody>
                  <a:tcPr marL="0" marR="4635" marT="3600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95C"/>
                      </a:solidFill>
                      <a:prstDash val="solid"/>
                      <a:round/>
                      <a:headEnd type="none" w="med" len="med"/>
                      <a:tailEnd type="none" w="med" len="med"/>
                    </a:lnB>
                    <a:noFill/>
                  </a:tcPr>
                </a:tc>
              </a:tr>
              <a:tr h="256980">
                <a:tc>
                  <a:txBody>
                    <a:bodyPr/>
                    <a:lstStyle/>
                    <a:p>
                      <a:pPr marL="82550" marR="0" lvl="0" indent="0" algn="l" defTabSz="914400" rtl="0" eaLnBrk="1" fontAlgn="auto" latinLnBrk="0" hangingPunct="1">
                        <a:lnSpc>
                          <a:spcPct val="100000"/>
                        </a:lnSpc>
                        <a:spcBef>
                          <a:spcPts val="0"/>
                        </a:spcBef>
                        <a:spcAft>
                          <a:spcPts val="50"/>
                        </a:spcAft>
                        <a:buClrTx/>
                        <a:buSzTx/>
                        <a:buFontTx/>
                        <a:buNone/>
                        <a:tabLst>
                          <a:tab pos="6400800" algn="r"/>
                        </a:tabLst>
                        <a:defRPr/>
                      </a:pPr>
                      <a:endParaRPr kumimoji="0" lang="en-GB" sz="1200" b="0" i="0" u="none" strike="noStrike" kern="1200" cap="none" spc="0" normalizeH="0" baseline="0" noProof="0" dirty="0">
                        <a:ln>
                          <a:noFill/>
                        </a:ln>
                        <a:solidFill>
                          <a:schemeClr val="tx1"/>
                        </a:solidFill>
                        <a:effectLst/>
                        <a:uLnTx/>
                        <a:uFillTx/>
                        <a:latin typeface="+mn-lt"/>
                        <a:ea typeface="SimSun"/>
                        <a:cs typeface="Times New Roman"/>
                      </a:endParaRPr>
                    </a:p>
                  </a:txBody>
                  <a:tcPr marL="0" marR="4635" marT="3600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95C"/>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smtClean="0">
                        <a:ln>
                          <a:noFill/>
                        </a:ln>
                        <a:solidFill>
                          <a:srgbClr val="000000"/>
                        </a:solidFill>
                        <a:effectLst/>
                        <a:uLnTx/>
                        <a:uFillTx/>
                        <a:latin typeface="+mn-lt"/>
                        <a:ea typeface="+mn-ea"/>
                        <a:cs typeface="+mn-cs"/>
                      </a:endParaRPr>
                    </a:p>
                  </a:txBody>
                  <a:tcPr marL="0" marR="4635" marT="3600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95C"/>
                      </a:solidFill>
                      <a:prstDash val="solid"/>
                      <a:round/>
                      <a:headEnd type="none" w="med" len="med"/>
                      <a:tailEnd type="none" w="med" len="med"/>
                    </a:lnT>
                    <a:lnB w="6350" cap="flat" cmpd="sng" algn="ctr">
                      <a:noFill/>
                      <a:prstDash val="solid"/>
                      <a:round/>
                      <a:headEnd type="none" w="med" len="med"/>
                      <a:tailEnd type="none" w="med" len="med"/>
                    </a:lnB>
                    <a:noFill/>
                  </a:tcPr>
                </a:tc>
              </a:tr>
            </a:tbl>
          </a:graphicData>
        </a:graphic>
      </p:graphicFrame>
      <p:cxnSp>
        <p:nvCxnSpPr>
          <p:cNvPr id="36" name="Straight Connector 35"/>
          <p:cNvCxnSpPr/>
          <p:nvPr/>
        </p:nvCxnSpPr>
        <p:spPr bwMode="auto">
          <a:xfrm>
            <a:off x="3012474" y="2241551"/>
            <a:ext cx="5616000" cy="0"/>
          </a:xfrm>
          <a:prstGeom prst="line">
            <a:avLst/>
          </a:prstGeom>
          <a:noFill/>
          <a:ln w="6350" cap="flat" cmpd="sng" algn="ctr">
            <a:solidFill>
              <a:schemeClr val="bg1">
                <a:lumMod val="50000"/>
              </a:schemeClr>
            </a:solidFill>
            <a:prstDash val="sysDot"/>
            <a:round/>
            <a:headEnd type="none" w="med" len="med"/>
            <a:tailEnd type="none"/>
          </a:ln>
          <a:effectLst/>
        </p:spPr>
      </p:cxnSp>
      <p:cxnSp>
        <p:nvCxnSpPr>
          <p:cNvPr id="37" name="Straight Connector 36"/>
          <p:cNvCxnSpPr/>
          <p:nvPr/>
        </p:nvCxnSpPr>
        <p:spPr bwMode="auto">
          <a:xfrm>
            <a:off x="1644474" y="3720593"/>
            <a:ext cx="6984000" cy="0"/>
          </a:xfrm>
          <a:prstGeom prst="line">
            <a:avLst/>
          </a:prstGeom>
          <a:noFill/>
          <a:ln w="6350" cap="flat" cmpd="sng" algn="ctr">
            <a:solidFill>
              <a:schemeClr val="bg1">
                <a:lumMod val="50000"/>
              </a:schemeClr>
            </a:solidFill>
            <a:prstDash val="sysDot"/>
            <a:round/>
            <a:headEnd type="none" w="med" len="med"/>
            <a:tailEnd type="none"/>
          </a:ln>
          <a:effectLst/>
        </p:spPr>
      </p:cxnSp>
      <p:cxnSp>
        <p:nvCxnSpPr>
          <p:cNvPr id="38" name="Straight Connector 37"/>
          <p:cNvCxnSpPr/>
          <p:nvPr/>
        </p:nvCxnSpPr>
        <p:spPr bwMode="auto">
          <a:xfrm>
            <a:off x="2508474" y="3956813"/>
            <a:ext cx="6120000" cy="0"/>
          </a:xfrm>
          <a:prstGeom prst="line">
            <a:avLst/>
          </a:prstGeom>
          <a:noFill/>
          <a:ln w="6350" cap="flat" cmpd="sng" algn="ctr">
            <a:solidFill>
              <a:schemeClr val="bg1">
                <a:lumMod val="50000"/>
              </a:schemeClr>
            </a:solidFill>
            <a:prstDash val="sysDot"/>
            <a:round/>
            <a:headEnd type="none" w="med" len="med"/>
            <a:tailEnd type="none"/>
          </a:ln>
          <a:effectLst/>
        </p:spPr>
      </p:cxnSp>
      <p:cxnSp>
        <p:nvCxnSpPr>
          <p:cNvPr id="43" name="Straight Connector 42"/>
          <p:cNvCxnSpPr/>
          <p:nvPr/>
        </p:nvCxnSpPr>
        <p:spPr bwMode="auto">
          <a:xfrm>
            <a:off x="2587899" y="5413050"/>
            <a:ext cx="6048000" cy="0"/>
          </a:xfrm>
          <a:prstGeom prst="line">
            <a:avLst/>
          </a:prstGeom>
          <a:noFill/>
          <a:ln w="6350" cap="flat" cmpd="sng" algn="ctr">
            <a:solidFill>
              <a:schemeClr val="bg1">
                <a:lumMod val="50000"/>
              </a:schemeClr>
            </a:solidFill>
            <a:prstDash val="sysDot"/>
            <a:round/>
            <a:headEnd type="none" w="med" len="med"/>
            <a:tailEnd type="none"/>
          </a:ln>
          <a:effectLst/>
        </p:spPr>
      </p:cxnSp>
      <p:cxnSp>
        <p:nvCxnSpPr>
          <p:cNvPr id="44" name="Straight Connector 43"/>
          <p:cNvCxnSpPr/>
          <p:nvPr/>
        </p:nvCxnSpPr>
        <p:spPr bwMode="auto">
          <a:xfrm>
            <a:off x="3516474" y="1604963"/>
            <a:ext cx="5112000" cy="0"/>
          </a:xfrm>
          <a:prstGeom prst="line">
            <a:avLst/>
          </a:prstGeom>
          <a:noFill/>
          <a:ln w="6350" cap="flat" cmpd="sng" algn="ctr">
            <a:solidFill>
              <a:schemeClr val="bg1">
                <a:lumMod val="50000"/>
              </a:schemeClr>
            </a:solidFill>
            <a:prstDash val="sysDot"/>
            <a:round/>
            <a:headEnd type="none" w="med" len="med"/>
            <a:tailEnd type="none"/>
          </a:ln>
          <a:effectLst/>
        </p:spPr>
      </p:cxnSp>
      <p:cxnSp>
        <p:nvCxnSpPr>
          <p:cNvPr id="46" name="Straight Connector 45"/>
          <p:cNvCxnSpPr/>
          <p:nvPr/>
        </p:nvCxnSpPr>
        <p:spPr bwMode="auto">
          <a:xfrm>
            <a:off x="3012474" y="4784956"/>
            <a:ext cx="5616000" cy="0"/>
          </a:xfrm>
          <a:prstGeom prst="line">
            <a:avLst/>
          </a:prstGeom>
          <a:noFill/>
          <a:ln w="6350" cap="flat" cmpd="sng" algn="ctr">
            <a:solidFill>
              <a:schemeClr val="bg1">
                <a:lumMod val="50000"/>
              </a:schemeClr>
            </a:solidFill>
            <a:prstDash val="sysDot"/>
            <a:round/>
            <a:headEnd type="none" w="med" len="med"/>
            <a:tailEnd type="none"/>
          </a:ln>
          <a:effectLst/>
        </p:spPr>
      </p:cxnSp>
      <p:cxnSp>
        <p:nvCxnSpPr>
          <p:cNvPr id="47" name="Straight Connector 46"/>
          <p:cNvCxnSpPr/>
          <p:nvPr/>
        </p:nvCxnSpPr>
        <p:spPr bwMode="auto">
          <a:xfrm>
            <a:off x="3012474" y="4556356"/>
            <a:ext cx="5616000" cy="0"/>
          </a:xfrm>
          <a:prstGeom prst="line">
            <a:avLst/>
          </a:prstGeom>
          <a:noFill/>
          <a:ln w="6350" cap="flat" cmpd="sng" algn="ctr">
            <a:solidFill>
              <a:schemeClr val="bg1">
                <a:lumMod val="50000"/>
              </a:schemeClr>
            </a:solidFill>
            <a:prstDash val="sysDot"/>
            <a:round/>
            <a:headEnd type="none" w="med" len="med"/>
            <a:tailEnd type="none"/>
          </a:ln>
          <a:effectLst/>
        </p:spPr>
      </p:cxnSp>
      <p:cxnSp>
        <p:nvCxnSpPr>
          <p:cNvPr id="39" name="Straight Connector 38"/>
          <p:cNvCxnSpPr/>
          <p:nvPr/>
        </p:nvCxnSpPr>
        <p:spPr bwMode="auto">
          <a:xfrm>
            <a:off x="2652474" y="3190277"/>
            <a:ext cx="5976000" cy="0"/>
          </a:xfrm>
          <a:prstGeom prst="line">
            <a:avLst/>
          </a:prstGeom>
          <a:noFill/>
          <a:ln w="6350" cap="flat" cmpd="sng" algn="ctr">
            <a:solidFill>
              <a:schemeClr val="bg1">
                <a:lumMod val="50000"/>
              </a:schemeClr>
            </a:solidFill>
            <a:prstDash val="sysDot"/>
            <a:round/>
            <a:headEnd type="none" w="med" len="med"/>
            <a:tailEnd type="none"/>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2. Custom">
  <a:themeElements>
    <a:clrScheme name="IP colours">
      <a:dk1>
        <a:srgbClr val="000000"/>
      </a:dk1>
      <a:lt1>
        <a:srgbClr val="FFFFFF"/>
      </a:lt1>
      <a:dk2>
        <a:srgbClr val="969696"/>
      </a:dk2>
      <a:lt2>
        <a:srgbClr val="FEE2CA"/>
      </a:lt2>
      <a:accent1>
        <a:srgbClr val="006F51"/>
      </a:accent1>
      <a:accent2>
        <a:srgbClr val="E2E3E4"/>
      </a:accent2>
      <a:accent3>
        <a:srgbClr val="C9CACC"/>
      </a:accent3>
      <a:accent4>
        <a:srgbClr val="808284"/>
      </a:accent4>
      <a:accent5>
        <a:srgbClr val="00A4E8"/>
      </a:accent5>
      <a:accent6>
        <a:srgbClr val="B1E3FA"/>
      </a:accent6>
      <a:hlink>
        <a:srgbClr val="F58025"/>
      </a:hlink>
      <a:folHlink>
        <a:srgbClr val="FCC89D"/>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noFill/>
        <a:ln w="19050" cap="flat" cmpd="sng" algn="ctr">
          <a:solidFill>
            <a:schemeClr val="tx1"/>
          </a:solidFill>
          <a:prstDash val="solid"/>
          <a:round/>
          <a:headEnd type="none" w="med" len="med"/>
          <a:tailEnd type="triangl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2. Custom">
  <a:themeElements>
    <a:clrScheme name="IP colours">
      <a:dk1>
        <a:srgbClr val="000000"/>
      </a:dk1>
      <a:lt1>
        <a:srgbClr val="FFFFFF"/>
      </a:lt1>
      <a:dk2>
        <a:srgbClr val="969696"/>
      </a:dk2>
      <a:lt2>
        <a:srgbClr val="FEE2CA"/>
      </a:lt2>
      <a:accent1>
        <a:srgbClr val="006F51"/>
      </a:accent1>
      <a:accent2>
        <a:srgbClr val="E2E3E4"/>
      </a:accent2>
      <a:accent3>
        <a:srgbClr val="C9CACC"/>
      </a:accent3>
      <a:accent4>
        <a:srgbClr val="808284"/>
      </a:accent4>
      <a:accent5>
        <a:srgbClr val="00A4E8"/>
      </a:accent5>
      <a:accent6>
        <a:srgbClr val="B1E3FA"/>
      </a:accent6>
      <a:hlink>
        <a:srgbClr val="F58025"/>
      </a:hlink>
      <a:folHlink>
        <a:srgbClr val="FCC89D"/>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noFill/>
        <a:ln w="19050" cap="flat" cmpd="sng" algn="ctr">
          <a:solidFill>
            <a:schemeClr val="tx1"/>
          </a:solidFill>
          <a:prstDash val="solid"/>
          <a:round/>
          <a:headEnd type="none" w="med" len="med"/>
          <a:tailEnd type="triangl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LAN041_Barclays_Template_021612_1a">
  <a:themeElements>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noFill/>
        <a:ln w="6350" cap="flat" cmpd="sng" algn="ctr">
          <a:solidFill>
            <a:schemeClr val="bg1">
              <a:lumMod val="50000"/>
            </a:schemeClr>
          </a:solidFill>
          <a:prstDash val="sysDot"/>
          <a:round/>
          <a:headEnd type="none" w="med" len="med"/>
          <a:tailEnd type="non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2. Custom">
  <a:themeElements>
    <a:clrScheme name="IP colours">
      <a:dk1>
        <a:srgbClr val="000000"/>
      </a:dk1>
      <a:lt1>
        <a:srgbClr val="FFFFFF"/>
      </a:lt1>
      <a:dk2>
        <a:srgbClr val="969696"/>
      </a:dk2>
      <a:lt2>
        <a:srgbClr val="FEE2CA"/>
      </a:lt2>
      <a:accent1>
        <a:srgbClr val="006F51"/>
      </a:accent1>
      <a:accent2>
        <a:srgbClr val="E2E3E4"/>
      </a:accent2>
      <a:accent3>
        <a:srgbClr val="C9CACC"/>
      </a:accent3>
      <a:accent4>
        <a:srgbClr val="808284"/>
      </a:accent4>
      <a:accent5>
        <a:srgbClr val="00A4E8"/>
      </a:accent5>
      <a:accent6>
        <a:srgbClr val="B1E3FA"/>
      </a:accent6>
      <a:hlink>
        <a:srgbClr val="F58025"/>
      </a:hlink>
      <a:folHlink>
        <a:srgbClr val="FCC89D"/>
      </a:folHlink>
    </a:clrScheme>
    <a:fontScheme name="Barclays_template_fonts">
      <a:majorFont>
        <a:latin typeface="Expert Sans Regular"/>
        <a:ea typeface=""/>
        <a:cs typeface=""/>
      </a:majorFont>
      <a:minorFont>
        <a:latin typeface="Expert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noFill/>
        <a:ln w="19050" cap="flat" cmpd="sng" algn="ctr">
          <a:solidFill>
            <a:schemeClr val="tx1"/>
          </a:solidFill>
          <a:prstDash val="solid"/>
          <a:round/>
          <a:headEnd type="none" w="med" len="med"/>
          <a:tailEnd type="triangle"/>
        </a:ln>
        <a:effectLst/>
      </a:spPr>
      <a:body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LAN041_Barclays_Template_021612_1a 1">
        <a:dk1>
          <a:srgbClr val="000000"/>
        </a:dk1>
        <a:lt1>
          <a:srgbClr val="FFFFFF"/>
        </a:lt1>
        <a:dk2>
          <a:srgbClr val="969696"/>
        </a:dk2>
        <a:lt2>
          <a:srgbClr val="00AEEF"/>
        </a:lt2>
        <a:accent1>
          <a:srgbClr val="FBDB81"/>
        </a:accent1>
        <a:accent2>
          <a:srgbClr val="EC8A40"/>
        </a:accent2>
        <a:accent3>
          <a:srgbClr val="FFFFFF"/>
        </a:accent3>
        <a:accent4>
          <a:srgbClr val="000000"/>
        </a:accent4>
        <a:accent5>
          <a:srgbClr val="FDEAC1"/>
        </a:accent5>
        <a:accent6>
          <a:srgbClr val="D67D39"/>
        </a:accent6>
        <a:hlink>
          <a:srgbClr val="CB5151"/>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3_Barclays_PP Template_Greybox">
  <a:themeElements>
    <a:clrScheme name="5_Barclays_PP Template_Greybo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Barclays_PP Template_Greybox">
      <a:majorFont>
        <a:latin typeface="Expert Sans Regular"/>
        <a:ea typeface=""/>
        <a:cs typeface="Arial"/>
      </a:majorFont>
      <a:minorFont>
        <a:latin typeface="Expert Sans Regular"/>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Barclays_PP Template_Greybo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Barclays_PP Template_Greybo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Barclays_PP Template_Greybo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Barclays_PP Template_Greybo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Barclays_PP Template_Greybo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Barclays_PP Template_Greybo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Barclays_PP Template_Greybo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Barclays_PP Template_Greybo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Barclays_PP Template_Greybo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Barclays_PP Template_Greybo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Barclays_PP Template_Greybo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Barclays_PP Template_Greybo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anguage xmlns="bdb24f6e-6504-4eac-9172-d32ff5301a46">English</Language>
    <Artowork xmlns="bdb24f6e-6504-4eac-9172-d32ff5301a46" xsi:nil="true"/>
    <Compliance_x0020_Owner xmlns="bdb24f6e-6504-4eac-9172-d32ff5301a46">
      <UserInfo>
        <DisplayName/>
        <AccountId xsi:nil="true"/>
        <AccountType/>
      </UserInfo>
    </Compliance_x0020_Owner>
    <No_x002e__x0020_of_x0020_Pages xmlns="bdb24f6e-6504-4eac-9172-d32ff5301a46" xsi:nil="true"/>
    <With_x0020_the_x0020_business xmlns="bdb24f6e-6504-4eac-9172-d32ff5301a46">false</With_x0020_the_x0020_business>
    <Compliance_x0020__x002d__x0020_Next_x0020_Due_x0020_Review_x0020_Date xmlns="bdb24f6e-6504-4eac-9172-d32ff5301a46" xsi:nil="true"/>
    <Business_x0020_Area xmlns="bdb24f6e-6504-4eac-9172-d32ff5301a46">GIandS</Business_x0020_Area>
    <Version_x0020_Date_x0020_2 xmlns="bdb24f6e-6504-4eac-9172-d32ff5301a46" xsi:nil="true"/>
    <Partner_x0020_Item xmlns="bdb24f6e-6504-4eac-9172-d32ff5301a46" xsi:nil="true"/>
    <Visible xmlns="bdb24f6e-6504-4eac-9172-d32ff5301a46">Yes</Visible>
    <Legal_x0020_Owner xmlns="bdb24f6e-6504-4eac-9172-d32ff5301a46">
      <UserInfo>
        <DisplayName/>
        <AccountId xsi:nil="true"/>
        <AccountType/>
      </UserInfo>
    </Legal_x0020_Owner>
    <Notes0 xmlns="bdb24f6e-6504-4eac-9172-d32ff5301a46" xsi:nil="true"/>
    <Legal_x0020_Entity xmlns="bdb24f6e-6504-4eac-9172-d32ff5301a46">(UK) - Barclays Bank PLC</Legal_x0020_Entity>
    <Item_x0020_Ref_x0020__x0023_ xmlns="bdb24f6e-6504-4eac-9172-d32ff5301a46">MKG0331</Item_x0020_Ref_x0020__x0023_>
    <Document_x0020_Owner_x002f_Team xmlns="bdb24f6e-6504-4eac-9172-d32ff5301a46">
      <UserInfo>
        <DisplayName>Peschiera, Raul : WIM</DisplayName>
        <AccountId>894</AccountId>
        <AccountType/>
      </UserInfo>
    </Document_x0020_Owner_x002f_Team>
    <Date_x0020_with_x0020_the_x0020_business xmlns="bdb24f6e-6504-4eac-9172-d32ff5301a46" xsi:nil="true"/>
    <Legal_x0020_Type_x0020_of_x0020_Document xmlns="bdb24f6e-6504-4eac-9172-d32ff5301a46">No</Legal_x0020_Type_x0020_of_x0020_Document>
    <Category_x002f_Service xmlns="bdb24f6e-6504-4eac-9172-d32ff5301a46">GIandS (Advice and Execution)</Category_x002f_Service>
    <CP_x0020_Number xmlns="bdb24f6e-6504-4eac-9172-d32ff5301a46">52208-15</CP_x0020_Number>
    <PublishingExpirationDate xmlns="http://schemas.microsoft.com/sharepoint/v3" xsi:nil="true"/>
    <Output_x0020_Medium xmlns="bdb24f6e-6504-4eac-9172-d32ff5301a46" xsi:nil="true"/>
    <PublishingStartDate xmlns="http://schemas.microsoft.com/sharepoint/v3" xsi:nil="true"/>
    <Tax_x0020_Owner xmlns="bdb24f6e-6504-4eac-9172-d32ff5301a46">
      <UserInfo>
        <DisplayName/>
        <AccountId xsi:nil="true"/>
        <AccountType/>
      </UserInfo>
    </Tax_x0020_Owner>
    <Type_x0020_of_x0020_Document xmlns="bdb24f6e-6504-4eac-9172-d32ff5301a46">Research</Type_x0020_of_x0020_Document>
    <Pack_x0020_Item xmlns="bdb24f6e-6504-4eac-9172-d32ff5301a46" xsi:nil="true"/>
    <Strapline xmlns="bdb24f6e-6504-4eac-9172-d32ff5301a46" xsi:nil="true"/>
    <Team xmlns="bdb24f6e-6504-4eac-9172-d32ff5301a46">Advice and Execution (Investment Marketing)</Team>
    <Region xmlns="1a35f529-2b73-4cae-be40-2b049a9ba9be" xsi:nil="true"/>
    <Country xmlns="bdb24f6e-6504-4eac-9172-d32ff5301a46">United Kingdom</Country>
    <Last_x0020_Reviewed_x002f_Expirt_x0020_Date_x0020_2 xmlns="bdb24f6e-6504-4eac-9172-d32ff5301a46" xsi:nil="true"/>
    <Sub_x002d_category xmlns="bdb24f6e-6504-4eac-9172-d32ff5301a46">Themes &amp; Implementation</Sub_x002d_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AE21F482D7CC4E8E9F7022C9381937" ma:contentTypeVersion="49" ma:contentTypeDescription="Create a new document." ma:contentTypeScope="" ma:versionID="29fadaefed3d2c7a2457d2236b38e481">
  <xsd:schema xmlns:xsd="http://www.w3.org/2001/XMLSchema" xmlns:p="http://schemas.microsoft.com/office/2006/metadata/properties" xmlns:ns1="http://schemas.microsoft.com/sharepoint/v3" xmlns:ns2="bdb24f6e-6504-4eac-9172-d32ff5301a46" xmlns:ns3="1a35f529-2b73-4cae-be40-2b049a9ba9be" targetNamespace="http://schemas.microsoft.com/office/2006/metadata/properties" ma:root="true" ma:fieldsID="d8e02fa6d434cb4548cb21a30c7bdea9" ns1:_="" ns2:_="" ns3:_="">
    <xsd:import namespace="http://schemas.microsoft.com/sharepoint/v3"/>
    <xsd:import namespace="bdb24f6e-6504-4eac-9172-d32ff5301a46"/>
    <xsd:import namespace="1a35f529-2b73-4cae-be40-2b049a9ba9be"/>
    <xsd:element name="properties">
      <xsd:complexType>
        <xsd:sequence>
          <xsd:element name="documentManagement">
            <xsd:complexType>
              <xsd:all>
                <xsd:element ref="ns1:PublishingStartDate" minOccurs="0"/>
                <xsd:element ref="ns1:PublishingExpirationDate" minOccurs="0"/>
                <xsd:element ref="ns2:Business_x0020_Area" minOccurs="0"/>
                <xsd:element ref="ns2:Category_x002f_Service" minOccurs="0"/>
                <xsd:element ref="ns2:Legal_x0020_Entity" minOccurs="0"/>
                <xsd:element ref="ns2:Type_x0020_of_x0020_Document" minOccurs="0"/>
                <xsd:element ref="ns2:Item_x0020_Ref_x0020__x0023_" minOccurs="0"/>
                <xsd:element ref="ns2:Country" minOccurs="0"/>
                <xsd:element ref="ns2:Language" minOccurs="0"/>
                <xsd:element ref="ns2:Strapline" minOccurs="0"/>
                <xsd:element ref="ns2:Document_x0020_Owner_x002f_Team" minOccurs="0"/>
                <xsd:element ref="ns2:Team" minOccurs="0"/>
                <xsd:element ref="ns2:CP_x0020_Number" minOccurs="0"/>
                <xsd:element ref="ns2:Pack_x0020_Item" minOccurs="0"/>
                <xsd:element ref="ns2:Partner_x0020_Item" minOccurs="0"/>
                <xsd:element ref="ns2:Output_x0020_Medium" minOccurs="0"/>
                <xsd:element ref="ns2:No_x002e__x0020_of_x0020_Pages" minOccurs="0"/>
                <xsd:element ref="ns2:Artowork" minOccurs="0"/>
                <xsd:element ref="ns2:Notes0" minOccurs="0"/>
                <xsd:element ref="ns2:Visible" minOccurs="0"/>
                <xsd:element ref="ns2:Legal_x0020_Owner" minOccurs="0"/>
                <xsd:element ref="ns2:Version_x0020_Date_x0020_2" minOccurs="0"/>
                <xsd:element ref="ns3:Region" minOccurs="0"/>
                <xsd:element ref="ns2:Compliance_x0020_Owner" minOccurs="0"/>
                <xsd:element ref="ns2:Compliance_x0020__x002d__x0020_Next_x0020_Due_x0020_Review_x0020_Date" minOccurs="0"/>
                <xsd:element ref="ns2:Last_x0020_Reviewed_x002f_Expirt_x0020_Date_x0020_2" minOccurs="0"/>
                <xsd:element ref="ns2:Legal_x0020_Type_x0020_of_x0020_Document" minOccurs="0"/>
                <xsd:element ref="ns2:Tax_x0020_Owner" minOccurs="0"/>
                <xsd:element ref="ns2:Sub_x002d_category" minOccurs="0"/>
                <xsd:element ref="ns2:With_x0020_the_x0020_business" minOccurs="0"/>
                <xsd:element ref="ns2:Date_x0020_with_x0020_the_x0020_busines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bdb24f6e-6504-4eac-9172-d32ff5301a46" elementFormDefault="qualified">
    <xsd:import namespace="http://schemas.microsoft.com/office/2006/documentManagement/types"/>
    <xsd:element name="Business_x0020_Area" ma:index="10" nillable="true" ma:displayName="Business Area" ma:format="Dropdown" ma:internalName="Business_x0020_Area">
      <xsd:simpleType>
        <xsd:restriction base="dms:Choice">
          <xsd:enumeration value="BW Americas"/>
          <xsd:enumeration value="Corporate and Employer Solutions"/>
          <xsd:enumeration value="Credit"/>
          <xsd:enumeration value="Entrepreneurs"/>
          <xsd:enumeration value="GIandS"/>
          <xsd:enumeration value="GCE"/>
          <xsd:enumeration value="Global Banking"/>
          <xsd:enumeration value="Global"/>
          <xsd:enumeration value="Global Research &amp; Investments"/>
          <xsd:enumeration value="Human Resources"/>
          <xsd:enumeration value="Intermediaries"/>
          <xsd:enumeration value="Investment Solutions"/>
          <xsd:enumeration value="International Banking"/>
          <xsd:enumeration value="IPB Asia"/>
          <xsd:enumeration value="IPB EMEA"/>
          <xsd:enumeration value="KBI"/>
          <xsd:enumeration value="Key Clients &amp; Family Offices"/>
          <xsd:enumeration value="Legal"/>
          <xsd:enumeration value="Marketing"/>
          <xsd:enumeration value="MENA"/>
          <xsd:enumeration value="Service Catalogue"/>
          <xsd:enumeration value="Smart Investor"/>
          <xsd:enumeration value="Stationery"/>
          <xsd:enumeration value="Stockbrokers"/>
          <xsd:enumeration value="TPD"/>
          <xsd:enumeration value="UK&amp;I Private Bank"/>
          <xsd:enumeration value="Wealth Advisory"/>
          <xsd:enumeration value="Wealth Management (Americas)"/>
          <xsd:enumeration value="Wealth Management (Asia)"/>
          <xsd:enumeration value="Wealth Management (Europe)"/>
          <xsd:enumeration value="Wealth Management (India)"/>
          <xsd:enumeration value="Wealth Management (MENA)"/>
          <xsd:enumeration value="Wealth Management (UK&amp;I)"/>
          <xsd:enumeration value="Wealth Management (Russia)"/>
        </xsd:restriction>
      </xsd:simpleType>
    </xsd:element>
    <xsd:element name="Category_x002f_Service" ma:index="11" nillable="true" ma:displayName="Category/Service" ma:format="Dropdown" ma:internalName="Category_x002f_Service">
      <xsd:simpleType>
        <xsd:restriction base="dms:Choice">
          <xsd:enumeration value="Abu Dhabi Branch documents"/>
          <xsd:enumeration value="Advisory business"/>
          <xsd:enumeration value="Account - Cortez"/>
          <xsd:enumeration value="Account Control &amp; Operation"/>
          <xsd:enumeration value="Account Opening Documentation"/>
          <xsd:enumeration value="Account Opening Documentation - HK"/>
          <xsd:enumeration value="Account Opening Documentation - SGP"/>
          <xsd:enumeration value="Account Opening Legal Terms"/>
          <xsd:enumeration value="Account Opening"/>
          <xsd:enumeration value="Account Reference And Statement Letters"/>
          <xsd:enumeration value="Account Review and Closure"/>
          <xsd:enumeration value="Active Advisory Proposal"/>
          <xsd:enumeration value="Additional User"/>
          <xsd:enumeration value="Advisory Dealing"/>
          <xsd:enumeration value="Advisory Services – Account Opening"/>
          <xsd:enumeration value="Advisory Services – Transaction Related"/>
          <xsd:enumeration value="Advised and Execution only Instruction Forms"/>
          <xsd:enumeration value="Ancillaries"/>
          <xsd:enumeration value="Announces"/>
          <xsd:enumeration value="Applications"/>
          <xsd:enumeration value="ASD"/>
          <xsd:enumeration value="Asset Transfers (inc cross trades)"/>
          <xsd:enumeration value="At the Account Holders Request"/>
          <xsd:enumeration value="Banker Spotlights"/>
          <xsd:enumeration value="Banking"/>
          <xsd:enumeration value="Barclaytrust (Suisse) SA"/>
          <xsd:enumeration value="Barclays Capital Live"/>
          <xsd:enumeration value="Barsuisse Banking Forms"/>
          <xsd:enumeration value="Barclays Saudi Arabia (BSA) documents"/>
          <xsd:enumeration value="BBPLC Power of Attorney"/>
          <xsd:enumeration value="Bearer and Scriptless Shares"/>
          <xsd:enumeration value="Bonds (Primary Market Distribution, Secondary Market Referral and Debt)"/>
          <xsd:enumeration value="BPIM"/>
          <xsd:enumeration value="Broking Services"/>
          <xsd:enumeration value="BWA ISDA documentation for OTC Derivatives"/>
          <xsd:enumeration value="CDD Documents and Processes"/>
          <xsd:enumeration value="Charge Over Investment Portfolio"/>
          <xsd:enumeration value="Client Correspondence"/>
          <xsd:enumeration value="Client Instruction and Transaction Forms"/>
          <xsd:enumeration value="Client Letter"/>
          <xsd:enumeration value="Client Onboarding for Flow Products"/>
          <xsd:enumeration value="Client Powers of Attorney"/>
          <xsd:enumeration value="Client Reporting"/>
          <xsd:enumeration value="Client Securities Letters and Confirmations"/>
          <xsd:enumeration value="Client Solutions"/>
          <xsd:enumeration value="Client Solutions - Referral to NCT"/>
          <xsd:enumeration value="Clients who will clear OTD derivatives"/>
          <xsd:enumeration value="Complaints"/>
          <xsd:enumeration value="Communication Instructions"/>
          <xsd:enumeration value="Confidentiality Agreements"/>
          <xsd:enumeration value="Core Brochures"/>
          <xsd:enumeration value="Corporate &amp; Employer Solutions"/>
          <xsd:enumeration value="Corporate User"/>
          <xsd:enumeration value="Cortez"/>
          <xsd:enumeration value="Credit"/>
          <xsd:enumeration value="Credit / Banking business"/>
          <xsd:enumeration value="Credit Offshore – lending against NRE and FCNR(B) deposits"/>
          <xsd:enumeration value="Credit – Asia"/>
          <xsd:enumeration value="Credit - Liquidity against FCNR deposit - Barclays Mauritius"/>
          <xsd:enumeration value="Credit – WM Americas"/>
          <xsd:enumeration value="Credit – WM EMEA"/>
          <xsd:enumeration value="Credit – WM India"/>
          <xsd:enumeration value="Credit – WM UK&amp;I"/>
          <xsd:enumeration value="Data Protection Collection Statement"/>
          <xsd:enumeration value="Deposit Agreement"/>
          <xsd:enumeration value="Depository Services"/>
          <xsd:enumeration value="Derivatives and Structured Products"/>
          <xsd:enumeration value="Derivative and SP Product Brochures"/>
          <xsd:enumeration value="Derivatives"/>
          <xsd:enumeration value="DET and Execution Direct Services"/>
          <xsd:enumeration value="Disclaimers &amp; Client Communication"/>
          <xsd:enumeration value="Disclaimers, Selling restrictions, waivers, risk disclosures"/>
          <xsd:enumeration value="Discretionary Management"/>
          <xsd:enumeration value="Distribution Arrangements"/>
          <xsd:enumeration value="Divers"/>
          <xsd:enumeration value="Dubai International Financial Centre (DIFC) Branch documents"/>
          <xsd:enumeration value="EAM Agreements"/>
          <xsd:enumeration value="eBanking"/>
          <xsd:enumeration value="Email and Fax Templates"/>
          <xsd:enumeration value="Foreign Portfolio Investor"/>
          <xsd:enumeration value="Funds"/>
          <xsd:enumeration value="FX Spots, Forwards and Options"/>
          <xsd:enumeration value="Gadbrook"/>
          <xsd:enumeration value="General Documentation"/>
          <xsd:enumeration value="GIandS (Advice and Execution)"/>
          <xsd:enumeration value="GIandS (Banking, Credit and Insurance)"/>
          <xsd:enumeration value="GIandS (COO)"/>
          <xsd:enumeration value="GIandS (Investment Management)"/>
          <xsd:enumeration value="GIandS (Investment Products)"/>
          <xsd:enumeration value="GIandS (Trust)"/>
          <xsd:enumeration value="GIML"/>
          <xsd:enumeration value="Global Discretionary (incl Asia Discretionary)"/>
          <xsd:enumeration value="Global Research and Investment"/>
          <xsd:enumeration value="Guarantee"/>
          <xsd:enumeration value="Guidance Notes"/>
          <xsd:enumeration value="HR Client Confirmation of Non solicitation"/>
          <xsd:enumeration value="Human Resources"/>
          <xsd:enumeration value="Independent Asset Manager"/>
          <xsd:enumeration value="IAM"/>
          <xsd:enumeration value="Individual User Direct Access"/>
          <xsd:enumeration value="Indonesian Share Pledge Agreements"/>
          <xsd:enumeration value="Indonesia Transactions"/>
          <xsd:enumeration value="Insurance"/>
          <xsd:enumeration value="Insurance Corporate Agency"/>
          <xsd:enumeration value="Intermediary"/>
          <xsd:enumeration value="Internal"/>
          <xsd:enumeration value="Investment Execution Services – Account Opening"/>
          <xsd:enumeration value="Investment Execution Services – Transaction Related"/>
          <xsd:enumeration value="Investment Philosophy"/>
          <xsd:enumeration value="Investment Philosophy - Americas"/>
          <xsd:enumeration value="Investment Philosophy - Asia"/>
          <xsd:enumeration value="Investment Philosophy - Espana"/>
          <xsd:enumeration value="Investment Philosophy - Geneva"/>
          <xsd:enumeration value="Investment Philosophy - Geneva/Monaco"/>
          <xsd:enumeration value="Investment Philosophy - India"/>
          <xsd:enumeration value="Investment Philosophy - MENA"/>
          <xsd:enumeration value="Investment Philosophy - Monaco"/>
          <xsd:enumeration value="Investment Philosophy - UK&amp;I"/>
          <xsd:enumeration value="Investments"/>
          <xsd:enumeration value="Investment Services – Account Closure"/>
          <xsd:enumeration value="Investment Services – Account Opening"/>
          <xsd:enumeration value="Investment Services – Client Profiler"/>
          <xsd:enumeration value="Investment Services – Transaction Related"/>
          <xsd:enumeration value="IP Documentation - Marketing"/>
          <xsd:enumeration value="IPO and Pte Placement Instructions &amp; Confirmations"/>
          <xsd:enumeration value="IPO Financing"/>
          <xsd:enumeration value="KBI"/>
          <xsd:enumeration value="KBI Agreement"/>
          <xsd:enumeration value="KBI &amp; EAM"/>
          <xsd:enumeration value="Key Business Introducers and Sub-Distributors"/>
          <xsd:enumeration value="Non Resident Indian – Portfolio Investment Scheme"/>
          <xsd:enumeration value="Key Clients"/>
          <xsd:enumeration value="Legal Opinions and Policy"/>
          <xsd:enumeration value="Letters of references Switzerland"/>
          <xsd:enumeration value="Litigation templates"/>
          <xsd:enumeration value="Margin Service"/>
          <xsd:enumeration value="Marketing"/>
          <xsd:enumeration value="Marketmaster"/>
          <xsd:enumeration value="Master Agreement OTC Derivatives"/>
          <xsd:enumeration value="MGS Guidance"/>
          <xsd:enumeration value="Modeles de Courriers"/>
          <xsd:enumeration value="Mortgage Documents"/>
          <xsd:enumeration value="Mortgages - Asia"/>
          <xsd:enumeration value="Mortgages"/>
          <xsd:enumeration value="MSA Annexes"/>
          <xsd:enumeration value="Non Disclosure Agreement"/>
          <xsd:enumeration value="Notice of Variation"/>
          <xsd:enumeration value="Online Banking"/>
          <xsd:enumeration value="Optional Documents required by the Bank depending on the Account Holders profile"/>
          <xsd:enumeration value="Ouverture de Compte"/>
          <xsd:enumeration value="Philanthropy"/>
          <xsd:enumeration value="Pitch Books"/>
          <xsd:enumeration value="Pledge"/>
          <xsd:enumeration value="Portfolio Finance"/>
          <xsd:enumeration value="Portfolio Management Services"/>
          <xsd:enumeration value="Powers of Attorney"/>
          <xsd:enumeration value="Pre Lexicon Documents"/>
          <xsd:enumeration value="Private Banking"/>
          <xsd:enumeration value="Procedures et Formations"/>
          <xsd:enumeration value="Product Brochures"/>
          <xsd:enumeration value="Qatar Financial Centre Branch (QFC) documents"/>
          <xsd:enumeration value="Qualified Foreign Investor"/>
          <xsd:enumeration value="Questionnaire"/>
          <xsd:enumeration value="RDR"/>
          <xsd:enumeration value="Research"/>
          <xsd:enumeration value="Research and Disclaimers"/>
          <xsd:enumeration value="Research (Barclays Live)"/>
          <xsd:enumeration value="Risk Profile"/>
          <xsd:enumeration value="Risk Tolerance"/>
          <xsd:enumeration value="Sales &amp; Trading"/>
          <xsd:enumeration value="SBLC"/>
          <xsd:enumeration value="Settlor Guidance"/>
          <xsd:enumeration value="SIPP"/>
          <xsd:enumeration value="SSG"/>
          <xsd:enumeration value="Strategic Solutions Group"/>
          <xsd:enumeration value="Stand Alone First Party Charge Over Investment Portfolio"/>
          <xsd:enumeration value="Standard Forms - US Tax"/>
          <xsd:enumeration value="Stationery"/>
          <xsd:enumeration value="Supplemental Client Agreement for use with Reporting of Outside assets service offering"/>
          <xsd:enumeration value="Supplemental Client Agreement for use with Private Client Stock Lending service offering"/>
          <xsd:enumeration value="Switzerland - Credit"/>
          <xsd:enumeration value="Switzerland - Documentary Credit &amp; Guarantees"/>
          <xsd:enumeration value="Switzerland - Financial Products"/>
          <xsd:enumeration value="Switzerland - Front Office"/>
          <xsd:enumeration value="Taiwan Investors in HSBC LEPO"/>
          <xsd:enumeration value="Template Agreement for Advisory Referrals"/>
          <xsd:enumeration value="Terms of Business"/>
          <xsd:enumeration value="Test"/>
          <xsd:enumeration value="Trade Finance"/>
          <xsd:enumeration value="Trading related"/>
          <xsd:enumeration value="Transaction Related"/>
          <xsd:enumeration value="Trusts"/>
          <xsd:enumeration value="Trust Deeds"/>
          <xsd:enumeration value="UK Trusts"/>
          <xsd:enumeration value="US/Non-US Declaration"/>
          <xsd:enumeration value="Ultra High Networth Proposition – BSIPL"/>
          <xsd:enumeration value="Ultra High Net Worth Proposition – BWTIPL"/>
          <xsd:enumeration value="Wealth Advisory"/>
          <xsd:enumeration value="Wealth Planning"/>
        </xsd:restriction>
      </xsd:simpleType>
    </xsd:element>
    <xsd:element name="Legal_x0020_Entity" ma:index="12" nillable="true" ma:displayName="Legal Entity" ma:format="Dropdown" ma:internalName="Legal_x0020_Entity">
      <xsd:simpleType>
        <xsd:restriction base="dms:Choice">
          <xsd:enumeration value="(UK) - Barclays Bank PLC"/>
          <xsd:enumeration value="(UK) - Barclays Bank Trust Company"/>
          <xsd:enumeration value="(UK) - Barclays Stockbrokers"/>
          <xsd:enumeration value="(UK) - Barclays Wealth Funds"/>
          <xsd:enumeration value="(UK) - Gerrard Financial Planning Limited"/>
          <xsd:enumeration value="(UK) - Gerrard Investment Management Limited"/>
          <xsd:enumeration value="(UK) Woolwich Plan Managers Ltd"/>
          <xsd:enumeration value="(America) - Barclays Capital Inc (trading as Barclays Wealth Americas)"/>
          <xsd:enumeration value="(America) - Barclays Wealth Delaware"/>
          <xsd:enumeration value="(America) - Barclays Wealth Trustees"/>
          <xsd:enumeration value="(Argentina) - Barclays Wealth Sudamerica SA"/>
          <xsd:enumeration value="(Cayman Islands) - Barclays Bank PLC"/>
          <xsd:enumeration value="(Cayman Islands) - Barclays Trust Company (Cayman) Limited"/>
          <xsd:enumeration value="(Cayman Islands) - Eagle Holdings Ltd"/>
          <xsd:enumeration value="(Cayman Islands) - Eagle Management Services Ltd"/>
          <xsd:enumeration value="(Cayman Islands) - Golden Eagle Holdings Ltd"/>
          <xsd:enumeration value="(Cyprus) - Barclays Bank PLC"/>
          <xsd:enumeration value="(France) - Barclays Wealth Managers France"/>
          <xsd:enumeration value="(Gibraltar) - Barclays Bank PLC"/>
          <xsd:enumeration value="(Guernsey) - Barclays Bank PLC"/>
          <xsd:enumeration value="(Guernsey) - Barclays Insurance Guernsey PCC Ltd"/>
          <xsd:enumeration value="(Guernsey) - Barclays Private Client International Ltd"/>
          <xsd:enumeration value="(Guernsey) - Barclays Wealth Fund Managers Guernsey Limited"/>
          <xsd:enumeration value="(Guernsey) - Barclays Wealth Trustees (Guernsey) Limited"/>
          <xsd:enumeration value="(Guernsey) - Bormio Limited"/>
          <xsd:enumeration value="(Guernsey) - Lindmar Trust Co Ltd"/>
          <xsd:enumeration value="(Guernsey) - Regency Secretaries Ltd"/>
          <xsd:enumeration value="(Guernsey) - Walbrook Nominees Ltd"/>
          <xsd:enumeration value="(Hong Kong) - Barclays Bank PLC"/>
          <xsd:enumeration value="(Hong Kong) - Barclays Bank Suisse SA"/>
          <xsd:enumeration value="(India) - Barclays Bank PLC"/>
          <xsd:enumeration value="(India) - Barclays Securities (India) Private Limited"/>
          <xsd:enumeration value="(India) - Barclays Investment and Loans (India) Limited"/>
          <xsd:enumeration value="(India) - Barclays Wealth Trustees (India) Private Limited"/>
          <xsd:enumeration value="(India) – Multiple - BBPLC and BILIL"/>
          <xsd:enumeration value="(India) – Multiple – BSIPL, BWTIPL, BBPLC and BILIL"/>
          <xsd:enumeration value="(Ireland) - Barclays Assurance (Dublin) Limited"/>
          <xsd:enumeration value="(Ireland) - Barclays Bank Ireland PLC"/>
          <xsd:enumeration value="(Isle of Man) - Barclays Bank PLC"/>
          <xsd:enumeration value="(Isle of Man) - Barclays Private Clients International Limited"/>
          <xsd:enumeration value="(Isle of Man) - Barclays Trust Company (Isle of Man) Limited"/>
          <xsd:enumeration value="(Isle of Man) - Barclays Wealth Fund Managers"/>
          <xsd:enumeration value="(Isle of Man) - Barclays Wealth Trustees"/>
          <xsd:enumeration value="(Isle of Man) - Walbrook Nominee"/>
          <xsd:enumeration value="(Italy) - Barclays Bank PLC"/>
          <xsd:enumeration value="(Japan) - SMBC Barclays Wealth"/>
          <xsd:enumeration value="(Jersey) - Barclays Bank PLC Jersey Branch"/>
          <xsd:enumeration value="(Jersey) - Barclays Investment Funds"/>
          <xsd:enumeration value="(Jersey) - Barclays Private Clients International Limited"/>
          <xsd:enumeration value="(Jersey) - Barclays Wealth Management Jersey"/>
          <xsd:enumeration value="(Jersey) - Barclays Trust Company (Jersey) Limited"/>
          <xsd:enumeration value="(Jersey) - Barclaytrust International (Jersey) Limited"/>
          <xsd:enumeration value="(Jersey) - Barclaytrust Jersey Limited"/>
          <xsd:enumeration value="(Jersey) - Barclaytrust Channel Islands"/>
          <xsd:enumeration value="(Jersey) - Karami Holdings"/>
          <xsd:enumeration value="(Monaco) - BB Plc Monaco Branch"/>
          <xsd:enumeration value="(Monaco) - Barclays Wealth Asset Management Monaco SAM"/>
          <xsd:enumeration value="(Monaco) - Barclays Wealth sarl"/>
          <xsd:enumeration value="(Nigeria) - Barclays Bank PLC"/>
          <xsd:enumeration value="(Portugal) - Barclays Bank PLC"/>
          <xsd:enumeration value="(Portugal) - Barclays Wealth Managers SA"/>
          <xsd:enumeration value="(Qatar) - Barclays Bank PLC"/>
          <xsd:enumeration value="(Qatar - Qatar Financial Centre) - Barclays Bank PLC, QFC Branch"/>
          <xsd:enumeration value="(Saudi Arabia) - Barclays Saudi Arabia"/>
          <xsd:enumeration value="(SG &amp; HK) - Barclays Bank PLC"/>
          <xsd:enumeration value="(Singapore) - Barclays Bank PLC"/>
          <xsd:enumeration value="(Singapore) - Barclays Wealth Trustees Singapore Ltd"/>
          <xsd:enumeration value="(South Africa) - ABSA Bank"/>
          <xsd:enumeration value="(Spain) - Barclays Bank SA"/>
          <xsd:enumeration value="(Spain) - Barclays Wealth Managers Espana SGIIC SA"/>
          <xsd:enumeration value="(Switzerland) - Barclays Bank Suisse SA"/>
          <xsd:enumeration value="(Switzerland) - Barclaytrust Suisse SA"/>
          <xsd:enumeration value="(UAE - Abu Dhabi) - Barclays Bank PLC, Abu Dhabi Branch"/>
          <xsd:enumeration value="(UAE - Dubai International Financial Centre) - Barclays Bank PLC, DIFC Branch"/>
          <xsd:enumeration value="(UAE) - Barclays Bank PLC"/>
          <xsd:enumeration value="(UAE) - Barclays Bank PLC DIFIC Branch"/>
          <xsd:enumeration value="Global"/>
          <xsd:enumeration value="N/A"/>
          <xsd:enumeration value="BB PLC (Multiple Offshore)"/>
          <xsd:enumeration value="Wealth International (Multiple Offshore)"/>
          <xsd:enumeration value="PB&amp;T (IOM, J&amp;G)"/>
          <xsd:enumeration value="UK &amp; OSI"/>
          <xsd:enumeration value="Multiple - List in Notes"/>
        </xsd:restriction>
      </xsd:simpleType>
    </xsd:element>
    <xsd:element name="Type_x0020_of_x0020_Document" ma:index="13" nillable="true" ma:displayName="Type of Document" ma:format="Dropdown" ma:internalName="Type_x0020_of_x0020_Document">
      <xsd:simpleType>
        <xsd:restriction base="dms:Choice">
          <xsd:enumeration value="Account Form"/>
          <xsd:enumeration value="Agreement"/>
          <xsd:enumeration value="Application Form"/>
          <xsd:enumeration value="Application Form &amp; Terms"/>
          <xsd:enumeration value="Adverts"/>
          <xsd:enumeration value="Banner ad"/>
          <xsd:enumeration value="Booklet"/>
          <xsd:enumeration value="Brochure"/>
          <xsd:enumeration value="Brochure/Folder"/>
          <xsd:enumeration value="Business Card"/>
          <xsd:enumeration value="Case Study"/>
          <xsd:enumeration value="CASS term related to custody and client monies"/>
          <xsd:enumeration value="Certificate"/>
          <xsd:enumeration value="Contact Card"/>
          <xsd:enumeration value="Card"/>
          <xsd:enumeration value="Commentary"/>
          <xsd:enumeration value="Compliment Slip"/>
          <xsd:enumeration value="Contact List"/>
          <xsd:enumeration value="Deed"/>
          <xsd:enumeration value="Disclaimer"/>
          <xsd:enumeration value="Divider"/>
          <xsd:enumeration value="Email"/>
          <xsd:enumeration value="Envelope"/>
          <xsd:enumeration value="Fact sheet"/>
          <xsd:enumeration value="Flyer"/>
          <xsd:enumeration value="Folder"/>
          <xsd:enumeration value="Guidelines"/>
          <xsd:enumeration value="Instruction/Mandate Form"/>
          <xsd:enumeration value="Interest Rate Sheet"/>
          <xsd:enumeration value="Internal"/>
          <xsd:enumeration value="Invitation"/>
          <xsd:enumeration value="Leaflet"/>
          <xsd:enumeration value="Legal Terms"/>
          <xsd:enumeration value="Letter"/>
          <xsd:enumeration value="Letterhead"/>
          <xsd:enumeration value="Marketing Material"/>
          <xsd:enumeration value="Modification Form"/>
          <xsd:enumeration value="Notice of variation of Fee Schedule"/>
          <xsd:enumeration value="Notice of variation of Legal Terms"/>
          <xsd:enumeration value="Operational Form"/>
          <xsd:enumeration value="Pack"/>
          <xsd:enumeration value="Performance"/>
          <xsd:enumeration value="Pitchbook"/>
          <xsd:enumeration value="Presentation"/>
          <xsd:enumeration value="Prospectus"/>
          <xsd:enumeration value="Poster"/>
          <xsd:enumeration value="Questionnaire"/>
          <xsd:enumeration value="Registration Form"/>
          <xsd:enumeration value="Research"/>
          <xsd:enumeration value="Sales Aid"/>
          <xsd:enumeration value="Statement"/>
          <xsd:enumeration value="Sticker"/>
          <xsd:enumeration value="Tariff guide"/>
          <xsd:enumeration value="Terms &amp; Conditions"/>
          <xsd:enumeration value="Termsheet"/>
          <xsd:enumeration value="Terms related to custody and client monies"/>
          <xsd:enumeration value="User Guide"/>
          <xsd:enumeration value="Valuation Pack"/>
        </xsd:restriction>
      </xsd:simpleType>
    </xsd:element>
    <xsd:element name="Item_x0020_Ref_x0020__x0023_" ma:index="14" nillable="true" ma:displayName="Item Ref #" ma:description="Unique Document Reference Code Identifier" ma:internalName="Item_x0020_Ref_x0020__x0023_">
      <xsd:simpleType>
        <xsd:restriction base="dms:Text">
          <xsd:maxLength value="255"/>
        </xsd:restriction>
      </xsd:simpleType>
    </xsd:element>
    <xsd:element name="Country" ma:index="15" nillable="true" ma:displayName="Country" ma:format="Dropdown" ma:internalName="Country">
      <xsd:simpleType>
        <xsd:restriction base="dms:Choice">
          <xsd:enumeration value="United Kingdom"/>
          <xsd:enumeration value="Argentina"/>
          <xsd:enumeration value="Australia"/>
          <xsd:enumeration value="Austria"/>
          <xsd:enumeration value="Belgium"/>
          <xsd:enumeration value="Botswana"/>
          <xsd:enumeration value="Brazil"/>
          <xsd:enumeration value="Canada"/>
          <xsd:enumeration value="Cayman Islands"/>
          <xsd:enumeration value="Channel Islands"/>
          <xsd:enumeration value="China"/>
          <xsd:enumeration value="Cyprus"/>
          <xsd:enumeration value="France"/>
          <xsd:enumeration value="Germany"/>
          <xsd:enumeration value="Ghana"/>
          <xsd:enumeration value="Gibraltar"/>
          <xsd:enumeration value="Global"/>
          <xsd:enumeration value="Greece"/>
          <xsd:enumeration value="Guernsey"/>
          <xsd:enumeration value="Hong Kong"/>
          <xsd:enumeration value="Hong Kong - Singapore"/>
          <xsd:enumeration value="India"/>
          <xsd:enumeration value="Indonesia"/>
          <xsd:enumeration value="Ireland"/>
          <xsd:enumeration value="Isle of Man"/>
          <xsd:enumeration value="Italy"/>
          <xsd:enumeration value="Japan"/>
          <xsd:enumeration value="Jersey"/>
          <xsd:enumeration value="Kenya"/>
          <xsd:enumeration value="Latin America"/>
          <xsd:enumeration value="Liechtenstein"/>
          <xsd:enumeration value="Luxembourg"/>
          <xsd:enumeration value="Malaysia"/>
          <xsd:enumeration value="Malta"/>
          <xsd:enumeration value="MENA"/>
          <xsd:enumeration value="Monaco"/>
          <xsd:enumeration value="Netherlands"/>
          <xsd:enumeration value="Nigeria"/>
          <xsd:enumeration value="Portugal"/>
          <xsd:enumeration value="Qatar"/>
          <xsd:enumeration value="Russia"/>
          <xsd:enumeration value="Saudi Arabia"/>
          <xsd:enumeration value="Singapore"/>
          <xsd:enumeration value="South Africa"/>
          <xsd:enumeration value="Spain"/>
          <xsd:enumeration value="Switzerland"/>
          <xsd:enumeration value="Taiwan"/>
          <xsd:enumeration value="Tanzania"/>
          <xsd:enumeration value="United Arab Emirates (Dubai)"/>
          <xsd:enumeration value="United States of America"/>
          <xsd:enumeration value="Multiple Offshore"/>
        </xsd:restriction>
      </xsd:simpleType>
    </xsd:element>
    <xsd:element name="Language" ma:index="16" nillable="true" ma:displayName="Language" ma:default="English" ma:format="Dropdown" ma:internalName="Language">
      <xsd:simpleType>
        <xsd:restriction base="dms:Choice">
          <xsd:enumeration value="English"/>
          <xsd:enumeration value="English - Chinese Traditional"/>
          <xsd:enumeration value="English - Chinese Simplified"/>
          <xsd:enumeration value="Afrikaans"/>
          <xsd:enumeration value="Arabic"/>
          <xsd:enumeration value="Bahasa - Indonesia"/>
          <xsd:enumeration value="Chinese - Traditional"/>
          <xsd:enumeration value="Chinese - Simplified"/>
          <xsd:enumeration value="Dutch"/>
          <xsd:enumeration value="French"/>
          <xsd:enumeration value="German"/>
          <xsd:enumeration value="Greek"/>
          <xsd:enumeration value="Hindi"/>
          <xsd:enumeration value="Indian-Other"/>
          <xsd:enumeration value="Italian"/>
          <xsd:enumeration value="Japanese"/>
          <xsd:enumeration value="Portuguese"/>
          <xsd:enumeration value="Russian"/>
          <xsd:enumeration value="Spanish"/>
          <xsd:enumeration value="Spanish - Latam"/>
        </xsd:restriction>
      </xsd:simpleType>
    </xsd:element>
    <xsd:element name="Strapline" ma:index="17" nillable="true" ma:displayName="Strapline" ma:internalName="Strapline">
      <xsd:simpleType>
        <xsd:restriction base="dms:Text">
          <xsd:maxLength value="255"/>
        </xsd:restriction>
      </xsd:simpleType>
    </xsd:element>
    <xsd:element name="Document_x0020_Owner_x002f_Team" ma:index="18" nillable="true" ma:displayName="Document Owner" ma:list="UserInfo" ma:internalName="Document_x0020_Owner_x002f_Team"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am" ma:index="19" nillable="true" ma:displayName="Team" ma:format="Dropdown" ma:internalName="Team">
      <xsd:simpleType>
        <xsd:restriction base="dms:Choice">
          <xsd:enumeration value="Advice and Execution (Investment Marketing)"/>
          <xsd:enumeration value="Banking"/>
          <xsd:enumeration value="Brenda Ng"/>
          <xsd:enumeration value="Commercial"/>
          <xsd:enumeration value="Compliance"/>
          <xsd:enumeration value="Craig Stewart"/>
          <xsd:enumeration value="Credi"/>
          <xsd:enumeration value="Credit"/>
          <xsd:enumeration value="Darren Gordon Robinson (KIBC branch contact)"/>
          <xsd:enumeration value="Employment"/>
          <xsd:enumeration value="Fiduciary"/>
          <xsd:enumeration value="Financial Services"/>
          <xsd:enumeration value="Funds"/>
          <xsd:enumeration value="GIML"/>
          <xsd:enumeration value="Human Resources - Compensation &amp; Benefits"/>
          <xsd:enumeration value="Human Resources - Employee Relations"/>
          <xsd:enumeration value="Human Resources - Staff Onboarding"/>
          <xsd:enumeration value="International Banking T &amp; C Team"/>
          <xsd:enumeration value="IP - Americas"/>
          <xsd:enumeration value="IP - Asia"/>
          <xsd:enumeration value="IP - Espana"/>
          <xsd:enumeration value="IP - Geneva"/>
          <xsd:enumeration value="IP - Geneva/Monaco"/>
          <xsd:enumeration value="IP - MENA"/>
          <xsd:enumeration value="IP - UK&amp;I"/>
          <xsd:enumeration value="Legal (Asia)"/>
          <xsd:enumeration value="Legal (Credit)"/>
          <xsd:enumeration value="Legal (Delivery)"/>
          <xsd:enumeration value="Legal (Financial Services)"/>
          <xsd:enumeration value="Legal (Funds)"/>
          <xsd:enumeration value="Legal (India)"/>
          <xsd:enumeration value="Legal (Italy)"/>
          <xsd:enumeration value="Legal (Middle East)"/>
          <xsd:enumeration value="Legal (Monaco)"/>
          <xsd:enumeration value="Legal (Spain)"/>
          <xsd:enumeration value="Legal (Switzerland)"/>
          <xsd:enumeration value="Legal (Test)"/>
          <xsd:enumeration value="Legal (Trusts)"/>
          <xsd:enumeration value="Legal (USA)"/>
          <xsd:enumeration value="Legal (Wealth Advisory)"/>
          <xsd:enumeration value="Lisa Blythin"/>
          <xsd:enumeration value="Marco Monetti"/>
          <xsd:enumeration value="Marketing"/>
          <xsd:enumeration value="Matthew Chewe"/>
          <xsd:enumeration value="Raj Sandhu"/>
          <xsd:enumeration value="SRTP"/>
          <xsd:enumeration value="Stockbrokers"/>
          <xsd:enumeration value="Structured Products"/>
          <xsd:enumeration value="Technical Services"/>
          <xsd:enumeration value="Tony Wells"/>
          <xsd:enumeration value="Wealth Advisory"/>
          <xsd:enumeration value="Wealth Advisory/Fiduciary"/>
          <xsd:enumeration value="Wealth and Investment Management Marketing team (Brand)"/>
        </xsd:restriction>
      </xsd:simpleType>
    </xsd:element>
    <xsd:element name="CP_x0020_Number" ma:index="21" nillable="true" ma:displayName="CP Number" ma:description="Compliance Sign off Code" ma:internalName="CP_x0020_Number">
      <xsd:simpleType>
        <xsd:restriction base="dms:Text">
          <xsd:maxLength value="255"/>
        </xsd:restriction>
      </xsd:simpleType>
    </xsd:element>
    <xsd:element name="Pack_x0020_Item" ma:index="22" nillable="true" ma:displayName="Pack Item" ma:description="Pack Item" ma:internalName="Pack_x0020_Item">
      <xsd:simpleType>
        <xsd:restriction base="dms:Text">
          <xsd:maxLength value="255"/>
        </xsd:restriction>
      </xsd:simpleType>
    </xsd:element>
    <xsd:element name="Partner_x0020_Item" ma:index="23" nillable="true" ma:displayName="Partner Item" ma:internalName="Partner_x0020_Item">
      <xsd:simpleType>
        <xsd:restriction base="dms:Text">
          <xsd:maxLength value="255"/>
        </xsd:restriction>
      </xsd:simpleType>
    </xsd:element>
    <xsd:element name="Output_x0020_Medium" ma:index="24" nillable="true" ma:displayName="Output Medium" ma:description="How is the document configured?" ma:format="Dropdown" ma:internalName="Output_x0020_Medium">
      <xsd:simpleType>
        <xsd:restriction base="dms:Choice">
          <xsd:enumeration value="PDF only"/>
          <xsd:enumeration value="PDF &amp; Print"/>
          <xsd:enumeration value="PDF &amp; Word"/>
          <xsd:enumeration value="Print Only"/>
          <xsd:enumeration value="Online"/>
          <xsd:enumeration value="Word"/>
        </xsd:restriction>
      </xsd:simpleType>
    </xsd:element>
    <xsd:element name="No_x002e__x0020_of_x0020_Pages" ma:index="25" nillable="true" ma:displayName="No. of Pages" ma:description="How many pages does the doc have inc cover" ma:internalName="No_x002e__x0020_of_x0020_Pages">
      <xsd:simpleType>
        <xsd:restriction base="dms:Text">
          <xsd:maxLength value="255"/>
        </xsd:restriction>
      </xsd:simpleType>
    </xsd:element>
    <xsd:element name="Artowork" ma:index="26" nillable="true" ma:displayName="Artwork" ma:description="Who holds the original artwork files?" ma:internalName="Artowork">
      <xsd:simpleType>
        <xsd:restriction base="dms:Text">
          <xsd:maxLength value="255"/>
        </xsd:restriction>
      </xsd:simpleType>
    </xsd:element>
    <xsd:element name="Notes0" ma:index="27" nillable="true" ma:displayName="Notes" ma:internalName="Notes0">
      <xsd:simpleType>
        <xsd:restriction base="dms:Note"/>
      </xsd:simpleType>
    </xsd:element>
    <xsd:element name="Visible" ma:index="28" nillable="true" ma:displayName="Visible" ma:default="Yes" ma:format="Dropdown" ma:internalName="Visible">
      <xsd:simpleType>
        <xsd:restriction base="dms:Choice">
          <xsd:enumeration value="Yes"/>
          <xsd:enumeration value="Yes - India"/>
          <xsd:enumeration value="Yes - Asia"/>
          <xsd:enumeration value="Yes - Europe"/>
          <xsd:enumeration value="No"/>
        </xsd:restriction>
      </xsd:simpleType>
    </xsd:element>
    <xsd:element name="Legal_x0020_Owner" ma:index="29" nillable="true" ma:displayName="Legal Owner" ma:list="UserInfo" ma:internalName="Legal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Version_x0020_Date_x0020_2" ma:index="32" nillable="true" ma:displayName="Version Date" ma:description="Default first of the month&#10;Printed on the back of the document" ma:format="DateOnly" ma:internalName="Version_x0020_Date_x0020_2">
      <xsd:simpleType>
        <xsd:restriction base="dms:DateTime"/>
      </xsd:simpleType>
    </xsd:element>
    <xsd:element name="Compliance_x0020_Owner" ma:index="34" nillable="true" ma:displayName="Compliance Owner" ma:list="UserInfo" ma:internalName="Compliance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mpliance_x0020__x002d__x0020_Next_x0020_Due_x0020_Review_x0020_Date" ma:index="35" nillable="true" ma:displayName="Compliance - Next Due Review Date" ma:format="DateOnly" ma:internalName="Compliance_x0020__x002d__x0020_Next_x0020_Due_x0020_Review_x0020_Date">
      <xsd:simpleType>
        <xsd:restriction base="dms:DateTime"/>
      </xsd:simpleType>
    </xsd:element>
    <xsd:element name="Last_x0020_Reviewed_x002f_Expirt_x0020_Date_x0020_2" ma:index="36" nillable="true" ma:displayName="Last Reviewed/Expiry Date 2" ma:description="Only update/amend this field once you have confirmed with WIM LEGAL that this is a Legal document and the date of last Legal Review." ma:format="DateOnly" ma:internalName="Last_x0020_Reviewed_x002f_Expirt_x0020_Date_x0020_2">
      <xsd:simpleType>
        <xsd:restriction base="dms:DateTime"/>
      </xsd:simpleType>
    </xsd:element>
    <xsd:element name="Legal_x0020_Type_x0020_of_x0020_Document" ma:index="37" nillable="true" ma:displayName="Legal Type of Document" ma:default="No" ma:description="If this document needs legal review, please mark this with YES.  &#10;ENSURING you have provided a LEGAL OWNER and LAST REVIEWED DATE.  &#10;If a legal owner or last reviewed date has not been provided the legal filter will be removed.  Only WIM LEGAL can define if a legal review is needed, please contact your regular legal contact for guidance.&#10;" ma:format="Dropdown" ma:internalName="Legal_x0020_Type_x0020_of_x0020_Document">
      <xsd:simpleType>
        <xsd:restriction base="dms:Choice">
          <xsd:enumeration value="Yes"/>
          <xsd:enumeration value="No"/>
        </xsd:restriction>
      </xsd:simpleType>
    </xsd:element>
    <xsd:element name="Tax_x0020_Owner" ma:index="38" nillable="true" ma:displayName="Marketing Owner" ma:list="UserInfo" ma:internalName="Tax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ub_x002d_category" ma:index="39" nillable="true" ma:displayName="Sub-category" ma:internalName="Sub_x002d_category">
      <xsd:simpleType>
        <xsd:restriction base="dms:Text">
          <xsd:maxLength value="255"/>
        </xsd:restriction>
      </xsd:simpleType>
    </xsd:element>
    <xsd:element name="With_x0020_the_x0020_business" ma:index="40" nillable="true" ma:displayName="With the business" ma:default="0" ma:description="LEGAL USE ONLY - Please tick this box if Legal actions have been completed and a document is with the business for review or completion." ma:internalName="With_x0020_the_x0020_business">
      <xsd:simpleType>
        <xsd:restriction base="dms:Boolean"/>
      </xsd:simpleType>
    </xsd:element>
    <xsd:element name="Date_x0020_with_x0020_the_x0020_business" ma:index="41" nillable="true" ma:displayName="Date with the business" ma:description="LEGAL USE ONLY – Please list the date when Legal actions were completed and the document was sent to the business." ma:format="DateOnly" ma:internalName="Date_x0020_with_x0020_the_x0020_business">
      <xsd:simpleType>
        <xsd:restriction base="dms:DateTime"/>
      </xsd:simpleType>
    </xsd:element>
  </xsd:schema>
  <xsd:schema xmlns:xsd="http://www.w3.org/2001/XMLSchema" xmlns:dms="http://schemas.microsoft.com/office/2006/documentManagement/types" targetNamespace="1a35f529-2b73-4cae-be40-2b049a9ba9be" elementFormDefault="qualified">
    <xsd:import namespace="http://schemas.microsoft.com/office/2006/documentManagement/types"/>
    <xsd:element name="Region" ma:index="33" nillable="true" ma:displayName="Region" ma:format="Dropdown" ma:internalName="Region">
      <xsd:simpleType>
        <xsd:restriction base="dms:Choice">
          <xsd:enumeration value="Africa"/>
          <xsd:enumeration value="Cyprus"/>
          <xsd:enumeration value="Dublin"/>
          <xsd:enumeration value="France"/>
          <xsd:enumeration value="Geneva"/>
          <xsd:enumeration value="Gibraltar"/>
          <xsd:enumeration value="Global"/>
          <xsd:enumeration value="Hong Kong"/>
          <xsd:enumeration value="India"/>
          <xsd:enumeration value="Italy"/>
          <xsd:enumeration value="Jersey"/>
          <xsd:enumeration value="ME - Abu Dhabi"/>
          <xsd:enumeration value="ME - Doha"/>
          <xsd:enumeration value="ME - Dubai"/>
          <xsd:enumeration value="ME - Riyadh"/>
          <xsd:enumeration value="Monaco"/>
          <xsd:enumeration value="Portugal"/>
          <xsd:enumeration value="Russia"/>
          <xsd:enumeration value="Singapore"/>
          <xsd:enumeration value="Spain"/>
          <xsd:enumeration value="UK"/>
          <xsd:enumeration value="UK - 1CP"/>
          <xsd:enumeration value="UK - 38 Hans Crescent"/>
          <xsd:enumeration value="UK - 43 Brook Street"/>
          <xsd:enumeration value="UK - Aberdeen"/>
          <xsd:enumeration value="UK - Birmingham"/>
          <xsd:enumeration value="UK - Bournemouth"/>
          <xsd:enumeration value="UK - Bristol"/>
          <xsd:enumeration value="UK - Cambridge"/>
          <xsd:enumeration value="UK - Cardiff"/>
          <xsd:enumeration value="UK - Edinburgh"/>
          <xsd:enumeration value="UK - Exeter"/>
          <xsd:enumeration value="UK - Glasgow - Aurora"/>
          <xsd:enumeration value="UK - Glasgow - Exchange House"/>
          <xsd:enumeration value="UK - Glasgow - Tay House"/>
          <xsd:enumeration value="UK - Guernsey"/>
          <xsd:enumeration value="UK - IoM"/>
          <xsd:enumeration value="UK - Ipswich"/>
          <xsd:enumeration value="UK - Ireland"/>
          <xsd:enumeration value="UK - Leeds"/>
          <xsd:enumeration value="UK - Liverpool"/>
          <xsd:enumeration value="UK - Manchester"/>
          <xsd:enumeration value="UK - Newcastle"/>
          <xsd:enumeration value="UK - Norwich"/>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Document 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32121BA-57F6-4D68-A79F-67F3EB337B07}">
  <ds:schemaRefs>
    <ds:schemaRef ds:uri="http://schemas.microsoft.com/office/2006/metadata/properties"/>
    <ds:schemaRef ds:uri="bdb24f6e-6504-4eac-9172-d32ff5301a46"/>
    <ds:schemaRef ds:uri="http://schemas.microsoft.com/sharepoint/v3"/>
    <ds:schemaRef ds:uri="1a35f529-2b73-4cae-be40-2b049a9ba9be"/>
  </ds:schemaRefs>
</ds:datastoreItem>
</file>

<file path=customXml/itemProps2.xml><?xml version="1.0" encoding="utf-8"?>
<ds:datastoreItem xmlns:ds="http://schemas.openxmlformats.org/officeDocument/2006/customXml" ds:itemID="{551F5B62-32A3-450A-BD6D-5333632E45CE}">
  <ds:schemaRefs>
    <ds:schemaRef ds:uri="http://schemas.microsoft.com/sharepoint/v3/contenttype/forms"/>
  </ds:schemaRefs>
</ds:datastoreItem>
</file>

<file path=customXml/itemProps3.xml><?xml version="1.0" encoding="utf-8"?>
<ds:datastoreItem xmlns:ds="http://schemas.openxmlformats.org/officeDocument/2006/customXml" ds:itemID="{5BADCFDF-3A6E-4F9B-8491-9FE4725C8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db24f6e-6504-4eac-9172-d32ff5301a46"/>
    <ds:schemaRef ds:uri="1a35f529-2b73-4cae-be40-2b049a9ba9b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LAN041_Barclays_Template_021612_1a</Template>
  <TotalTime>171996</TotalTime>
  <Words>60</Words>
  <Application>Microsoft Office PowerPoint</Application>
  <PresentationFormat>A4 Paper (210x297 mm)</PresentationFormat>
  <Paragraphs>32</Paragraphs>
  <Slides>2</Slides>
  <Notes>1</Notes>
  <HiddenSlides>0</HiddenSlides>
  <MMClips>0</MMClips>
  <ScaleCrop>false</ScaleCrop>
  <HeadingPairs>
    <vt:vector size="4" baseType="variant">
      <vt:variant>
        <vt:lpstr>Theme</vt:lpstr>
      </vt:variant>
      <vt:variant>
        <vt:i4>5</vt:i4>
      </vt:variant>
      <vt:variant>
        <vt:lpstr>Slide Titles</vt:lpstr>
      </vt:variant>
      <vt:variant>
        <vt:i4>2</vt:i4>
      </vt:variant>
    </vt:vector>
  </HeadingPairs>
  <TitlesOfParts>
    <vt:vector size="7" baseType="lpstr">
      <vt:lpstr>2. Custom</vt:lpstr>
      <vt:lpstr>2_2. Custom</vt:lpstr>
      <vt:lpstr>4_LAN041_Barclays_Template_021612_1a</vt:lpstr>
      <vt:lpstr>1_2. Custom</vt:lpstr>
      <vt:lpstr>13_Barclays_PP Template_Greybox</vt:lpstr>
      <vt:lpstr>Market Opportunities</vt:lpstr>
      <vt:lpstr>Contents</vt:lpstr>
    </vt:vector>
  </TitlesOfParts>
  <Company>Barclays Bank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Opportunities UKI - Sept 2015</dc:title>
  <dc:creator>h01914469</dc:creator>
  <cp:keywords/>
  <cp:lastModifiedBy>shriprat</cp:lastModifiedBy>
  <cp:revision>7472</cp:revision>
  <dcterms:created xsi:type="dcterms:W3CDTF">2012-02-20T12:46:37Z</dcterms:created>
  <dcterms:modified xsi:type="dcterms:W3CDTF">2015-10-13T11:18:31Z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0x01010087AE21F482D7CC4E8E9F7022C9381937</vt:lpwstr>
  </property>
  <property fmtid="{D5CDD505-2E9C-101B-9397-08002B2CF9AE}" pid="3" name="TemplateUrl">
    <vt:lpwstr/>
  </property>
  <property fmtid="{D5CDD505-2E9C-101B-9397-08002B2CF9AE}" pid="4" name="_SourceUrl">
    <vt:lpwstr/>
  </property>
  <property fmtid="{D5CDD505-2E9C-101B-9397-08002B2CF9AE}" pid="5" name="xd_Signature">
    <vt:bool>false</vt:bool>
  </property>
  <property fmtid="{D5CDD505-2E9C-101B-9397-08002B2CF9AE}" pid="6" name="xd_ProgID">
    <vt:lpwstr/>
  </property>
  <property fmtid="{D5CDD505-2E9C-101B-9397-08002B2CF9AE}" pid="7" name="LB_TRACKING_NAME">
    <vt:lpwstr>\\intranet.barcapint.com\dfs-emea\BWGroup\BWData\GBIS Marketing\DTP Work - David\08   Docs - Inv Review - Compass\Market Opportunities\2015\MKG0331.pptx - APPLEBDA - 09/09/2015 12:42:46</vt:lpwstr>
  </property>
  <property fmtid="{D5CDD505-2E9C-101B-9397-08002B2CF9AE}" pid="8" name="Usage">
    <vt:lpwstr>External</vt:lpwstr>
  </property>
  <property fmtid="{D5CDD505-2E9C-101B-9397-08002B2CF9AE}" pid="9" name="Template Type">
    <vt:lpwstr>PowerPoint</vt:lpwstr>
  </property>
  <property fmtid="{D5CDD505-2E9C-101B-9397-08002B2CF9AE}" pid="10" name="Audience">
    <vt:lpwstr>External Powerpoint Templates</vt:lpwstr>
  </property>
  <property fmtid="{D5CDD505-2E9C-101B-9397-08002B2CF9AE}" pid="11" name="Brand">
    <vt:lpwstr>Barclays</vt:lpwstr>
  </property>
</Properties>
</file>