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jpeg" ContentType="image/jpeg"/>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5.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2.jpe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orbel"/>
          <a:ea typeface="Corbel"/>
          <a:cs typeface="Corbel"/>
        </a:font>
        <a:srgbClr val="2C2C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b="def" i="def"/>
      <a:tcStyle>
        <a:tcBdr/>
        <a:fill>
          <a:solidFill>
            <a:srgbClr val="FFF4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2C2C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5"/>
          </a:solidFill>
        </a:fill>
      </a:tcStyle>
    </a:wholeTbl>
    <a:band2H>
      <a:tcTxStyle b="def" i="def"/>
      <a:tcStyle>
        <a:tcBdr/>
        <a:fill>
          <a:solidFill>
            <a:srgbClr val="E6F6EB"/>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2C2C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2CA"/>
          </a:solidFill>
        </a:fill>
      </a:tcStyle>
    </a:wholeTbl>
    <a:band2H>
      <a:tcTxStyle b="def" i="def"/>
      <a:tcStyle>
        <a:tcBdr/>
        <a:fill>
          <a:solidFill>
            <a:srgbClr val="FDEAE7"/>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2C2C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2C2C2C"/>
      </a:tcTxStyle>
      <a:tcStyle>
        <a:tcBdr>
          <a:left>
            <a:ln w="12700" cap="flat">
              <a:noFill/>
              <a:miter lim="400000"/>
            </a:ln>
          </a:left>
          <a:right>
            <a:ln w="12700" cap="flat">
              <a:noFill/>
              <a:miter lim="400000"/>
            </a:ln>
          </a:right>
          <a:top>
            <a:ln w="50800" cap="flat">
              <a:solidFill>
                <a:srgbClr val="2C2C2C"/>
              </a:solidFill>
              <a:prstDash val="solid"/>
              <a:round/>
            </a:ln>
          </a:top>
          <a:bottom>
            <a:ln w="25400" cap="flat">
              <a:solidFill>
                <a:srgbClr val="2C2C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2C2C2C"/>
              </a:solidFill>
              <a:prstDash val="solid"/>
              <a:round/>
            </a:ln>
          </a:top>
          <a:bottom>
            <a:ln w="25400" cap="flat">
              <a:solidFill>
                <a:srgbClr val="2C2C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2C2C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C2C2C"/>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C2C2C"/>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C2C2C"/>
          </a:solidFill>
        </a:fill>
      </a:tcStyle>
    </a:firstRow>
  </a:tblStyle>
  <a:tblStyle styleId="{2708684C-4D16-4618-839F-0558EEFCDFE6}" styleName="">
    <a:tblBg/>
    <a:wholeTbl>
      <a:tcTxStyle b="off"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00" u="none">
                <a:solidFill>
                  <a:srgbClr val="FFFFFF"/>
                </a:solidFill>
                <a:latin typeface="Corbel"/>
              </a:defRPr>
            </a:pPr>
            <a:r>
              <a:rPr b="0" i="0" strike="noStrike" sz="2700" u="none">
                <a:solidFill>
                  <a:srgbClr val="FFFFFF"/>
                </a:solidFill>
                <a:latin typeface="Corbel"/>
              </a:rPr>
              <a:t>万级数据时间比较(s)</a:t>
            </a:r>
          </a:p>
        </c:rich>
      </c:tx>
      <c:layout>
        <c:manualLayout>
          <c:xMode val="edge"/>
          <c:yMode val="edge"/>
          <c:x val="0.30061"/>
          <c:y val="0"/>
          <c:w val="0.398779"/>
          <c:h val="0.159567"/>
        </c:manualLayout>
      </c:layout>
      <c:overlay val="1"/>
      <c:spPr>
        <a:noFill/>
        <a:effectLst/>
      </c:spPr>
    </c:title>
    <c:autoTitleDeleted val="1"/>
    <c:plotArea>
      <c:layout>
        <c:manualLayout>
          <c:layoutTarget val="inner"/>
          <c:xMode val="edge"/>
          <c:yMode val="edge"/>
          <c:x val="0.0696585"/>
          <c:y val="0.159567"/>
          <c:w val="0.925341"/>
          <c:h val="0.617889"/>
        </c:manualLayout>
      </c:layout>
      <c:barChart>
        <c:barDir val="col"/>
        <c:grouping val="clustered"/>
        <c:varyColors val="0"/>
        <c:ser>
          <c:idx val="0"/>
          <c:order val="0"/>
          <c:tx>
            <c:strRef>
              <c:f>Sheet1!$B$1</c:f>
              <c:strCache>
                <c:ptCount val="1"/>
                <c:pt idx="0">
                  <c:v>MySQl</c:v>
                </c:pt>
              </c:strCache>
            </c:strRef>
          </c:tx>
          <c:spPr>
            <a:solidFill>
              <a:schemeClr val="accent1"/>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Sheet1!$A$2:$A$6</c:f>
              <c:strCache>
                <c:ptCount val="5"/>
                <c:pt idx="0">
                  <c:v>100%写</c:v>
                </c:pt>
                <c:pt idx="1">
                  <c:v>90%更新
10%读</c:v>
                </c:pt>
                <c:pt idx="2">
                  <c:v>60%读30%插入
10%更新</c:v>
                </c:pt>
                <c:pt idx="3">
                  <c:v>90%读
10%插入</c:v>
                </c:pt>
                <c:pt idx="4">
                  <c:v>100%读</c:v>
                </c:pt>
              </c:strCache>
            </c:strRef>
          </c:cat>
          <c:val>
            <c:numRef>
              <c:f>Sheet1!$B$2:$B$6</c:f>
              <c:numCache>
                <c:ptCount val="5"/>
                <c:pt idx="0">
                  <c:v>4.434000</c:v>
                </c:pt>
                <c:pt idx="1">
                  <c:v>2.933000</c:v>
                </c:pt>
                <c:pt idx="2">
                  <c:v>1.675000</c:v>
                </c:pt>
                <c:pt idx="3">
                  <c:v>1.495000</c:v>
                </c:pt>
                <c:pt idx="4">
                  <c:v>0.559000</c:v>
                </c:pt>
              </c:numCache>
            </c:numRef>
          </c:val>
        </c:ser>
        <c:ser>
          <c:idx val="1"/>
          <c:order val="1"/>
          <c:tx>
            <c:strRef>
              <c:f>Sheet1!$C$1</c:f>
              <c:strCache>
                <c:ptCount val="1"/>
                <c:pt idx="0">
                  <c:v>MongoDB</c:v>
                </c:pt>
              </c:strCache>
            </c:strRef>
          </c:tx>
          <c:spPr>
            <a:solidFill>
              <a:schemeClr val="accent2"/>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Sheet1!$A$2:$A$6</c:f>
              <c:strCache>
                <c:ptCount val="5"/>
                <c:pt idx="0">
                  <c:v>100%写</c:v>
                </c:pt>
                <c:pt idx="1">
                  <c:v>90%更新
10%读</c:v>
                </c:pt>
                <c:pt idx="2">
                  <c:v>60%读30%插入
10%更新</c:v>
                </c:pt>
                <c:pt idx="3">
                  <c:v>90%读
10%插入</c:v>
                </c:pt>
                <c:pt idx="4">
                  <c:v>100%读</c:v>
                </c:pt>
              </c:strCache>
            </c:strRef>
          </c:cat>
          <c:val>
            <c:numRef>
              <c:f>Sheet1!$C$2:$C$6</c:f>
              <c:numCache>
                <c:ptCount val="5"/>
                <c:pt idx="0">
                  <c:v>4.936000</c:v>
                </c:pt>
                <c:pt idx="1">
                  <c:v>5.212000</c:v>
                </c:pt>
                <c:pt idx="2">
                  <c:v>5.267000</c:v>
                </c:pt>
                <c:pt idx="3">
                  <c:v>4.820000</c:v>
                </c:pt>
                <c:pt idx="4">
                  <c:v>4.710000</c:v>
                </c:pt>
              </c:numCache>
            </c:numRef>
          </c:val>
        </c:ser>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round/>
          </a:ln>
        </c:spPr>
        <c:txPr>
          <a:bodyPr rot="0"/>
          <a:lstStyle/>
          <a:p>
            <a:pPr>
              <a:defRPr b="1" i="0" strike="noStrike" sz="1522" u="none">
                <a:solidFill>
                  <a:srgbClr val="FFFFFF"/>
                </a:solidFill>
                <a:latin typeface="Corbel"/>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2022" u="none">
                <a:solidFill>
                  <a:srgbClr val="FFFFFF"/>
                </a:solidFill>
                <a:latin typeface="Corbel"/>
              </a:defRPr>
            </a:pPr>
          </a:p>
        </c:txPr>
        <c:crossAx val="2094734552"/>
        <c:crosses val="autoZero"/>
        <c:crossBetween val="between"/>
        <c:majorUnit val="1.5"/>
        <c:minorUnit val="0.75"/>
      </c:valAx>
      <c:spPr>
        <a:noFill/>
        <a:ln w="12700" cap="flat">
          <a:noFill/>
          <a:miter lim="400000"/>
        </a:ln>
        <a:effectLst/>
      </c:spPr>
    </c:plotArea>
    <c:legend>
      <c:legendPos val="b"/>
      <c:layout>
        <c:manualLayout>
          <c:xMode val="edge"/>
          <c:yMode val="edge"/>
          <c:x val="0.0880384"/>
          <c:y val="0.928"/>
          <c:w val="0.872943"/>
          <c:h val="0.0719997"/>
        </c:manualLayout>
      </c:layout>
      <c:overlay val="1"/>
      <c:spPr>
        <a:noFill/>
        <a:ln w="12700" cap="flat">
          <a:noFill/>
          <a:miter lim="400000"/>
        </a:ln>
        <a:effectLst/>
      </c:spPr>
      <c:txPr>
        <a:bodyPr rot="0"/>
        <a:lstStyle/>
        <a:p>
          <a:pPr>
            <a:defRPr b="0" i="0" strike="noStrike" sz="2022" u="none">
              <a:solidFill>
                <a:srgbClr val="FFFFFF"/>
              </a:solidFill>
              <a:latin typeface="Corbel"/>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00" u="none">
                <a:solidFill>
                  <a:srgbClr val="FFFFFF"/>
                </a:solidFill>
                <a:latin typeface="Corbel"/>
              </a:defRPr>
            </a:pPr>
            <a:r>
              <a:rPr b="0" i="0" strike="noStrike" sz="2700" u="none">
                <a:solidFill>
                  <a:srgbClr val="FFFFFF"/>
                </a:solidFill>
                <a:latin typeface="Corbel"/>
              </a:rPr>
              <a:t>十万级数据时间比较(s)</a:t>
            </a:r>
          </a:p>
        </c:rich>
      </c:tx>
      <c:layout>
        <c:manualLayout>
          <c:xMode val="edge"/>
          <c:yMode val="edge"/>
          <c:x val="0.282608"/>
          <c:y val="0"/>
          <c:w val="0.434783"/>
          <c:h val="0.159567"/>
        </c:manualLayout>
      </c:layout>
      <c:overlay val="1"/>
      <c:spPr>
        <a:noFill/>
        <a:effectLst/>
      </c:spPr>
    </c:title>
    <c:autoTitleDeleted val="1"/>
    <c:plotArea>
      <c:layout>
        <c:manualLayout>
          <c:layoutTarget val="inner"/>
          <c:xMode val="edge"/>
          <c:yMode val="edge"/>
          <c:x val="0.0868926"/>
          <c:y val="0.159567"/>
          <c:w val="0.908107"/>
          <c:h val="0.617889"/>
        </c:manualLayout>
      </c:layout>
      <c:barChart>
        <c:barDir val="col"/>
        <c:grouping val="clustered"/>
        <c:varyColors val="0"/>
        <c:ser>
          <c:idx val="0"/>
          <c:order val="0"/>
          <c:tx>
            <c:strRef>
              <c:f>Sheet1!$B$1</c:f>
              <c:strCache>
                <c:ptCount val="1"/>
                <c:pt idx="0">
                  <c:v>MySQl</c:v>
                </c:pt>
              </c:strCache>
            </c:strRef>
          </c:tx>
          <c:spPr>
            <a:solidFill>
              <a:schemeClr val="accent1"/>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Sheet1!$A$2:$A$6</c:f>
              <c:strCache>
                <c:ptCount val="5"/>
                <c:pt idx="0">
                  <c:v>100%写</c:v>
                </c:pt>
                <c:pt idx="1">
                  <c:v>90%更新
10%读</c:v>
                </c:pt>
                <c:pt idx="2">
                  <c:v>60%读30%插入
10%更新</c:v>
                </c:pt>
                <c:pt idx="3">
                  <c:v>90%读
10%插入</c:v>
                </c:pt>
                <c:pt idx="4">
                  <c:v>100%读</c:v>
                </c:pt>
              </c:strCache>
            </c:strRef>
          </c:cat>
          <c:val>
            <c:numRef>
              <c:f>Sheet1!$B$2:$B$6</c:f>
              <c:numCache>
                <c:ptCount val="5"/>
                <c:pt idx="0">
                  <c:v>53.614000</c:v>
                </c:pt>
                <c:pt idx="1">
                  <c:v>63.223000</c:v>
                </c:pt>
                <c:pt idx="2">
                  <c:v>27.962000</c:v>
                </c:pt>
                <c:pt idx="3">
                  <c:v>18.973000</c:v>
                </c:pt>
                <c:pt idx="4">
                  <c:v>11.332000</c:v>
                </c:pt>
              </c:numCache>
            </c:numRef>
          </c:val>
        </c:ser>
        <c:ser>
          <c:idx val="1"/>
          <c:order val="1"/>
          <c:tx>
            <c:strRef>
              <c:f>Sheet1!$C$1</c:f>
              <c:strCache>
                <c:ptCount val="1"/>
                <c:pt idx="0">
                  <c:v>MongoDB</c:v>
                </c:pt>
              </c:strCache>
            </c:strRef>
          </c:tx>
          <c:spPr>
            <a:solidFill>
              <a:schemeClr val="accent2"/>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Sheet1!$A$2:$A$6</c:f>
              <c:strCache>
                <c:ptCount val="5"/>
                <c:pt idx="0">
                  <c:v>100%写</c:v>
                </c:pt>
                <c:pt idx="1">
                  <c:v>90%更新
10%读</c:v>
                </c:pt>
                <c:pt idx="2">
                  <c:v>60%读30%插入
10%更新</c:v>
                </c:pt>
                <c:pt idx="3">
                  <c:v>90%读
10%插入</c:v>
                </c:pt>
                <c:pt idx="4">
                  <c:v>100%读</c:v>
                </c:pt>
              </c:strCache>
            </c:strRef>
          </c:cat>
          <c:val>
            <c:numRef>
              <c:f>Sheet1!$C$2:$C$6</c:f>
              <c:numCache>
                <c:ptCount val="5"/>
                <c:pt idx="0">
                  <c:v>21.686000</c:v>
                </c:pt>
                <c:pt idx="1">
                  <c:v>20.317000</c:v>
                </c:pt>
                <c:pt idx="2">
                  <c:v>22.021000</c:v>
                </c:pt>
                <c:pt idx="3">
                  <c:v>19.307000</c:v>
                </c:pt>
                <c:pt idx="4">
                  <c:v>14.837000</c:v>
                </c:pt>
              </c:numCache>
            </c:numRef>
          </c:val>
        </c:ser>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round/>
          </a:ln>
        </c:spPr>
        <c:txPr>
          <a:bodyPr rot="0"/>
          <a:lstStyle/>
          <a:p>
            <a:pPr>
              <a:defRPr b="1" i="0" strike="noStrike" sz="1522" u="none">
                <a:solidFill>
                  <a:srgbClr val="FFFFFF"/>
                </a:solidFill>
                <a:latin typeface="Corbel"/>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2022" u="none">
                <a:solidFill>
                  <a:srgbClr val="FFFFFF"/>
                </a:solidFill>
                <a:latin typeface="Corbel"/>
              </a:defRPr>
            </a:pPr>
          </a:p>
        </c:txPr>
        <c:crossAx val="2094734552"/>
        <c:crosses val="autoZero"/>
        <c:crossBetween val="between"/>
        <c:majorUnit val="17.5"/>
        <c:minorUnit val="8.75"/>
      </c:valAx>
      <c:spPr>
        <a:noFill/>
        <a:ln w="12700" cap="flat">
          <a:noFill/>
          <a:miter lim="400000"/>
        </a:ln>
        <a:effectLst/>
      </c:spPr>
    </c:plotArea>
    <c:legend>
      <c:legendPos val="b"/>
      <c:layout>
        <c:manualLayout>
          <c:xMode val="edge"/>
          <c:yMode val="edge"/>
          <c:x val="0.104932"/>
          <c:y val="0.928"/>
          <c:w val="0.856773"/>
          <c:h val="0.0719997"/>
        </c:manualLayout>
      </c:layout>
      <c:overlay val="1"/>
      <c:spPr>
        <a:noFill/>
        <a:ln w="12700" cap="flat">
          <a:noFill/>
          <a:miter lim="400000"/>
        </a:ln>
        <a:effectLst/>
      </c:spPr>
      <c:txPr>
        <a:bodyPr rot="0"/>
        <a:lstStyle/>
        <a:p>
          <a:pPr>
            <a:defRPr b="0" i="0" strike="noStrike" sz="2022" u="none">
              <a:solidFill>
                <a:srgbClr val="FFFFFF"/>
              </a:solidFill>
              <a:latin typeface="Corbel"/>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00" u="none">
                <a:solidFill>
                  <a:srgbClr val="FFFFFF"/>
                </a:solidFill>
                <a:latin typeface="Corbel"/>
              </a:defRPr>
            </a:pPr>
            <a:r>
              <a:rPr b="0" i="0" strike="noStrike" sz="2700" u="none">
                <a:solidFill>
                  <a:srgbClr val="FFFFFF"/>
                </a:solidFill>
                <a:latin typeface="Corbel"/>
              </a:rPr>
              <a:t>百万级数据时间比较(s)</a:t>
            </a:r>
          </a:p>
        </c:rich>
      </c:tx>
      <c:layout>
        <c:manualLayout>
          <c:xMode val="edge"/>
          <c:yMode val="edge"/>
          <c:x val="0.289557"/>
          <c:y val="0"/>
          <c:w val="0.420886"/>
          <c:h val="0.159567"/>
        </c:manualLayout>
      </c:layout>
      <c:overlay val="1"/>
      <c:spPr>
        <a:noFill/>
        <a:effectLst/>
      </c:spPr>
    </c:title>
    <c:autoTitleDeleted val="1"/>
    <c:plotArea>
      <c:layout>
        <c:manualLayout>
          <c:layoutTarget val="inner"/>
          <c:xMode val="edge"/>
          <c:yMode val="edge"/>
          <c:x val="0.116079"/>
          <c:y val="0.159567"/>
          <c:w val="0.878921"/>
          <c:h val="0.617889"/>
        </c:manualLayout>
      </c:layout>
      <c:barChart>
        <c:barDir val="col"/>
        <c:grouping val="clustered"/>
        <c:varyColors val="0"/>
        <c:ser>
          <c:idx val="0"/>
          <c:order val="0"/>
          <c:tx>
            <c:strRef>
              <c:f>Sheet1!$B$1</c:f>
              <c:strCache>
                <c:ptCount val="1"/>
                <c:pt idx="0">
                  <c:v>MySQl</c:v>
                </c:pt>
              </c:strCache>
            </c:strRef>
          </c:tx>
          <c:spPr>
            <a:solidFill>
              <a:schemeClr val="accent1"/>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Sheet1!$A$2:$A$6</c:f>
              <c:strCache>
                <c:ptCount val="5"/>
                <c:pt idx="0">
                  <c:v>100%写</c:v>
                </c:pt>
                <c:pt idx="1">
                  <c:v>90%更新
10%读</c:v>
                </c:pt>
                <c:pt idx="2">
                  <c:v>60%读30%插入
10%更新</c:v>
                </c:pt>
                <c:pt idx="3">
                  <c:v>90%读
10%插入</c:v>
                </c:pt>
                <c:pt idx="4">
                  <c:v>100%读</c:v>
                </c:pt>
              </c:strCache>
            </c:strRef>
          </c:cat>
          <c:val>
            <c:numRef>
              <c:f>Sheet1!$B$2:$B$6</c:f>
              <c:numCache>
                <c:ptCount val="5"/>
                <c:pt idx="0">
                  <c:v>795.489000</c:v>
                </c:pt>
                <c:pt idx="1">
                  <c:v>15681.052000</c:v>
                </c:pt>
                <c:pt idx="2">
                  <c:v>2081.081000</c:v>
                </c:pt>
                <c:pt idx="3">
                  <c:v>1907.859000</c:v>
                </c:pt>
                <c:pt idx="4">
                  <c:v>851.532000</c:v>
                </c:pt>
              </c:numCache>
            </c:numRef>
          </c:val>
        </c:ser>
        <c:ser>
          <c:idx val="1"/>
          <c:order val="1"/>
          <c:tx>
            <c:strRef>
              <c:f>Sheet1!$C$1</c:f>
              <c:strCache>
                <c:ptCount val="1"/>
                <c:pt idx="0">
                  <c:v>MongoDB</c:v>
                </c:pt>
              </c:strCache>
            </c:strRef>
          </c:tx>
          <c:spPr>
            <a:solidFill>
              <a:schemeClr val="accent2"/>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Sheet1!$A$2:$A$6</c:f>
              <c:strCache>
                <c:ptCount val="5"/>
                <c:pt idx="0">
                  <c:v>100%写</c:v>
                </c:pt>
                <c:pt idx="1">
                  <c:v>90%更新
10%读</c:v>
                </c:pt>
                <c:pt idx="2">
                  <c:v>60%读30%插入
10%更新</c:v>
                </c:pt>
                <c:pt idx="3">
                  <c:v>90%读
10%插入</c:v>
                </c:pt>
                <c:pt idx="4">
                  <c:v>100%读</c:v>
                </c:pt>
              </c:strCache>
            </c:strRef>
          </c:cat>
          <c:val>
            <c:numRef>
              <c:f>Sheet1!$C$2:$C$6</c:f>
              <c:numCache>
                <c:ptCount val="5"/>
                <c:pt idx="0">
                  <c:v>139.610000</c:v>
                </c:pt>
                <c:pt idx="1">
                  <c:v>435.025000</c:v>
                </c:pt>
                <c:pt idx="2">
                  <c:v>255.587000</c:v>
                </c:pt>
                <c:pt idx="3">
                  <c:v>144.822000</c:v>
                </c:pt>
                <c:pt idx="4">
                  <c:v>81.312000</c:v>
                </c:pt>
              </c:numCache>
            </c:numRef>
          </c:val>
        </c:ser>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round/>
          </a:ln>
        </c:spPr>
        <c:txPr>
          <a:bodyPr rot="0"/>
          <a:lstStyle/>
          <a:p>
            <a:pPr>
              <a:defRPr b="1" i="0" strike="noStrike" sz="1522" u="none">
                <a:solidFill>
                  <a:srgbClr val="FFFFFF"/>
                </a:solidFill>
                <a:latin typeface="Corbel"/>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2022" u="none">
                <a:solidFill>
                  <a:srgbClr val="FFFFFF"/>
                </a:solidFill>
                <a:latin typeface="Corbel"/>
              </a:defRPr>
            </a:pPr>
          </a:p>
        </c:txPr>
        <c:crossAx val="2094734552"/>
        <c:crosses val="autoZero"/>
        <c:crossBetween val="between"/>
        <c:majorUnit val="4000"/>
        <c:minorUnit val="2000"/>
      </c:valAx>
      <c:spPr>
        <a:noFill/>
        <a:ln w="12700" cap="flat">
          <a:noFill/>
          <a:miter lim="400000"/>
        </a:ln>
        <a:effectLst/>
      </c:spPr>
    </c:plotArea>
    <c:legend>
      <c:legendPos val="b"/>
      <c:layout>
        <c:manualLayout>
          <c:xMode val="edge"/>
          <c:yMode val="edge"/>
          <c:x val="0.133542"/>
          <c:y val="0.928"/>
          <c:w val="0.829387"/>
          <c:h val="0.0719997"/>
        </c:manualLayout>
      </c:layout>
      <c:overlay val="1"/>
      <c:spPr>
        <a:noFill/>
        <a:ln w="12700" cap="flat">
          <a:noFill/>
          <a:miter lim="400000"/>
        </a:ln>
        <a:effectLst/>
      </c:spPr>
      <c:txPr>
        <a:bodyPr rot="0"/>
        <a:lstStyle/>
        <a:p>
          <a:pPr>
            <a:defRPr b="0" i="0" strike="noStrike" sz="2022" u="none">
              <a:solidFill>
                <a:srgbClr val="FFFFFF"/>
              </a:solidFill>
              <a:latin typeface="Corbel"/>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00" u="none">
                <a:solidFill>
                  <a:srgbClr val="FFFFFF"/>
                </a:solidFill>
                <a:latin typeface="Corbel"/>
              </a:defRPr>
            </a:pPr>
            <a:r>
              <a:rPr b="0" i="0" strike="noStrike" sz="2700" u="none">
                <a:solidFill>
                  <a:srgbClr val="FFFFFF"/>
                </a:solidFill>
                <a:latin typeface="Corbel"/>
              </a:rPr>
              <a:t>空间占用情况比较(MB)</a:t>
            </a:r>
          </a:p>
        </c:rich>
      </c:tx>
      <c:layout>
        <c:manualLayout>
          <c:xMode val="edge"/>
          <c:yMode val="edge"/>
          <c:x val="0.286623"/>
          <c:y val="0"/>
          <c:w val="0.426754"/>
          <c:h val="0.159567"/>
        </c:manualLayout>
      </c:layout>
      <c:overlay val="1"/>
      <c:spPr>
        <a:noFill/>
        <a:effectLst/>
      </c:spPr>
    </c:title>
    <c:autoTitleDeleted val="1"/>
    <c:plotArea>
      <c:layout>
        <c:manualLayout>
          <c:layoutTarget val="inner"/>
          <c:xMode val="edge"/>
          <c:yMode val="edge"/>
          <c:x val="0.0999385"/>
          <c:y val="0.159567"/>
          <c:w val="0.895061"/>
          <c:h val="0.617889"/>
        </c:manualLayout>
      </c:layout>
      <c:barChart>
        <c:barDir val="col"/>
        <c:grouping val="clustered"/>
        <c:varyColors val="0"/>
        <c:ser>
          <c:idx val="0"/>
          <c:order val="0"/>
          <c:tx>
            <c:strRef>
              <c:f>Sheet1!$B$1</c:f>
              <c:strCache>
                <c:ptCount val="1"/>
                <c:pt idx="0">
                  <c:v>MySQl</c:v>
                </c:pt>
              </c:strCache>
            </c:strRef>
          </c:tx>
          <c:spPr>
            <a:solidFill>
              <a:schemeClr val="accent1"/>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Sheet1!$A$2:$A$4</c:f>
              <c:strCache>
                <c:ptCount val="3"/>
                <c:pt idx="0">
                  <c:v>万级</c:v>
                </c:pt>
                <c:pt idx="1">
                  <c:v>十万级</c:v>
                </c:pt>
                <c:pt idx="2">
                  <c:v>百万级</c:v>
                </c:pt>
              </c:strCache>
            </c:strRef>
          </c:cat>
          <c:val>
            <c:numRef>
              <c:f>Sheet1!$B$2:$B$4</c:f>
              <c:numCache>
                <c:ptCount val="3"/>
                <c:pt idx="0">
                  <c:v>6.520000</c:v>
                </c:pt>
                <c:pt idx="1">
                  <c:v>57.090000</c:v>
                </c:pt>
                <c:pt idx="2">
                  <c:v>577.000000</c:v>
                </c:pt>
              </c:numCache>
            </c:numRef>
          </c:val>
        </c:ser>
        <c:ser>
          <c:idx val="1"/>
          <c:order val="1"/>
          <c:tx>
            <c:strRef>
              <c:f>Sheet1!$C$1</c:f>
              <c:strCache>
                <c:ptCount val="1"/>
                <c:pt idx="0">
                  <c:v>MongoDB</c:v>
                </c:pt>
              </c:strCache>
            </c:strRef>
          </c:tx>
          <c:spPr>
            <a:solidFill>
              <a:schemeClr val="accent2"/>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Sheet1!$A$2:$A$4</c:f>
              <c:strCache>
                <c:ptCount val="3"/>
                <c:pt idx="0">
                  <c:v>万级</c:v>
                </c:pt>
                <c:pt idx="1">
                  <c:v>十万级</c:v>
                </c:pt>
                <c:pt idx="2">
                  <c:v>百万级</c:v>
                </c:pt>
              </c:strCache>
            </c:strRef>
          </c:cat>
          <c:val>
            <c:numRef>
              <c:f>Sheet1!$C$2:$C$4</c:f>
              <c:numCache>
                <c:ptCount val="3"/>
                <c:pt idx="0">
                  <c:v>192.000000</c:v>
                </c:pt>
                <c:pt idx="1">
                  <c:v>448.000000</c:v>
                </c:pt>
                <c:pt idx="2">
                  <c:v>1984.000000</c:v>
                </c:pt>
              </c:numCache>
            </c:numRef>
          </c:val>
        </c:ser>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round/>
          </a:ln>
        </c:spPr>
        <c:txPr>
          <a:bodyPr rot="0"/>
          <a:lstStyle/>
          <a:p>
            <a:pPr>
              <a:defRPr b="1" i="0" strike="noStrike" sz="1522" u="none">
                <a:solidFill>
                  <a:srgbClr val="FFFFFF"/>
                </a:solidFill>
                <a:latin typeface="Corbel"/>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2022" u="none">
                <a:solidFill>
                  <a:srgbClr val="FFFFFF"/>
                </a:solidFill>
                <a:latin typeface="Corbel"/>
              </a:defRPr>
            </a:pPr>
          </a:p>
        </c:txPr>
        <c:crossAx val="2094734552"/>
        <c:crosses val="autoZero"/>
        <c:crossBetween val="between"/>
        <c:majorUnit val="500"/>
        <c:minorUnit val="250"/>
      </c:valAx>
      <c:spPr>
        <a:noFill/>
        <a:ln w="12700" cap="flat">
          <a:noFill/>
          <a:miter lim="400000"/>
        </a:ln>
        <a:effectLst/>
      </c:spPr>
    </c:plotArea>
    <c:legend>
      <c:legendPos val="b"/>
      <c:layout>
        <c:manualLayout>
          <c:xMode val="edge"/>
          <c:yMode val="edge"/>
          <c:x val="0.11772"/>
          <c:y val="0.928"/>
          <c:w val="0.844531"/>
          <c:h val="0.0719997"/>
        </c:manualLayout>
      </c:layout>
      <c:overlay val="1"/>
      <c:spPr>
        <a:noFill/>
        <a:ln w="12700" cap="flat">
          <a:noFill/>
          <a:miter lim="400000"/>
        </a:ln>
        <a:effectLst/>
      </c:spPr>
      <c:txPr>
        <a:bodyPr rot="0"/>
        <a:lstStyle/>
        <a:p>
          <a:pPr>
            <a:defRPr b="0" i="0" strike="noStrike" sz="2022" u="none">
              <a:solidFill>
                <a:srgbClr val="FFFFFF"/>
              </a:solidFill>
              <a:latin typeface="Corbel"/>
            </a:defRPr>
          </a:pPr>
        </a:p>
      </c:txPr>
    </c:legend>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00" u="none">
                <a:solidFill>
                  <a:srgbClr val="FFFFFF"/>
                </a:solidFill>
                <a:latin typeface="Corbel"/>
              </a:defRPr>
            </a:pPr>
            <a:r>
              <a:rPr b="0" i="0" strike="noStrike" sz="2700" u="none">
                <a:solidFill>
                  <a:srgbClr val="FFFFFF"/>
                </a:solidFill>
                <a:latin typeface="Corbel"/>
              </a:rPr>
              <a:t>网页恢复性能对比(s/MB)</a:t>
            </a:r>
          </a:p>
        </c:rich>
      </c:tx>
      <c:layout>
        <c:manualLayout>
          <c:xMode val="edge"/>
          <c:yMode val="edge"/>
          <c:x val="0.268827"/>
          <c:y val="0"/>
          <c:w val="0.462347"/>
          <c:h val="0.159567"/>
        </c:manualLayout>
      </c:layout>
      <c:overlay val="1"/>
      <c:spPr>
        <a:noFill/>
        <a:effectLst/>
      </c:spPr>
    </c:title>
    <c:autoTitleDeleted val="1"/>
    <c:plotArea>
      <c:layout>
        <c:manualLayout>
          <c:layoutTarget val="inner"/>
          <c:xMode val="edge"/>
          <c:yMode val="edge"/>
          <c:x val="0.083198"/>
          <c:y val="0.159567"/>
          <c:w val="0.911802"/>
          <c:h val="0.617889"/>
        </c:manualLayout>
      </c:layout>
      <c:barChart>
        <c:barDir val="col"/>
        <c:grouping val="clustered"/>
        <c:varyColors val="0"/>
        <c:ser>
          <c:idx val="0"/>
          <c:order val="0"/>
          <c:tx>
            <c:strRef>
              <c:f>Sheet1!$B$1</c:f>
              <c:strCache>
                <c:ptCount val="1"/>
                <c:pt idx="0">
                  <c:v>MySQl</c:v>
                </c:pt>
              </c:strCache>
            </c:strRef>
          </c:tx>
          <c:spPr>
            <a:solidFill>
              <a:schemeClr val="accent1"/>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Sheet1!$A$2:$A$3</c:f>
              <c:strCache>
                <c:ptCount val="2"/>
                <c:pt idx="0">
                  <c:v>时间</c:v>
                </c:pt>
                <c:pt idx="1">
                  <c:v>硬盘</c:v>
                </c:pt>
              </c:strCache>
            </c:strRef>
          </c:cat>
          <c:val>
            <c:numRef>
              <c:f>Sheet1!$B$2:$B$3</c:f>
              <c:numCache>
                <c:ptCount val="2"/>
                <c:pt idx="0">
                  <c:v>404.002000</c:v>
                </c:pt>
                <c:pt idx="1">
                  <c:v>238.390625</c:v>
                </c:pt>
              </c:numCache>
            </c:numRef>
          </c:val>
        </c:ser>
        <c:ser>
          <c:idx val="1"/>
          <c:order val="1"/>
          <c:tx>
            <c:strRef>
              <c:f>Sheet1!$C$1</c:f>
              <c:strCache>
                <c:ptCount val="1"/>
                <c:pt idx="0">
                  <c:v>MongoDB</c:v>
                </c:pt>
              </c:strCache>
            </c:strRef>
          </c:tx>
          <c:spPr>
            <a:solidFill>
              <a:schemeClr val="accent2"/>
            </a:solidFill>
            <a:ln w="12700" cap="flat">
              <a:noFill/>
              <a:miter lim="400000"/>
            </a:ln>
            <a:effectLst/>
          </c:spPr>
          <c:invertIfNegative val="0"/>
          <c:dLbls>
            <c:numFmt formatCode="General" sourceLinked="0"/>
            <c:txPr>
              <a:bodyPr/>
              <a:lstStyle/>
              <a:p>
                <a:pPr>
                  <a:defRPr b="0" i="0" strike="noStrike" sz="1211" u="none">
                    <a:solidFill>
                      <a:srgbClr val="FFFFFF"/>
                    </a:solidFill>
                    <a:latin typeface="Corbel"/>
                  </a:defRPr>
                </a:pPr>
              </a:p>
            </c:txPr>
            <c:dLblPos val="outEnd"/>
            <c:showLegendKey val="0"/>
            <c:showVal val="1"/>
            <c:showCatName val="0"/>
            <c:showSerName val="0"/>
            <c:showPercent val="0"/>
            <c:showBubbleSize val="0"/>
            <c:showLeaderLines val="0"/>
          </c:dLbls>
          <c:cat>
            <c:strRef>
              <c:f>Sheet1!$A$2:$A$3</c:f>
              <c:strCache>
                <c:ptCount val="2"/>
                <c:pt idx="0">
                  <c:v>时间</c:v>
                </c:pt>
                <c:pt idx="1">
                  <c:v>硬盘</c:v>
                </c:pt>
              </c:strCache>
            </c:strRef>
          </c:cat>
          <c:val>
            <c:numRef>
              <c:f>Sheet1!$C$2:$C$3</c:f>
              <c:numCache>
                <c:ptCount val="2"/>
                <c:pt idx="0">
                  <c:v>0.002437</c:v>
                </c:pt>
                <c:pt idx="1">
                  <c:v>28.847656</c:v>
                </c:pt>
              </c:numCache>
            </c:numRef>
          </c:val>
        </c:ser>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round/>
          </a:ln>
        </c:spPr>
        <c:txPr>
          <a:bodyPr rot="0"/>
          <a:lstStyle/>
          <a:p>
            <a:pPr>
              <a:defRPr b="1" i="0" strike="noStrike" sz="1522" u="none">
                <a:solidFill>
                  <a:srgbClr val="FFFFFF"/>
                </a:solidFill>
                <a:latin typeface="Corbel"/>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2022" u="none">
                <a:solidFill>
                  <a:srgbClr val="FFFFFF"/>
                </a:solidFill>
                <a:latin typeface="Corbel"/>
              </a:defRPr>
            </a:pPr>
          </a:p>
        </c:txPr>
        <c:crossAx val="2094734552"/>
        <c:crosses val="autoZero"/>
        <c:crossBetween val="between"/>
        <c:majorUnit val="125"/>
        <c:minorUnit val="62.5"/>
      </c:valAx>
      <c:spPr>
        <a:noFill/>
        <a:ln w="12700" cap="flat">
          <a:noFill/>
          <a:miter lim="400000"/>
        </a:ln>
        <a:effectLst/>
      </c:spPr>
    </c:plotArea>
    <c:legend>
      <c:legendPos val="b"/>
      <c:layout>
        <c:manualLayout>
          <c:xMode val="edge"/>
          <c:yMode val="edge"/>
          <c:x val="0.10131"/>
          <c:y val="0.928"/>
          <c:w val="0.860239"/>
          <c:h val="0.0719997"/>
        </c:manualLayout>
      </c:layout>
      <c:overlay val="1"/>
      <c:spPr>
        <a:noFill/>
        <a:ln w="12700" cap="flat">
          <a:noFill/>
          <a:miter lim="400000"/>
        </a:ln>
        <a:effectLst/>
      </c:spPr>
      <c:txPr>
        <a:bodyPr rot="0"/>
        <a:lstStyle/>
        <a:p>
          <a:pPr>
            <a:defRPr b="0" i="0" strike="noStrike" sz="2022" u="none">
              <a:solidFill>
                <a:srgbClr val="FFFFFF"/>
              </a:solidFill>
              <a:latin typeface="Corbel"/>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大家好，我们的主题是</a:t>
            </a:r>
            <a:r>
              <a:t>nosql</a:t>
            </a:r>
            <a:r>
              <a:t>和</a:t>
            </a:r>
            <a:r>
              <a:t>sql</a:t>
            </a:r>
            <a:r>
              <a:t>的性能对比</a:t>
            </a:r>
          </a:p>
          <a:p>
            <a:pPr/>
            <a:r>
              <a:t>下面是我们的组员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p>
          <a:p>
            <a:pPr/>
            <a:r>
              <a:t>我们对网络流量进行抓包和重构，获得了</a:t>
            </a:r>
            <a:r>
              <a:t>1G</a:t>
            </a:r>
            <a:r>
              <a:t>左右的结构化数据</a:t>
            </a:r>
          </a:p>
          <a:p>
            <a:pPr/>
            <a:r>
              <a:t>也通过脚本生成了各种大小的自定义的结构化数据来进行实验。</a:t>
            </a:r>
          </a:p>
          <a:p>
            <a:pPr/>
          </a:p>
          <a:p>
            <a:pPr/>
            <a:r>
              <a:t>经过比较，我们选择通过脚本来灵活的生成实验所需的各种数据。</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对于结构化的数据，我们按增、查、改的不同比例，分成了五个场景</a:t>
            </a:r>
          </a:p>
          <a:p>
            <a:pPr/>
            <a:r>
              <a:t>分别是</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下面我们简单介绍一下操作过程</a:t>
            </a:r>
          </a:p>
          <a:p>
            <a:pPr/>
            <a:r>
              <a:t>对于</a:t>
            </a:r>
            <a:r>
              <a:t>mysql</a:t>
            </a:r>
            <a:r>
              <a:t>，</a:t>
            </a:r>
            <a:r>
              <a:t>mysqlslap</a:t>
            </a:r>
            <a:r>
              <a:t>生成测试的自定义程度不高，于是我们通过自己写的程序生成了各个场景下的自定义查询脚本，然后使用</a:t>
            </a:r>
            <a:r>
              <a:t>mysqlslap</a:t>
            </a:r>
            <a:r>
              <a:t>工具进行了测试</a:t>
            </a:r>
          </a:p>
          <a:p>
            <a:pPr/>
            <a:r>
              <a:t>对于</a:t>
            </a:r>
            <a:r>
              <a:t>nosql</a:t>
            </a:r>
            <a:r>
              <a:t>，因为</a:t>
            </a:r>
            <a:r>
              <a:t>ycsb</a:t>
            </a:r>
            <a:r>
              <a:t>无法输出</a:t>
            </a:r>
            <a:r>
              <a:t>cpu</a:t>
            </a:r>
            <a:r>
              <a:t>和</a:t>
            </a:r>
            <a:r>
              <a:t>mem</a:t>
            </a:r>
            <a:r>
              <a:t>的占用，我们写了一个多线程的执行的程序，一个线程执行性能测试的同时，另外的线程通过</a:t>
            </a:r>
            <a:r>
              <a:t>shell</a:t>
            </a:r>
            <a:r>
              <a:t>命令对</a:t>
            </a:r>
            <a:r>
              <a:t>cpu</a:t>
            </a:r>
            <a:r>
              <a:t>和</a:t>
            </a:r>
            <a:r>
              <a:t>mem</a:t>
            </a:r>
            <a:r>
              <a:t>进行监控</a:t>
            </a:r>
          </a:p>
          <a:p>
            <a:pPr/>
          </a:p>
          <a:p>
            <a:pPr/>
            <a:r>
              <a:t>在过程中，我们通过实验还发现了一些有趣的现象，建立索引后，查找、更新等操作的性能有了近</a:t>
            </a:r>
            <a:r>
              <a:t>100</a:t>
            </a:r>
            <a:r>
              <a:t>倍的提升。但是与此同时，读操作的性能受到了一定的影响</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首先是万级的数据，可以看到，在数据规模比较小的时候，</a:t>
            </a:r>
            <a:r>
              <a:t>mysql</a:t>
            </a:r>
            <a:r>
              <a:t>还是有优势的</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但是当数据集增大到的十万的时候，</a:t>
            </a:r>
            <a:r>
              <a:t>mysql</a:t>
            </a:r>
            <a:r>
              <a:t>的优势开始缩小</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到百万级的时候，</a:t>
            </a:r>
            <a:r>
              <a:t>mongodb</a:t>
            </a:r>
            <a:r>
              <a:t>的速度已经远远超过</a:t>
            </a:r>
            <a:r>
              <a:t>mysql</a:t>
            </a:r>
          </a:p>
          <a:p>
            <a:pPr/>
          </a:p>
          <a:p>
            <a:pPr/>
            <a:r>
              <a:t>那么</a:t>
            </a:r>
            <a:r>
              <a:t>mongodb</a:t>
            </a:r>
            <a:r>
              <a:t>为什么会这么快呢</a:t>
            </a:r>
          </a:p>
          <a:p>
            <a:pPr/>
            <a:r>
              <a:t>我想大家看了下一张图就明白了</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是的，</a:t>
            </a:r>
            <a:r>
              <a:t>MongoDB</a:t>
            </a:r>
            <a:r>
              <a:t>的空间占用几乎达到了</a:t>
            </a:r>
            <a:r>
              <a:t>MySQL</a:t>
            </a:r>
            <a:r>
              <a:t>的三倍</a:t>
            </a:r>
          </a:p>
          <a:p>
            <a:pPr/>
            <a:r>
              <a:t>这样看来，</a:t>
            </a:r>
            <a:r>
              <a:t>MongoDB</a:t>
            </a:r>
            <a:r>
              <a:t>的高速是以巨大的空间占用来实现的</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下面是</a:t>
            </a:r>
            <a:r>
              <a:t>非</a:t>
            </a:r>
            <a:r>
              <a:t>结构化的部分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对于非结构数据，经过我们的多方考虑，最后决定使用</a:t>
            </a:r>
            <a:r>
              <a:t>html</a:t>
            </a:r>
            <a:r>
              <a:t>来作为我们的数据集</a:t>
            </a:r>
          </a:p>
          <a:p>
            <a:pPr/>
            <a:r>
              <a:t>我们对交大教务处的网页进行了爬取，</a:t>
            </a:r>
          </a:p>
          <a:p>
            <a:pPr/>
            <a:r>
              <a:t>因为完成这次大作业的时间有限，我们最后使用了其中的一万条数据作为我们的测试数据集</a:t>
            </a:r>
          </a:p>
          <a:p>
            <a:pPr/>
            <a:r>
              <a:t>nosql</a:t>
            </a:r>
            <a:r>
              <a:t>方面，我们编写了程序把</a:t>
            </a:r>
            <a:r>
              <a:t>html</a:t>
            </a:r>
            <a:r>
              <a:t>转换为</a:t>
            </a:r>
            <a:r>
              <a:t>json</a:t>
            </a:r>
          </a:p>
          <a:p>
            <a:pPr/>
            <a:r>
              <a:t>Sql</a:t>
            </a:r>
            <a:r>
              <a:t>方面，我们把</a:t>
            </a:r>
            <a:r>
              <a:t>html</a:t>
            </a:r>
            <a:r>
              <a:t>转化为了以下的格式</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对于非结构数据，经过我们的多方考虑，最后决定使用</a:t>
            </a:r>
            <a:r>
              <a:t>html</a:t>
            </a:r>
            <a:r>
              <a:t>来作为我们的数据集</a:t>
            </a:r>
          </a:p>
          <a:p>
            <a:pPr/>
            <a:r>
              <a:t>我们对交大教务处的网页进行了爬取，</a:t>
            </a:r>
          </a:p>
          <a:p>
            <a:pPr/>
            <a:r>
              <a:t>因为完成这次大作业的时间有限，我们最后使用了其中的一万条数据作为我们的测试数据集</a:t>
            </a:r>
          </a:p>
          <a:p>
            <a:pPr/>
            <a:r>
              <a:t>nosql</a:t>
            </a:r>
            <a:r>
              <a:t>方面，我们编写了程序把</a:t>
            </a:r>
            <a:r>
              <a:t>html</a:t>
            </a:r>
            <a:r>
              <a:t>转换为</a:t>
            </a:r>
            <a:r>
              <a:t>json</a:t>
            </a:r>
          </a:p>
          <a:p>
            <a:pPr/>
            <a:r>
              <a:t>Sql</a:t>
            </a:r>
            <a:r>
              <a:t>方面，我们把</a:t>
            </a:r>
            <a:r>
              <a:t>html</a:t>
            </a:r>
            <a:r>
              <a:t>转化为了以下的格式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首先，请允许我简单介绍一下数据库在</a:t>
            </a:r>
            <a:r>
              <a:t>sql</a:t>
            </a:r>
            <a:r>
              <a:t>出现以后的历史</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在这里，我们假设的场景为类似百度快照的应用</a:t>
            </a:r>
          </a:p>
          <a:p>
            <a:pPr/>
            <a:r>
              <a:t>我们需要通过数据库快速的还原应用</a:t>
            </a:r>
          </a:p>
          <a:p>
            <a:pPr/>
            <a:r>
              <a:t>Sql</a:t>
            </a:r>
            <a:r>
              <a:t>实现该应用需要十分复杂的</a:t>
            </a:r>
            <a:r>
              <a:t>sql</a:t>
            </a:r>
            <a:r>
              <a:t>语句</a:t>
            </a:r>
          </a:p>
          <a:p>
            <a:pPr/>
            <a:r>
              <a:t>而与此同时，</a:t>
            </a:r>
            <a:r>
              <a:t>nosql</a:t>
            </a:r>
            <a:r>
              <a:t>只需要提取出简单的</a:t>
            </a:r>
            <a:r>
              <a:t>json</a:t>
            </a:r>
            <a:r>
              <a:t>就可实现该功能</a:t>
            </a:r>
          </a:p>
          <a:p>
            <a:pPr/>
            <a:r>
              <a:t>在这里可以看到，</a:t>
            </a:r>
            <a:r>
              <a:t>nosql</a:t>
            </a:r>
            <a:r>
              <a:t>相对于</a:t>
            </a:r>
            <a:r>
              <a:t>mysql</a:t>
            </a:r>
            <a:r>
              <a:t>有极大的优势</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在这里，我们假设的场景为类似百度快照的应用</a:t>
            </a:r>
          </a:p>
          <a:p>
            <a:pPr/>
            <a:r>
              <a:t>我们需要通过数据库快速的还原应用</a:t>
            </a:r>
          </a:p>
          <a:p>
            <a:pPr/>
            <a:r>
              <a:t>Sql</a:t>
            </a:r>
            <a:r>
              <a:t>实现该应用需要十分复杂的</a:t>
            </a:r>
            <a:r>
              <a:t>sql</a:t>
            </a:r>
            <a:r>
              <a:t>语句</a:t>
            </a:r>
          </a:p>
          <a:p>
            <a:pPr/>
            <a:r>
              <a:t>而与此同时，</a:t>
            </a:r>
            <a:r>
              <a:t>nosql</a:t>
            </a:r>
            <a:r>
              <a:t>只需要提取出简单的</a:t>
            </a:r>
            <a:r>
              <a:t>json</a:t>
            </a:r>
            <a:r>
              <a:t>就可实现该功能</a:t>
            </a:r>
          </a:p>
          <a:p>
            <a:pPr/>
            <a:r>
              <a:t>在这里可以看到，</a:t>
            </a:r>
            <a:r>
              <a:t>nosql</a:t>
            </a:r>
            <a:r>
              <a:t>相对于</a:t>
            </a:r>
            <a:r>
              <a:t>mysql</a:t>
            </a:r>
            <a:r>
              <a:t>有极大的优势</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正如前言，</a:t>
            </a:r>
            <a:r>
              <a:t>MySQL</a:t>
            </a:r>
            <a:r>
              <a:t>在处理结构化的数据上有一定的优势，但是，</a:t>
            </a:r>
          </a:p>
          <a:p>
            <a:pPr/>
            <a:r>
              <a:t>随着应用场景的不断多元化，</a:t>
            </a:r>
            <a:r>
              <a:t>NoSQL</a:t>
            </a:r>
            <a:r>
              <a:t>或许会成为一些应用的很好的选择</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以下是我们的参考文献</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因为时间有限，我们并没有把我们整个实验展现出来，</a:t>
            </a:r>
          </a:p>
          <a:p>
            <a:pPr/>
            <a:r>
              <a:t>另外，我们的研究和实验还有很多不足的地方</a:t>
            </a:r>
          </a:p>
          <a:p>
            <a:pPr/>
            <a:r>
              <a:t>所以我们把相关的材料，程序</a:t>
            </a:r>
            <a:r>
              <a:t>/</a:t>
            </a:r>
            <a:r>
              <a:t>脚本的源代码都放到了</a:t>
            </a:r>
            <a:r>
              <a:t>github</a:t>
            </a:r>
            <a:r>
              <a:t>上，</a:t>
            </a:r>
          </a:p>
          <a:p>
            <a:pPr/>
            <a:r>
              <a:t>如果大家想重现或者改进我们的项目，</a:t>
            </a:r>
            <a:r>
              <a:t>可以通过扫描这个二维码查看我们的项目</a:t>
            </a:r>
          </a:p>
          <a:p>
            <a:pPr/>
            <a:r>
              <a:t>欢迎大家对我们的项目</a:t>
            </a:r>
            <a:r>
              <a:t>commit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因为时间有限，我们并没有把我们整个实验展现出来，</a:t>
            </a:r>
          </a:p>
          <a:p>
            <a:pPr/>
            <a:r>
              <a:t>另外，我们的研究和实验还有很多不足的地方</a:t>
            </a:r>
          </a:p>
          <a:p>
            <a:pPr/>
            <a:r>
              <a:t>所以我们把相关的材料，程序</a:t>
            </a:r>
            <a:r>
              <a:t>/</a:t>
            </a:r>
            <a:r>
              <a:t>脚本的源代码都放到了</a:t>
            </a:r>
            <a:r>
              <a:t>github</a:t>
            </a:r>
            <a:r>
              <a:t>上，</a:t>
            </a:r>
          </a:p>
          <a:p>
            <a:pPr/>
            <a:r>
              <a:t>如果大家想重现或者改进我们的项目，</a:t>
            </a:r>
            <a:r>
              <a:t>可以通过扫描这个二维码查看我们的项目</a:t>
            </a:r>
          </a:p>
          <a:p>
            <a:pPr/>
            <a:r>
              <a:t>欢迎大家对我们的项目</a:t>
            </a:r>
            <a:r>
              <a:t>commit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以下是我们的参考文献</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因为时间有限，我们并没有把我们整个实验展现出来，</a:t>
            </a:r>
          </a:p>
          <a:p>
            <a:pPr/>
            <a:r>
              <a:t>另外，我们的研究和实验还有很多不足的地方</a:t>
            </a:r>
          </a:p>
          <a:p>
            <a:pPr/>
            <a:r>
              <a:t>所以我们把相关的材料，程序</a:t>
            </a:r>
            <a:r>
              <a:t>/</a:t>
            </a:r>
            <a:r>
              <a:t>脚本的源代码都放到了</a:t>
            </a:r>
            <a:r>
              <a:t>github</a:t>
            </a:r>
            <a:r>
              <a:t>上，</a:t>
            </a:r>
          </a:p>
          <a:p>
            <a:pPr/>
            <a:r>
              <a:t>如果大家想重现或者改进我们的项目，</a:t>
            </a:r>
            <a:r>
              <a:t>可以通过扫描这个二维码查看我们的项目</a:t>
            </a:r>
          </a:p>
          <a:p>
            <a:pPr/>
            <a:r>
              <a:t>欢迎大家对我们的项目</a:t>
            </a:r>
            <a:r>
              <a:t>commit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pPr/>
            <a:r>
              <a:t>能够用统一的结构加以表示的信息，我们称之为结构化数据，如数字、符号；</a:t>
            </a:r>
          </a:p>
          <a:p>
            <a:pPr/>
            <a:r>
              <a:t>无法用数字或统一的结构表示的，更冗杂的信息，如文本、图像、声音、网页等，我们称之为非结构化数据。</a:t>
            </a:r>
          </a:p>
          <a:p>
            <a:pPr/>
            <a: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lnSpc>
                <a:spcPct val="80000"/>
              </a:lnSpc>
              <a:defRPr b="1" sz="1100"/>
            </a:pPr>
            <a:r>
              <a:t>0x01 </a:t>
            </a:r>
            <a:r>
              <a:t>一极独霸：</a:t>
            </a:r>
            <a:r>
              <a:t>SQL</a:t>
            </a:r>
          </a:p>
          <a:p>
            <a:pPr>
              <a:lnSpc>
                <a:spcPct val="80000"/>
              </a:lnSpc>
              <a:defRPr sz="1100"/>
            </a:pPr>
            <a:r>
              <a:t>在信息时代的初期，人们所能够处理的，只是日常的简单的数据，比如学生的成绩单、职员的工资表，这样的信息，也就是我们所说的</a:t>
            </a:r>
            <a:r>
              <a:t> </a:t>
            </a:r>
            <a:r>
              <a:rPr b="1" i="1"/>
              <a:t>结构化数据</a:t>
            </a:r>
            <a:r>
              <a:t> </a:t>
            </a:r>
            <a:r>
              <a:t>。经过了很长一段时间的探索，人们对数据库的认知经历了层状数据库，网状数据库以及关系型数据库等三个阶段，最终，作为关系型数据库的代表， </a:t>
            </a:r>
            <a:r>
              <a:t>SQL </a:t>
            </a:r>
            <a:r>
              <a:t>，得到了广泛的运用和推广，成为了处理结构化数据的强有力的手段。</a:t>
            </a:r>
          </a:p>
          <a:p>
            <a:pPr>
              <a:lnSpc>
                <a:spcPct val="80000"/>
              </a:lnSpc>
              <a:defRPr sz="1100"/>
            </a:pPr>
            <a:r>
              <a:t>结构化数据，因为其明显的结构特征，我们可以通过关系的表述，将实际的数据抽象为二维表，再通过表与表之间形成更复杂的关系，由此外延。 </a:t>
            </a:r>
            <a:r>
              <a:t>SQL </a:t>
            </a:r>
            <a:r>
              <a:t>无疑将关系型数据库的强大发挥到了极致。</a:t>
            </a:r>
          </a:p>
          <a:p>
            <a:pPr>
              <a:lnSpc>
                <a:spcPct val="80000"/>
              </a:lnSpc>
              <a:defRPr b="1" sz="1100"/>
            </a:pPr>
            <a:r>
              <a:t>0x02 </a:t>
            </a:r>
            <a:r>
              <a:t>异军突起： </a:t>
            </a:r>
            <a:r>
              <a:t>NoSQL</a:t>
            </a:r>
          </a:p>
          <a:p>
            <a:pPr>
              <a:lnSpc>
                <a:spcPct val="80000"/>
              </a:lnSpc>
              <a:defRPr sz="1100"/>
            </a:pPr>
            <a:r>
              <a:t>随着计算机能力的不断上升，人们的生活越来越离散化和数字化，数据库所要处理的数据复杂度与数据量也在以几何级数上升。同样，伴随着 </a:t>
            </a:r>
            <a:r>
              <a:t>Web 2.0 </a:t>
            </a:r>
            <a:r>
              <a:t>时代的到来，数据的冗余与不规则性也在不断地产生。人们终于发现，结构化数据已经开始变得越来越困难，甚至于是不可实现的了。这个时候，基于 </a:t>
            </a:r>
            <a:r>
              <a:t>Key-Value </a:t>
            </a:r>
            <a:r>
              <a:t>的</a:t>
            </a:r>
            <a:r>
              <a:t> </a:t>
            </a:r>
            <a:r>
              <a:rPr b="1" i="1"/>
              <a:t>非结构化数据</a:t>
            </a:r>
            <a:r>
              <a:t> </a:t>
            </a:r>
            <a:r>
              <a:t>库的理念产生了。也就是这个时候， </a:t>
            </a:r>
            <a:r>
              <a:t>NoSQL </a:t>
            </a:r>
            <a:r>
              <a:t>开始进入人们的视线。</a:t>
            </a:r>
          </a:p>
          <a:p>
            <a:pPr>
              <a:lnSpc>
                <a:spcPct val="80000"/>
              </a:lnSpc>
              <a:defRPr sz="1100"/>
            </a:pPr>
            <a:r>
              <a:t>对非结构化数据的高效处理，对并发性能的完美提升，对数据实时更新的强力支持，这一切的一切，都使得 </a:t>
            </a:r>
            <a:r>
              <a:t>NoSQL </a:t>
            </a:r>
            <a:r>
              <a:t>不断拥有更高的市场占有率，冲击着 </a:t>
            </a:r>
            <a:r>
              <a:t>SQL </a:t>
            </a:r>
            <a:r>
              <a:t>稳固多年的地位。</a:t>
            </a:r>
          </a:p>
          <a:p>
            <a:pPr>
              <a:lnSpc>
                <a:spcPct val="80000"/>
              </a:lnSpc>
              <a:defRPr b="1" sz="1100"/>
            </a:pPr>
            <a:r>
              <a:t>0x03 </a:t>
            </a:r>
            <a:r>
              <a:t>问鼎天下，孰与争锋</a:t>
            </a:r>
          </a:p>
          <a:p>
            <a:pPr>
              <a:lnSpc>
                <a:spcPct val="80000"/>
              </a:lnSpc>
              <a:defRPr sz="1100"/>
            </a:pPr>
            <a:r>
              <a:t>从早期 </a:t>
            </a:r>
            <a:r>
              <a:t>SQL </a:t>
            </a:r>
            <a:r>
              <a:t>关系型数据库的完善推广，到八十年代 </a:t>
            </a:r>
            <a:r>
              <a:t>NoSQL </a:t>
            </a:r>
            <a:r>
              <a:t>概念模型的提出，再到如今两极天下的 </a:t>
            </a:r>
            <a:r>
              <a:t>Web 2.0 </a:t>
            </a:r>
            <a:r>
              <a:t>时代，人们终于开始意识到数据库技术的发展已经远远落后于数据的增长，于此同时浮出水面的，还有 </a:t>
            </a:r>
            <a:r>
              <a:t>NoSQL </a:t>
            </a:r>
            <a:r>
              <a:t>对 </a:t>
            </a:r>
            <a:r>
              <a:t>SQL </a:t>
            </a:r>
            <a:r>
              <a:t>在数据库技术方面统治性地位的冲击：</a:t>
            </a:r>
          </a:p>
          <a:p>
            <a:pPr>
              <a:lnSpc>
                <a:spcPct val="80000"/>
              </a:lnSpc>
              <a:defRPr b="1" i="1" sz="1100"/>
            </a:pPr>
            <a:r>
              <a:t>一方面， </a:t>
            </a:r>
            <a:r>
              <a:t>NoSQL </a:t>
            </a:r>
            <a:r>
              <a:t>对日新月异的非结构化数据有着令人瞠目结舌的处理能力； 另一方面， </a:t>
            </a:r>
            <a:r>
              <a:t>SQL </a:t>
            </a:r>
            <a:r>
              <a:t>长期的发展意味着其稳定性与拓展性令其他模式的数据库难以望其项背的。</a:t>
            </a:r>
          </a:p>
          <a:p>
            <a:pPr>
              <a:lnSpc>
                <a:spcPct val="80000"/>
              </a:lnSpc>
              <a:defRPr sz="1100"/>
            </a:pPr>
            <a:r>
              <a:t>我们的项目，就是想通过多个方面的比较，对两种模式的数据库进行对比，分析比较出两种数据库优劣，以便于将来进行更加深入的学习和分析。</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介绍完背景，让我们把目光转到研究方案上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介绍完工具，下面是实验环境</a:t>
            </a:r>
          </a:p>
          <a:p>
            <a:pPr/>
            <a:r>
              <a:t>操作系统和</a:t>
            </a:r>
            <a:r>
              <a:t>sql</a:t>
            </a:r>
            <a:r>
              <a:t>版本等相信大家都很熟悉，这里不赘述</a:t>
            </a:r>
          </a:p>
          <a:p>
            <a:pPr/>
            <a:r>
              <a:t>我们只简单介绍一下</a:t>
            </a:r>
            <a:r>
              <a:t>Mongodb</a:t>
            </a:r>
          </a:p>
          <a:p>
            <a:pPr/>
            <a:r>
              <a:t>mongodb</a:t>
            </a:r>
            <a:r>
              <a:t>是一款</a:t>
            </a:r>
            <a:r>
              <a:t>nosql</a:t>
            </a:r>
            <a:r>
              <a:t>数据库，和关系型数据库不同，他数据的原子单位是</a:t>
            </a:r>
            <a:r>
              <a:t>JSON</a:t>
            </a:r>
            <a:r>
              <a:t>文档，在</a:t>
            </a:r>
            <a:r>
              <a:t>2015</a:t>
            </a:r>
            <a:r>
              <a:t>年</a:t>
            </a:r>
            <a:r>
              <a:t>7</a:t>
            </a:r>
            <a:r>
              <a:t>月的评选中，</a:t>
            </a:r>
            <a:r>
              <a:t>mongodb</a:t>
            </a:r>
            <a:r>
              <a:t>被评为第</a:t>
            </a:r>
            <a:r>
              <a:t>4</a:t>
            </a:r>
            <a:r>
              <a:t>受欢迎的</a:t>
            </a:r>
            <a:r>
              <a:t>DBMS</a:t>
            </a:r>
            <a:r>
              <a:t>和最受欢迎的文档储存型的</a:t>
            </a:r>
            <a:r>
              <a:t>DBMS</a:t>
            </a:r>
            <a:r>
              <a:t>。同时，其对</a:t>
            </a:r>
            <a:r>
              <a:t>flask,Django,java,nodejs</a:t>
            </a:r>
            <a:r>
              <a:t>等的良好支持使得他有很广阔的应用场景，因此，我们选择了</a:t>
            </a:r>
            <a:r>
              <a:t>mongodb</a:t>
            </a:r>
            <a:r>
              <a:t>作为我们的测试数据库</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工欲善其事必先利其器，所以我们准备了各种工具来衡量这次实验结果</a:t>
            </a:r>
          </a:p>
          <a:p>
            <a:pPr/>
            <a:r>
              <a:t>对于</a:t>
            </a:r>
            <a:r>
              <a:t>mysql</a:t>
            </a:r>
            <a:r>
              <a:t>我们开始准备了三套工具</a:t>
            </a:r>
          </a:p>
          <a:p>
            <a:pPr/>
            <a:r>
              <a:t>分别为</a:t>
            </a:r>
            <a:r>
              <a:t>mysqlslap,smack,sysbench</a:t>
            </a:r>
          </a:p>
          <a:p>
            <a:pPr/>
            <a:r>
              <a:t>而经过多番比较和测试，我们最后使用了和</a:t>
            </a:r>
            <a:r>
              <a:t>mysql</a:t>
            </a:r>
            <a:r>
              <a:t>契合最好的</a:t>
            </a:r>
            <a:r>
              <a:t>mysqlslap</a:t>
            </a:r>
          </a:p>
          <a:p>
            <a:pPr/>
            <a:r>
              <a:t>其特点是语法简单</a:t>
            </a:r>
            <a:r>
              <a:t>,</a:t>
            </a:r>
            <a:r>
              <a:t>灵活容易使用</a:t>
            </a:r>
            <a:r>
              <a:t>.</a:t>
            </a:r>
            <a:r>
              <a:t>该工具可以模拟多个客户端同时并发的向服务器发出查询而且提供了多种引擎的性能比较</a:t>
            </a:r>
          </a:p>
          <a:p>
            <a:pPr/>
          </a:p>
          <a:p>
            <a:pPr/>
            <a:r>
              <a:t>Nosql</a:t>
            </a:r>
            <a:r>
              <a:t>，作为一个新兴的技术，性能测试工具还不是很多，通过查询文献，我们找到了</a:t>
            </a:r>
            <a:r>
              <a:t>ycsb</a:t>
            </a:r>
            <a:r>
              <a:t>作为我们的测试工具</a:t>
            </a:r>
          </a:p>
          <a:p>
            <a:pPr>
              <a:buSzPct val="100000"/>
              <a:buFont typeface="Wingdings"/>
              <a:buChar char="➢"/>
            </a:pPr>
            <a:r>
              <a:t>YCSB(The Yahoo! Cloud Serving Benchmark)</a:t>
            </a:r>
            <a:r>
              <a:t>是雅虎编写的一套用于比较</a:t>
            </a:r>
            <a:r>
              <a:t>NoSQL</a:t>
            </a:r>
            <a:r>
              <a:t>数据库系统的性能的开源工具。</a:t>
            </a:r>
          </a:p>
          <a:p>
            <a:pPr>
              <a:buSzPct val="100000"/>
              <a:buFont typeface="Wingdings"/>
              <a:buChar char="➢"/>
            </a:pPr>
            <a:r>
              <a:t>其特点是可以对不同的</a:t>
            </a:r>
            <a:r>
              <a:t>nosql</a:t>
            </a:r>
            <a:r>
              <a:t>数据库进行测试</a:t>
            </a:r>
          </a:p>
          <a:p>
            <a:pPr>
              <a:buSzPct val="100000"/>
              <a:buFont typeface="Wingdings"/>
              <a:buChar char="➢"/>
            </a:pPr>
            <a:r>
              <a:t>还可以通过自定义其核心的</a:t>
            </a:r>
            <a:r>
              <a:t>java</a:t>
            </a:r>
            <a:r>
              <a:t>包来实现一些自定义操作</a:t>
            </a:r>
          </a:p>
          <a:p>
            <a:pPr>
              <a:buSzPct val="100000"/>
              <a:buFont typeface="Wingdings"/>
              <a:buChar char="➢"/>
            </a:pPr>
            <a:r>
              <a:t>尽管这些工具很成熟，但是和我们的需求不是完全切合，所以在最后我们也自己写了各种脚本和代码来进行试验或对工具进行补充</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经过阅读各种文献，我们把时间，</a:t>
            </a:r>
            <a:r>
              <a:t>CPU</a:t>
            </a:r>
            <a:r>
              <a:t>，内存作为此次实验结果的衡量标准</a:t>
            </a:r>
          </a:p>
          <a:p>
            <a:pPr/>
            <a:r>
              <a:t>而我们主要用于实验的操作是增、查、改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为了更好的比较，我们把实验分为了结构化数据和非结构化数据两部分</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幻灯片">
    <p:spTree>
      <p:nvGrpSpPr>
        <p:cNvPr id="1" name=""/>
        <p:cNvGrpSpPr/>
        <p:nvPr/>
      </p:nvGrpSpPr>
      <p:grpSpPr>
        <a:xfrm>
          <a:off x="0" y="0"/>
          <a:ext cx="0" cy="0"/>
          <a:chOff x="0" y="0"/>
          <a:chExt cx="0" cy="0"/>
        </a:xfrm>
      </p:grpSpPr>
      <p:sp>
        <p:nvSpPr>
          <p:cNvPr id="12" name="Shape 12"/>
          <p:cNvSpPr/>
          <p:nvPr/>
        </p:nvSpPr>
        <p:spPr>
          <a:xfrm>
            <a:off x="-6843" y="2059011"/>
            <a:ext cx="12195668" cy="1828801"/>
          </a:xfrm>
          <a:prstGeom prst="rect">
            <a:avLst/>
          </a:prstGeom>
          <a:solidFill>
            <a:srgbClr val="FFFFFF"/>
          </a:solidFill>
          <a:ln w="12700">
            <a:miter lim="400000"/>
          </a:ln>
        </p:spPr>
        <p:txBody>
          <a:bodyPr lIns="45719" rIns="45719"/>
          <a:lstStyle/>
          <a:p>
            <a:pPr>
              <a:defRPr>
                <a:solidFill>
                  <a:srgbClr val="FFFFFF"/>
                </a:solidFill>
              </a:defRPr>
            </a:pPr>
          </a:p>
        </p:txBody>
      </p:sp>
      <p:sp>
        <p:nvSpPr>
          <p:cNvPr id="13" name="Shape 13"/>
          <p:cNvSpPr/>
          <p:nvPr>
            <p:ph type="title"/>
          </p:nvPr>
        </p:nvSpPr>
        <p:spPr>
          <a:xfrm>
            <a:off x="365758" y="2166364"/>
            <a:ext cx="11471566" cy="1739348"/>
          </a:xfrm>
          <a:prstGeom prst="rect">
            <a:avLst/>
          </a:prstGeom>
        </p:spPr>
        <p:txBody>
          <a:bodyPr/>
          <a:lstStyle>
            <a:lvl1pPr algn="ctr">
              <a:lnSpc>
                <a:spcPct val="80000"/>
              </a:lnSpc>
              <a:defRPr spc="150" sz="6000"/>
            </a:lvl1pPr>
          </a:lstStyle>
          <a:p>
            <a:pPr/>
            <a:r>
              <a:t>标题文本</a:t>
            </a:r>
          </a:p>
        </p:txBody>
      </p:sp>
      <p:sp>
        <p:nvSpPr>
          <p:cNvPr id="14" name="Shape 14"/>
          <p:cNvSpPr/>
          <p:nvPr>
            <p:ph type="body" sz="quarter" idx="1"/>
          </p:nvPr>
        </p:nvSpPr>
        <p:spPr>
          <a:xfrm>
            <a:off x="1524000" y="3996249"/>
            <a:ext cx="9144000" cy="1309256"/>
          </a:xfrm>
          <a:prstGeom prst="rect">
            <a:avLst/>
          </a:prstGeom>
        </p:spPr>
        <p:txBody>
          <a:bodyPr/>
          <a:lstStyle>
            <a:lvl1pPr marL="0" indent="0" algn="ctr">
              <a:buClrTx/>
              <a:buSzTx/>
              <a:buFontTx/>
              <a:buNone/>
              <a:defRPr sz="2000"/>
            </a:lvl1pPr>
            <a:lvl2pPr marL="0" indent="457200" algn="ctr">
              <a:buClrTx/>
              <a:buSzTx/>
              <a:buFontTx/>
              <a:buNone/>
              <a:defRPr sz="2000"/>
            </a:lvl2pPr>
            <a:lvl3pPr marL="0" indent="914400" algn="ctr">
              <a:buClrTx/>
              <a:buSzTx/>
              <a:buFontTx/>
              <a:buNone/>
              <a:defRPr sz="2000"/>
            </a:lvl3pPr>
            <a:lvl4pPr marL="0" indent="1371600" algn="ctr">
              <a:buClrTx/>
              <a:buSzTx/>
              <a:buFontTx/>
              <a:buNone/>
              <a:defRPr sz="2000"/>
            </a:lvl4pPr>
            <a:lvl5pPr marL="0" indent="1828800" algn="ctr">
              <a:buClrTx/>
              <a:buSzTx/>
              <a:buFontTx/>
              <a:buNone/>
              <a:defRPr sz="2000"/>
            </a:lvl5pPr>
          </a:lstStyle>
          <a:p>
            <a:pPr/>
            <a:r>
              <a:t>正文级别 1</a:t>
            </a:r>
          </a:p>
          <a:p>
            <a:pPr lvl="1"/>
            <a:r>
              <a:t>正文级别 2</a:t>
            </a:r>
          </a:p>
          <a:p>
            <a:pPr lvl="2"/>
            <a:r>
              <a:t>正文级别 3</a:t>
            </a:r>
          </a:p>
          <a:p>
            <a:pPr lvl="3"/>
            <a:r>
              <a:t>正文级别 4</a:t>
            </a:r>
          </a:p>
          <a:p>
            <a:pPr lvl="4"/>
            <a:r>
              <a:t>正文级别 5</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a:r>
              <a:t>标题文本</a:t>
            </a:r>
          </a:p>
        </p:txBody>
      </p:sp>
      <p:sp>
        <p:nvSpPr>
          <p:cNvPr id="96" name="Shape 96"/>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垂直排列标题与&#10;文本">
    <p:spTree>
      <p:nvGrpSpPr>
        <p:cNvPr id="1" name=""/>
        <p:cNvGrpSpPr/>
        <p:nvPr/>
      </p:nvGrpSpPr>
      <p:grpSpPr>
        <a:xfrm>
          <a:off x="0" y="0"/>
          <a:ext cx="0" cy="0"/>
          <a:chOff x="0" y="0"/>
          <a:chExt cx="0" cy="0"/>
        </a:xfrm>
      </p:grpSpPr>
      <p:sp>
        <p:nvSpPr>
          <p:cNvPr id="104" name="Shape 104"/>
          <p:cNvSpPr/>
          <p:nvPr/>
        </p:nvSpPr>
        <p:spPr>
          <a:xfrm>
            <a:off x="9019312" y="0"/>
            <a:ext cx="2743201" cy="6858000"/>
          </a:xfrm>
          <a:prstGeom prst="rect">
            <a:avLst/>
          </a:prstGeom>
          <a:solidFill>
            <a:srgbClr val="FFFFFF"/>
          </a:solidFill>
          <a:ln w="12700">
            <a:miter lim="400000"/>
          </a:ln>
        </p:spPr>
        <p:txBody>
          <a:bodyPr lIns="45719" rIns="45719"/>
          <a:lstStyle/>
          <a:p>
            <a:pPr>
              <a:defRPr>
                <a:solidFill>
                  <a:srgbClr val="FFFFFF"/>
                </a:solidFill>
              </a:defRPr>
            </a:pPr>
          </a:p>
        </p:txBody>
      </p:sp>
      <p:sp>
        <p:nvSpPr>
          <p:cNvPr id="105" name="Shape 105"/>
          <p:cNvSpPr/>
          <p:nvPr>
            <p:ph type="title"/>
          </p:nvPr>
        </p:nvSpPr>
        <p:spPr>
          <a:xfrm>
            <a:off x="9160623" y="274638"/>
            <a:ext cx="2402381" cy="5897563"/>
          </a:xfrm>
          <a:prstGeom prst="rect">
            <a:avLst/>
          </a:prstGeom>
        </p:spPr>
        <p:txBody>
          <a:bodyPr/>
          <a:lstStyle/>
          <a:p>
            <a:pPr/>
            <a:r>
              <a:t>标题文本</a:t>
            </a:r>
          </a:p>
        </p:txBody>
      </p:sp>
      <p:sp>
        <p:nvSpPr>
          <p:cNvPr id="106" name="Shape 106"/>
          <p:cNvSpPr/>
          <p:nvPr>
            <p:ph type="body" idx="1"/>
          </p:nvPr>
        </p:nvSpPr>
        <p:spPr>
          <a:xfrm>
            <a:off x="838199" y="274638"/>
            <a:ext cx="7973291" cy="589756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7" name="Shape 107"/>
          <p:cNvSpPr/>
          <p:nvPr>
            <p:ph type="sldNum" sz="quarter" idx="2"/>
          </p:nvPr>
        </p:nvSpPr>
        <p:spPr>
          <a:xfrm>
            <a:off x="8073048" y="6470796"/>
            <a:ext cx="256541"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a:r>
              <a:t>标题文本</a:t>
            </a:r>
          </a:p>
        </p:txBody>
      </p:sp>
      <p:sp>
        <p:nvSpPr>
          <p:cNvPr id="23" name="Shape 2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节标题">
    <p:bg>
      <p:bgPr>
        <a:solidFill>
          <a:srgbClr val="FFFFFF"/>
        </a:solidFill>
      </p:bgPr>
    </p:bg>
    <p:spTree>
      <p:nvGrpSpPr>
        <p:cNvPr id="1" name=""/>
        <p:cNvGrpSpPr/>
        <p:nvPr/>
      </p:nvGrpSpPr>
      <p:grpSpPr>
        <a:xfrm>
          <a:off x="0" y="0"/>
          <a:ext cx="0" cy="0"/>
          <a:chOff x="0" y="0"/>
          <a:chExt cx="0" cy="0"/>
        </a:xfrm>
      </p:grpSpPr>
      <p:sp>
        <p:nvSpPr>
          <p:cNvPr id="31" name="Shape 31"/>
          <p:cNvSpPr/>
          <p:nvPr/>
        </p:nvSpPr>
        <p:spPr>
          <a:xfrm>
            <a:off x="-6843" y="2059011"/>
            <a:ext cx="12195668" cy="1828801"/>
          </a:xfrm>
          <a:prstGeom prst="rect">
            <a:avLst/>
          </a:prstGeom>
          <a:solidFill>
            <a:srgbClr val="099BDD"/>
          </a:solidFill>
          <a:ln w="12700">
            <a:miter lim="400000"/>
          </a:ln>
        </p:spPr>
        <p:txBody>
          <a:bodyPr lIns="45719" rIns="45719"/>
          <a:lstStyle/>
          <a:p>
            <a:pPr/>
          </a:p>
        </p:txBody>
      </p:sp>
      <p:sp>
        <p:nvSpPr>
          <p:cNvPr id="32" name="Shape 32"/>
          <p:cNvSpPr/>
          <p:nvPr>
            <p:ph type="title"/>
          </p:nvPr>
        </p:nvSpPr>
        <p:spPr>
          <a:xfrm>
            <a:off x="833191" y="2208878"/>
            <a:ext cx="10515601" cy="1676401"/>
          </a:xfrm>
          <a:prstGeom prst="rect">
            <a:avLst/>
          </a:prstGeom>
        </p:spPr>
        <p:txBody>
          <a:bodyPr/>
          <a:lstStyle>
            <a:lvl1pPr algn="ctr">
              <a:lnSpc>
                <a:spcPct val="80000"/>
              </a:lnSpc>
              <a:defRPr spc="150" sz="6000">
                <a:solidFill>
                  <a:srgbClr val="FFFFFF"/>
                </a:solidFill>
              </a:defRPr>
            </a:lvl1pPr>
          </a:lstStyle>
          <a:p>
            <a:pPr/>
            <a:r>
              <a:t>标题文本</a:t>
            </a:r>
          </a:p>
        </p:txBody>
      </p:sp>
      <p:sp>
        <p:nvSpPr>
          <p:cNvPr id="33" name="Shape 33"/>
          <p:cNvSpPr/>
          <p:nvPr>
            <p:ph type="body" sz="quarter" idx="1"/>
          </p:nvPr>
        </p:nvSpPr>
        <p:spPr>
          <a:xfrm>
            <a:off x="833191" y="4010333"/>
            <a:ext cx="10515601" cy="1174640"/>
          </a:xfrm>
          <a:prstGeom prst="rect">
            <a:avLst/>
          </a:prstGeom>
        </p:spPr>
        <p:txBody>
          <a:bodyPr/>
          <a:lstStyle>
            <a:lvl1pPr marL="0" indent="0" algn="ctr">
              <a:buClrTx/>
              <a:buSzTx/>
              <a:buFontTx/>
              <a:buNone/>
              <a:defRPr sz="2000">
                <a:solidFill>
                  <a:srgbClr val="099BDD"/>
                </a:solidFill>
              </a:defRPr>
            </a:lvl1pPr>
            <a:lvl2pPr marL="0" indent="457200" algn="ctr">
              <a:buClrTx/>
              <a:buSzTx/>
              <a:buFontTx/>
              <a:buNone/>
              <a:defRPr sz="2000">
                <a:solidFill>
                  <a:srgbClr val="099BDD"/>
                </a:solidFill>
              </a:defRPr>
            </a:lvl2pPr>
            <a:lvl3pPr marL="0" indent="914400" algn="ctr">
              <a:buClrTx/>
              <a:buSzTx/>
              <a:buFontTx/>
              <a:buNone/>
              <a:defRPr sz="2000">
                <a:solidFill>
                  <a:srgbClr val="099BDD"/>
                </a:solidFill>
              </a:defRPr>
            </a:lvl3pPr>
            <a:lvl4pPr marL="0" indent="1371600" algn="ctr">
              <a:buClrTx/>
              <a:buSzTx/>
              <a:buFontTx/>
              <a:buNone/>
              <a:defRPr sz="2000">
                <a:solidFill>
                  <a:srgbClr val="099BDD"/>
                </a:solidFill>
              </a:defRPr>
            </a:lvl4pPr>
            <a:lvl5pPr marL="0" indent="1828800" algn="ctr">
              <a:buClrTx/>
              <a:buSzTx/>
              <a:buFontTx/>
              <a:buNone/>
              <a:defRPr sz="2000">
                <a:solidFill>
                  <a:srgbClr val="099BDD"/>
                </a:solidFill>
              </a:defRPr>
            </a:lvl5pPr>
          </a:lstStyle>
          <a:p>
            <a:pPr/>
            <a:r>
              <a:t>正文级别 1</a:t>
            </a:r>
          </a:p>
          <a:p>
            <a:pPr lvl="1"/>
            <a:r>
              <a:t>正文级别 2</a:t>
            </a:r>
          </a:p>
          <a:p>
            <a:pPr lvl="2"/>
            <a:r>
              <a:t>正文级别 3</a:t>
            </a:r>
          </a:p>
          <a:p>
            <a:pPr lvl="3"/>
            <a:r>
              <a:t>正文级别 4</a:t>
            </a:r>
          </a:p>
          <a:p>
            <a:pPr lvl="4"/>
            <a:r>
              <a:t>正文级别 5</a:t>
            </a:r>
          </a:p>
        </p:txBody>
      </p:sp>
      <p:sp>
        <p:nvSpPr>
          <p:cNvPr id="34" name="Shape 34"/>
          <p:cNvSpPr/>
          <p:nvPr>
            <p:ph type="sldNum" sz="quarter" idx="2"/>
          </p:nvPr>
        </p:nvSpPr>
        <p:spPr>
          <a:prstGeom prst="rect">
            <a:avLst/>
          </a:prstGeom>
        </p:spPr>
        <p:txBody>
          <a:bodyPr/>
          <a:lstStyle>
            <a:lvl1pPr>
              <a:defRPr>
                <a:solidFill>
                  <a:srgbClr val="099BD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a:r>
              <a:t>标题文本</a:t>
            </a:r>
          </a:p>
        </p:txBody>
      </p:sp>
      <p:sp>
        <p:nvSpPr>
          <p:cNvPr id="42" name="Shape 42"/>
          <p:cNvSpPr/>
          <p:nvPr>
            <p:ph type="body" sz="half" idx="1"/>
          </p:nvPr>
        </p:nvSpPr>
        <p:spPr>
          <a:xfrm>
            <a:off x="1205343" y="2011679"/>
            <a:ext cx="4754881" cy="4206242"/>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标题文本</a:t>
            </a:r>
          </a:p>
        </p:txBody>
      </p:sp>
      <p:sp>
        <p:nvSpPr>
          <p:cNvPr id="51" name="Shape 51"/>
          <p:cNvSpPr/>
          <p:nvPr>
            <p:ph type="body" sz="quarter" idx="1"/>
          </p:nvPr>
        </p:nvSpPr>
        <p:spPr>
          <a:xfrm>
            <a:off x="1207008" y="1913470"/>
            <a:ext cx="4754880" cy="743095"/>
          </a:xfrm>
          <a:prstGeom prst="rect">
            <a:avLst/>
          </a:prstGeom>
        </p:spPr>
        <p:txBody>
          <a:bodyPr anchor="ctr"/>
          <a:lstStyle>
            <a:lvl1pPr marL="0" indent="0">
              <a:buClrTx/>
              <a:buSzTx/>
              <a:buFontTx/>
              <a:buNone/>
              <a:defRPr sz="2100"/>
            </a:lvl1pPr>
            <a:lvl2pPr marL="0" indent="457200">
              <a:buClrTx/>
              <a:buSzTx/>
              <a:buFontTx/>
              <a:buNone/>
              <a:defRPr sz="2100"/>
            </a:lvl2pPr>
            <a:lvl3pPr marL="0" indent="914400">
              <a:buClrTx/>
              <a:buSzTx/>
              <a:buFontTx/>
              <a:buNone/>
              <a:defRPr sz="2100"/>
            </a:lvl3pPr>
            <a:lvl4pPr marL="0" indent="1371600">
              <a:buClrTx/>
              <a:buSzTx/>
              <a:buFontTx/>
              <a:buNone/>
              <a:defRPr sz="2100"/>
            </a:lvl4pPr>
            <a:lvl5pPr marL="0" indent="1828800">
              <a:buClrTx/>
              <a:buSzTx/>
              <a:buFontTx/>
              <a:buNone/>
              <a:defRPr sz="2100"/>
            </a:lvl5pPr>
          </a:lstStyle>
          <a:p>
            <a:pPr/>
            <a:r>
              <a:t>正文级别 1</a:t>
            </a:r>
          </a:p>
          <a:p>
            <a:pPr lvl="1"/>
            <a:r>
              <a:t>正文级别 2</a:t>
            </a:r>
          </a:p>
          <a:p>
            <a:pPr lvl="2"/>
            <a:r>
              <a:t>正文级别 3</a:t>
            </a:r>
          </a:p>
          <a:p>
            <a:pPr lvl="3"/>
            <a:r>
              <a:t>正文级别 4</a:t>
            </a:r>
          </a:p>
          <a:p>
            <a:pPr lvl="4"/>
            <a:r>
              <a:t>正文级别 5</a:t>
            </a:r>
          </a:p>
        </p:txBody>
      </p:sp>
      <p:sp>
        <p:nvSpPr>
          <p:cNvPr id="52" name="Shape 52"/>
          <p:cNvSpPr/>
          <p:nvPr>
            <p:ph type="body" sz="quarter" idx="13"/>
          </p:nvPr>
        </p:nvSpPr>
        <p:spPr>
          <a:xfrm>
            <a:off x="6231230" y="1913470"/>
            <a:ext cx="4754881" cy="743095"/>
          </a:xfrm>
          <a:prstGeom prst="rect">
            <a:avLst/>
          </a:prstGeom>
        </p:spPr>
        <p:txBody>
          <a:bodyPr anchor="ctr"/>
          <a:lstStyle/>
          <a:p>
            <a:pPr marL="0" indent="0">
              <a:buClrTx/>
              <a:buSzTx/>
              <a:buFontTx/>
              <a:buNone/>
              <a:defRPr sz="2100"/>
            </a:pP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标题文本</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a:r>
              <a:t>标题文本</a:t>
            </a:r>
          </a:p>
        </p:txBody>
      </p:sp>
      <p:sp>
        <p:nvSpPr>
          <p:cNvPr id="76" name="Shape 76"/>
          <p:cNvSpPr/>
          <p:nvPr>
            <p:ph type="body" sz="half" idx="1"/>
          </p:nvPr>
        </p:nvSpPr>
        <p:spPr>
          <a:xfrm>
            <a:off x="1207008" y="2120053"/>
            <a:ext cx="6126480" cy="4114801"/>
          </a:xfrm>
          <a:prstGeom prst="rect">
            <a:avLst/>
          </a:prstGeom>
        </p:spPr>
        <p:txBody>
          <a:bodyPr/>
          <a:lstStyle>
            <a:lvl1pPr>
              <a:defRPr sz="3200"/>
            </a:lvl1pPr>
            <a:lvl2pPr marL="437605" indent="-209005">
              <a:defRPr sz="3200"/>
            </a:lvl2pPr>
            <a:lvl3pPr marL="701040" indent="-243840">
              <a:defRPr sz="3200"/>
            </a:lvl3pPr>
            <a:lvl4pPr marL="978408" indent="-292608">
              <a:defRPr sz="3200"/>
            </a:lvl4pPr>
            <a:lvl5pPr marL="1207008" indent="-292608">
              <a:defRPr sz="3200"/>
            </a:lvl5pPr>
          </a:lstStyle>
          <a:p>
            <a:pPr/>
            <a:r>
              <a:t>正文级别 1</a:t>
            </a:r>
          </a:p>
          <a:p>
            <a:pPr lvl="1"/>
            <a:r>
              <a:t>正文级别 2</a:t>
            </a:r>
          </a:p>
          <a:p>
            <a:pPr lvl="2"/>
            <a:r>
              <a:t>正文级别 3</a:t>
            </a:r>
          </a:p>
          <a:p>
            <a:pPr lvl="3"/>
            <a:r>
              <a:t>正文级别 4</a:t>
            </a:r>
          </a:p>
          <a:p>
            <a:pPr lvl="4"/>
            <a:r>
              <a:t>正文级别 5</a:t>
            </a:r>
          </a:p>
        </p:txBody>
      </p:sp>
      <p:sp>
        <p:nvSpPr>
          <p:cNvPr id="77" name="Shape 77"/>
          <p:cNvSpPr/>
          <p:nvPr>
            <p:ph type="body" sz="quarter" idx="13"/>
          </p:nvPr>
        </p:nvSpPr>
        <p:spPr>
          <a:xfrm>
            <a:off x="7789023" y="2147485"/>
            <a:ext cx="3200401" cy="3432321"/>
          </a:xfrm>
          <a:prstGeom prst="rect">
            <a:avLst/>
          </a:prstGeom>
        </p:spPr>
        <p:txBody>
          <a:bodyPr/>
          <a:lstStyle/>
          <a:p>
            <a:pPr marL="0" indent="0">
              <a:lnSpc>
                <a:spcPct val="95000"/>
              </a:lnSpc>
              <a:buClrTx/>
              <a:buSzTx/>
              <a:buFontTx/>
              <a:buNone/>
              <a:defRPr sz="1800"/>
            </a:pP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a:r>
              <a:t>标题文本</a:t>
            </a:r>
          </a:p>
        </p:txBody>
      </p:sp>
      <p:sp>
        <p:nvSpPr>
          <p:cNvPr id="86" name="Shape 86"/>
          <p:cNvSpPr/>
          <p:nvPr>
            <p:ph type="pic" sz="half" idx="13"/>
          </p:nvPr>
        </p:nvSpPr>
        <p:spPr>
          <a:xfrm>
            <a:off x="1280160" y="2211494"/>
            <a:ext cx="6126480" cy="3931921"/>
          </a:xfrm>
          <a:prstGeom prst="rect">
            <a:avLst/>
          </a:prstGeom>
        </p:spPr>
        <p:txBody>
          <a:bodyPr lIns="91439" rIns="91439">
            <a:noAutofit/>
          </a:bodyPr>
          <a:lstStyle/>
          <a:p>
            <a:pPr/>
          </a:p>
        </p:txBody>
      </p:sp>
      <p:sp>
        <p:nvSpPr>
          <p:cNvPr id="87" name="Shape 87"/>
          <p:cNvSpPr/>
          <p:nvPr>
            <p:ph type="body" sz="quarter" idx="1"/>
          </p:nvPr>
        </p:nvSpPr>
        <p:spPr>
          <a:xfrm>
            <a:off x="7790688" y="2150621"/>
            <a:ext cx="3200401" cy="3429001"/>
          </a:xfrm>
          <a:prstGeom prst="rect">
            <a:avLst/>
          </a:prstGeom>
        </p:spPr>
        <p:txBody>
          <a:bodyPr/>
          <a:lstStyle>
            <a:lvl1pPr marL="0" indent="0">
              <a:lnSpc>
                <a:spcPct val="95000"/>
              </a:lnSpc>
              <a:buClrTx/>
              <a:buSzTx/>
              <a:buFontTx/>
              <a:buNone/>
              <a:defRPr sz="1800"/>
            </a:lvl1pPr>
            <a:lvl2pPr marL="0" indent="457200">
              <a:lnSpc>
                <a:spcPct val="95000"/>
              </a:lnSpc>
              <a:buClrTx/>
              <a:buSzTx/>
              <a:buFontTx/>
              <a:buNone/>
              <a:defRPr sz="1800"/>
            </a:lvl2pPr>
            <a:lvl3pPr marL="0" indent="914400">
              <a:lnSpc>
                <a:spcPct val="95000"/>
              </a:lnSpc>
              <a:buClrTx/>
              <a:buSzTx/>
              <a:buFontTx/>
              <a:buNone/>
              <a:defRPr sz="1800"/>
            </a:lvl3pPr>
            <a:lvl4pPr marL="0" indent="1371600">
              <a:lnSpc>
                <a:spcPct val="95000"/>
              </a:lnSpc>
              <a:buClrTx/>
              <a:buSzTx/>
              <a:buFontTx/>
              <a:buNone/>
              <a:defRPr sz="1800"/>
            </a:lvl4pPr>
            <a:lvl5pPr marL="0" indent="1828800">
              <a:lnSpc>
                <a:spcPct val="95000"/>
              </a:lnSpc>
              <a:buClrTx/>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9BDD"/>
        </a:solidFill>
      </p:bgPr>
    </p:bg>
    <p:spTree>
      <p:nvGrpSpPr>
        <p:cNvPr id="1" name=""/>
        <p:cNvGrpSpPr/>
        <p:nvPr/>
      </p:nvGrpSpPr>
      <p:grpSpPr>
        <a:xfrm>
          <a:off x="0" y="0"/>
          <a:ext cx="0" cy="0"/>
          <a:chOff x="0" y="0"/>
          <a:chExt cx="0" cy="0"/>
        </a:xfrm>
      </p:grpSpPr>
      <p:sp>
        <p:nvSpPr>
          <p:cNvPr id="2" name="Shape 2"/>
          <p:cNvSpPr/>
          <p:nvPr/>
        </p:nvSpPr>
        <p:spPr>
          <a:xfrm>
            <a:off x="482" y="176109"/>
            <a:ext cx="12188954" cy="1645918"/>
          </a:xfrm>
          <a:prstGeom prst="rect">
            <a:avLst/>
          </a:prstGeom>
          <a:solidFill>
            <a:srgbClr val="FFFFFF"/>
          </a:solidFill>
          <a:ln w="12700">
            <a:miter lim="400000"/>
          </a:ln>
        </p:spPr>
        <p:txBody>
          <a:bodyPr lIns="45719" rIns="45719"/>
          <a:lstStyle/>
          <a:p>
            <a:pPr>
              <a:defRPr>
                <a:solidFill>
                  <a:srgbClr val="FFFFFF"/>
                </a:solidFill>
              </a:defRPr>
            </a:pPr>
          </a:p>
        </p:txBody>
      </p:sp>
      <p:sp>
        <p:nvSpPr>
          <p:cNvPr id="3" name="Shape 3"/>
          <p:cNvSpPr/>
          <p:nvPr>
            <p:ph type="title"/>
          </p:nvPr>
        </p:nvSpPr>
        <p:spPr>
          <a:xfrm>
            <a:off x="1202919" y="284175"/>
            <a:ext cx="9784081" cy="150876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4" name="Shape 4"/>
          <p:cNvSpPr/>
          <p:nvPr>
            <p:ph type="body" idx="1"/>
          </p:nvPr>
        </p:nvSpPr>
        <p:spPr>
          <a:xfrm>
            <a:off x="1202919" y="2011679"/>
            <a:ext cx="9784081" cy="420624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Shape 5"/>
          <p:cNvSpPr/>
          <p:nvPr>
            <p:ph type="sldNum" sz="quarter" idx="2"/>
          </p:nvPr>
        </p:nvSpPr>
        <p:spPr>
          <a:xfrm>
            <a:off x="10658926" y="6470796"/>
            <a:ext cx="256541" cy="269241"/>
          </a:xfrm>
          <a:prstGeom prst="rect">
            <a:avLst/>
          </a:prstGeom>
          <a:ln w="12700">
            <a:miter lim="400000"/>
          </a:ln>
        </p:spPr>
        <p:txBody>
          <a:bodyPr wrap="none" lIns="45719" rIns="45719" anchor="ctr">
            <a:spAutoFit/>
          </a:bodyPr>
          <a:lstStyle>
            <a:lvl1pP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1pPr>
      <a:lvl2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2pPr>
      <a:lvl3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3pPr>
      <a:lvl4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4pPr>
      <a:lvl5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5pPr>
      <a:lvl6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6pPr>
      <a:lvl7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7pPr>
      <a:lvl8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8pPr>
      <a:lvl9pPr marL="0" marR="0" indent="0" algn="l" defTabSz="914400" rtl="0" latinLnBrk="0">
        <a:lnSpc>
          <a:spcPct val="85000"/>
        </a:lnSpc>
        <a:spcBef>
          <a:spcPts val="0"/>
        </a:spcBef>
        <a:spcAft>
          <a:spcPts val="0"/>
        </a:spcAft>
        <a:buClrTx/>
        <a:buSzTx/>
        <a:buFontTx/>
        <a:buNone/>
        <a:tabLst/>
        <a:defRPr b="0" baseline="0" cap="all" i="0" spc="0" strike="noStrike" sz="4000" u="none">
          <a:ln>
            <a:noFill/>
          </a:ln>
          <a:solidFill>
            <a:srgbClr val="099BDD"/>
          </a:solidFill>
          <a:uFillTx/>
          <a:latin typeface="Corbel"/>
          <a:ea typeface="Corbel"/>
          <a:cs typeface="Corbel"/>
          <a:sym typeface="Corbel"/>
        </a:defRPr>
      </a:lvl9pPr>
    </p:titleStyle>
    <p:bodyStyle>
      <a:lvl1pPr marL="182879" marR="0" indent="-182879"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1pPr>
      <a:lvl2pPr marL="429768" marR="0" indent="-201167"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2pPr>
      <a:lvl3pPr marL="680720" marR="0" indent="-223520"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3pPr>
      <a:lvl4pPr marL="937260" marR="0" indent="-251460"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4pPr>
      <a:lvl5pPr marL="1165860" marR="0" indent="-251460"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5pPr>
      <a:lvl6pPr marL="1370324" marR="0" indent="-314325"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6pPr>
      <a:lvl7pPr marL="1557524" marR="0" indent="-314325"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7pPr>
      <a:lvl8pPr marL="1714724" marR="0" indent="-314325"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8pPr>
      <a:lvl9pPr marL="1891925" marR="0" indent="-314325" algn="l" defTabSz="914400" rtl="0" latinLnBrk="0">
        <a:lnSpc>
          <a:spcPct val="90000"/>
        </a:lnSpc>
        <a:spcBef>
          <a:spcPts val="1200"/>
        </a:spcBef>
        <a:spcAft>
          <a:spcPts val="0"/>
        </a:spcAft>
        <a:buClr>
          <a:srgbClr val="FFFFFF"/>
        </a:buClr>
        <a:buSzPct val="100000"/>
        <a:buFont typeface="Wingdings"/>
        <a:buChar char="▪"/>
        <a:tabLst/>
        <a:defRPr b="0" baseline="0" cap="none" i="0" spc="0" strike="noStrike" sz="2200" u="none">
          <a:ln>
            <a:noFill/>
          </a:ln>
          <a:solidFill>
            <a:srgbClr val="FFFFFF"/>
          </a:solidFill>
          <a:uFillTx/>
          <a:latin typeface="Corbel"/>
          <a:ea typeface="Corbel"/>
          <a:cs typeface="Corbel"/>
          <a:sym typeface="Corbel"/>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1pPr>
      <a:lvl2pPr marL="0" marR="0" indent="4572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2pPr>
      <a:lvl3pPr marL="0" marR="0" indent="9144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3pPr>
      <a:lvl4pPr marL="0" marR="0" indent="13716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4pPr>
      <a:lvl5pPr marL="0" marR="0" indent="18288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5pPr>
      <a:lvl6pPr marL="0" marR="0" indent="22860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6pPr>
      <a:lvl7pPr marL="0" marR="0" indent="27432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7pPr>
      <a:lvl8pPr marL="0" marR="0" indent="32004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8pPr>
      <a:lvl9pPr marL="0" marR="0" indent="3657600" algn="l"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orbe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baidu.co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eg"/><Relationship Id="rId4" Type="http://schemas.openxmlformats.org/officeDocument/2006/relationships/image" Target="../media/image6.png"/><Relationship Id="rId5" Type="http://schemas.openxmlformats.org/officeDocument/2006/relationships/image" Target="../media/image7.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ctrTitle"/>
          </p:nvPr>
        </p:nvSpPr>
        <p:spPr>
          <a:xfrm>
            <a:off x="360217" y="2103738"/>
            <a:ext cx="11471566" cy="1739347"/>
          </a:xfrm>
          <a:prstGeom prst="rect">
            <a:avLst/>
          </a:prstGeom>
        </p:spPr>
        <p:txBody>
          <a:bodyPr/>
          <a:lstStyle/>
          <a:p>
            <a:pPr>
              <a:defRPr spc="141" sz="8500">
                <a:latin typeface="Marker Felt"/>
                <a:ea typeface="Marker Felt"/>
                <a:cs typeface="Marker Felt"/>
                <a:sym typeface="Marker Felt"/>
              </a:defRPr>
            </a:pPr>
            <a:r>
              <a:t>NoSQL </a:t>
            </a:r>
            <a:r>
              <a:rPr spc="354"/>
              <a:t>vs</a:t>
            </a:r>
            <a:r>
              <a:t> </a:t>
            </a:r>
            <a:r>
              <a:t>SQL</a:t>
            </a:r>
          </a:p>
        </p:txBody>
      </p:sp>
      <p:sp>
        <p:nvSpPr>
          <p:cNvPr id="117" name="Shape 117"/>
          <p:cNvSpPr/>
          <p:nvPr>
            <p:ph type="subTitle" sz="quarter" idx="1"/>
          </p:nvPr>
        </p:nvSpPr>
        <p:spPr>
          <a:xfrm>
            <a:off x="1524000" y="3996249"/>
            <a:ext cx="9144000" cy="1309256"/>
          </a:xfrm>
          <a:prstGeom prst="rect">
            <a:avLst/>
          </a:prstGeom>
        </p:spPr>
        <p:txBody>
          <a:bodyPr/>
          <a:lstStyle>
            <a:lvl1pPr>
              <a:defRPr sz="3500">
                <a:latin typeface="DFWaWaSC-W5"/>
                <a:ea typeface="DFWaWaSC-W5"/>
                <a:cs typeface="DFWaWaSC-W5"/>
                <a:sym typeface="DFWaWaSC-W5"/>
              </a:defRPr>
            </a:lvl1pPr>
          </a:lstStyle>
          <a:p>
            <a:pPr/>
            <a:r>
              <a:t>肖子彤 张倬 谭凌霄</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数据集选择</a:t>
            </a:r>
          </a:p>
        </p:txBody>
      </p:sp>
      <p:sp>
        <p:nvSpPr>
          <p:cNvPr id="162" name="Shape 162"/>
          <p:cNvSpPr/>
          <p:nvPr>
            <p:ph type="body" idx="1"/>
          </p:nvPr>
        </p:nvSpPr>
        <p:spPr>
          <a:xfrm>
            <a:off x="967450" y="758410"/>
            <a:ext cx="10257099" cy="4250681"/>
          </a:xfrm>
          <a:prstGeom prst="rect">
            <a:avLst/>
          </a:prstGeom>
        </p:spPr>
        <p:txBody>
          <a:bodyPr anchor="ctr"/>
          <a:lstStyle/>
          <a:p>
            <a:pPr marL="182879" indent="-182879">
              <a:defRPr sz="3100">
                <a:latin typeface="DFWaWaSC-W5"/>
                <a:ea typeface="DFWaWaSC-W5"/>
                <a:cs typeface="DFWaWaSC-W5"/>
                <a:sym typeface="DFWaWaSC-W5"/>
              </a:defRPr>
            </a:pPr>
            <a:r>
              <a:t>使用脚本生成的统一的结构化数据集</a:t>
            </a:r>
          </a:p>
          <a:p>
            <a:pPr marL="182879" indent="-182879">
              <a:defRPr sz="3100">
                <a:latin typeface="DFWaWaSC-W5"/>
                <a:ea typeface="DFWaWaSC-W5"/>
                <a:cs typeface="DFWaWaSC-W5"/>
                <a:sym typeface="DFWaWaSC-W5"/>
              </a:defRPr>
            </a:pPr>
            <a:r>
              <a:t>使用现有实际数据集，（如上海电信某天流量数据集等）</a:t>
            </a:r>
          </a:p>
        </p:txBody>
      </p:sp>
      <p:sp>
        <p:nvSpPr>
          <p:cNvPr id="163" name="Shape 163"/>
          <p:cNvSpPr/>
          <p:nvPr/>
        </p:nvSpPr>
        <p:spPr>
          <a:xfrm>
            <a:off x="2392749" y="4076266"/>
            <a:ext cx="7406501" cy="1882141"/>
          </a:xfrm>
          <a:prstGeom prst="rect">
            <a:avLst/>
          </a:prstGeom>
          <a:ln w="38100">
            <a:solidFill>
              <a:srgbClr val="FFFFFF"/>
            </a:solidFill>
            <a:miter lim="400000"/>
          </a:ln>
          <a:extLst>
            <a:ext uri="{C572A759-6A51-4108-AA02-DFA0A04FC94B}">
              <ma14:wrappingTextBoxFlag xmlns:ma14="http://schemas.microsoft.com/office/mac/drawingml/2011/main" val="1"/>
            </a:ext>
          </a:extLst>
        </p:spPr>
        <p:txBody>
          <a:bodyPr wrap="none" lIns="45719" rIns="45719">
            <a:spAutoFit/>
          </a:bodyPr>
          <a:lstStyle/>
          <a:p>
            <a:pPr>
              <a:defRPr sz="3300">
                <a:solidFill>
                  <a:srgbClr val="FEFDFF"/>
                </a:solidFill>
                <a:latin typeface="DFWaWaSC-W5"/>
                <a:ea typeface="DFWaWaSC-W5"/>
                <a:cs typeface="DFWaWaSC-W5"/>
                <a:sym typeface="DFWaWaSC-W5"/>
              </a:defRPr>
            </a:pPr>
            <a:r>
              <a:t>经过比较，选择了以脚本生成的数据集</a:t>
            </a:r>
          </a:p>
          <a:p>
            <a:pPr>
              <a:defRPr sz="3300">
                <a:solidFill>
                  <a:srgbClr val="FEFDFF"/>
                </a:solidFill>
                <a:latin typeface="DFWaWaSC-W5"/>
                <a:ea typeface="DFWaWaSC-W5"/>
                <a:cs typeface="DFWaWaSC-W5"/>
                <a:sym typeface="DFWaWaSC-W5"/>
              </a:defRPr>
            </a:pPr>
            <a:r>
              <a:t>可以对表的结构进行更细致的定制</a:t>
            </a:r>
          </a:p>
          <a:p>
            <a:pPr>
              <a:defRPr sz="3300">
                <a:solidFill>
                  <a:srgbClr val="FEFDFF"/>
                </a:solidFill>
                <a:latin typeface="DFWaWaSC-W5"/>
                <a:ea typeface="DFWaWaSC-W5"/>
                <a:cs typeface="DFWaWaSC-W5"/>
                <a:sym typeface="DFWaWaSC-W5"/>
              </a:defRPr>
            </a:pPr>
            <a:r>
              <a:t>实现sql和nosql中数据属性和规模统一</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场景</a:t>
            </a:r>
          </a:p>
        </p:txBody>
      </p:sp>
      <p:sp>
        <p:nvSpPr>
          <p:cNvPr id="168" name="Shape 168"/>
          <p:cNvSpPr/>
          <p:nvPr>
            <p:ph type="body" idx="1"/>
          </p:nvPr>
        </p:nvSpPr>
        <p:spPr>
          <a:xfrm>
            <a:off x="1203959" y="1829164"/>
            <a:ext cx="9784082" cy="4257574"/>
          </a:xfrm>
          <a:prstGeom prst="rect">
            <a:avLst/>
          </a:prstGeom>
        </p:spPr>
        <p:txBody>
          <a:bodyPr anchor="ctr"/>
          <a:lstStyle/>
          <a:p>
            <a:pPr marL="182879" indent="-182879">
              <a:defRPr sz="3500">
                <a:latin typeface="DFWaWaSC-W5"/>
                <a:ea typeface="DFWaWaSC-W5"/>
                <a:cs typeface="DFWaWaSC-W5"/>
                <a:sym typeface="DFWaWaSC-W5"/>
              </a:defRPr>
            </a:pPr>
            <a:r>
              <a:t>场景</a:t>
            </a:r>
            <a:r>
              <a:t>S1: 100%</a:t>
            </a:r>
            <a:r>
              <a:t>插入。用来加载测试数据</a:t>
            </a:r>
          </a:p>
          <a:p>
            <a:pPr marL="182879" indent="-182879">
              <a:defRPr sz="3500">
                <a:latin typeface="DFWaWaSC-W5"/>
                <a:ea typeface="DFWaWaSC-W5"/>
                <a:cs typeface="DFWaWaSC-W5"/>
                <a:sym typeface="DFWaWaSC-W5"/>
              </a:defRPr>
            </a:pPr>
            <a:r>
              <a:t>场景</a:t>
            </a:r>
            <a:r>
              <a:t>S2: </a:t>
            </a:r>
            <a:r>
              <a:t>写多读少 </a:t>
            </a:r>
            <a:r>
              <a:t>90% </a:t>
            </a:r>
            <a:r>
              <a:t>更新 </a:t>
            </a:r>
            <a:r>
              <a:t>10%</a:t>
            </a:r>
            <a:r>
              <a:t>读</a:t>
            </a:r>
          </a:p>
          <a:p>
            <a:pPr marL="182879" indent="-182879">
              <a:defRPr sz="3500">
                <a:latin typeface="DFWaWaSC-W5"/>
                <a:ea typeface="DFWaWaSC-W5"/>
                <a:cs typeface="DFWaWaSC-W5"/>
                <a:sym typeface="DFWaWaSC-W5"/>
              </a:defRPr>
            </a:pPr>
            <a:r>
              <a:t>场景</a:t>
            </a:r>
            <a:r>
              <a:t>S3: </a:t>
            </a:r>
            <a:r>
              <a:t>混合读写</a:t>
            </a:r>
            <a:r>
              <a:t>60%</a:t>
            </a:r>
            <a:r>
              <a:t>读，</a:t>
            </a:r>
            <a:r>
              <a:t>30%</a:t>
            </a:r>
            <a:r>
              <a:t>插入,</a:t>
            </a:r>
            <a:r>
              <a:t>10% </a:t>
            </a:r>
            <a:r>
              <a:t>更新</a:t>
            </a:r>
          </a:p>
          <a:p>
            <a:pPr marL="182879" indent="-182879">
              <a:defRPr sz="3500">
                <a:latin typeface="DFWaWaSC-W5"/>
                <a:ea typeface="DFWaWaSC-W5"/>
                <a:cs typeface="DFWaWaSC-W5"/>
                <a:sym typeface="DFWaWaSC-W5"/>
              </a:defRPr>
            </a:pPr>
            <a:r>
              <a:t>场景</a:t>
            </a:r>
            <a:r>
              <a:t>S4: </a:t>
            </a:r>
            <a:r>
              <a:t>读多写少 </a:t>
            </a:r>
            <a:r>
              <a:t>90% </a:t>
            </a:r>
            <a:r>
              <a:t>读， </a:t>
            </a:r>
            <a:r>
              <a:t>10% </a:t>
            </a:r>
            <a:r>
              <a:t>插入、更新</a:t>
            </a:r>
          </a:p>
          <a:p>
            <a:pPr marL="182879" indent="-182879">
              <a:defRPr sz="3500">
                <a:latin typeface="DFWaWaSC-W5"/>
                <a:ea typeface="DFWaWaSC-W5"/>
                <a:cs typeface="DFWaWaSC-W5"/>
                <a:sym typeface="DFWaWaSC-W5"/>
              </a:defRPr>
            </a:pPr>
            <a:r>
              <a:t>场景</a:t>
            </a:r>
            <a:r>
              <a:t>S5:</a:t>
            </a:r>
            <a:r>
              <a:t> </a:t>
            </a:r>
            <a:r>
              <a:t>100%</a:t>
            </a:r>
            <a:r>
              <a:t>读</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操作过程</a:t>
            </a:r>
          </a:p>
        </p:txBody>
      </p:sp>
      <p:sp>
        <p:nvSpPr>
          <p:cNvPr id="173" name="Shape 173"/>
          <p:cNvSpPr/>
          <p:nvPr>
            <p:ph type="body" sz="half" idx="1"/>
          </p:nvPr>
        </p:nvSpPr>
        <p:spPr>
          <a:xfrm>
            <a:off x="1199953" y="2060350"/>
            <a:ext cx="4754881" cy="4206241"/>
          </a:xfrm>
          <a:prstGeom prst="rect">
            <a:avLst/>
          </a:prstGeom>
          <a:ln w="38100">
            <a:solidFill>
              <a:srgbClr val="FFF8F0"/>
            </a:solidFill>
            <a:round/>
          </a:ln>
        </p:spPr>
        <p:txBody>
          <a:bodyPr anchor="ctr"/>
          <a:lstStyle/>
          <a:p>
            <a:pPr marL="181051" indent="-181051" algn="ctr" defTabSz="905255">
              <a:spcBef>
                <a:spcPts val="1100"/>
              </a:spcBef>
              <a:buSzTx/>
              <a:buNone/>
              <a:defRPr sz="3762">
                <a:latin typeface="Marker Felt"/>
                <a:ea typeface="Marker Felt"/>
                <a:cs typeface="Marker Felt"/>
                <a:sym typeface="Marker Felt"/>
              </a:defRPr>
            </a:pPr>
            <a:r>
              <a:t>SQL</a:t>
            </a:r>
          </a:p>
          <a:p>
            <a:pPr marL="181051" indent="-181051" defTabSz="905255">
              <a:spcBef>
                <a:spcPts val="1100"/>
              </a:spcBef>
              <a:defRPr sz="3663">
                <a:latin typeface="DFWaWaSC-W5"/>
                <a:ea typeface="DFWaWaSC-W5"/>
                <a:cs typeface="DFWaWaSC-W5"/>
                <a:sym typeface="DFWaWaSC-W5"/>
              </a:defRPr>
            </a:pPr>
            <a:r>
              <a:t>生成</a:t>
            </a:r>
            <a:r>
              <a:t>sql</a:t>
            </a:r>
            <a:r>
              <a:t>脚本</a:t>
            </a:r>
          </a:p>
          <a:p>
            <a:pPr marL="181051" indent="-181051" defTabSz="905255">
              <a:spcBef>
                <a:spcPts val="1100"/>
              </a:spcBef>
              <a:defRPr sz="3663">
                <a:latin typeface="DFWaWaSC-W5"/>
                <a:ea typeface="DFWaWaSC-W5"/>
                <a:cs typeface="DFWaWaSC-W5"/>
                <a:sym typeface="DFWaWaSC-W5"/>
              </a:defRPr>
            </a:pPr>
            <a:r>
              <a:t>预热</a:t>
            </a:r>
          </a:p>
          <a:p>
            <a:pPr marL="181051" indent="-181051" defTabSz="905255">
              <a:spcBef>
                <a:spcPts val="1100"/>
              </a:spcBef>
              <a:defRPr sz="3663">
                <a:latin typeface="DFWaWaSC-W5"/>
                <a:ea typeface="DFWaWaSC-W5"/>
                <a:cs typeface="DFWaWaSC-W5"/>
                <a:sym typeface="DFWaWaSC-W5"/>
              </a:defRPr>
            </a:pPr>
            <a:r>
              <a:t>运行</a:t>
            </a:r>
            <a:r>
              <a:t>mysqlslap</a:t>
            </a:r>
            <a:r>
              <a:t>调用</a:t>
            </a:r>
            <a:r>
              <a:t>sql</a:t>
            </a:r>
            <a:r>
              <a:t>脚本进行检测</a:t>
            </a:r>
          </a:p>
          <a:p>
            <a:pPr marL="181051" indent="-181051" defTabSz="905255">
              <a:spcBef>
                <a:spcPts val="1100"/>
              </a:spcBef>
              <a:defRPr sz="3663">
                <a:latin typeface="DFWaWaSC-W5"/>
                <a:ea typeface="DFWaWaSC-W5"/>
                <a:cs typeface="DFWaWaSC-W5"/>
                <a:sym typeface="DFWaWaSC-W5"/>
              </a:defRPr>
            </a:pPr>
            <a:r>
              <a:t>查看数据文件大小</a:t>
            </a:r>
          </a:p>
        </p:txBody>
      </p:sp>
      <p:sp>
        <p:nvSpPr>
          <p:cNvPr id="174" name="Shape 174"/>
          <p:cNvSpPr/>
          <p:nvPr/>
        </p:nvSpPr>
        <p:spPr>
          <a:xfrm>
            <a:off x="6237166" y="2060350"/>
            <a:ext cx="4754881" cy="4206241"/>
          </a:xfrm>
          <a:prstGeom prst="rect">
            <a:avLst/>
          </a:prstGeom>
          <a:ln w="38100">
            <a:solidFill>
              <a:srgbClr val="FFF8F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181051" indent="-181051" algn="ctr" defTabSz="905255">
              <a:lnSpc>
                <a:spcPct val="90000"/>
              </a:lnSpc>
              <a:spcBef>
                <a:spcPts val="1100"/>
              </a:spcBef>
              <a:defRPr sz="3762">
                <a:solidFill>
                  <a:srgbClr val="FFFFFF"/>
                </a:solidFill>
                <a:latin typeface="Marker Felt"/>
                <a:ea typeface="Marker Felt"/>
                <a:cs typeface="Marker Felt"/>
                <a:sym typeface="Marker Felt"/>
              </a:defRPr>
            </a:pPr>
            <a:r>
              <a:t>NOSQL</a:t>
            </a:r>
            <a:endParaRPr sz="2178"/>
          </a:p>
          <a:p>
            <a:pPr marL="181051" indent="-181051" defTabSz="905255">
              <a:lnSpc>
                <a:spcPct val="90000"/>
              </a:lnSpc>
              <a:spcBef>
                <a:spcPts val="1100"/>
              </a:spcBef>
              <a:buClr>
                <a:srgbClr val="FFFFFF"/>
              </a:buClr>
              <a:buSzPct val="100000"/>
              <a:buFont typeface="Wingdings"/>
              <a:buChar char="▪"/>
              <a:defRPr sz="3663">
                <a:solidFill>
                  <a:srgbClr val="FFFFFF"/>
                </a:solidFill>
                <a:latin typeface="DFWaWaSC-W5"/>
                <a:ea typeface="DFWaWaSC-W5"/>
                <a:cs typeface="DFWaWaSC-W5"/>
                <a:sym typeface="DFWaWaSC-W5"/>
              </a:defRPr>
            </a:pPr>
            <a:r>
              <a:t>定制</a:t>
            </a:r>
            <a:r>
              <a:t>workloads</a:t>
            </a:r>
          </a:p>
          <a:p>
            <a:pPr marL="181051" indent="-181051" defTabSz="905255">
              <a:lnSpc>
                <a:spcPct val="90000"/>
              </a:lnSpc>
              <a:spcBef>
                <a:spcPts val="1100"/>
              </a:spcBef>
              <a:buClr>
                <a:srgbClr val="FFFFFF"/>
              </a:buClr>
              <a:buSzPct val="100000"/>
              <a:buFont typeface="Wingdings"/>
              <a:buChar char="▪"/>
              <a:defRPr sz="3663">
                <a:solidFill>
                  <a:srgbClr val="FFFFFF"/>
                </a:solidFill>
                <a:latin typeface="DFWaWaSC-W5"/>
                <a:ea typeface="DFWaWaSC-W5"/>
                <a:cs typeface="DFWaWaSC-W5"/>
                <a:sym typeface="DFWaWaSC-W5"/>
              </a:defRPr>
            </a:pPr>
            <a:r>
              <a:t>预热</a:t>
            </a:r>
          </a:p>
          <a:p>
            <a:pPr marL="181051" indent="-181051" defTabSz="905255">
              <a:lnSpc>
                <a:spcPct val="90000"/>
              </a:lnSpc>
              <a:spcBef>
                <a:spcPts val="1100"/>
              </a:spcBef>
              <a:buClr>
                <a:srgbClr val="FFFFFF"/>
              </a:buClr>
              <a:buSzPct val="100000"/>
              <a:buFont typeface="Wingdings"/>
              <a:buChar char="▪"/>
              <a:defRPr sz="3663">
                <a:solidFill>
                  <a:srgbClr val="FFFFFF"/>
                </a:solidFill>
                <a:latin typeface="DFWaWaSC-W5"/>
                <a:ea typeface="DFWaWaSC-W5"/>
                <a:cs typeface="DFWaWaSC-W5"/>
                <a:sym typeface="DFWaWaSC-W5"/>
              </a:defRPr>
            </a:pPr>
            <a:r>
              <a:t>运行</a:t>
            </a:r>
            <a:r>
              <a:t>ycsb</a:t>
            </a:r>
            <a:r>
              <a:t>加载</a:t>
            </a:r>
            <a:r>
              <a:t>workloads</a:t>
            </a:r>
            <a:r>
              <a:t>进行检测</a:t>
            </a:r>
          </a:p>
          <a:p>
            <a:pPr marL="181051" indent="-181051" defTabSz="905255">
              <a:lnSpc>
                <a:spcPct val="90000"/>
              </a:lnSpc>
              <a:spcBef>
                <a:spcPts val="1100"/>
              </a:spcBef>
              <a:buClr>
                <a:srgbClr val="FFFFFF"/>
              </a:buClr>
              <a:buSzPct val="100000"/>
              <a:buFont typeface="Wingdings"/>
              <a:buChar char="▪"/>
              <a:defRPr sz="3663">
                <a:solidFill>
                  <a:srgbClr val="FFFFFF"/>
                </a:solidFill>
                <a:latin typeface="DFWaWaSC-W5"/>
                <a:ea typeface="DFWaWaSC-W5"/>
                <a:cs typeface="DFWaWaSC-W5"/>
                <a:sym typeface="DFWaWaSC-W5"/>
              </a:defRPr>
            </a:pPr>
            <a:r>
              <a:t>查看数据文件大小</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1203959" y="244687"/>
            <a:ext cx="9784082" cy="1508762"/>
          </a:xfrm>
          <a:prstGeom prst="rect">
            <a:avLst/>
          </a:prstGeom>
        </p:spPr>
        <p:txBody>
          <a:bodyPr/>
          <a:lstStyle>
            <a:lvl1pPr defTabSz="905255">
              <a:defRPr sz="6435">
                <a:latin typeface="DFWaWaSC-W5"/>
                <a:ea typeface="DFWaWaSC-W5"/>
                <a:cs typeface="DFWaWaSC-W5"/>
                <a:sym typeface="DFWaWaSC-W5"/>
              </a:defRPr>
            </a:lvl1pPr>
          </a:lstStyle>
          <a:p>
            <a:pPr/>
            <a:r>
              <a:t>运行截图（mysqlslap）</a:t>
            </a:r>
          </a:p>
        </p:txBody>
      </p:sp>
      <p:pic>
        <p:nvPicPr>
          <p:cNvPr id="179" name="28.pic_hd.png"/>
          <p:cNvPicPr>
            <a:picLocks noChangeAspect="1"/>
          </p:cNvPicPr>
          <p:nvPr/>
        </p:nvPicPr>
        <p:blipFill>
          <a:blip r:embed="rId2">
            <a:extLst/>
          </a:blip>
          <a:stretch>
            <a:fillRect/>
          </a:stretch>
        </p:blipFill>
        <p:spPr>
          <a:xfrm>
            <a:off x="774385" y="2024869"/>
            <a:ext cx="10643230" cy="443468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运行截图（YCSB）</a:t>
            </a:r>
          </a:p>
        </p:txBody>
      </p:sp>
      <p:pic>
        <p:nvPicPr>
          <p:cNvPr id="182" name="30.pic_hd.png"/>
          <p:cNvPicPr>
            <a:picLocks noChangeAspect="1"/>
          </p:cNvPicPr>
          <p:nvPr/>
        </p:nvPicPr>
        <p:blipFill>
          <a:blip r:embed="rId2">
            <a:extLst/>
          </a:blip>
          <a:stretch>
            <a:fillRect/>
          </a:stretch>
        </p:blipFill>
        <p:spPr>
          <a:xfrm>
            <a:off x="679450" y="1943157"/>
            <a:ext cx="10833100" cy="4495801"/>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代码片段（SQL）</a:t>
            </a:r>
          </a:p>
        </p:txBody>
      </p:sp>
      <p:pic>
        <p:nvPicPr>
          <p:cNvPr id="185" name="8.pic_hd.jpg"/>
          <p:cNvPicPr>
            <a:picLocks noChangeAspect="1"/>
          </p:cNvPicPr>
          <p:nvPr/>
        </p:nvPicPr>
        <p:blipFill>
          <a:blip r:embed="rId2">
            <a:extLst/>
          </a:blip>
          <a:stretch>
            <a:fillRect/>
          </a:stretch>
        </p:blipFill>
        <p:spPr>
          <a:xfrm>
            <a:off x="1721392" y="1965566"/>
            <a:ext cx="8749216" cy="460995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代码片段（NoSQL）</a:t>
            </a:r>
          </a:p>
        </p:txBody>
      </p:sp>
      <p:pic>
        <p:nvPicPr>
          <p:cNvPr id="188" name="25.pic_hd.png"/>
          <p:cNvPicPr>
            <a:picLocks noChangeAspect="1"/>
          </p:cNvPicPr>
          <p:nvPr/>
        </p:nvPicPr>
        <p:blipFill>
          <a:blip r:embed="rId2">
            <a:extLst/>
          </a:blip>
          <a:stretch>
            <a:fillRect/>
          </a:stretch>
        </p:blipFill>
        <p:spPr>
          <a:xfrm>
            <a:off x="2765964" y="1910371"/>
            <a:ext cx="6660072" cy="4844358"/>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时间性能比较</a:t>
            </a:r>
          </a:p>
        </p:txBody>
      </p:sp>
      <p:graphicFrame>
        <p:nvGraphicFramePr>
          <p:cNvPr id="191" name="Chart 191"/>
          <p:cNvGraphicFramePr/>
          <p:nvPr/>
        </p:nvGraphicFramePr>
        <p:xfrm>
          <a:off x="1947817" y="1914646"/>
          <a:ext cx="7756088" cy="4695821"/>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时间性能比较</a:t>
            </a:r>
          </a:p>
        </p:txBody>
      </p:sp>
      <p:graphicFrame>
        <p:nvGraphicFramePr>
          <p:cNvPr id="196" name="Chart 196"/>
          <p:cNvGraphicFramePr/>
          <p:nvPr/>
        </p:nvGraphicFramePr>
        <p:xfrm>
          <a:off x="1801429" y="1927346"/>
          <a:ext cx="7902476" cy="4695821"/>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时间性能比较</a:t>
            </a:r>
          </a:p>
        </p:txBody>
      </p:sp>
      <p:graphicFrame>
        <p:nvGraphicFramePr>
          <p:cNvPr id="201" name="Chart 201"/>
          <p:cNvGraphicFramePr/>
          <p:nvPr/>
        </p:nvGraphicFramePr>
        <p:xfrm>
          <a:off x="1540497" y="1927346"/>
          <a:ext cx="8163408" cy="4695821"/>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2135211"/>
            <a:ext cx="10515600" cy="1676401"/>
          </a:xfrm>
          <a:prstGeom prst="rect">
            <a:avLst/>
          </a:prstGeom>
        </p:spPr>
        <p:txBody>
          <a:bodyPr/>
          <a:lstStyle>
            <a:lvl1pPr>
              <a:defRPr spc="125" sz="7500">
                <a:latin typeface="DFWaWaSC-W5"/>
                <a:ea typeface="DFWaWaSC-W5"/>
                <a:cs typeface="DFWaWaSC-W5"/>
                <a:sym typeface="DFWaWaSC-W5"/>
              </a:defRPr>
            </a:lvl1pPr>
          </a:lstStyle>
          <a:p>
            <a:pPr/>
            <a:r>
              <a:t>数据库发展史</a:t>
            </a:r>
          </a:p>
        </p:txBody>
      </p:sp>
      <p:sp>
        <p:nvSpPr>
          <p:cNvPr id="122" name="Shape 122"/>
          <p:cNvSpPr/>
          <p:nvPr>
            <p:ph type="body" sz="quarter" idx="1"/>
          </p:nvPr>
        </p:nvSpPr>
        <p:spPr>
          <a:xfrm>
            <a:off x="833191" y="4010333"/>
            <a:ext cx="10515601" cy="1174640"/>
          </a:xfrm>
          <a:prstGeom prst="rect">
            <a:avLst/>
          </a:prstGeom>
        </p:spPr>
        <p:txBody>
          <a:bodyPr anchor="ctr"/>
          <a:lstStyle>
            <a:lvl1pPr>
              <a:defRPr b="1" sz="4000">
                <a:latin typeface="Marker Felt"/>
                <a:ea typeface="Marker Felt"/>
                <a:cs typeface="Marker Felt"/>
                <a:sym typeface="Marker Felt"/>
              </a:defRPr>
            </a:lvl1pPr>
          </a:lstStyle>
          <a:p>
            <a:pPr/>
            <a:r>
              <a:t>the History of Databases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空间占用</a:t>
            </a:r>
          </a:p>
        </p:txBody>
      </p:sp>
      <p:graphicFrame>
        <p:nvGraphicFramePr>
          <p:cNvPr id="206" name="Chart 206"/>
          <p:cNvGraphicFramePr/>
          <p:nvPr/>
        </p:nvGraphicFramePr>
        <p:xfrm>
          <a:off x="1686886" y="1940046"/>
          <a:ext cx="8017019" cy="4695821"/>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结论</a:t>
            </a:r>
          </a:p>
        </p:txBody>
      </p:sp>
      <p:sp>
        <p:nvSpPr>
          <p:cNvPr id="211" name="Shape 211"/>
          <p:cNvSpPr/>
          <p:nvPr>
            <p:ph type="body" idx="1"/>
          </p:nvPr>
        </p:nvSpPr>
        <p:spPr>
          <a:xfrm>
            <a:off x="1203959" y="1926506"/>
            <a:ext cx="9784082" cy="4257431"/>
          </a:xfrm>
          <a:prstGeom prst="rect">
            <a:avLst/>
          </a:prstGeom>
        </p:spPr>
        <p:txBody>
          <a:bodyPr anchor="ctr"/>
          <a:lstStyle/>
          <a:p>
            <a:pPr marL="173735" indent="-173735" defTabSz="868680">
              <a:spcBef>
                <a:spcPts val="1100"/>
              </a:spcBef>
              <a:defRPr sz="2850">
                <a:latin typeface="DFWaWaSC-W5"/>
                <a:ea typeface="DFWaWaSC-W5"/>
                <a:cs typeface="DFWaWaSC-W5"/>
                <a:sym typeface="DFWaWaSC-W5"/>
              </a:defRPr>
            </a:pPr>
            <a:r>
              <a:t>当数据规模较小时mysql操作速度略优于mongodb</a:t>
            </a:r>
          </a:p>
          <a:p>
            <a:pPr marL="173735" indent="-173735" defTabSz="868680">
              <a:spcBef>
                <a:spcPts val="1100"/>
              </a:spcBef>
              <a:defRPr sz="2850">
                <a:latin typeface="DFWaWaSC-W5"/>
                <a:ea typeface="DFWaWaSC-W5"/>
                <a:cs typeface="DFWaWaSC-W5"/>
                <a:sym typeface="DFWaWaSC-W5"/>
              </a:defRPr>
            </a:pPr>
            <a:r>
              <a:t>对于大规模数据集MongoDB在操作速度上有极大的优势</a:t>
            </a:r>
          </a:p>
          <a:p>
            <a:pPr marL="173735" indent="-173735" defTabSz="868680">
              <a:spcBef>
                <a:spcPts val="1100"/>
              </a:spcBef>
              <a:defRPr sz="2850">
                <a:latin typeface="DFWaWaSC-W5"/>
                <a:ea typeface="DFWaWaSC-W5"/>
                <a:cs typeface="DFWaWaSC-W5"/>
                <a:sym typeface="DFWaWaSC-W5"/>
              </a:defRPr>
            </a:pPr>
            <a:r>
              <a:t>但其是以巨大的索引空间来获得的这样的优势</a:t>
            </a:r>
          </a:p>
          <a:p>
            <a:pPr marL="0" indent="0" defTabSz="868680">
              <a:spcBef>
                <a:spcPts val="1100"/>
              </a:spcBef>
              <a:buClrTx/>
              <a:buSzTx/>
              <a:buFontTx/>
              <a:buNone/>
              <a:defRPr sz="2850">
                <a:latin typeface="DFWaWaSC-W5"/>
                <a:ea typeface="DFWaWaSC-W5"/>
                <a:cs typeface="DFWaWaSC-W5"/>
                <a:sym typeface="DFWaWaSC-W5"/>
              </a:defRPr>
            </a:pPr>
          </a:p>
          <a:p>
            <a:pPr marL="173735" indent="-173735" defTabSz="868680">
              <a:spcBef>
                <a:spcPts val="1100"/>
              </a:spcBef>
              <a:defRPr sz="2850">
                <a:latin typeface="DFWaWaSC-W5"/>
                <a:ea typeface="DFWaWaSC-W5"/>
                <a:cs typeface="DFWaWaSC-W5"/>
                <a:sym typeface="DFWaWaSC-W5"/>
              </a:defRPr>
            </a:pPr>
            <a:r>
              <a:t>索引对查询的优化程度能够达到上百倍</a:t>
            </a:r>
          </a:p>
          <a:p>
            <a:pPr marL="173735" indent="-173735" defTabSz="868680">
              <a:spcBef>
                <a:spcPts val="1100"/>
              </a:spcBef>
              <a:defRPr sz="2850">
                <a:latin typeface="DFWaWaSC-W5"/>
                <a:ea typeface="DFWaWaSC-W5"/>
                <a:cs typeface="DFWaWaSC-W5"/>
                <a:sym typeface="DFWaWaSC-W5"/>
              </a:defRPr>
            </a:pPr>
            <a:r>
              <a:t>对于mysql，更新操作较之其他操作显得尤为耗时</a:t>
            </a:r>
          </a:p>
          <a:p>
            <a:pPr marL="173735" indent="-173735" defTabSz="868680">
              <a:spcBef>
                <a:spcPts val="1100"/>
              </a:spcBef>
              <a:defRPr sz="2850">
                <a:latin typeface="DFWaWaSC-W5"/>
                <a:ea typeface="DFWaWaSC-W5"/>
                <a:cs typeface="DFWaWaSC-W5"/>
                <a:sym typeface="DFWaWaSC-W5"/>
              </a:defRPr>
            </a:pPr>
            <a:r>
              <a:t>MongoDB在增删改查等方面消耗的时间近似</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838200" y="2135211"/>
            <a:ext cx="10515600" cy="1676401"/>
          </a:xfrm>
          <a:prstGeom prst="rect">
            <a:avLst/>
          </a:prstGeom>
        </p:spPr>
        <p:txBody>
          <a:bodyPr/>
          <a:lstStyle>
            <a:lvl1pPr>
              <a:defRPr spc="125" sz="7500">
                <a:latin typeface="DFWaWaSC-W5"/>
                <a:ea typeface="DFWaWaSC-W5"/>
                <a:cs typeface="DFWaWaSC-W5"/>
                <a:sym typeface="DFWaWaSC-W5"/>
              </a:defRPr>
            </a:lvl1pPr>
          </a:lstStyle>
          <a:p>
            <a:pPr/>
            <a:r>
              <a:t>非结构化数据集实验</a:t>
            </a:r>
          </a:p>
        </p:txBody>
      </p:sp>
      <p:sp>
        <p:nvSpPr>
          <p:cNvPr id="214" name="Shape 214"/>
          <p:cNvSpPr/>
          <p:nvPr>
            <p:ph type="body" sz="quarter" idx="1"/>
          </p:nvPr>
        </p:nvSpPr>
        <p:spPr>
          <a:xfrm>
            <a:off x="833191" y="4010333"/>
            <a:ext cx="10515601" cy="1174640"/>
          </a:xfrm>
          <a:prstGeom prst="rect">
            <a:avLst/>
          </a:prstGeom>
        </p:spPr>
        <p:txBody>
          <a:bodyPr anchor="ctr"/>
          <a:lstStyle>
            <a:lvl1pPr>
              <a:defRPr b="1" sz="4000">
                <a:latin typeface="Marker Felt"/>
                <a:ea typeface="Marker Felt"/>
                <a:cs typeface="Marker Felt"/>
                <a:sym typeface="Marker Felt"/>
              </a:defRPr>
            </a:lvl1pPr>
          </a:lstStyle>
          <a:p>
            <a:pPr/>
            <a:r>
              <a:t>Experiment on Unstructured Datasets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时间控制</a:t>
            </a:r>
          </a:p>
        </p:txBody>
      </p:sp>
      <p:sp>
        <p:nvSpPr>
          <p:cNvPr id="219" name="Shape 219"/>
          <p:cNvSpPr/>
          <p:nvPr>
            <p:ph type="body" idx="1"/>
          </p:nvPr>
        </p:nvSpPr>
        <p:spPr>
          <a:xfrm>
            <a:off x="1203959" y="1880914"/>
            <a:ext cx="9784082" cy="4219731"/>
          </a:xfrm>
          <a:prstGeom prst="rect">
            <a:avLst/>
          </a:prstGeom>
        </p:spPr>
        <p:txBody>
          <a:bodyPr anchor="ctr"/>
          <a:lstStyle/>
          <a:p>
            <a:pPr marL="182880" indent="-182880">
              <a:defRPr sz="3100">
                <a:latin typeface="DFWaWaSC-W5"/>
                <a:ea typeface="DFWaWaSC-W5"/>
                <a:cs typeface="DFWaWaSC-W5"/>
                <a:sym typeface="DFWaWaSC-W5"/>
              </a:defRPr>
            </a:pPr>
            <a:r>
              <a:t>说明：25s</a:t>
            </a:r>
          </a:p>
          <a:p>
            <a:pPr marL="182880" indent="-182880">
              <a:defRPr sz="3100">
                <a:latin typeface="DFWaWaSC-W5"/>
                <a:ea typeface="DFWaWaSC-W5"/>
                <a:cs typeface="DFWaWaSC-W5"/>
                <a:sym typeface="DFWaWaSC-W5"/>
              </a:defRPr>
            </a:pPr>
            <a:r>
              <a:t>基础概念：1min40s</a:t>
            </a:r>
          </a:p>
          <a:p>
            <a:pPr marL="182880" indent="-182880">
              <a:defRPr sz="3100">
                <a:latin typeface="DFWaWaSC-W5"/>
                <a:ea typeface="DFWaWaSC-W5"/>
                <a:cs typeface="DFWaWaSC-W5"/>
                <a:sym typeface="DFWaWaSC-W5"/>
              </a:defRPr>
            </a:pPr>
            <a:r>
              <a:t>实验流程： 25s</a:t>
            </a:r>
          </a:p>
          <a:p>
            <a:pPr marL="182880" indent="-182880">
              <a:defRPr sz="3100">
                <a:latin typeface="DFWaWaSC-W5"/>
                <a:ea typeface="DFWaWaSC-W5"/>
                <a:cs typeface="DFWaWaSC-W5"/>
                <a:sym typeface="DFWaWaSC-W5"/>
              </a:defRPr>
            </a:pPr>
            <a:r>
              <a:t>技术细节一：1min</a:t>
            </a:r>
          </a:p>
          <a:p>
            <a:pPr marL="182880" indent="-182880">
              <a:defRPr sz="3100">
                <a:latin typeface="DFWaWaSC-W5"/>
                <a:ea typeface="DFWaWaSC-W5"/>
                <a:cs typeface="DFWaWaSC-W5"/>
                <a:sym typeface="DFWaWaSC-W5"/>
              </a:defRPr>
            </a:pPr>
            <a:r>
              <a:t>技术细节二：1min</a:t>
            </a:r>
          </a:p>
          <a:p>
            <a:pPr marL="182880" indent="-182880">
              <a:defRPr sz="3100">
                <a:latin typeface="DFWaWaSC-W5"/>
                <a:ea typeface="DFWaWaSC-W5"/>
                <a:cs typeface="DFWaWaSC-W5"/>
                <a:sym typeface="DFWaWaSC-W5"/>
              </a:defRPr>
            </a:pPr>
            <a:r>
              <a:t>结果分析：1min</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HTML</a:t>
            </a:r>
          </a:p>
        </p:txBody>
      </p:sp>
      <p:sp>
        <p:nvSpPr>
          <p:cNvPr id="224" name="Shape 224"/>
          <p:cNvSpPr/>
          <p:nvPr>
            <p:ph type="body" idx="1"/>
          </p:nvPr>
        </p:nvSpPr>
        <p:spPr>
          <a:xfrm>
            <a:off x="1203959" y="1880914"/>
            <a:ext cx="9784082" cy="3519121"/>
          </a:xfrm>
          <a:prstGeom prst="rect">
            <a:avLst/>
          </a:prstGeom>
        </p:spPr>
        <p:txBody>
          <a:bodyPr anchor="ctr"/>
          <a:lstStyle/>
          <a:p>
            <a:pPr marL="182880" indent="-182880">
              <a:defRPr sz="3100">
                <a:latin typeface="DFWaWaSC-W5"/>
                <a:ea typeface="DFWaWaSC-W5"/>
                <a:cs typeface="DFWaWaSC-W5"/>
                <a:sym typeface="DFWaWaSC-W5"/>
              </a:defRPr>
            </a:pPr>
            <a:r>
              <a:t>超文本标记语言（HyperText Markup Language）</a:t>
            </a:r>
          </a:p>
          <a:p>
            <a:pPr marL="182880" indent="-182880">
              <a:defRPr sz="3100">
                <a:latin typeface="DFWaWaSC-W5"/>
                <a:ea typeface="DFWaWaSC-W5"/>
                <a:cs typeface="DFWaWaSC-W5"/>
                <a:sym typeface="DFWaWaSC-W5"/>
              </a:defRPr>
            </a:pPr>
            <a:r>
              <a:t>标签的多重嵌套和属性的延拓性：二维表难以直接表达</a:t>
            </a:r>
          </a:p>
          <a:p>
            <a:pPr marL="182880" indent="-182880">
              <a:defRPr sz="3100">
                <a:latin typeface="DFWaWaSC-W5"/>
                <a:ea typeface="DFWaWaSC-W5"/>
                <a:cs typeface="DFWaWaSC-W5"/>
                <a:sym typeface="DFWaWaSC-W5"/>
              </a:defRPr>
            </a:pPr>
            <a:r>
              <a:t>固定的解析规则和结构： DOM Tree</a:t>
            </a:r>
          </a:p>
          <a:p>
            <a:pPr marL="182880" indent="-182880">
              <a:defRPr sz="3100">
                <a:latin typeface="DFWaWaSC-W5"/>
                <a:ea typeface="DFWaWaSC-W5"/>
                <a:cs typeface="DFWaWaSC-W5"/>
                <a:sym typeface="DFWaWaSC-W5"/>
              </a:defRPr>
            </a:pPr>
            <a:r>
              <a:t>标准的非结构化数据集</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nvSpPr>
        <p:spPr>
          <a:xfrm>
            <a:off x="684326" y="2031186"/>
            <a:ext cx="10823347" cy="4599941"/>
          </a:xfrm>
          <a:prstGeom prst="rect">
            <a:avLst/>
          </a:prstGeom>
          <a:ln w="38100">
            <a:solidFill>
              <a:srgbClr val="FFFFFF"/>
            </a:solidFill>
            <a:miter lim="400000"/>
          </a:ln>
          <a:extLst>
            <a:ext uri="{C572A759-6A51-4108-AA02-DFA0A04FC94B}">
              <ma14:wrappingTextBoxFlag xmlns:ma14="http://schemas.microsoft.com/office/mac/drawingml/2011/main" val="1"/>
            </a:ext>
          </a:extLst>
        </p:spPr>
        <p:txBody>
          <a:bodyPr lIns="45719" rIns="45719" anchor="ctr">
            <a:spAutoFit/>
          </a:bodyPr>
          <a:lstStyle/>
          <a:p>
            <a:pPr>
              <a:defRPr sz="2300">
                <a:solidFill>
                  <a:srgbClr val="FEFDFF"/>
                </a:solidFill>
                <a:latin typeface="DFWaWaSC-W5"/>
                <a:ea typeface="DFWaWaSC-W5"/>
                <a:cs typeface="DFWaWaSC-W5"/>
                <a:sym typeface="DFWaWaSC-W5"/>
              </a:defRPr>
            </a:pPr>
            <a:r>
              <a:t>&lt;html&gt;</a:t>
            </a:r>
          </a:p>
          <a:p>
            <a:pPr lvl="1">
              <a:defRPr sz="2300">
                <a:solidFill>
                  <a:srgbClr val="FEFDFF"/>
                </a:solidFill>
                <a:latin typeface="DFWaWaSC-W5"/>
                <a:ea typeface="DFWaWaSC-W5"/>
                <a:cs typeface="DFWaWaSC-W5"/>
                <a:sym typeface="DFWaWaSC-W5"/>
              </a:defRPr>
            </a:pPr>
            <a:r>
              <a:t>&lt;head&gt;</a:t>
            </a:r>
          </a:p>
          <a:p>
            <a:pPr lvl="2">
              <a:defRPr sz="2300">
                <a:solidFill>
                  <a:srgbClr val="FEFDFF"/>
                </a:solidFill>
                <a:latin typeface="DFWaWaSC-W5"/>
                <a:ea typeface="DFWaWaSC-W5"/>
                <a:cs typeface="DFWaWaSC-W5"/>
                <a:sym typeface="DFWaWaSC-W5"/>
              </a:defRPr>
            </a:pPr>
            <a:r>
              <a:t>&lt;meta http-equiv="X-UA-Compatible" content=“IE=Edge"&gt;</a:t>
            </a:r>
          </a:p>
          <a:p>
            <a:pPr lvl="2">
              <a:defRPr sz="2300">
                <a:solidFill>
                  <a:srgbClr val="FEFDFF"/>
                </a:solidFill>
                <a:latin typeface="DFWaWaSC-W5"/>
                <a:ea typeface="DFWaWaSC-W5"/>
                <a:cs typeface="DFWaWaSC-W5"/>
                <a:sym typeface="DFWaWaSC-W5"/>
              </a:defRPr>
            </a:pPr>
            <a:r>
              <a:t>&lt;script charset="utf-8" async="" src=“http://xxx.xxx.php?di=123435"&gt;&lt;/script&gt;</a:t>
            </a:r>
          </a:p>
          <a:p>
            <a:pPr lvl="1">
              <a:defRPr sz="2300">
                <a:solidFill>
                  <a:srgbClr val="FEFDFF"/>
                </a:solidFill>
                <a:latin typeface="DFWaWaSC-W5"/>
                <a:ea typeface="DFWaWaSC-W5"/>
                <a:cs typeface="DFWaWaSC-W5"/>
                <a:sym typeface="DFWaWaSC-W5"/>
              </a:defRPr>
            </a:pPr>
            <a:r>
              <a:t>&lt;/head&gt;</a:t>
            </a:r>
          </a:p>
          <a:p>
            <a:pPr lvl="1">
              <a:defRPr sz="2300">
                <a:solidFill>
                  <a:srgbClr val="FEFDFF"/>
                </a:solidFill>
                <a:latin typeface="DFWaWaSC-W5"/>
                <a:ea typeface="DFWaWaSC-W5"/>
                <a:cs typeface="DFWaWaSC-W5"/>
                <a:sym typeface="DFWaWaSC-W5"/>
              </a:defRPr>
            </a:pPr>
            <a:r>
              <a:t>&lt;body&gt;</a:t>
            </a:r>
          </a:p>
          <a:p>
            <a:pPr lvl="2">
              <a:defRPr sz="2300">
                <a:solidFill>
                  <a:srgbClr val="FEFDFF"/>
                </a:solidFill>
                <a:latin typeface="DFWaWaSC-W5"/>
                <a:ea typeface="DFWaWaSC-W5"/>
                <a:cs typeface="DFWaWaSC-W5"/>
                <a:sym typeface="DFWaWaSC-W5"/>
              </a:defRPr>
            </a:pPr>
            <a:r>
              <a:t>&lt;div class="qrcode-wrapper" id="layer" style="display: none”&gt; </a:t>
            </a:r>
          </a:p>
          <a:p>
            <a:pPr lvl="3">
              <a:defRPr sz="2300">
                <a:solidFill>
                  <a:srgbClr val="FEFDFF"/>
                </a:solidFill>
                <a:latin typeface="DFWaWaSC-W5"/>
                <a:ea typeface="DFWaWaSC-W5"/>
                <a:cs typeface="DFWaWaSC-W5"/>
                <a:sym typeface="DFWaWaSC-W5"/>
              </a:defRPr>
            </a:pPr>
            <a:r>
              <a:t>&lt;p&gt; It’s an example &lt;/p&gt; </a:t>
            </a:r>
          </a:p>
          <a:p>
            <a:pPr lvl="2">
              <a:defRPr sz="2300">
                <a:solidFill>
                  <a:srgbClr val="FEFDFF"/>
                </a:solidFill>
                <a:latin typeface="DFWaWaSC-W5"/>
                <a:ea typeface="DFWaWaSC-W5"/>
                <a:cs typeface="DFWaWaSC-W5"/>
                <a:sym typeface="DFWaWaSC-W5"/>
              </a:defRPr>
            </a:pPr>
            <a:r>
              <a:t>&lt;/div&gt;</a:t>
            </a:r>
          </a:p>
          <a:p>
            <a:pPr lvl="1">
              <a:defRPr sz="2300">
                <a:solidFill>
                  <a:srgbClr val="FEFDFF"/>
                </a:solidFill>
                <a:latin typeface="DFWaWaSC-W5"/>
                <a:ea typeface="DFWaWaSC-W5"/>
                <a:cs typeface="DFWaWaSC-W5"/>
                <a:sym typeface="DFWaWaSC-W5"/>
              </a:defRPr>
            </a:pPr>
            <a:r>
              <a:t>&lt;/body&gt;</a:t>
            </a:r>
          </a:p>
          <a:p>
            <a:pPr>
              <a:defRPr sz="2300">
                <a:solidFill>
                  <a:srgbClr val="FEFDFF"/>
                </a:solidFill>
                <a:latin typeface="DFWaWaSC-W5"/>
                <a:ea typeface="DFWaWaSC-W5"/>
                <a:cs typeface="DFWaWaSC-W5"/>
                <a:sym typeface="DFWaWaSC-W5"/>
              </a:defRPr>
            </a:pPr>
            <a:r>
              <a:t>&lt;/html&gt;</a:t>
            </a:r>
          </a:p>
        </p:txBody>
      </p:sp>
      <p:sp>
        <p:nvSpPr>
          <p:cNvPr id="229" name="Shape 229"/>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HTML</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DOM Tree</a:t>
            </a:r>
          </a:p>
        </p:txBody>
      </p:sp>
      <p:pic>
        <p:nvPicPr>
          <p:cNvPr id="232" name="image3.png" descr="dom-tree.png"/>
          <p:cNvPicPr>
            <a:picLocks noChangeAspect="1"/>
          </p:cNvPicPr>
          <p:nvPr/>
        </p:nvPicPr>
        <p:blipFill>
          <a:blip r:embed="rId2">
            <a:extLst/>
          </a:blip>
          <a:stretch>
            <a:fillRect/>
          </a:stretch>
        </p:blipFill>
        <p:spPr>
          <a:xfrm>
            <a:off x="940309" y="1995629"/>
            <a:ext cx="3975987" cy="4630368"/>
          </a:xfrm>
          <a:prstGeom prst="rect">
            <a:avLst/>
          </a:prstGeom>
          <a:ln w="12700">
            <a:miter lim="400000"/>
          </a:ln>
        </p:spPr>
      </p:pic>
      <p:sp>
        <p:nvSpPr>
          <p:cNvPr id="233" name="Shape 233"/>
          <p:cNvSpPr/>
          <p:nvPr>
            <p:ph type="body" sz="half" idx="1"/>
          </p:nvPr>
        </p:nvSpPr>
        <p:spPr>
          <a:xfrm>
            <a:off x="6153808" y="2009744"/>
            <a:ext cx="5097883" cy="4602139"/>
          </a:xfrm>
          <a:prstGeom prst="rect">
            <a:avLst/>
          </a:prstGeom>
        </p:spPr>
        <p:txBody>
          <a:bodyPr anchor="ctr"/>
          <a:lstStyle/>
          <a:p>
            <a:pPr marL="137160" indent="-137160" defTabSz="685800">
              <a:spcBef>
                <a:spcPts val="900"/>
              </a:spcBef>
              <a:defRPr sz="2475">
                <a:latin typeface="DFWaWaSC-W5"/>
                <a:ea typeface="DFWaWaSC-W5"/>
                <a:cs typeface="DFWaWaSC-W5"/>
                <a:sym typeface="DFWaWaSC-W5"/>
              </a:defRPr>
            </a:pPr>
            <a:r>
              <a:t>文档对象模型（英语：Document Object Model，缩写DOM）</a:t>
            </a:r>
          </a:p>
          <a:p>
            <a:pPr marL="137160" indent="-137160" defTabSz="685800">
              <a:lnSpc>
                <a:spcPct val="100000"/>
              </a:lnSpc>
              <a:spcBef>
                <a:spcPts val="900"/>
              </a:spcBef>
              <a:defRPr sz="2475">
                <a:latin typeface="DFWaWaSC-W5"/>
                <a:ea typeface="DFWaWaSC-W5"/>
                <a:cs typeface="DFWaWaSC-W5"/>
                <a:sym typeface="DFWaWaSC-W5"/>
              </a:defRPr>
            </a:pPr>
            <a:r>
              <a:t>将XML（包括HTML）文档解析为由多个节点组成的树形结构</a:t>
            </a:r>
          </a:p>
          <a:p>
            <a:pPr marL="137160" indent="-137160" defTabSz="685800">
              <a:spcBef>
                <a:spcPts val="900"/>
              </a:spcBef>
              <a:defRPr sz="2475">
                <a:latin typeface="DFWaWaSC-W5"/>
                <a:ea typeface="DFWaWaSC-W5"/>
                <a:cs typeface="DFWaWaSC-W5"/>
                <a:sym typeface="DFWaWaSC-W5"/>
              </a:defRPr>
            </a:pPr>
            <a:r>
              <a:t>元素节点、属性节点、文本节点等（整个xml文档视为一个文档节点）</a:t>
            </a:r>
          </a:p>
          <a:p>
            <a:pPr marL="137160" indent="-137160" defTabSz="685800">
              <a:spcBef>
                <a:spcPts val="900"/>
              </a:spcBef>
              <a:defRPr sz="2475">
                <a:latin typeface="DFWaWaSC-W5"/>
                <a:ea typeface="DFWaWaSC-W5"/>
                <a:cs typeface="DFWaWaSC-W5"/>
                <a:sym typeface="DFWaWaSC-W5"/>
              </a:defRPr>
            </a:pPr>
            <a:r>
              <a:t>所有的节点和最终的树状结构，都有规范的API，以达到使用编程语言操作文档的目的</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爬虫</a:t>
            </a:r>
          </a:p>
        </p:txBody>
      </p:sp>
      <p:sp>
        <p:nvSpPr>
          <p:cNvPr id="236" name="Shape 236"/>
          <p:cNvSpPr/>
          <p:nvPr>
            <p:ph type="body" idx="1"/>
          </p:nvPr>
        </p:nvSpPr>
        <p:spPr>
          <a:xfrm>
            <a:off x="1203959" y="2169859"/>
            <a:ext cx="9784082" cy="4206241"/>
          </a:xfrm>
          <a:prstGeom prst="rect">
            <a:avLst/>
          </a:prstGeom>
        </p:spPr>
        <p:txBody>
          <a:bodyPr anchor="ctr"/>
          <a:lstStyle/>
          <a:p>
            <a:pPr marL="256673" indent="-256673" defTabSz="585215">
              <a:spcBef>
                <a:spcPts val="700"/>
              </a:spcBef>
              <a:buFontTx/>
              <a:buAutoNum type="arabicPeriod" startAt="1"/>
              <a:defRPr sz="2368">
                <a:latin typeface="DFWaWaSC-W5"/>
                <a:ea typeface="DFWaWaSC-W5"/>
                <a:cs typeface="DFWaWaSC-W5"/>
                <a:sym typeface="DFWaWaSC-W5"/>
              </a:defRPr>
            </a:pPr>
            <a:r>
              <a:t>将 Start URL 加入解析队列</a:t>
            </a:r>
          </a:p>
          <a:p>
            <a:pPr marL="256673" indent="-256673" defTabSz="585215">
              <a:spcBef>
                <a:spcPts val="700"/>
              </a:spcBef>
              <a:buFontTx/>
              <a:buAutoNum type="arabicPeriod" startAt="1"/>
              <a:defRPr sz="2368">
                <a:latin typeface="DFWaWaSC-W5"/>
                <a:ea typeface="DFWaWaSC-W5"/>
                <a:cs typeface="DFWaWaSC-W5"/>
                <a:sym typeface="DFWaWaSC-W5"/>
              </a:defRPr>
            </a:pPr>
            <a:r>
              <a:t>从队列中探出目标URL，通过伪造IP信息和http请求头部，欺骗服务器，获取HTML文本信息</a:t>
            </a:r>
          </a:p>
          <a:p>
            <a:pPr marL="256673" indent="-256673" defTabSz="585215">
              <a:spcBef>
                <a:spcPts val="700"/>
              </a:spcBef>
              <a:buFontTx/>
              <a:buAutoNum type="arabicPeriod" startAt="1"/>
              <a:defRPr sz="2368">
                <a:latin typeface="DFWaWaSC-W5"/>
                <a:ea typeface="DFWaWaSC-W5"/>
                <a:cs typeface="DFWaWaSC-W5"/>
                <a:sym typeface="DFWaWaSC-W5"/>
              </a:defRPr>
            </a:pPr>
            <a:r>
              <a:t>解析HTML文本，筛选有用信息，DownLoad至本地</a:t>
            </a:r>
          </a:p>
          <a:p>
            <a:pPr marL="256673" indent="-256673" defTabSz="585215">
              <a:spcBef>
                <a:spcPts val="700"/>
              </a:spcBef>
              <a:buFontTx/>
              <a:buAutoNum type="arabicPeriod" startAt="1"/>
              <a:defRPr sz="2368">
                <a:latin typeface="DFWaWaSC-W5"/>
                <a:ea typeface="DFWaWaSC-W5"/>
                <a:cs typeface="DFWaWaSC-W5"/>
                <a:sym typeface="DFWaWaSC-W5"/>
              </a:defRPr>
            </a:pPr>
            <a:r>
              <a:t>提取HTML文本中的链接，形成新的目标URL，判重后加入解析队列</a:t>
            </a:r>
          </a:p>
          <a:p>
            <a:pPr marL="256673" indent="-256673" defTabSz="585215">
              <a:spcBef>
                <a:spcPts val="700"/>
              </a:spcBef>
              <a:buFontTx/>
              <a:buAutoNum type="arabicPeriod" startAt="1"/>
              <a:defRPr sz="2368">
                <a:latin typeface="DFWaWaSC-W5"/>
                <a:ea typeface="DFWaWaSC-W5"/>
                <a:cs typeface="DFWaWaSC-W5"/>
                <a:sym typeface="DFWaWaSC-W5"/>
              </a:defRPr>
            </a:pPr>
            <a:r>
              <a:t>队列为空时，结束 Crawling</a:t>
            </a:r>
          </a:p>
          <a:p>
            <a:pPr marL="0" indent="0" defTabSz="585215">
              <a:spcBef>
                <a:spcPts val="700"/>
              </a:spcBef>
              <a:buClrTx/>
              <a:buSzTx/>
              <a:buFontTx/>
              <a:buNone/>
              <a:defRPr sz="2368">
                <a:latin typeface="DFWaWaSC-W5"/>
                <a:ea typeface="DFWaWaSC-W5"/>
                <a:cs typeface="DFWaWaSC-W5"/>
                <a:sym typeface="DFWaWaSC-W5"/>
              </a:defRPr>
            </a:pPr>
          </a:p>
          <a:p>
            <a:pPr marL="117043" indent="-117043" defTabSz="585215">
              <a:spcBef>
                <a:spcPts val="700"/>
              </a:spcBef>
              <a:defRPr sz="2368">
                <a:latin typeface="DFWaWaSC-W5"/>
                <a:ea typeface="DFWaWaSC-W5"/>
                <a:cs typeface="DFWaWaSC-W5"/>
                <a:sym typeface="DFWaWaSC-W5"/>
              </a:defRPr>
            </a:pPr>
            <a:r>
              <a:t> 实验中 Start URL 为交大教务处网站首页地址</a:t>
            </a:r>
          </a:p>
          <a:p>
            <a:pPr marL="117043" indent="-117043" defTabSz="585215">
              <a:spcBef>
                <a:spcPts val="700"/>
              </a:spcBef>
              <a:defRPr sz="2368">
                <a:latin typeface="DFWaWaSC-W5"/>
                <a:ea typeface="DFWaWaSC-W5"/>
                <a:cs typeface="DFWaWaSC-W5"/>
                <a:sym typeface="DFWaWaSC-W5"/>
              </a:defRPr>
            </a:pPr>
            <a:r>
              <a:t> 实验中通过 Scrapy 部署 Python 爬虫</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流程简述</a:t>
            </a:r>
          </a:p>
        </p:txBody>
      </p:sp>
      <p:grpSp>
        <p:nvGrpSpPr>
          <p:cNvPr id="244" name="Group 244"/>
          <p:cNvGrpSpPr/>
          <p:nvPr/>
        </p:nvGrpSpPr>
        <p:grpSpPr>
          <a:xfrm>
            <a:off x="2084298" y="2294631"/>
            <a:ext cx="8023404" cy="3695996"/>
            <a:chOff x="0" y="0"/>
            <a:chExt cx="8023402" cy="3695994"/>
          </a:xfrm>
        </p:grpSpPr>
        <p:sp>
          <p:nvSpPr>
            <p:cNvPr id="239" name="Shape 239"/>
            <p:cNvSpPr/>
            <p:nvPr/>
          </p:nvSpPr>
          <p:spPr>
            <a:xfrm>
              <a:off x="0" y="0"/>
              <a:ext cx="8023403" cy="637540"/>
            </a:xfrm>
            <a:prstGeom prst="rect">
              <a:avLst/>
            </a:prstGeom>
            <a:no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800">
                  <a:solidFill>
                    <a:srgbClr val="F7F6F8"/>
                  </a:solidFill>
                  <a:latin typeface="DFWaWaSC-W5"/>
                  <a:ea typeface="DFWaWaSC-W5"/>
                  <a:cs typeface="DFWaWaSC-W5"/>
                  <a:sym typeface="DFWaWaSC-W5"/>
                </a:defRPr>
              </a:lvl1pPr>
            </a:lstStyle>
            <a:p>
              <a:pPr/>
              <a:r>
                <a:t>将HTML文本储存至 MySQL 与 MongoDB 数据库中</a:t>
              </a:r>
            </a:p>
          </p:txBody>
        </p:sp>
        <p:sp>
          <p:nvSpPr>
            <p:cNvPr id="240" name="Shape 240"/>
            <p:cNvSpPr/>
            <p:nvPr/>
          </p:nvSpPr>
          <p:spPr>
            <a:xfrm>
              <a:off x="562381" y="1529227"/>
              <a:ext cx="6898641" cy="637541"/>
            </a:xfrm>
            <a:prstGeom prst="rect">
              <a:avLst/>
            </a:prstGeom>
            <a:no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F7F6F8"/>
                  </a:solidFill>
                  <a:latin typeface="DFWaWaSC-W5"/>
                  <a:ea typeface="DFWaWaSC-W5"/>
                  <a:cs typeface="DFWaWaSC-W5"/>
                  <a:sym typeface="DFWaWaSC-W5"/>
                </a:defRPr>
              </a:lvl1pPr>
            </a:lstStyle>
            <a:p>
              <a:pPr/>
              <a:r>
                <a:t>分别对两种数据库还原网页的性能进行测试</a:t>
              </a:r>
            </a:p>
          </p:txBody>
        </p:sp>
        <p:sp>
          <p:nvSpPr>
            <p:cNvPr id="241" name="Shape 241"/>
            <p:cNvSpPr/>
            <p:nvPr/>
          </p:nvSpPr>
          <p:spPr>
            <a:xfrm>
              <a:off x="562381" y="3058454"/>
              <a:ext cx="6898641" cy="637541"/>
            </a:xfrm>
            <a:prstGeom prst="rect">
              <a:avLst/>
            </a:prstGeom>
            <a:no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800">
                  <a:solidFill>
                    <a:srgbClr val="F7F6F8"/>
                  </a:solidFill>
                  <a:latin typeface="DFWaWaSC-W5"/>
                  <a:ea typeface="DFWaWaSC-W5"/>
                  <a:cs typeface="DFWaWaSC-W5"/>
                  <a:sym typeface="DFWaWaSC-W5"/>
                </a:defRPr>
              </a:lvl1pPr>
            </a:lstStyle>
            <a:p>
              <a:pPr/>
              <a:r>
                <a:t>从时间尺度和空间尺度对结果进行分析对比</a:t>
              </a:r>
            </a:p>
          </p:txBody>
        </p:sp>
        <p:sp>
          <p:nvSpPr>
            <p:cNvPr id="242" name="Shape 242"/>
            <p:cNvSpPr/>
            <p:nvPr/>
          </p:nvSpPr>
          <p:spPr>
            <a:xfrm>
              <a:off x="4011701" y="663310"/>
              <a:ext cx="1" cy="865916"/>
            </a:xfrm>
            <a:prstGeom prst="line">
              <a:avLst/>
            </a:prstGeom>
            <a:noFill/>
            <a:ln w="38100" cap="flat">
              <a:solidFill>
                <a:srgbClr val="FFFFFF"/>
              </a:solidFill>
              <a:prstDash val="solid"/>
              <a:round/>
              <a:tailEnd type="triangle" w="med" len="med"/>
            </a:ln>
            <a:effectLst/>
          </p:spPr>
          <p:txBody>
            <a:bodyPr wrap="square" lIns="45719" tIns="45719" rIns="45719" bIns="45719" numCol="1" anchor="t">
              <a:noAutofit/>
            </a:bodyPr>
            <a:lstStyle/>
            <a:p>
              <a:pPr>
                <a:defRPr>
                  <a:solidFill>
                    <a:srgbClr val="FFFFFF"/>
                  </a:solidFill>
                </a:defRPr>
              </a:pPr>
            </a:p>
          </p:txBody>
        </p:sp>
        <p:sp>
          <p:nvSpPr>
            <p:cNvPr id="243" name="Shape 243"/>
            <p:cNvSpPr/>
            <p:nvPr/>
          </p:nvSpPr>
          <p:spPr>
            <a:xfrm>
              <a:off x="4011701" y="2162833"/>
              <a:ext cx="1" cy="865916"/>
            </a:xfrm>
            <a:prstGeom prst="line">
              <a:avLst/>
            </a:prstGeom>
            <a:noFill/>
            <a:ln w="38100" cap="flat">
              <a:solidFill>
                <a:srgbClr val="FFFFFF"/>
              </a:solidFill>
              <a:prstDash val="solid"/>
              <a:round/>
              <a:tailEnd type="triangle" w="med" len="med"/>
            </a:ln>
            <a:effectLst/>
          </p:spPr>
          <p:txBody>
            <a:bodyPr wrap="square" lIns="45719" tIns="45719" rIns="45719" bIns="45719" numCol="1" anchor="t">
              <a:noAutofit/>
            </a:bodyPr>
            <a:lstStyle/>
            <a:p>
              <a:pPr>
                <a:defRPr>
                  <a:solidFill>
                    <a:srgbClr val="FFFFFF"/>
                  </a:solidFill>
                </a:defRPr>
              </a:pPr>
            </a:p>
          </p:txBody>
        </p:sp>
      </p:gr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网页解析</a:t>
            </a:r>
          </a:p>
        </p:txBody>
      </p:sp>
      <p:sp>
        <p:nvSpPr>
          <p:cNvPr id="247" name="Shape 247"/>
          <p:cNvSpPr/>
          <p:nvPr>
            <p:ph type="body" sz="quarter" idx="1"/>
          </p:nvPr>
        </p:nvSpPr>
        <p:spPr>
          <a:xfrm>
            <a:off x="397254" y="1975177"/>
            <a:ext cx="5655111" cy="1607819"/>
          </a:xfrm>
          <a:prstGeom prst="rect">
            <a:avLst/>
          </a:prstGeom>
          <a:ln w="38100">
            <a:solidFill>
              <a:srgbClr val="FFF8F0"/>
            </a:solidFill>
            <a:round/>
          </a:ln>
        </p:spPr>
        <p:txBody>
          <a:bodyPr/>
          <a:lstStyle/>
          <a:p>
            <a:pPr algn="ctr">
              <a:buSzTx/>
              <a:buNone/>
              <a:defRPr b="1" sz="2800">
                <a:latin typeface="Marker Felt"/>
                <a:ea typeface="Marker Felt"/>
                <a:cs typeface="Marker Felt"/>
                <a:sym typeface="Marker Felt"/>
              </a:defRPr>
            </a:pPr>
            <a:r>
              <a:t>SQL</a:t>
            </a:r>
          </a:p>
          <a:p>
            <a:pPr marL="240631" indent="-240631">
              <a:buClrTx/>
              <a:buFontTx/>
              <a:buChar char="•"/>
              <a:defRPr b="1" sz="2400">
                <a:latin typeface="DFWaWaSC-W5"/>
                <a:ea typeface="DFWaWaSC-W5"/>
                <a:cs typeface="DFWaWaSC-W5"/>
                <a:sym typeface="DFWaWaSC-W5"/>
              </a:defRPr>
            </a:pPr>
            <a:r>
              <a:t>解析Html文件为能够被二维表表达的结构（Get_SQL.py）存入 MySQL</a:t>
            </a:r>
          </a:p>
        </p:txBody>
      </p:sp>
      <p:sp>
        <p:nvSpPr>
          <p:cNvPr id="248" name="Shape 248"/>
          <p:cNvSpPr/>
          <p:nvPr/>
        </p:nvSpPr>
        <p:spPr>
          <a:xfrm>
            <a:off x="6139635" y="1975176"/>
            <a:ext cx="5655111" cy="1607820"/>
          </a:xfrm>
          <a:prstGeom prst="rect">
            <a:avLst/>
          </a:prstGeom>
          <a:ln w="38100">
            <a:solidFill>
              <a:srgbClr val="FFF8F0"/>
            </a:solidFill>
          </a:ln>
          <a:extLst>
            <a:ext uri="{C572A759-6A51-4108-AA02-DFA0A04FC94B}">
              <ma14:wrappingTextBoxFlag xmlns:ma14="http://schemas.microsoft.com/office/mac/drawingml/2011/main" val="1"/>
            </a:ext>
          </a:extLst>
        </p:spPr>
        <p:txBody>
          <a:bodyPr lIns="45719" rIns="45719">
            <a:normAutofit fontScale="100000" lnSpcReduction="0"/>
          </a:bodyPr>
          <a:lstStyle/>
          <a:p>
            <a:pPr marL="182879" indent="-182879" algn="ctr" defTabSz="914400">
              <a:lnSpc>
                <a:spcPct val="90000"/>
              </a:lnSpc>
              <a:spcBef>
                <a:spcPts val="1200"/>
              </a:spcBef>
              <a:defRPr b="1" sz="2800">
                <a:solidFill>
                  <a:srgbClr val="FFFFFF"/>
                </a:solidFill>
                <a:latin typeface="Marker Felt"/>
                <a:ea typeface="Marker Felt"/>
                <a:cs typeface="Marker Felt"/>
                <a:sym typeface="Marker Felt"/>
              </a:defRPr>
            </a:pPr>
            <a:r>
              <a:t>NOSQL</a:t>
            </a:r>
            <a:endParaRPr sz="2200"/>
          </a:p>
          <a:p>
            <a:pPr marL="457200" indent="-457200" defTabSz="914400">
              <a:lnSpc>
                <a:spcPct val="90000"/>
              </a:lnSpc>
              <a:spcBef>
                <a:spcPts val="1200"/>
              </a:spcBef>
              <a:buClr>
                <a:srgbClr val="FFFFFF"/>
              </a:buClr>
              <a:buSzPct val="100000"/>
              <a:buAutoNum type="arabicPeriod" startAt="1"/>
              <a:defRPr b="1" sz="2400">
                <a:solidFill>
                  <a:srgbClr val="FFFFFF"/>
                </a:solidFill>
                <a:latin typeface="DFWaWaSC-W5"/>
                <a:ea typeface="DFWaWaSC-W5"/>
                <a:cs typeface="DFWaWaSC-W5"/>
                <a:sym typeface="DFWaWaSC-W5"/>
              </a:defRPr>
            </a:pPr>
            <a:r>
              <a:t>解析Html文件为Json字符串格式（Get_NoSQL.py）存入 MongoDB</a:t>
            </a:r>
          </a:p>
        </p:txBody>
      </p:sp>
      <p:graphicFrame>
        <p:nvGraphicFramePr>
          <p:cNvPr id="249" name="Table 249"/>
          <p:cNvGraphicFramePr/>
          <p:nvPr/>
        </p:nvGraphicFramePr>
        <p:xfrm>
          <a:off x="1191683" y="3765236"/>
          <a:ext cx="9453066" cy="1943101"/>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3494443"/>
                <a:gridCol w="1290940"/>
                <a:gridCol w="1713835"/>
                <a:gridCol w="2915745"/>
              </a:tblGrid>
              <a:tr h="254000">
                <a:tc gridSpan="4">
                  <a:txBody>
                    <a:bodyPr/>
                    <a:lstStyle/>
                    <a:p>
                      <a:pPr defTabSz="914400">
                        <a:defRPr b="0" sz="1800">
                          <a:solidFill>
                            <a:srgbClr val="000000"/>
                          </a:solidFill>
                        </a:defRPr>
                      </a:pPr>
                      <a:r>
                        <a:rPr>
                          <a:solidFill>
                            <a:srgbClr val="FEFDFF"/>
                          </a:solidFill>
                          <a:latin typeface="Marker Felt"/>
                          <a:ea typeface="Marker Felt"/>
                          <a:cs typeface="Marker Felt"/>
                          <a:sym typeface="Marker Felt"/>
                        </a:rPr>
                        <a:t>Table one: Main</a:t>
                      </a:r>
                    </a:p>
                  </a:txBody>
                  <a:tcPr marL="0" marR="0" marT="0" marB="0" anchor="t" anchorCtr="0" horzOverflow="overflow">
                    <a:lnL/>
                    <a:lnR/>
                    <a:lnT/>
                    <a:solidFill>
                      <a:srgbClr val="000000">
                        <a:alpha val="0"/>
                      </a:srgbClr>
                    </a:solidFill>
                  </a:tcPr>
                </a:tc>
                <a:tc hMerge="1">
                  <a:tcPr/>
                </a:tc>
                <a:tc hMerge="1">
                  <a:tcPr/>
                </a:tc>
                <a:tc hMerge="1">
                  <a:tcPr/>
                </a:tc>
              </a:tr>
              <a:tr h="406400">
                <a:tc>
                  <a:txBody>
                    <a:bodyPr/>
                    <a:lstStyle/>
                    <a:p>
                      <a:pPr algn="ctr" defTabSz="914400">
                        <a:defRPr sz="1800">
                          <a:solidFill>
                            <a:srgbClr val="000000"/>
                          </a:solidFill>
                        </a:defRPr>
                      </a:pPr>
                      <a:r>
                        <a:rPr b="1" sz="2500">
                          <a:solidFill>
                            <a:srgbClr val="FFFFFF"/>
                          </a:solidFill>
                        </a:rPr>
                        <a:t>URL</a:t>
                      </a:r>
                    </a:p>
                  </a:txBody>
                  <a:tcPr marL="0" marR="0" marT="0" marB="0" anchor="ctr" anchorCtr="0" horzOverflow="overflow">
                    <a:lnL w="38100">
                      <a:solidFill>
                        <a:srgbClr val="FFFFFF"/>
                      </a:solidFill>
                    </a:lnL>
                    <a:lnR w="38100">
                      <a:solidFill>
                        <a:srgbClr val="FFFFFF"/>
                      </a:solidFill>
                    </a:lnR>
                    <a:lnB w="38100">
                      <a:solidFill>
                        <a:srgbClr val="FFFFFF"/>
                      </a:solidFill>
                    </a:lnB>
                    <a:noFill/>
                  </a:tcPr>
                </a:tc>
                <a:tc>
                  <a:txBody>
                    <a:bodyPr/>
                    <a:lstStyle/>
                    <a:p>
                      <a:pPr algn="ctr" defTabSz="914400">
                        <a:defRPr sz="1800">
                          <a:solidFill>
                            <a:srgbClr val="000000"/>
                          </a:solidFill>
                        </a:defRPr>
                      </a:pPr>
                      <a:r>
                        <a:rPr b="1" sz="2500">
                          <a:solidFill>
                            <a:srgbClr val="FFFFFF"/>
                          </a:solidFill>
                        </a:rPr>
                        <a:t>Type</a:t>
                      </a:r>
                    </a:p>
                  </a:txBody>
                  <a:tcPr marL="0" marR="0" marT="0" marB="0" anchor="ctr" anchorCtr="0" horzOverflow="overflow">
                    <a:lnL w="38100">
                      <a:solidFill>
                        <a:srgbClr val="FFFFFF"/>
                      </a:solidFill>
                    </a:lnL>
                    <a:lnR w="38100">
                      <a:solidFill>
                        <a:srgbClr val="FFFFFF"/>
                      </a:solidFill>
                    </a:lnR>
                    <a:lnB w="38100">
                      <a:solidFill>
                        <a:srgbClr val="FFFFFF"/>
                      </a:solidFill>
                    </a:lnB>
                    <a:noFill/>
                  </a:tcPr>
                </a:tc>
                <a:tc>
                  <a:txBody>
                    <a:bodyPr/>
                    <a:lstStyle/>
                    <a:p>
                      <a:pPr algn="ctr" defTabSz="914400">
                        <a:defRPr sz="1800">
                          <a:solidFill>
                            <a:srgbClr val="000000"/>
                          </a:solidFill>
                        </a:defRPr>
                      </a:pPr>
                      <a:r>
                        <a:rPr b="1" sz="2500">
                          <a:solidFill>
                            <a:srgbClr val="FFFFFF"/>
                          </a:solidFill>
                        </a:rPr>
                        <a:t>Father</a:t>
                      </a:r>
                    </a:p>
                  </a:txBody>
                  <a:tcPr marL="0" marR="0" marT="0" marB="0" anchor="ctr" anchorCtr="0" horzOverflow="overflow">
                    <a:lnL w="38100">
                      <a:solidFill>
                        <a:srgbClr val="FFFFFF"/>
                      </a:solidFill>
                    </a:lnL>
                    <a:lnR w="38100">
                      <a:solidFill>
                        <a:srgbClr val="FFFFFF"/>
                      </a:solidFill>
                    </a:lnR>
                    <a:lnB w="38100">
                      <a:solidFill>
                        <a:srgbClr val="FFFFFF"/>
                      </a:solidFill>
                    </a:lnB>
                    <a:noFill/>
                  </a:tcPr>
                </a:tc>
                <a:tc>
                  <a:txBody>
                    <a:bodyPr/>
                    <a:lstStyle/>
                    <a:p>
                      <a:pPr algn="ctr" defTabSz="914400">
                        <a:defRPr sz="1800">
                          <a:solidFill>
                            <a:srgbClr val="000000"/>
                          </a:solidFill>
                        </a:defRPr>
                      </a:pPr>
                      <a:r>
                        <a:rPr b="1" sz="2500">
                          <a:solidFill>
                            <a:srgbClr val="FFFFFF"/>
                          </a:solidFill>
                        </a:rPr>
                        <a:t>Key（main key）</a:t>
                      </a:r>
                    </a:p>
                  </a:txBody>
                  <a:tcPr marL="0" marR="0" marT="0" marB="0" anchor="ctr" anchorCtr="0" horzOverflow="overflow">
                    <a:lnL w="38100">
                      <a:solidFill>
                        <a:srgbClr val="FFFFFF"/>
                      </a:solidFill>
                    </a:lnL>
                    <a:lnR w="38100">
                      <a:solidFill>
                        <a:srgbClr val="FFFFFF"/>
                      </a:solidFill>
                    </a:lnR>
                    <a:lnB w="38100">
                      <a:solidFill>
                        <a:srgbClr val="FFFFFF"/>
                      </a:solidFill>
                    </a:lnB>
                    <a:noFill/>
                  </a:tcPr>
                </a:tc>
              </a:tr>
              <a:tr h="406400">
                <a:tc>
                  <a:txBody>
                    <a:bodyPr/>
                    <a:lstStyle/>
                    <a:p>
                      <a:pPr algn="ctr" defTabSz="914400">
                        <a:defRPr sz="2500">
                          <a:solidFill>
                            <a:srgbClr val="FFFFFF"/>
                          </a:solidFill>
                        </a:defRPr>
                      </a:pPr>
                      <a:r>
                        <a:rPr u="sng">
                          <a:uFill>
                            <a:solidFill>
                              <a:srgbClr val="005DBA"/>
                            </a:solidFill>
                          </a:uFill>
                          <a:hlinkClick r:id="rId3" invalidUrl="" action="" tgtFrame="" tooltip="" history="1" highlightClick="0" endSnd="0"/>
                        </a:rPr>
                        <a:t>http://www.baidu.com</a:t>
                      </a:r>
                    </a:p>
                  </a:txBody>
                  <a:tcPr marL="0" marR="0" marT="0" marB="0" anchor="ctr" anchorCtr="0" horzOverflow="overflow">
                    <a:lnL w="38100">
                      <a:solidFill>
                        <a:srgbClr val="FFFFFF"/>
                      </a:solidFill>
                    </a:lnL>
                    <a:lnR w="38100">
                      <a:solidFill>
                        <a:srgbClr val="FFFFFF"/>
                      </a:solidFill>
                    </a:lnR>
                    <a:lnT w="38100">
                      <a:solidFill>
                        <a:srgbClr val="FFFFFF"/>
                      </a:solidFill>
                    </a:lnT>
                    <a:lnB w="38100">
                      <a:solidFill>
                        <a:srgbClr val="FFFFFF"/>
                      </a:solidFill>
                    </a:lnB>
                    <a:noFill/>
                  </a:tcPr>
                </a:tc>
                <a:tc>
                  <a:txBody>
                    <a:bodyPr/>
                    <a:lstStyle/>
                    <a:p>
                      <a:pPr algn="ctr" defTabSz="914400">
                        <a:defRPr sz="1800">
                          <a:solidFill>
                            <a:srgbClr val="000000"/>
                          </a:solidFill>
                        </a:defRPr>
                      </a:pPr>
                      <a:r>
                        <a:rPr sz="2500">
                          <a:solidFill>
                            <a:srgbClr val="FFFFFF"/>
                          </a:solidFill>
                        </a:rPr>
                        <a:t>#text</a:t>
                      </a:r>
                    </a:p>
                  </a:txBody>
                  <a:tcPr marL="0" marR="0" marT="0" marB="0" anchor="ctr" anchorCtr="0" horzOverflow="overflow">
                    <a:lnL w="38100">
                      <a:solidFill>
                        <a:srgbClr val="FFFFFF"/>
                      </a:solidFill>
                    </a:lnL>
                    <a:lnR w="38100">
                      <a:solidFill>
                        <a:srgbClr val="FFFFFF"/>
                      </a:solidFill>
                    </a:lnR>
                    <a:lnT w="38100">
                      <a:solidFill>
                        <a:srgbClr val="FFFFFF"/>
                      </a:solidFill>
                    </a:lnT>
                    <a:lnB w="38100">
                      <a:solidFill>
                        <a:srgbClr val="FFFFFF"/>
                      </a:solidFill>
                    </a:lnB>
                    <a:noFill/>
                  </a:tcPr>
                </a:tc>
                <a:tc>
                  <a:txBody>
                    <a:bodyPr/>
                    <a:lstStyle/>
                    <a:p>
                      <a:pPr algn="ctr" defTabSz="914400">
                        <a:defRPr sz="1800">
                          <a:solidFill>
                            <a:srgbClr val="000000"/>
                          </a:solidFill>
                        </a:defRPr>
                      </a:pPr>
                      <a:r>
                        <a:rPr sz="2500">
                          <a:solidFill>
                            <a:srgbClr val="FFFFFF"/>
                          </a:solidFill>
                        </a:rPr>
                        <a:t>1234</a:t>
                      </a:r>
                    </a:p>
                  </a:txBody>
                  <a:tcPr marL="0" marR="0" marT="0" marB="0" anchor="ctr" anchorCtr="0" horzOverflow="overflow">
                    <a:lnL w="38100">
                      <a:solidFill>
                        <a:srgbClr val="FFFFFF"/>
                      </a:solidFill>
                    </a:lnL>
                    <a:lnR w="38100">
                      <a:solidFill>
                        <a:srgbClr val="FFFFFF"/>
                      </a:solidFill>
                    </a:lnR>
                    <a:lnT w="38100">
                      <a:solidFill>
                        <a:srgbClr val="FFFFFF"/>
                      </a:solidFill>
                    </a:lnT>
                    <a:lnB w="38100">
                      <a:solidFill>
                        <a:srgbClr val="FFFFFF"/>
                      </a:solidFill>
                    </a:lnB>
                    <a:noFill/>
                  </a:tcPr>
                </a:tc>
                <a:tc>
                  <a:txBody>
                    <a:bodyPr/>
                    <a:lstStyle/>
                    <a:p>
                      <a:pPr algn="ctr" defTabSz="914400">
                        <a:defRPr sz="1800">
                          <a:solidFill>
                            <a:srgbClr val="000000"/>
                          </a:solidFill>
                        </a:defRPr>
                      </a:pPr>
                      <a:r>
                        <a:rPr sz="2500">
                          <a:solidFill>
                            <a:srgbClr val="FFFFFF"/>
                          </a:solidFill>
                        </a:rPr>
                        <a:t>1235</a:t>
                      </a:r>
                    </a:p>
                  </a:txBody>
                  <a:tcPr marL="0" marR="0" marT="0" marB="0" anchor="ctr" anchorCtr="0" horzOverflow="overflow">
                    <a:lnL w="38100">
                      <a:solidFill>
                        <a:srgbClr val="FFFFFF"/>
                      </a:solidFill>
                    </a:lnL>
                    <a:lnR w="38100">
                      <a:solidFill>
                        <a:srgbClr val="FFFFFF"/>
                      </a:solidFill>
                    </a:lnR>
                    <a:lnT w="38100">
                      <a:solidFill>
                        <a:srgbClr val="FFFFFF"/>
                      </a:solidFill>
                    </a:lnT>
                    <a:lnB w="38100">
                      <a:solidFill>
                        <a:srgbClr val="FFFFFF"/>
                      </a:solidFill>
                    </a:lnB>
                    <a:noFill/>
                  </a:tcPr>
                </a:tc>
              </a:tr>
            </a:tbl>
          </a:graphicData>
        </a:graphic>
      </p:graphicFrame>
      <p:graphicFrame>
        <p:nvGraphicFramePr>
          <p:cNvPr id="250" name="Table 250"/>
          <p:cNvGraphicFramePr/>
          <p:nvPr/>
        </p:nvGraphicFramePr>
        <p:xfrm>
          <a:off x="1186638" y="5292693"/>
          <a:ext cx="9463155" cy="1056218"/>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3636153"/>
                <a:gridCol w="5788901"/>
              </a:tblGrid>
              <a:tr h="254000">
                <a:tc gridSpan="2">
                  <a:txBody>
                    <a:bodyPr/>
                    <a:lstStyle/>
                    <a:p>
                      <a:pPr defTabSz="914400">
                        <a:defRPr b="0" sz="1800">
                          <a:solidFill>
                            <a:srgbClr val="000000"/>
                          </a:solidFill>
                        </a:defRPr>
                      </a:pPr>
                      <a:r>
                        <a:rPr>
                          <a:solidFill>
                            <a:srgbClr val="FFFFFF"/>
                          </a:solidFill>
                          <a:latin typeface="Marker Felt"/>
                          <a:ea typeface="Marker Felt"/>
                          <a:cs typeface="Marker Felt"/>
                          <a:sym typeface="Marker Felt"/>
                        </a:rPr>
                        <a:t>Table the: Value</a:t>
                      </a:r>
                    </a:p>
                  </a:txBody>
                  <a:tcPr marL="0" marR="0" marT="0" marB="0" anchor="t" anchorCtr="0" horzOverflow="overflow">
                    <a:lnL/>
                    <a:lnR/>
                    <a:lnT/>
                    <a:solidFill>
                      <a:srgbClr val="000000">
                        <a:alpha val="0"/>
                      </a:srgbClr>
                    </a:solidFill>
                  </a:tcPr>
                </a:tc>
                <a:tc hMerge="1">
                  <a:tcPr/>
                </a:tc>
              </a:tr>
              <a:tr h="509058">
                <a:tc>
                  <a:txBody>
                    <a:bodyPr/>
                    <a:lstStyle/>
                    <a:p>
                      <a:pPr algn="ctr" defTabSz="914400">
                        <a:defRPr sz="1800">
                          <a:solidFill>
                            <a:srgbClr val="000000"/>
                          </a:solidFill>
                        </a:defRPr>
                      </a:pPr>
                      <a:r>
                        <a:rPr b="1" sz="2500">
                          <a:solidFill>
                            <a:srgbClr val="FFFFFF"/>
                          </a:solidFill>
                        </a:rPr>
                        <a:t>Key （main key）</a:t>
                      </a:r>
                    </a:p>
                  </a:txBody>
                  <a:tcPr marL="0" marR="0" marT="0" marB="0" anchor="ctr" anchorCtr="0" horzOverflow="overflow">
                    <a:lnL w="38100">
                      <a:solidFill>
                        <a:srgbClr val="FFFFFF"/>
                      </a:solidFill>
                    </a:lnL>
                    <a:lnR w="38100">
                      <a:solidFill>
                        <a:srgbClr val="FFFFFF"/>
                      </a:solidFill>
                    </a:lnR>
                    <a:lnB w="38100">
                      <a:solidFill>
                        <a:srgbClr val="FFFFFF"/>
                      </a:solidFill>
                    </a:lnB>
                    <a:noFill/>
                  </a:tcPr>
                </a:tc>
                <a:tc>
                  <a:txBody>
                    <a:bodyPr/>
                    <a:lstStyle/>
                    <a:p>
                      <a:pPr algn="ctr" defTabSz="914400">
                        <a:defRPr sz="1800">
                          <a:solidFill>
                            <a:srgbClr val="000000"/>
                          </a:solidFill>
                        </a:defRPr>
                      </a:pPr>
                      <a:r>
                        <a:rPr b="1" sz="2500">
                          <a:solidFill>
                            <a:srgbClr val="FFFFFF"/>
                          </a:solidFill>
                        </a:rPr>
                        <a:t>Value</a:t>
                      </a:r>
                    </a:p>
                  </a:txBody>
                  <a:tcPr marL="0" marR="0" marT="0" marB="0" anchor="ctr" anchorCtr="0" horzOverflow="overflow">
                    <a:lnL w="38100">
                      <a:solidFill>
                        <a:srgbClr val="FFFFFF"/>
                      </a:solidFill>
                    </a:lnL>
                    <a:lnR w="38100">
                      <a:solidFill>
                        <a:srgbClr val="FFFFFF"/>
                      </a:solidFill>
                    </a:lnR>
                    <a:lnB w="38100">
                      <a:solidFill>
                        <a:srgbClr val="FFFFFF"/>
                      </a:solidFill>
                    </a:lnB>
                    <a:noFill/>
                  </a:tcPr>
                </a:tc>
              </a:tr>
              <a:tr h="509058">
                <a:tc>
                  <a:txBody>
                    <a:bodyPr/>
                    <a:lstStyle/>
                    <a:p>
                      <a:pPr algn="ctr" defTabSz="914400">
                        <a:defRPr sz="1800">
                          <a:solidFill>
                            <a:srgbClr val="000000"/>
                          </a:solidFill>
                        </a:defRPr>
                      </a:pPr>
                      <a:r>
                        <a:rPr sz="2500">
                          <a:solidFill>
                            <a:srgbClr val="FFFFFF"/>
                          </a:solidFill>
                        </a:rPr>
                        <a:t>1235</a:t>
                      </a:r>
                    </a:p>
                  </a:txBody>
                  <a:tcPr marL="0" marR="0" marT="0" marB="0" anchor="ctr" anchorCtr="0" horzOverflow="overflow">
                    <a:lnL w="38100">
                      <a:solidFill>
                        <a:srgbClr val="FFFFFF"/>
                      </a:solidFill>
                    </a:lnL>
                    <a:lnR w="38100">
                      <a:solidFill>
                        <a:srgbClr val="FFFFFF"/>
                      </a:solidFill>
                    </a:lnR>
                    <a:lnT w="38100">
                      <a:solidFill>
                        <a:srgbClr val="FFFFFF"/>
                      </a:solidFill>
                    </a:lnT>
                    <a:lnB w="38100">
                      <a:solidFill>
                        <a:srgbClr val="FFFFFF"/>
                      </a:solidFill>
                    </a:lnB>
                    <a:noFill/>
                  </a:tcPr>
                </a:tc>
                <a:tc>
                  <a:txBody>
                    <a:bodyPr/>
                    <a:lstStyle/>
                    <a:p>
                      <a:pPr algn="ctr" defTabSz="914400">
                        <a:defRPr sz="1800">
                          <a:solidFill>
                            <a:srgbClr val="000000"/>
                          </a:solidFill>
                        </a:defRPr>
                      </a:pPr>
                      <a:r>
                        <a:rPr sz="2500">
                          <a:solidFill>
                            <a:srgbClr val="FFFFFF"/>
                          </a:solidFill>
                        </a:rPr>
                        <a:t>It%20is%20an%20example.</a:t>
                      </a:r>
                    </a:p>
                  </a:txBody>
                  <a:tcPr marL="0" marR="0" marT="0" marB="0" anchor="ctr" anchorCtr="0" horzOverflow="overflow">
                    <a:lnL w="38100">
                      <a:solidFill>
                        <a:srgbClr val="FFFFFF"/>
                      </a:solidFill>
                    </a:lnL>
                    <a:lnR w="38100">
                      <a:solidFill>
                        <a:srgbClr val="FFFFFF"/>
                      </a:solidFill>
                    </a:lnR>
                    <a:lnT w="38100">
                      <a:solidFill>
                        <a:srgbClr val="FFFFFF"/>
                      </a:solidFill>
                    </a:lnT>
                    <a:lnB w="38100">
                      <a:solidFill>
                        <a:srgbClr val="FFFFFF"/>
                      </a:solidFill>
                    </a:lnB>
                    <a:noFill/>
                  </a:tcPr>
                </a:tc>
              </a:tr>
            </a:tbl>
          </a:graphicData>
        </a:graphic>
      </p:graphicFrame>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数据分类</a:t>
            </a:r>
          </a:p>
        </p:txBody>
      </p:sp>
      <p:sp>
        <p:nvSpPr>
          <p:cNvPr id="127" name="Shape 127"/>
          <p:cNvSpPr/>
          <p:nvPr>
            <p:ph type="body" idx="1"/>
          </p:nvPr>
        </p:nvSpPr>
        <p:spPr>
          <a:xfrm>
            <a:off x="1203959" y="1842929"/>
            <a:ext cx="9784082" cy="4253866"/>
          </a:xfrm>
          <a:prstGeom prst="rect">
            <a:avLst/>
          </a:prstGeom>
        </p:spPr>
        <p:txBody>
          <a:bodyPr anchor="ctr"/>
          <a:lstStyle/>
          <a:p>
            <a:pPr>
              <a:defRPr sz="5400">
                <a:latin typeface="DFWaWaSC-W5"/>
                <a:ea typeface="DFWaWaSC-W5"/>
                <a:cs typeface="DFWaWaSC-W5"/>
                <a:sym typeface="DFWaWaSC-W5"/>
              </a:defRPr>
            </a:pPr>
            <a:r>
              <a:t>结构化数据</a:t>
            </a:r>
          </a:p>
          <a:p>
            <a:pPr>
              <a:defRPr sz="5400">
                <a:latin typeface="DFWaWaSC-W5"/>
                <a:ea typeface="DFWaWaSC-W5"/>
                <a:cs typeface="DFWaWaSC-W5"/>
                <a:sym typeface="DFWaWaSC-W5"/>
              </a:defRPr>
            </a:pPr>
            <a:r>
              <a:t>非结构化数据</a:t>
            </a:r>
          </a:p>
          <a:p>
            <a:pPr>
              <a:defRPr sz="5400">
                <a:latin typeface="DFWaWaSC-W5"/>
                <a:ea typeface="DFWaWaSC-W5"/>
                <a:cs typeface="DFWaWaSC-W5"/>
                <a:sym typeface="DFWaWaSC-W5"/>
              </a:defRPr>
            </a:pPr>
            <a:r>
              <a:t>半结构化数据</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网页还原，孰优孰劣？</a:t>
            </a:r>
          </a:p>
        </p:txBody>
      </p:sp>
      <p:sp>
        <p:nvSpPr>
          <p:cNvPr id="255" name="Shape 255"/>
          <p:cNvSpPr/>
          <p:nvPr>
            <p:ph type="body" sz="half" idx="1"/>
          </p:nvPr>
        </p:nvSpPr>
        <p:spPr>
          <a:xfrm>
            <a:off x="397254" y="1975177"/>
            <a:ext cx="5655111" cy="3342712"/>
          </a:xfrm>
          <a:prstGeom prst="rect">
            <a:avLst/>
          </a:prstGeom>
          <a:ln w="38100">
            <a:solidFill>
              <a:srgbClr val="FFF8F0"/>
            </a:solidFill>
            <a:round/>
          </a:ln>
        </p:spPr>
        <p:txBody>
          <a:bodyPr/>
          <a:lstStyle/>
          <a:p>
            <a:pPr marL="166420" indent="-166420" algn="ctr" defTabSz="832104">
              <a:spcBef>
                <a:spcPts val="1000"/>
              </a:spcBef>
              <a:buSzTx/>
              <a:buNone/>
              <a:defRPr sz="2548">
                <a:latin typeface="Marker Felt"/>
                <a:ea typeface="Marker Felt"/>
                <a:cs typeface="Marker Felt"/>
                <a:sym typeface="Marker Felt"/>
              </a:defRPr>
            </a:pPr>
            <a:r>
              <a:t>SQL</a:t>
            </a:r>
          </a:p>
          <a:p>
            <a:pPr marL="416052" indent="-416052" defTabSz="832104">
              <a:spcBef>
                <a:spcPts val="1000"/>
              </a:spcBef>
              <a:buFontTx/>
              <a:buAutoNum type="arabicPeriod" startAt="1"/>
              <a:defRPr sz="2184">
                <a:latin typeface="DFWaWaSC-W5"/>
                <a:ea typeface="DFWaWaSC-W5"/>
                <a:cs typeface="DFWaWaSC-W5"/>
                <a:sym typeface="DFWaWaSC-W5"/>
              </a:defRPr>
            </a:pPr>
            <a:r>
              <a:t>确定获取网页还原所需信息应执行的sql语句序列（如此复杂以至于需要用脚本来生成这些语句）</a:t>
            </a:r>
          </a:p>
          <a:p>
            <a:pPr marL="416052" indent="-416052" defTabSz="832104">
              <a:spcBef>
                <a:spcPts val="1000"/>
              </a:spcBef>
              <a:buFontTx/>
              <a:buAutoNum type="arabicPeriod" startAt="1"/>
              <a:defRPr sz="2184">
                <a:latin typeface="DFWaWaSC-W5"/>
                <a:ea typeface="DFWaWaSC-W5"/>
                <a:cs typeface="DFWaWaSC-W5"/>
                <a:sym typeface="DFWaWaSC-W5"/>
              </a:defRPr>
            </a:pPr>
            <a:r>
              <a:t>依次执行</a:t>
            </a:r>
            <a:r>
              <a:t>sql</a:t>
            </a:r>
            <a:r>
              <a:t>语句获取节点信息，进而还原</a:t>
            </a:r>
            <a:r>
              <a:t>DOM</a:t>
            </a:r>
            <a:r>
              <a:t>树结构，保存为Json字符串形式（SQL2Json.py）</a:t>
            </a:r>
          </a:p>
          <a:p>
            <a:pPr marL="416052" indent="-416052" defTabSz="832104">
              <a:spcBef>
                <a:spcPts val="1000"/>
              </a:spcBef>
              <a:buFontTx/>
              <a:buAutoNum type="arabicPeriod" startAt="1"/>
              <a:defRPr sz="2184">
                <a:latin typeface="DFWaWaSC-W5"/>
                <a:ea typeface="DFWaWaSC-W5"/>
                <a:cs typeface="DFWaWaSC-W5"/>
                <a:sym typeface="DFWaWaSC-W5"/>
              </a:defRPr>
            </a:pPr>
            <a:r>
              <a:t>还原Html文件（Json2Html.py）</a:t>
            </a:r>
          </a:p>
        </p:txBody>
      </p:sp>
      <p:sp>
        <p:nvSpPr>
          <p:cNvPr id="256" name="Shape 256"/>
          <p:cNvSpPr/>
          <p:nvPr/>
        </p:nvSpPr>
        <p:spPr>
          <a:xfrm>
            <a:off x="6139635" y="1975176"/>
            <a:ext cx="5655111" cy="3342713"/>
          </a:xfrm>
          <a:prstGeom prst="rect">
            <a:avLst/>
          </a:prstGeom>
          <a:ln w="38100">
            <a:solidFill>
              <a:srgbClr val="FFF8F0"/>
            </a:solidFill>
          </a:ln>
          <a:extLst>
            <a:ext uri="{C572A759-6A51-4108-AA02-DFA0A04FC94B}">
              <ma14:wrappingTextBoxFlag xmlns:ma14="http://schemas.microsoft.com/office/mac/drawingml/2011/main" val="1"/>
            </a:ext>
          </a:extLst>
        </p:spPr>
        <p:txBody>
          <a:bodyPr lIns="45719" rIns="45719">
            <a:normAutofit fontScale="100000" lnSpcReduction="0"/>
          </a:bodyPr>
          <a:lstStyle/>
          <a:p>
            <a:pPr marL="182879" indent="-182879" algn="ctr" defTabSz="914400">
              <a:lnSpc>
                <a:spcPct val="90000"/>
              </a:lnSpc>
              <a:spcBef>
                <a:spcPts val="1200"/>
              </a:spcBef>
              <a:defRPr sz="2800">
                <a:solidFill>
                  <a:srgbClr val="FFFFFF"/>
                </a:solidFill>
                <a:latin typeface="Marker Felt"/>
                <a:ea typeface="Marker Felt"/>
                <a:cs typeface="Marker Felt"/>
                <a:sym typeface="Marker Felt"/>
              </a:defRPr>
            </a:pPr>
            <a:r>
              <a:t>NOSQL</a:t>
            </a:r>
            <a:endParaRPr sz="2200"/>
          </a:p>
          <a:p>
            <a:pPr marL="457200" indent="-457200" defTabSz="914400">
              <a:lnSpc>
                <a:spcPct val="90000"/>
              </a:lnSpc>
              <a:spcBef>
                <a:spcPts val="1200"/>
              </a:spcBef>
              <a:buClr>
                <a:srgbClr val="FFFFFF"/>
              </a:buClr>
              <a:buSzPct val="100000"/>
              <a:buAutoNum type="arabicPeriod" startAt="1"/>
              <a:defRPr sz="2400">
                <a:solidFill>
                  <a:srgbClr val="FFFFFF"/>
                </a:solidFill>
                <a:latin typeface="DFWaWaSC-W5"/>
                <a:ea typeface="DFWaWaSC-W5"/>
                <a:cs typeface="DFWaWaSC-W5"/>
                <a:sym typeface="DFWaWaSC-W5"/>
              </a:defRPr>
            </a:pPr>
            <a:r>
              <a:t>执行一次读操作，获取Json数据</a:t>
            </a:r>
          </a:p>
          <a:p>
            <a:pPr marL="457200" indent="-457200" defTabSz="914400">
              <a:lnSpc>
                <a:spcPct val="90000"/>
              </a:lnSpc>
              <a:spcBef>
                <a:spcPts val="1200"/>
              </a:spcBef>
              <a:buClr>
                <a:srgbClr val="FFFFFF"/>
              </a:buClr>
              <a:buSzPct val="100000"/>
              <a:buAutoNum type="arabicPeriod" startAt="1"/>
              <a:defRPr sz="2400">
                <a:solidFill>
                  <a:srgbClr val="FFFFFF"/>
                </a:solidFill>
                <a:latin typeface="DFWaWaSC-W5"/>
                <a:ea typeface="DFWaWaSC-W5"/>
                <a:cs typeface="DFWaWaSC-W5"/>
                <a:sym typeface="DFWaWaSC-W5"/>
              </a:defRPr>
            </a:pPr>
            <a:r>
              <a:t>还原Html文件（Json2Html.py）</a:t>
            </a:r>
          </a:p>
        </p:txBody>
      </p:sp>
      <p:sp>
        <p:nvSpPr>
          <p:cNvPr id="257" name="Shape 257"/>
          <p:cNvSpPr/>
          <p:nvPr/>
        </p:nvSpPr>
        <p:spPr>
          <a:xfrm>
            <a:off x="405412" y="5490088"/>
            <a:ext cx="11381176" cy="1263015"/>
          </a:xfrm>
          <a:prstGeom prst="rect">
            <a:avLst/>
          </a:prstGeom>
          <a:ln w="38100">
            <a:solidFill>
              <a:srgbClr val="FFF8F0"/>
            </a:solidFill>
          </a:ln>
          <a:extLst>
            <a:ext uri="{C572A759-6A51-4108-AA02-DFA0A04FC94B}">
              <ma14:wrappingTextBoxFlag xmlns:ma14="http://schemas.microsoft.com/office/mac/drawingml/2011/main" val="1"/>
            </a:ext>
          </a:extLst>
        </p:spPr>
        <p:txBody>
          <a:bodyPr lIns="45719" rIns="45719">
            <a:normAutofit fontScale="100000" lnSpcReduction="0"/>
          </a:bodyPr>
          <a:lstStyle/>
          <a:p>
            <a:pPr marL="73151" indent="-73151" algn="ctr" defTabSz="365760">
              <a:lnSpc>
                <a:spcPct val="90000"/>
              </a:lnSpc>
              <a:spcBef>
                <a:spcPts val="400"/>
              </a:spcBef>
              <a:buClr>
                <a:srgbClr val="FFFFFF"/>
              </a:buClr>
              <a:buFont typeface="Wingdings"/>
              <a:defRPr b="1" sz="2120">
                <a:solidFill>
                  <a:srgbClr val="FFFFFF"/>
                </a:solidFill>
                <a:latin typeface="DFWaWaSC-W5"/>
                <a:ea typeface="DFWaWaSC-W5"/>
                <a:cs typeface="DFWaWaSC-W5"/>
                <a:sym typeface="DFWaWaSC-W5"/>
              </a:defRPr>
            </a:pPr>
            <a:r>
              <a:t>为保障实验结果的可靠性：Get_SQl.py、Get_NoSQL.py、SQL2Json.py、Json2Html.py 的主要算法部分均由小组成员编写，避免了引入模块造成的性能缺陷</a:t>
            </a:r>
          </a:p>
          <a:p>
            <a:pPr marL="73151" indent="-73151" algn="ctr" defTabSz="365760">
              <a:lnSpc>
                <a:spcPct val="90000"/>
              </a:lnSpc>
              <a:spcBef>
                <a:spcPts val="400"/>
              </a:spcBef>
              <a:buClr>
                <a:srgbClr val="FFFFFF"/>
              </a:buClr>
              <a:buFont typeface="Wingdings"/>
              <a:defRPr b="1" sz="2120">
                <a:solidFill>
                  <a:srgbClr val="FFFFFF"/>
                </a:solidFill>
                <a:latin typeface="DFWaWaSC-W5"/>
                <a:ea typeface="DFWaWaSC-W5"/>
                <a:cs typeface="DFWaWaSC-W5"/>
                <a:sym typeface="DFWaWaSC-W5"/>
              </a:defRPr>
            </a:pPr>
            <a:r>
              <a:t>整个实验流程中使用了包括 </a:t>
            </a:r>
            <a:r>
              <a:rPr u="sng"/>
              <a:t>DFS</a:t>
            </a:r>
            <a:r>
              <a:t> </a:t>
            </a:r>
            <a:r>
              <a:rPr u="sng"/>
              <a:t>BFS</a:t>
            </a:r>
            <a:r>
              <a:t> </a:t>
            </a:r>
            <a:r>
              <a:rPr u="sng"/>
              <a:t>表达式解析</a:t>
            </a:r>
            <a:r>
              <a:t> </a:t>
            </a:r>
            <a:r>
              <a:rPr u="sng"/>
              <a:t>AC自动机</a:t>
            </a:r>
            <a:r>
              <a:t>等多种算法</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结果</a:t>
            </a:r>
          </a:p>
        </p:txBody>
      </p:sp>
      <p:graphicFrame>
        <p:nvGraphicFramePr>
          <p:cNvPr id="262" name="Chart 262"/>
          <p:cNvGraphicFramePr/>
          <p:nvPr/>
        </p:nvGraphicFramePr>
        <p:xfrm>
          <a:off x="1833275" y="1927346"/>
          <a:ext cx="7870630" cy="4695821"/>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结论</a:t>
            </a:r>
          </a:p>
        </p:txBody>
      </p:sp>
      <p:sp>
        <p:nvSpPr>
          <p:cNvPr id="265" name="Shape 265"/>
          <p:cNvSpPr/>
          <p:nvPr>
            <p:ph type="body" sz="half" idx="1"/>
          </p:nvPr>
        </p:nvSpPr>
        <p:spPr>
          <a:xfrm>
            <a:off x="796198" y="2096853"/>
            <a:ext cx="5045825" cy="3561806"/>
          </a:xfrm>
          <a:prstGeom prst="rect">
            <a:avLst/>
          </a:prstGeom>
          <a:ln w="38100">
            <a:solidFill>
              <a:srgbClr val="FFF8F0"/>
            </a:solidFill>
            <a:round/>
          </a:ln>
        </p:spPr>
        <p:txBody>
          <a:bodyPr/>
          <a:lstStyle/>
          <a:p>
            <a:pPr marL="146303" indent="-146303" algn="ctr" defTabSz="731520">
              <a:spcBef>
                <a:spcPts val="900"/>
              </a:spcBef>
              <a:buSzTx/>
              <a:buNone/>
              <a:defRPr sz="2880">
                <a:latin typeface="Marker Felt"/>
                <a:ea typeface="Marker Felt"/>
                <a:cs typeface="Marker Felt"/>
                <a:sym typeface="Marker Felt"/>
              </a:defRPr>
            </a:pPr>
            <a:r>
              <a:t>SQL</a:t>
            </a:r>
          </a:p>
          <a:p>
            <a:pPr marL="365760" indent="-365760" defTabSz="731520">
              <a:spcBef>
                <a:spcPts val="900"/>
              </a:spcBef>
              <a:buFont typeface="Arial"/>
              <a:buChar char="•"/>
              <a:defRPr sz="1920">
                <a:latin typeface="DFWaWaSC-W5"/>
                <a:ea typeface="DFWaWaSC-W5"/>
                <a:cs typeface="DFWaWaSC-W5"/>
                <a:sym typeface="DFWaWaSC-W5"/>
              </a:defRPr>
            </a:pPr>
            <a:r>
              <a:t>单单查询操作就需几十秒近一分钟，为 N</a:t>
            </a:r>
            <a:r>
              <a:t>oSQL </a:t>
            </a:r>
            <a:r>
              <a:t>的</a:t>
            </a:r>
            <a:r>
              <a:rPr b="1" i="1" sz="3120" u="sng"/>
              <a:t>十多万倍</a:t>
            </a:r>
            <a:endParaRPr b="1" i="1" sz="3120" u="sng"/>
          </a:p>
          <a:p>
            <a:pPr marL="365760" indent="-365760" defTabSz="731520">
              <a:spcBef>
                <a:spcPts val="900"/>
              </a:spcBef>
              <a:buFont typeface="Arial"/>
              <a:buChar char="•"/>
              <a:defRPr sz="1920">
                <a:latin typeface="DFWaWaSC-W5"/>
                <a:ea typeface="DFWaWaSC-W5"/>
                <a:cs typeface="DFWaWaSC-W5"/>
                <a:sym typeface="DFWaWaSC-W5"/>
              </a:defRPr>
            </a:pPr>
            <a:r>
              <a:t>逻辑复杂，不考虑还原过程就已需</a:t>
            </a:r>
            <a:r>
              <a:rPr b="1" sz="3120" u="sng"/>
              <a:t>几百行</a:t>
            </a:r>
            <a:r>
              <a:t>代码进行辅助工作</a:t>
            </a:r>
          </a:p>
          <a:p>
            <a:pPr marL="365760" indent="-365760" defTabSz="731520">
              <a:spcBef>
                <a:spcPts val="900"/>
              </a:spcBef>
              <a:buFont typeface="Arial"/>
              <a:buChar char="•"/>
              <a:defRPr sz="1920">
                <a:latin typeface="DFWaWaSC-W5"/>
                <a:ea typeface="DFWaWaSC-W5"/>
                <a:cs typeface="DFWaWaSC-W5"/>
                <a:sym typeface="DFWaWaSC-W5"/>
              </a:defRPr>
            </a:pPr>
            <a:r>
              <a:t>存储麻烦，需将每个</a:t>
            </a:r>
            <a:r>
              <a:t>html</a:t>
            </a:r>
            <a:r>
              <a:t>分解为</a:t>
            </a:r>
            <a:r>
              <a:rPr b="1" i="1" sz="3120" u="sng"/>
              <a:t>数千</a:t>
            </a:r>
            <a:r>
              <a:t>个节点以便存于</a:t>
            </a:r>
            <a:r>
              <a:t>sql</a:t>
            </a:r>
            <a:r>
              <a:t>数据库</a:t>
            </a:r>
          </a:p>
        </p:txBody>
      </p:sp>
      <p:sp>
        <p:nvSpPr>
          <p:cNvPr id="266" name="Shape 266"/>
          <p:cNvSpPr/>
          <p:nvPr/>
        </p:nvSpPr>
        <p:spPr>
          <a:xfrm>
            <a:off x="6349977" y="2109553"/>
            <a:ext cx="5045825" cy="3561806"/>
          </a:xfrm>
          <a:prstGeom prst="rect">
            <a:avLst/>
          </a:prstGeom>
          <a:ln w="38100">
            <a:solidFill>
              <a:srgbClr val="FFF8F0"/>
            </a:solidFill>
          </a:ln>
          <a:extLst>
            <a:ext uri="{C572A759-6A51-4108-AA02-DFA0A04FC94B}">
              <ma14:wrappingTextBoxFlag xmlns:ma14="http://schemas.microsoft.com/office/mac/drawingml/2011/main" val="1"/>
            </a:ext>
          </a:extLst>
        </p:spPr>
        <p:txBody>
          <a:bodyPr lIns="45719" rIns="45719">
            <a:normAutofit fontScale="100000" lnSpcReduction="0"/>
          </a:bodyPr>
          <a:lstStyle/>
          <a:p>
            <a:pPr marL="182879" indent="-182879" algn="ctr" defTabSz="914400">
              <a:lnSpc>
                <a:spcPct val="90000"/>
              </a:lnSpc>
              <a:spcBef>
                <a:spcPts val="1200"/>
              </a:spcBef>
              <a:buClr>
                <a:srgbClr val="FFFFFF"/>
              </a:buClr>
              <a:buFont typeface="Wingdings"/>
              <a:defRPr sz="3600">
                <a:solidFill>
                  <a:srgbClr val="FFFFFF"/>
                </a:solidFill>
                <a:latin typeface="Marker Felt"/>
                <a:ea typeface="Marker Felt"/>
                <a:cs typeface="Marker Felt"/>
                <a:sym typeface="Marker Felt"/>
              </a:defRPr>
            </a:pPr>
            <a:r>
              <a:t>NOSQL</a:t>
            </a:r>
          </a:p>
          <a:p>
            <a:pPr marL="457200" indent="-457200" defTabSz="914400">
              <a:lnSpc>
                <a:spcPct val="90000"/>
              </a:lnSpc>
              <a:spcBef>
                <a:spcPts val="1200"/>
              </a:spcBef>
              <a:buClr>
                <a:srgbClr val="FFFFFF"/>
              </a:buClr>
              <a:buSzPct val="100000"/>
              <a:buFont typeface="Arial"/>
              <a:buChar char="•"/>
              <a:defRPr sz="2400">
                <a:solidFill>
                  <a:srgbClr val="FFFFFF"/>
                </a:solidFill>
                <a:latin typeface="DFWaWaSC-W5"/>
                <a:ea typeface="DFWaWaSC-W5"/>
                <a:cs typeface="DFWaWaSC-W5"/>
                <a:sym typeface="DFWaWaSC-W5"/>
              </a:defRPr>
            </a:pPr>
            <a:r>
              <a:t>所耗时间为毫秒级</a:t>
            </a:r>
          </a:p>
          <a:p>
            <a:pPr marL="457200" indent="-457200" defTabSz="914400">
              <a:lnSpc>
                <a:spcPct val="90000"/>
              </a:lnSpc>
              <a:spcBef>
                <a:spcPts val="1200"/>
              </a:spcBef>
              <a:buClr>
                <a:srgbClr val="FFFFFF"/>
              </a:buClr>
              <a:buSzPct val="100000"/>
              <a:buFont typeface="Arial"/>
              <a:buChar char="•"/>
              <a:defRPr sz="2400">
                <a:solidFill>
                  <a:srgbClr val="FFFFFF"/>
                </a:solidFill>
                <a:latin typeface="DFWaWaSC-W5"/>
                <a:ea typeface="DFWaWaSC-W5"/>
                <a:cs typeface="DFWaWaSC-W5"/>
                <a:sym typeface="DFWaWaSC-W5"/>
              </a:defRPr>
            </a:pPr>
            <a:r>
              <a:t>逻辑简单，一次查询操作加即可完成</a:t>
            </a:r>
          </a:p>
          <a:p>
            <a:pPr marL="457200" indent="-457200" defTabSz="914400">
              <a:lnSpc>
                <a:spcPct val="90000"/>
              </a:lnSpc>
              <a:spcBef>
                <a:spcPts val="1200"/>
              </a:spcBef>
              <a:buClr>
                <a:srgbClr val="FFFFFF"/>
              </a:buClr>
              <a:buSzPct val="100000"/>
              <a:buFont typeface="Arial"/>
              <a:buChar char="•"/>
              <a:defRPr sz="2400">
                <a:solidFill>
                  <a:srgbClr val="FFFFFF"/>
                </a:solidFill>
                <a:latin typeface="DFWaWaSC-W5"/>
                <a:ea typeface="DFWaWaSC-W5"/>
                <a:cs typeface="DFWaWaSC-W5"/>
                <a:sym typeface="DFWaWaSC-W5"/>
              </a:defRPr>
            </a:pPr>
            <a:r>
              <a:t>存储方便，将 Html 解析为可存储的 Json 十分简单</a:t>
            </a:r>
          </a:p>
        </p:txBody>
      </p:sp>
      <p:sp>
        <p:nvSpPr>
          <p:cNvPr id="267" name="Shape 267"/>
          <p:cNvSpPr/>
          <p:nvPr/>
        </p:nvSpPr>
        <p:spPr>
          <a:xfrm rot="60000">
            <a:off x="535766" y="5837081"/>
            <a:ext cx="11451773"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700">
                <a:solidFill>
                  <a:srgbClr val="FFFFFF"/>
                </a:solidFill>
                <a:latin typeface="DFWaWaSC-W5"/>
                <a:ea typeface="DFWaWaSC-W5"/>
                <a:cs typeface="DFWaWaSC-W5"/>
                <a:sym typeface="DFWaWaSC-W5"/>
              </a:defRPr>
            </a:pPr>
            <a:r>
              <a:t>NoSQL</a:t>
            </a:r>
            <a:r>
              <a:t>在处理非结构化的数据上优势巨大，完虐</a:t>
            </a:r>
            <a:r>
              <a:t>SQL</a:t>
            </a:r>
            <a:r>
              <a:t>！</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xfrm>
            <a:off x="838200" y="2135211"/>
            <a:ext cx="10515600" cy="1676401"/>
          </a:xfrm>
          <a:prstGeom prst="rect">
            <a:avLst/>
          </a:prstGeom>
        </p:spPr>
        <p:txBody>
          <a:bodyPr/>
          <a:lstStyle>
            <a:lvl1pPr>
              <a:defRPr spc="125" sz="7500">
                <a:latin typeface="DFWaWaSC-W5"/>
                <a:ea typeface="DFWaWaSC-W5"/>
                <a:cs typeface="DFWaWaSC-W5"/>
                <a:sym typeface="DFWaWaSC-W5"/>
              </a:defRPr>
            </a:lvl1pPr>
          </a:lstStyle>
          <a:p>
            <a:pPr/>
            <a:r>
              <a:t>总结</a:t>
            </a:r>
          </a:p>
        </p:txBody>
      </p:sp>
      <p:sp>
        <p:nvSpPr>
          <p:cNvPr id="270" name="Shape 270"/>
          <p:cNvSpPr/>
          <p:nvPr>
            <p:ph type="body" sz="quarter" idx="1"/>
          </p:nvPr>
        </p:nvSpPr>
        <p:spPr>
          <a:xfrm>
            <a:off x="833191" y="4010333"/>
            <a:ext cx="10515601" cy="117464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结论</a:t>
            </a:r>
          </a:p>
        </p:txBody>
      </p:sp>
      <p:sp>
        <p:nvSpPr>
          <p:cNvPr id="275" name="Shape 275"/>
          <p:cNvSpPr/>
          <p:nvPr>
            <p:ph type="body" idx="1"/>
          </p:nvPr>
        </p:nvSpPr>
        <p:spPr>
          <a:xfrm>
            <a:off x="589745" y="1834556"/>
            <a:ext cx="11012509" cy="4525527"/>
          </a:xfrm>
          <a:prstGeom prst="rect">
            <a:avLst/>
          </a:prstGeom>
        </p:spPr>
        <p:txBody>
          <a:bodyPr anchor="ctr"/>
          <a:lstStyle/>
          <a:p>
            <a:pPr marL="160934" indent="-160934" defTabSz="804672">
              <a:lnSpc>
                <a:spcPct val="72000"/>
              </a:lnSpc>
              <a:spcBef>
                <a:spcPts val="1000"/>
              </a:spcBef>
              <a:defRPr sz="2816">
                <a:latin typeface="DFWaWaSC-W5"/>
                <a:ea typeface="DFWaWaSC-W5"/>
                <a:cs typeface="DFWaWaSC-W5"/>
                <a:sym typeface="DFWaWaSC-W5"/>
              </a:defRPr>
            </a:pPr>
            <a:r>
              <a:t>mysql 速度逊于nosql ，优点在于可以灵活处理结构化数据，长期的发展使得其在很多方面比较成熟</a:t>
            </a:r>
          </a:p>
          <a:p>
            <a:pPr marL="160934" indent="-160934" defTabSz="804672">
              <a:lnSpc>
                <a:spcPct val="72000"/>
              </a:lnSpc>
              <a:spcBef>
                <a:spcPts val="1000"/>
              </a:spcBef>
              <a:defRPr sz="2816">
                <a:latin typeface="DFWaWaSC-W5"/>
                <a:ea typeface="DFWaWaSC-W5"/>
                <a:cs typeface="DFWaWaSC-W5"/>
                <a:sym typeface="DFWaWaSC-W5"/>
              </a:defRPr>
            </a:pPr>
            <a:r>
              <a:t>nosql 在处理非结构化数据上能力很强，但处理结构化的数据却难以实现复杂的逻辑</a:t>
            </a:r>
          </a:p>
          <a:p>
            <a:pPr marL="160934" indent="-160934" defTabSz="804672">
              <a:lnSpc>
                <a:spcPct val="72000"/>
              </a:lnSpc>
              <a:spcBef>
                <a:spcPts val="1000"/>
              </a:spcBef>
              <a:defRPr sz="2816">
                <a:latin typeface="DFWaWaSC-W5"/>
                <a:ea typeface="DFWaWaSC-W5"/>
                <a:cs typeface="DFWaWaSC-W5"/>
                <a:sym typeface="DFWaWaSC-W5"/>
              </a:defRPr>
            </a:pPr>
            <a:r>
              <a:t>总的来说，正如之前提到的那样，各种技术各有千秋， 可以在适宜的场景发挥相应的作用</a:t>
            </a:r>
          </a:p>
          <a:p>
            <a:pPr marL="160934" indent="-160934" defTabSz="804672">
              <a:lnSpc>
                <a:spcPct val="72000"/>
              </a:lnSpc>
              <a:spcBef>
                <a:spcPts val="1000"/>
              </a:spcBef>
              <a:defRPr sz="2816">
                <a:latin typeface="DFWaWaSC-W5"/>
                <a:ea typeface="DFWaWaSC-W5"/>
                <a:cs typeface="DFWaWaSC-W5"/>
                <a:sym typeface="DFWaWaSC-W5"/>
              </a:defRPr>
            </a:pPr>
          </a:p>
          <a:p>
            <a:pPr marL="160934" indent="-160934" defTabSz="804672">
              <a:lnSpc>
                <a:spcPct val="72000"/>
              </a:lnSpc>
              <a:spcBef>
                <a:spcPts val="1000"/>
              </a:spcBef>
              <a:defRPr sz="2816">
                <a:latin typeface="DFWaWaSC-W5"/>
                <a:ea typeface="DFWaWaSC-W5"/>
                <a:cs typeface="DFWaWaSC-W5"/>
                <a:sym typeface="DFWaWaSC-W5"/>
              </a:defRPr>
            </a:pPr>
            <a:r>
              <a:t>同时不得不提到的是，随着大数据的冲击和Web2.0时代的到来，非结构化或者超量结构化数剧登上时代的舞台，结构化的数据库必将向非结构化进行演化和拓展。事实上 Mysql 5.7 已经迈出了这一步！</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GitHub</a:t>
            </a:r>
          </a:p>
        </p:txBody>
      </p:sp>
      <p:pic>
        <p:nvPicPr>
          <p:cNvPr id="280" name="image3.png"/>
          <p:cNvPicPr>
            <a:picLocks noChangeAspect="1"/>
          </p:cNvPicPr>
          <p:nvPr/>
        </p:nvPicPr>
        <p:blipFill>
          <a:blip r:embed="rId3">
            <a:extLst/>
          </a:blip>
          <a:stretch>
            <a:fillRect/>
          </a:stretch>
        </p:blipFill>
        <p:spPr>
          <a:xfrm>
            <a:off x="1036735" y="2145207"/>
            <a:ext cx="4206876" cy="4206876"/>
          </a:xfrm>
          <a:prstGeom prst="rect">
            <a:avLst/>
          </a:prstGeom>
          <a:ln w="12700">
            <a:miter lim="400000"/>
          </a:ln>
        </p:spPr>
      </p:pic>
      <p:sp>
        <p:nvSpPr>
          <p:cNvPr id="281" name="Shape 281"/>
          <p:cNvSpPr/>
          <p:nvPr>
            <p:ph type="body" sz="half" idx="1"/>
          </p:nvPr>
        </p:nvSpPr>
        <p:spPr>
          <a:xfrm>
            <a:off x="6057381" y="1947576"/>
            <a:ext cx="5097884" cy="4602138"/>
          </a:xfrm>
          <a:prstGeom prst="rect">
            <a:avLst/>
          </a:prstGeom>
        </p:spPr>
        <p:txBody>
          <a:bodyPr anchor="ctr"/>
          <a:lstStyle/>
          <a:p>
            <a:pPr marL="153619" indent="-153619" defTabSz="768095">
              <a:spcBef>
                <a:spcPts val="1000"/>
              </a:spcBef>
              <a:defRPr sz="2772">
                <a:latin typeface="DFWaWaSC-W5"/>
                <a:ea typeface="DFWaWaSC-W5"/>
                <a:cs typeface="DFWaWaSC-W5"/>
                <a:sym typeface="DFWaWaSC-W5"/>
              </a:defRPr>
            </a:pPr>
            <a:r>
              <a:t>因为时间有限，我们并没有把我们整个实验展现出来</a:t>
            </a:r>
          </a:p>
          <a:p>
            <a:pPr marL="153619" indent="-153619" defTabSz="768095">
              <a:spcBef>
                <a:spcPts val="1000"/>
              </a:spcBef>
              <a:defRPr sz="2772">
                <a:latin typeface="DFWaWaSC-W5"/>
                <a:ea typeface="DFWaWaSC-W5"/>
                <a:cs typeface="DFWaWaSC-W5"/>
                <a:sym typeface="DFWaWaSC-W5"/>
              </a:defRPr>
            </a:pPr>
            <a:r>
              <a:t>所以我们把相关的材料，程序/脚本的源代码都放到了github上</a:t>
            </a:r>
          </a:p>
          <a:p>
            <a:pPr marL="153619" indent="-153619" defTabSz="768095">
              <a:spcBef>
                <a:spcPts val="1000"/>
              </a:spcBef>
              <a:defRPr sz="2772">
                <a:latin typeface="DFWaWaSC-W5"/>
                <a:ea typeface="DFWaWaSC-W5"/>
                <a:cs typeface="DFWaWaSC-W5"/>
                <a:sym typeface="DFWaWaSC-W5"/>
              </a:defRPr>
            </a:pPr>
            <a:r>
              <a:t>如果大家想重现或者改进我们的项目，可以通过扫描这个二维码查看我们的项目</a:t>
            </a:r>
          </a:p>
          <a:p>
            <a:pPr marL="153619" indent="-153619" defTabSz="768095">
              <a:spcBef>
                <a:spcPts val="1000"/>
              </a:spcBef>
              <a:defRPr sz="2772">
                <a:latin typeface="DFWaWaSC-W5"/>
                <a:ea typeface="DFWaWaSC-W5"/>
                <a:cs typeface="DFWaWaSC-W5"/>
                <a:sym typeface="DFWaWaSC-W5"/>
              </a:defRPr>
            </a:pPr>
            <a:r>
              <a:t>欢迎大家对我们的项目commit</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功能展示网页</a:t>
            </a:r>
          </a:p>
        </p:txBody>
      </p:sp>
      <p:sp>
        <p:nvSpPr>
          <p:cNvPr id="286" name="Shape 286"/>
          <p:cNvSpPr/>
          <p:nvPr/>
        </p:nvSpPr>
        <p:spPr>
          <a:xfrm>
            <a:off x="5852202" y="1977722"/>
            <a:ext cx="5742788" cy="453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600">
                <a:solidFill>
                  <a:srgbClr val="FFFFFF"/>
                </a:solidFill>
                <a:latin typeface="DFWaWaSC-W5"/>
                <a:ea typeface="DFWaWaSC-W5"/>
                <a:cs typeface="DFWaWaSC-W5"/>
                <a:sym typeface="DFWaWaSC-W5"/>
              </a:defRPr>
            </a:pPr>
            <a:r>
              <a:t>我们将我们的成果以网页</a:t>
            </a:r>
          </a:p>
          <a:p>
            <a:pPr>
              <a:defRPr sz="3600">
                <a:solidFill>
                  <a:srgbClr val="FFFFFF"/>
                </a:solidFill>
                <a:latin typeface="DFWaWaSC-W5"/>
                <a:ea typeface="DFWaWaSC-W5"/>
                <a:cs typeface="DFWaWaSC-W5"/>
                <a:sym typeface="DFWaWaSC-W5"/>
              </a:defRPr>
            </a:pPr>
            <a:r>
              <a:t>的形式展现在了服务器上</a:t>
            </a:r>
          </a:p>
          <a:p>
            <a:pPr>
              <a:defRPr sz="3600">
                <a:solidFill>
                  <a:srgbClr val="FFFFFF"/>
                </a:solidFill>
                <a:latin typeface="DFWaWaSC-W5"/>
                <a:ea typeface="DFWaWaSC-W5"/>
                <a:cs typeface="DFWaWaSC-W5"/>
                <a:sym typeface="DFWaWaSC-W5"/>
              </a:defRPr>
            </a:pPr>
            <a:r>
              <a:t>欢迎同学们扫码体验</a:t>
            </a:r>
          </a:p>
          <a:p>
            <a:pPr>
              <a:defRPr sz="3600">
                <a:solidFill>
                  <a:srgbClr val="FFFFFF"/>
                </a:solidFill>
                <a:latin typeface="DFWaWaSC-W5"/>
                <a:ea typeface="DFWaWaSC-W5"/>
                <a:cs typeface="DFWaWaSC-W5"/>
                <a:sym typeface="DFWaWaSC-W5"/>
              </a:defRPr>
            </a:pPr>
          </a:p>
          <a:p>
            <a:pPr>
              <a:defRPr sz="3600">
                <a:solidFill>
                  <a:srgbClr val="FFFFFF"/>
                </a:solidFill>
                <a:latin typeface="DFWaWaSC-W5"/>
                <a:ea typeface="DFWaWaSC-W5"/>
                <a:cs typeface="DFWaWaSC-W5"/>
                <a:sym typeface="DFWaWaSC-W5"/>
              </a:defRPr>
            </a:pPr>
            <a:r>
              <a:t>最后，请同学们不要DDoS</a:t>
            </a:r>
          </a:p>
          <a:p>
            <a:pPr>
              <a:defRPr sz="3600">
                <a:solidFill>
                  <a:srgbClr val="FFFFFF"/>
                </a:solidFill>
                <a:latin typeface="DFWaWaSC-W5"/>
                <a:ea typeface="DFWaWaSC-W5"/>
                <a:cs typeface="DFWaWaSC-W5"/>
                <a:sym typeface="DFWaWaSC-W5"/>
              </a:defRPr>
            </a:pPr>
            <a:r>
              <a:t>不要注入攻击，小服务器不</a:t>
            </a:r>
          </a:p>
          <a:p>
            <a:pPr>
              <a:defRPr sz="3600">
                <a:solidFill>
                  <a:srgbClr val="FFFFFF"/>
                </a:solidFill>
                <a:latin typeface="DFWaWaSC-W5"/>
                <a:ea typeface="DFWaWaSC-W5"/>
                <a:cs typeface="DFWaWaSC-W5"/>
                <a:sym typeface="DFWaWaSC-W5"/>
              </a:defRPr>
            </a:pPr>
            <a:r>
              <a:t>容易     @(・●・)@</a:t>
            </a:r>
          </a:p>
        </p:txBody>
      </p:sp>
      <p:pic>
        <p:nvPicPr>
          <p:cNvPr id="287" name="49.pic_hd.jpg"/>
          <p:cNvPicPr>
            <a:picLocks noChangeAspect="1"/>
          </p:cNvPicPr>
          <p:nvPr/>
        </p:nvPicPr>
        <p:blipFill>
          <a:blip r:embed="rId3">
            <a:extLst/>
          </a:blip>
          <a:stretch>
            <a:fillRect/>
          </a:stretch>
        </p:blipFill>
        <p:spPr>
          <a:xfrm>
            <a:off x="1041400" y="2146300"/>
            <a:ext cx="4199285" cy="4199285"/>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参考文献</a:t>
            </a:r>
          </a:p>
        </p:txBody>
      </p:sp>
      <p:sp>
        <p:nvSpPr>
          <p:cNvPr id="292" name="Shape 292"/>
          <p:cNvSpPr/>
          <p:nvPr>
            <p:ph type="body" idx="1"/>
          </p:nvPr>
        </p:nvSpPr>
        <p:spPr>
          <a:xfrm>
            <a:off x="589745" y="2011679"/>
            <a:ext cx="11012509" cy="4525528"/>
          </a:xfrm>
          <a:prstGeom prst="rect">
            <a:avLst/>
          </a:prstGeom>
        </p:spPr>
        <p:txBody>
          <a:bodyPr/>
          <a:lstStyle/>
          <a:p>
            <a:pPr marL="117043" indent="-117043" defTabSz="585215">
              <a:lnSpc>
                <a:spcPct val="72000"/>
              </a:lnSpc>
              <a:spcBef>
                <a:spcPts val="700"/>
              </a:spcBef>
              <a:defRPr sz="2048">
                <a:latin typeface="DFWaWaSC-W5"/>
                <a:ea typeface="DFWaWaSC-W5"/>
                <a:cs typeface="DFWaWaSC-W5"/>
                <a:sym typeface="DFWaWaSC-W5"/>
              </a:defRPr>
            </a:pPr>
            <a:r>
              <a:t>[1]Li Y, Manoharan S. A performance comparison of SQL and NoSQL databases[C]//Communications, Computers and Signal Processing (PACRIM), 2013 IEEE Pacific Rim Conference on. IEEE, 2013: 15-19.</a:t>
            </a:r>
          </a:p>
          <a:p>
            <a:pPr marL="117043" indent="-117043" defTabSz="585215">
              <a:lnSpc>
                <a:spcPct val="72000"/>
              </a:lnSpc>
              <a:spcBef>
                <a:spcPts val="700"/>
              </a:spcBef>
              <a:defRPr sz="2048">
                <a:latin typeface="DFWaWaSC-W5"/>
                <a:ea typeface="DFWaWaSC-W5"/>
                <a:cs typeface="DFWaWaSC-W5"/>
                <a:sym typeface="DFWaWaSC-W5"/>
              </a:defRPr>
            </a:pPr>
            <a:r>
              <a:t>[2]Li X, Zhou W. Performance Comparison of Hive, Impala and Spark SQL[C]//Intelligent Human-Machine Systems and Cybernetics (IHMSC), 2015 7th International Conference on. IEEE, 2015, 1: 418-423.</a:t>
            </a:r>
          </a:p>
          <a:p>
            <a:pPr marL="117043" indent="-117043" defTabSz="585215">
              <a:lnSpc>
                <a:spcPct val="72000"/>
              </a:lnSpc>
              <a:spcBef>
                <a:spcPts val="700"/>
              </a:spcBef>
              <a:defRPr sz="2048">
                <a:latin typeface="DFWaWaSC-W5"/>
                <a:ea typeface="DFWaWaSC-W5"/>
                <a:cs typeface="DFWaWaSC-W5"/>
                <a:sym typeface="DFWaWaSC-W5"/>
              </a:defRPr>
            </a:pPr>
            <a:r>
              <a:t>[3]Aboutorabi S H, Rezapour M, Moradi M, et al. Performance evaluation of SQL and MongoDB databases for big e-commerce data[C]//Computer Science and Software Engineering (CSSE), 2015 International Symposium on. IEEE, 2015: 1-7.</a:t>
            </a:r>
          </a:p>
          <a:p>
            <a:pPr marL="117043" indent="-117043" defTabSz="585215">
              <a:lnSpc>
                <a:spcPct val="72000"/>
              </a:lnSpc>
              <a:spcBef>
                <a:spcPts val="700"/>
              </a:spcBef>
              <a:defRPr sz="2048">
                <a:latin typeface="DFWaWaSC-W5"/>
                <a:ea typeface="DFWaWaSC-W5"/>
                <a:cs typeface="DFWaWaSC-W5"/>
                <a:sym typeface="DFWaWaSC-W5"/>
              </a:defRPr>
            </a:pPr>
            <a:r>
              <a:t>[4]Van der Veen J S, Van der Waaij B, Meijer R J. Sensor data storage performance: Sql or nosql, physical or virtual[C]//Cloud Computing (CLOUD), 2012 IEEE 5th International Conference on. IEEE, 2012: 431-438.</a:t>
            </a:r>
          </a:p>
          <a:p>
            <a:pPr marL="117043" indent="-117043" defTabSz="585215">
              <a:lnSpc>
                <a:spcPct val="72000"/>
              </a:lnSpc>
              <a:spcBef>
                <a:spcPts val="700"/>
              </a:spcBef>
              <a:defRPr sz="2048">
                <a:latin typeface="DFWaWaSC-W5"/>
                <a:ea typeface="DFWaWaSC-W5"/>
                <a:cs typeface="DFWaWaSC-W5"/>
                <a:sym typeface="DFWaWaSC-W5"/>
              </a:defRPr>
            </a:pPr>
            <a:r>
              <a:t>[5]Schmid S, Galicz E, Reinhardt W. WMS performance of selected SQL and NoSQL databases[C]// Military Technologies (ICMT), 2015 International Conference on. IEEE, 2015.</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任务分工</a:t>
            </a:r>
          </a:p>
        </p:txBody>
      </p:sp>
      <p:pic>
        <p:nvPicPr>
          <p:cNvPr id="297" name="14835483.jpg"/>
          <p:cNvPicPr>
            <a:picLocks noChangeAspect="1"/>
          </p:cNvPicPr>
          <p:nvPr/>
        </p:nvPicPr>
        <p:blipFill>
          <a:blip r:embed="rId3">
            <a:extLst/>
          </a:blip>
          <a:stretch>
            <a:fillRect/>
          </a:stretch>
        </p:blipFill>
        <p:spPr>
          <a:xfrm>
            <a:off x="1684902" y="3766545"/>
            <a:ext cx="568887" cy="568887"/>
          </a:xfrm>
          <a:prstGeom prst="rect">
            <a:avLst/>
          </a:prstGeom>
          <a:ln w="12700">
            <a:solidFill>
              <a:srgbClr val="DDDDDD"/>
            </a:solidFill>
            <a:miter lim="400000"/>
          </a:ln>
        </p:spPr>
      </p:pic>
      <p:pic>
        <p:nvPicPr>
          <p:cNvPr id="298" name="16110747.png"/>
          <p:cNvPicPr>
            <a:picLocks noChangeAspect="1"/>
          </p:cNvPicPr>
          <p:nvPr/>
        </p:nvPicPr>
        <p:blipFill>
          <a:blip r:embed="rId4">
            <a:extLst/>
          </a:blip>
          <a:stretch>
            <a:fillRect/>
          </a:stretch>
        </p:blipFill>
        <p:spPr>
          <a:xfrm>
            <a:off x="1684902" y="2310360"/>
            <a:ext cx="568887" cy="568887"/>
          </a:xfrm>
          <a:prstGeom prst="rect">
            <a:avLst/>
          </a:prstGeom>
          <a:ln w="12700">
            <a:solidFill>
              <a:srgbClr val="DDDDDD"/>
            </a:solidFill>
            <a:miter lim="400000"/>
          </a:ln>
        </p:spPr>
      </p:pic>
      <p:pic>
        <p:nvPicPr>
          <p:cNvPr id="299" name="11925471.png"/>
          <p:cNvPicPr>
            <a:picLocks noChangeAspect="1"/>
          </p:cNvPicPr>
          <p:nvPr/>
        </p:nvPicPr>
        <p:blipFill>
          <a:blip r:embed="rId5">
            <a:extLst/>
          </a:blip>
          <a:stretch>
            <a:fillRect/>
          </a:stretch>
        </p:blipFill>
        <p:spPr>
          <a:xfrm>
            <a:off x="1714423" y="5279610"/>
            <a:ext cx="568887" cy="568887"/>
          </a:xfrm>
          <a:prstGeom prst="rect">
            <a:avLst/>
          </a:prstGeom>
          <a:ln w="12700">
            <a:solidFill>
              <a:srgbClr val="DDDDDD"/>
            </a:solidFill>
            <a:miter lim="400000"/>
          </a:ln>
        </p:spPr>
      </p:pic>
      <p:sp>
        <p:nvSpPr>
          <p:cNvPr id="300" name="Shape 300"/>
          <p:cNvSpPr/>
          <p:nvPr/>
        </p:nvSpPr>
        <p:spPr>
          <a:xfrm>
            <a:off x="2492172" y="2269928"/>
            <a:ext cx="8180279" cy="159988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600">
                <a:solidFill>
                  <a:srgbClr val="FFFFFF"/>
                </a:solidFill>
                <a:latin typeface="DFWaWaSC-W5"/>
                <a:ea typeface="DFWaWaSC-W5"/>
                <a:cs typeface="DFWaWaSC-W5"/>
                <a:sym typeface="DFWaWaSC-W5"/>
              </a:defRPr>
            </a:pPr>
            <a:r>
              <a:rPr b="1" i="1" sz="3100" u="sng"/>
              <a:t>肖子彤</a:t>
            </a:r>
            <a:r>
              <a:t>：结构化数据下MySQL的部署与测试</a:t>
            </a:r>
          </a:p>
          <a:p>
            <a:pPr lvl="3">
              <a:defRPr sz="2600">
                <a:solidFill>
                  <a:srgbClr val="FFFFFF"/>
                </a:solidFill>
                <a:latin typeface="DFWaWaSC-W5"/>
                <a:ea typeface="DFWaWaSC-W5"/>
                <a:cs typeface="DFWaWaSC-W5"/>
                <a:sym typeface="DFWaWaSC-W5"/>
              </a:defRPr>
            </a:pPr>
            <a:r>
              <a:t>  SQL查询语句生成及 SQL2Json 功能实现</a:t>
            </a:r>
          </a:p>
        </p:txBody>
      </p:sp>
      <p:sp>
        <p:nvSpPr>
          <p:cNvPr id="301" name="Shape 301"/>
          <p:cNvSpPr/>
          <p:nvPr/>
        </p:nvSpPr>
        <p:spPr>
          <a:xfrm>
            <a:off x="2506932" y="3737377"/>
            <a:ext cx="8548017" cy="159988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600">
                <a:solidFill>
                  <a:srgbClr val="FFFFFF"/>
                </a:solidFill>
                <a:latin typeface="DFWaWaSC-W5"/>
                <a:ea typeface="DFWaWaSC-W5"/>
                <a:cs typeface="DFWaWaSC-W5"/>
                <a:sym typeface="DFWaWaSC-W5"/>
              </a:defRPr>
            </a:pPr>
            <a:r>
              <a:rPr b="1" i="1" sz="3100" u="sng"/>
              <a:t>张倬 </a:t>
            </a:r>
            <a:r>
              <a:t>  ：编写部署爬虫爬取HTML文本信息</a:t>
            </a:r>
          </a:p>
          <a:p>
            <a:pPr lvl="3">
              <a:defRPr sz="2600">
                <a:solidFill>
                  <a:srgbClr val="FFFFFF"/>
                </a:solidFill>
                <a:latin typeface="DFWaWaSC-W5"/>
                <a:ea typeface="DFWaWaSC-W5"/>
                <a:cs typeface="DFWaWaSC-W5"/>
                <a:sym typeface="DFWaWaSC-W5"/>
              </a:defRPr>
            </a:pPr>
            <a:r>
              <a:t> Get_SQL、Get_NoSQL、Json2HTML 功能实现</a:t>
            </a:r>
          </a:p>
        </p:txBody>
      </p:sp>
      <p:sp>
        <p:nvSpPr>
          <p:cNvPr id="302" name="Shape 302"/>
          <p:cNvSpPr/>
          <p:nvPr/>
        </p:nvSpPr>
        <p:spPr>
          <a:xfrm>
            <a:off x="2506932" y="5245901"/>
            <a:ext cx="8548017" cy="159988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600">
                <a:solidFill>
                  <a:srgbClr val="FFFFFF"/>
                </a:solidFill>
                <a:latin typeface="DFWaWaSC-W5"/>
                <a:ea typeface="DFWaWaSC-W5"/>
                <a:cs typeface="DFWaWaSC-W5"/>
                <a:sym typeface="DFWaWaSC-W5"/>
              </a:defRPr>
            </a:pPr>
            <a:r>
              <a:rPr b="1" i="1" sz="3100" u="sng"/>
              <a:t>谭凌霄</a:t>
            </a:r>
            <a:r>
              <a:t>：结构化数据下MongoDB的部署与测试</a:t>
            </a:r>
          </a:p>
          <a:p>
            <a:pPr lvl="3">
              <a:defRPr sz="2600">
                <a:solidFill>
                  <a:srgbClr val="FFFFFF"/>
                </a:solidFill>
                <a:latin typeface="DFWaWaSC-W5"/>
                <a:ea typeface="DFWaWaSC-W5"/>
                <a:cs typeface="DFWaWaSC-W5"/>
                <a:sym typeface="DFWaWaSC-W5"/>
              </a:defRPr>
            </a:pPr>
            <a:r>
              <a:t> 展示网页的编写与展示平台服务器端的部署</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xfrm>
            <a:off x="838200" y="2135211"/>
            <a:ext cx="10515600" cy="1676401"/>
          </a:xfrm>
          <a:prstGeom prst="rect">
            <a:avLst/>
          </a:prstGeom>
        </p:spPr>
        <p:txBody>
          <a:bodyPr/>
          <a:lstStyle>
            <a:lvl1pPr>
              <a:defRPr spc="108" sz="6500">
                <a:latin typeface="DFWaWaSC-W5"/>
                <a:ea typeface="DFWaWaSC-W5"/>
                <a:cs typeface="DFWaWaSC-W5"/>
                <a:sym typeface="DFWaWaSC-W5"/>
              </a:defRPr>
            </a:lvl1pPr>
          </a:lstStyle>
          <a:p>
            <a:pPr/>
            <a:r>
              <a:t>Thanks</a:t>
            </a:r>
          </a:p>
        </p:txBody>
      </p:sp>
      <p:sp>
        <p:nvSpPr>
          <p:cNvPr id="307" name="Shape 307"/>
          <p:cNvSpPr/>
          <p:nvPr>
            <p:ph type="body" sz="quarter" idx="1"/>
          </p:nvPr>
        </p:nvSpPr>
        <p:spPr>
          <a:xfrm>
            <a:off x="833191" y="4010333"/>
            <a:ext cx="10515601" cy="117464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发展阶段</a:t>
            </a:r>
          </a:p>
        </p:txBody>
      </p:sp>
      <p:sp>
        <p:nvSpPr>
          <p:cNvPr id="132" name="Shape 132"/>
          <p:cNvSpPr/>
          <p:nvPr>
            <p:ph type="body" idx="1"/>
          </p:nvPr>
        </p:nvSpPr>
        <p:spPr>
          <a:xfrm>
            <a:off x="1203959" y="1846579"/>
            <a:ext cx="9784082" cy="4236851"/>
          </a:xfrm>
          <a:prstGeom prst="rect">
            <a:avLst/>
          </a:prstGeom>
        </p:spPr>
        <p:txBody>
          <a:bodyPr anchor="ctr"/>
          <a:lstStyle/>
          <a:p>
            <a:pPr>
              <a:defRPr sz="5400">
                <a:latin typeface="DFWaWaSC-W5"/>
                <a:ea typeface="DFWaWaSC-W5"/>
                <a:cs typeface="DFWaWaSC-W5"/>
                <a:sym typeface="DFWaWaSC-W5"/>
              </a:defRPr>
            </a:pPr>
            <a:r>
              <a:t>一极独霸：</a:t>
            </a:r>
            <a:r>
              <a:t>SQL</a:t>
            </a:r>
          </a:p>
          <a:p>
            <a:pPr>
              <a:defRPr sz="5400">
                <a:latin typeface="DFWaWaSC-W5"/>
                <a:ea typeface="DFWaWaSC-W5"/>
                <a:cs typeface="DFWaWaSC-W5"/>
                <a:sym typeface="DFWaWaSC-W5"/>
              </a:defRPr>
            </a:pPr>
            <a:r>
              <a:t>异军突起： </a:t>
            </a:r>
            <a:r>
              <a:t>NoSQL</a:t>
            </a:r>
          </a:p>
          <a:p>
            <a:pPr>
              <a:defRPr sz="5400">
                <a:latin typeface="DFWaWaSC-W5"/>
                <a:ea typeface="DFWaWaSC-W5"/>
                <a:cs typeface="DFWaWaSC-W5"/>
                <a:sym typeface="DFWaWaSC-W5"/>
              </a:defRPr>
            </a:pPr>
            <a:r>
              <a:t>多极并起，各有千秋</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838200" y="2135211"/>
            <a:ext cx="10515600" cy="1676401"/>
          </a:xfrm>
          <a:prstGeom prst="rect">
            <a:avLst/>
          </a:prstGeom>
        </p:spPr>
        <p:txBody>
          <a:bodyPr/>
          <a:lstStyle>
            <a:lvl1pPr>
              <a:defRPr spc="125" sz="7500">
                <a:latin typeface="DFWaWaSC-W5"/>
                <a:ea typeface="DFWaWaSC-W5"/>
                <a:cs typeface="DFWaWaSC-W5"/>
                <a:sym typeface="DFWaWaSC-W5"/>
              </a:defRPr>
            </a:lvl1pPr>
          </a:lstStyle>
          <a:p>
            <a:pPr/>
            <a:r>
              <a:t>研究方法</a:t>
            </a:r>
          </a:p>
        </p:txBody>
      </p:sp>
      <p:sp>
        <p:nvSpPr>
          <p:cNvPr id="137" name="Shape 137"/>
          <p:cNvSpPr/>
          <p:nvPr>
            <p:ph type="body" sz="quarter" idx="1"/>
          </p:nvPr>
        </p:nvSpPr>
        <p:spPr>
          <a:xfrm>
            <a:off x="833191" y="4010333"/>
            <a:ext cx="10515601" cy="1174640"/>
          </a:xfrm>
          <a:prstGeom prst="rect">
            <a:avLst/>
          </a:prstGeom>
        </p:spPr>
        <p:txBody>
          <a:bodyPr anchor="ctr"/>
          <a:lstStyle>
            <a:lvl1pPr>
              <a:defRPr b="1" sz="4000">
                <a:latin typeface="Marker Felt"/>
                <a:ea typeface="Marker Felt"/>
                <a:cs typeface="Marker Felt"/>
                <a:sym typeface="Marker Felt"/>
              </a:defRPr>
            </a:lvl1pPr>
          </a:lstStyle>
          <a:p>
            <a:pPr/>
            <a:r>
              <a:t>Research Methods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环境</a:t>
            </a:r>
          </a:p>
        </p:txBody>
      </p:sp>
      <p:sp>
        <p:nvSpPr>
          <p:cNvPr id="142" name="Shape 142"/>
          <p:cNvSpPr/>
          <p:nvPr>
            <p:ph type="body" idx="1"/>
          </p:nvPr>
        </p:nvSpPr>
        <p:spPr>
          <a:xfrm>
            <a:off x="1203959" y="1829164"/>
            <a:ext cx="9784082" cy="4251015"/>
          </a:xfrm>
          <a:prstGeom prst="rect">
            <a:avLst/>
          </a:prstGeom>
        </p:spPr>
        <p:txBody>
          <a:bodyPr anchor="ctr"/>
          <a:lstStyle/>
          <a:p>
            <a:pPr>
              <a:defRPr sz="3100">
                <a:latin typeface="DFWaWaSC-W5"/>
                <a:ea typeface="DFWaWaSC-W5"/>
                <a:cs typeface="DFWaWaSC-W5"/>
                <a:sym typeface="DFWaWaSC-W5"/>
              </a:defRPr>
            </a:pPr>
            <a:r>
              <a:t>OS：Ubuntu 14.0.2</a:t>
            </a:r>
          </a:p>
          <a:p>
            <a:pPr>
              <a:defRPr sz="3100">
                <a:latin typeface="DFWaWaSC-W5"/>
                <a:ea typeface="DFWaWaSC-W5"/>
                <a:cs typeface="DFWaWaSC-W5"/>
                <a:sym typeface="DFWaWaSC-W5"/>
              </a:defRPr>
            </a:pPr>
            <a:r>
              <a:t>CPU:Intel(R) Core(TM) i5-4210M CPU @ 2.40GHZ</a:t>
            </a:r>
          </a:p>
          <a:p>
            <a:pPr>
              <a:defRPr sz="3100">
                <a:latin typeface="DFWaWaSC-W5"/>
                <a:ea typeface="DFWaWaSC-W5"/>
                <a:cs typeface="DFWaWaSC-W5"/>
                <a:sym typeface="DFWaWaSC-W5"/>
              </a:defRPr>
            </a:pPr>
            <a:r>
              <a:t>RAM：4G</a:t>
            </a:r>
          </a:p>
          <a:p>
            <a:pPr>
              <a:defRPr sz="3100">
                <a:latin typeface="DFWaWaSC-W5"/>
                <a:ea typeface="DFWaWaSC-W5"/>
                <a:cs typeface="DFWaWaSC-W5"/>
                <a:sym typeface="DFWaWaSC-W5"/>
              </a:defRPr>
            </a:pPr>
            <a:r>
              <a:t>Storage: 20G HDD</a:t>
            </a:r>
          </a:p>
          <a:p>
            <a:pPr>
              <a:defRPr sz="3100">
                <a:latin typeface="DFWaWaSC-W5"/>
                <a:ea typeface="DFWaWaSC-W5"/>
                <a:cs typeface="DFWaWaSC-W5"/>
                <a:sym typeface="DFWaWaSC-W5"/>
              </a:defRPr>
            </a:pPr>
            <a:r>
              <a:t>SQL：MySQL-5.6.0</a:t>
            </a:r>
          </a:p>
          <a:p>
            <a:pPr>
              <a:defRPr sz="3100">
                <a:latin typeface="DFWaWaSC-W5"/>
                <a:ea typeface="DFWaWaSC-W5"/>
                <a:cs typeface="DFWaWaSC-W5"/>
                <a:sym typeface="DFWaWaSC-W5"/>
              </a:defRPr>
            </a:pPr>
            <a:r>
              <a:t>NoSQL：MongoDB-2.4.9</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1203959" y="244687"/>
            <a:ext cx="9784082" cy="1508762"/>
          </a:xfrm>
          <a:prstGeom prst="rect">
            <a:avLst/>
          </a:prstGeom>
        </p:spPr>
        <p:txBody>
          <a:bodyPr/>
          <a:lstStyle>
            <a:lvl1pPr>
              <a:defRPr sz="6500">
                <a:latin typeface="DFWaWaSC-W5"/>
                <a:ea typeface="DFWaWaSC-W5"/>
                <a:cs typeface="DFWaWaSC-W5"/>
                <a:sym typeface="DFWaWaSC-W5"/>
              </a:defRPr>
            </a:lvl1pPr>
          </a:lstStyle>
          <a:p>
            <a:pPr/>
            <a:r>
              <a:t>工具</a:t>
            </a:r>
          </a:p>
        </p:txBody>
      </p:sp>
      <p:sp>
        <p:nvSpPr>
          <p:cNvPr id="147" name="Shape 147"/>
          <p:cNvSpPr/>
          <p:nvPr>
            <p:ph type="body" idx="1"/>
          </p:nvPr>
        </p:nvSpPr>
        <p:spPr>
          <a:xfrm>
            <a:off x="1203959" y="1859279"/>
            <a:ext cx="9784082" cy="4256956"/>
          </a:xfrm>
          <a:prstGeom prst="rect">
            <a:avLst/>
          </a:prstGeom>
        </p:spPr>
        <p:txBody>
          <a:bodyPr anchor="ctr"/>
          <a:lstStyle/>
          <a:p>
            <a:pPr marL="128015" indent="-128015" defTabSz="640079">
              <a:spcBef>
                <a:spcPts val="800"/>
              </a:spcBef>
              <a:defRPr sz="3780">
                <a:latin typeface="DFWaWaSC-W5"/>
                <a:ea typeface="DFWaWaSC-W5"/>
                <a:cs typeface="DFWaWaSC-W5"/>
                <a:sym typeface="DFWaWaSC-W5"/>
              </a:defRPr>
            </a:pPr>
            <a:r>
              <a:t>mysqlslap</a:t>
            </a:r>
          </a:p>
          <a:p>
            <a:pPr marL="128015" indent="-128015" defTabSz="640079">
              <a:spcBef>
                <a:spcPts val="800"/>
              </a:spcBef>
              <a:defRPr sz="3780">
                <a:latin typeface="DFWaWaSC-W5"/>
                <a:ea typeface="DFWaWaSC-W5"/>
                <a:cs typeface="DFWaWaSC-W5"/>
                <a:sym typeface="DFWaWaSC-W5"/>
              </a:defRPr>
            </a:pPr>
            <a:r>
              <a:t>smack</a:t>
            </a:r>
          </a:p>
          <a:p>
            <a:pPr marL="128015" indent="-128015" defTabSz="640079">
              <a:spcBef>
                <a:spcPts val="800"/>
              </a:spcBef>
              <a:defRPr sz="3780">
                <a:latin typeface="DFWaWaSC-W5"/>
                <a:ea typeface="DFWaWaSC-W5"/>
                <a:cs typeface="DFWaWaSC-W5"/>
                <a:sym typeface="DFWaWaSC-W5"/>
              </a:defRPr>
            </a:pPr>
            <a:r>
              <a:t>Sysbench</a:t>
            </a:r>
          </a:p>
          <a:p>
            <a:pPr marL="128015" indent="-128015" defTabSz="640079">
              <a:spcBef>
                <a:spcPts val="800"/>
              </a:spcBef>
              <a:defRPr sz="3780">
                <a:latin typeface="DFWaWaSC-W5"/>
                <a:ea typeface="DFWaWaSC-W5"/>
                <a:cs typeface="DFWaWaSC-W5"/>
                <a:sym typeface="DFWaWaSC-W5"/>
              </a:defRPr>
            </a:pPr>
            <a:r>
              <a:t>YCSB(The Yahoo! Cloud Serving Benchmark)</a:t>
            </a:r>
          </a:p>
          <a:p>
            <a:pPr marL="128015" indent="-128015" defTabSz="640079">
              <a:spcBef>
                <a:spcPts val="800"/>
              </a:spcBef>
              <a:defRPr sz="3780">
                <a:latin typeface="DFWaWaSC-W5"/>
                <a:ea typeface="DFWaWaSC-W5"/>
                <a:cs typeface="DFWaWaSC-W5"/>
                <a:sym typeface="DFWaWaSC-W5"/>
              </a:defRPr>
            </a:pPr>
            <a:r>
              <a:t>script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1202918" y="284175"/>
            <a:ext cx="9784082" cy="1508762"/>
          </a:xfrm>
          <a:prstGeom prst="rect">
            <a:avLst/>
          </a:prstGeom>
        </p:spPr>
        <p:txBody>
          <a:bodyPr/>
          <a:lstStyle>
            <a:lvl1pPr>
              <a:defRPr sz="6500">
                <a:latin typeface="DFWaWaSC-W5"/>
                <a:ea typeface="DFWaWaSC-W5"/>
                <a:cs typeface="DFWaWaSC-W5"/>
                <a:sym typeface="DFWaWaSC-W5"/>
              </a:defRPr>
            </a:lvl1pPr>
          </a:lstStyle>
          <a:p>
            <a:pPr/>
            <a:r>
              <a:t>衡量标准</a:t>
            </a:r>
          </a:p>
        </p:txBody>
      </p:sp>
      <p:sp>
        <p:nvSpPr>
          <p:cNvPr id="152" name="Shape 152"/>
          <p:cNvSpPr/>
          <p:nvPr>
            <p:ph type="body" idx="1"/>
          </p:nvPr>
        </p:nvSpPr>
        <p:spPr>
          <a:xfrm>
            <a:off x="1203959" y="1833879"/>
            <a:ext cx="9784082" cy="4254912"/>
          </a:xfrm>
          <a:prstGeom prst="rect">
            <a:avLst/>
          </a:prstGeom>
        </p:spPr>
        <p:txBody>
          <a:bodyPr anchor="ctr"/>
          <a:lstStyle/>
          <a:p>
            <a:pPr>
              <a:defRPr sz="5400">
                <a:latin typeface="DFWaWaSC-W5"/>
                <a:ea typeface="DFWaWaSC-W5"/>
                <a:cs typeface="DFWaWaSC-W5"/>
                <a:sym typeface="DFWaWaSC-W5"/>
              </a:defRPr>
            </a:pPr>
            <a:r>
              <a:t>操作执行速度（时间尺度）</a:t>
            </a:r>
          </a:p>
          <a:p>
            <a:pPr>
              <a:defRPr sz="5400">
                <a:latin typeface="DFWaWaSC-W5"/>
                <a:ea typeface="DFWaWaSC-W5"/>
                <a:cs typeface="DFWaWaSC-W5"/>
                <a:sym typeface="DFWaWaSC-W5"/>
              </a:defRPr>
            </a:pPr>
            <a:r>
              <a:t>数据文件大小（空间尺度）</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838200" y="2135211"/>
            <a:ext cx="10515600" cy="1676401"/>
          </a:xfrm>
          <a:prstGeom prst="rect">
            <a:avLst/>
          </a:prstGeom>
        </p:spPr>
        <p:txBody>
          <a:bodyPr/>
          <a:lstStyle>
            <a:lvl1pPr>
              <a:defRPr spc="125" sz="7500">
                <a:latin typeface="DFWaWaSC-W5"/>
                <a:ea typeface="DFWaWaSC-W5"/>
                <a:cs typeface="DFWaWaSC-W5"/>
                <a:sym typeface="DFWaWaSC-W5"/>
              </a:defRPr>
            </a:lvl1pPr>
          </a:lstStyle>
          <a:p>
            <a:pPr/>
            <a:r>
              <a:t>结构化数据集实验</a:t>
            </a:r>
          </a:p>
        </p:txBody>
      </p:sp>
      <p:sp>
        <p:nvSpPr>
          <p:cNvPr id="157" name="Shape 157"/>
          <p:cNvSpPr/>
          <p:nvPr>
            <p:ph type="body" sz="quarter" idx="1"/>
          </p:nvPr>
        </p:nvSpPr>
        <p:spPr>
          <a:xfrm>
            <a:off x="833191" y="4010333"/>
            <a:ext cx="10515601" cy="1174640"/>
          </a:xfrm>
          <a:prstGeom prst="rect">
            <a:avLst/>
          </a:prstGeom>
        </p:spPr>
        <p:txBody>
          <a:bodyPr anchor="ctr"/>
          <a:lstStyle/>
          <a:p>
            <a:pPr>
              <a:defRPr b="1" sz="4000">
                <a:latin typeface="Marker Felt"/>
                <a:ea typeface="Marker Felt"/>
                <a:cs typeface="Marker Felt"/>
                <a:sym typeface="Marker Felt"/>
              </a:defRPr>
            </a:pPr>
            <a:r>
              <a:t>Experiment</a:t>
            </a:r>
            <a:r>
              <a:rPr b="0" sz="2000">
                <a:latin typeface="Corbel"/>
                <a:ea typeface="Corbel"/>
                <a:cs typeface="Corbel"/>
                <a:sym typeface="Corbel"/>
              </a:rPr>
              <a:t> </a:t>
            </a:r>
            <a:r>
              <a:t>on Structured Datasets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镶边">
  <a:themeElements>
    <a:clrScheme name="镶边">
      <a:dk1>
        <a:srgbClr val="2C2C2C"/>
      </a:dk1>
      <a:lt1>
        <a:srgbClr val="099BDD"/>
      </a:lt1>
      <a:dk2>
        <a:srgbClr val="A7A7A7"/>
      </a:dk2>
      <a:lt2>
        <a:srgbClr val="535353"/>
      </a:lt2>
      <a:accent1>
        <a:srgbClr val="FFC000"/>
      </a:accent1>
      <a:accent2>
        <a:srgbClr val="A5D028"/>
      </a:accent2>
      <a:accent3>
        <a:srgbClr val="08CC78"/>
      </a:accent3>
      <a:accent4>
        <a:srgbClr val="F24099"/>
      </a:accent4>
      <a:accent5>
        <a:srgbClr val="828288"/>
      </a:accent5>
      <a:accent6>
        <a:srgbClr val="F56617"/>
      </a:accent6>
      <a:hlink>
        <a:srgbClr val="0000FF"/>
      </a:hlink>
      <a:folHlink>
        <a:srgbClr val="FF00FF"/>
      </a:folHlink>
    </a:clrScheme>
    <a:fontScheme name="镶边">
      <a:majorFont>
        <a:latin typeface="Helvetica"/>
        <a:ea typeface="Helvetica"/>
        <a:cs typeface="Helvetica"/>
      </a:majorFont>
      <a:minorFont>
        <a:latin typeface="Calibri"/>
        <a:ea typeface="Calibri"/>
        <a:cs typeface="Calibri"/>
      </a:minorFont>
    </a:fontScheme>
    <a:fmtScheme name="镶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5875" dir="5400000">
              <a:srgbClr val="000000">
                <a:alpha val="68000"/>
              </a:srgbClr>
            </a:outerShdw>
          </a:effectLst>
        </a:effectStyle>
        <a:effectStyle>
          <a:effectLst>
            <a:outerShdw sx="100000" sy="100000" kx="0" ky="0" algn="b" rotWithShape="0" blurRad="50800" dist="15875" dir="5400000">
              <a:srgbClr val="000000">
                <a:alpha val="6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50800" dist="15875" dir="5400000">
            <a:srgbClr val="000000">
              <a:alpha val="6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镶边">
  <a:themeElements>
    <a:clrScheme name="镶边">
      <a:dk1>
        <a:srgbClr val="000000"/>
      </a:dk1>
      <a:lt1>
        <a:srgbClr val="FFFFFF"/>
      </a:lt1>
      <a:dk2>
        <a:srgbClr val="A7A7A7"/>
      </a:dk2>
      <a:lt2>
        <a:srgbClr val="535353"/>
      </a:lt2>
      <a:accent1>
        <a:srgbClr val="FFC000"/>
      </a:accent1>
      <a:accent2>
        <a:srgbClr val="A5D028"/>
      </a:accent2>
      <a:accent3>
        <a:srgbClr val="08CC78"/>
      </a:accent3>
      <a:accent4>
        <a:srgbClr val="F24099"/>
      </a:accent4>
      <a:accent5>
        <a:srgbClr val="828288"/>
      </a:accent5>
      <a:accent6>
        <a:srgbClr val="F56617"/>
      </a:accent6>
      <a:hlink>
        <a:srgbClr val="0000FF"/>
      </a:hlink>
      <a:folHlink>
        <a:srgbClr val="FF00FF"/>
      </a:folHlink>
    </a:clrScheme>
    <a:fontScheme name="镶边">
      <a:majorFont>
        <a:latin typeface="Helvetica"/>
        <a:ea typeface="Helvetica"/>
        <a:cs typeface="Helvetica"/>
      </a:majorFont>
      <a:minorFont>
        <a:latin typeface="Calibri"/>
        <a:ea typeface="Calibri"/>
        <a:cs typeface="Calibri"/>
      </a:minorFont>
    </a:fontScheme>
    <a:fmtScheme name="镶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5875" dir="5400000">
              <a:srgbClr val="000000">
                <a:alpha val="68000"/>
              </a:srgbClr>
            </a:outerShdw>
          </a:effectLst>
        </a:effectStyle>
        <a:effectStyle>
          <a:effectLst>
            <a:outerShdw sx="100000" sy="100000" kx="0" ky="0" algn="b" rotWithShape="0" blurRad="50800" dist="15875" dir="5400000">
              <a:srgbClr val="000000">
                <a:alpha val="6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50800" dist="15875" dir="5400000">
            <a:srgbClr val="000000">
              <a:alpha val="6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C2C2C"/>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