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charts/colors4.xml" ContentType="application/vnd.ms-office.chartcolorstyl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94" r:id="rId14"/>
    <p:sldId id="295" r:id="rId15"/>
    <p:sldId id="285" r:id="rId16"/>
    <p:sldId id="288" r:id="rId17"/>
    <p:sldId id="289" r:id="rId18"/>
    <p:sldId id="290" r:id="rId19"/>
    <p:sldId id="271" r:id="rId20"/>
    <p:sldId id="272" r:id="rId21"/>
    <p:sldId id="293" r:id="rId22"/>
    <p:sldId id="273" r:id="rId23"/>
    <p:sldId id="274" r:id="rId24"/>
    <p:sldId id="296" r:id="rId25"/>
    <p:sldId id="292" r:id="rId26"/>
    <p:sldId id="297" r:id="rId27"/>
    <p:sldId id="280" r:id="rId28"/>
    <p:sldId id="281" r:id="rId29"/>
    <p:sldId id="283"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25" autoAdjust="0"/>
    <p:restoredTop sz="94620" autoAdjust="0"/>
  </p:normalViewPr>
  <p:slideViewPr>
    <p:cSldViewPr snapToGrid="0">
      <p:cViewPr varScale="1">
        <p:scale>
          <a:sx n="66" d="100"/>
          <a:sy n="66" d="100"/>
        </p:scale>
        <p:origin x="-858" y="-114"/>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___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Office_Excel____5.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MySQl</c:v>
                </c:pt>
              </c:strCache>
            </c:strRef>
          </c:tx>
          <c:spPr>
            <a:solidFill>
              <a:schemeClr val="accent1"/>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4.4340000000000002</c:v>
                </c:pt>
                <c:pt idx="1">
                  <c:v>2.9329999999999994</c:v>
                </c:pt>
                <c:pt idx="2">
                  <c:v>1.675</c:v>
                </c:pt>
                <c:pt idx="3">
                  <c:v>1.4949999999999999</c:v>
                </c:pt>
                <c:pt idx="4">
                  <c:v>0.55900000000000005</c:v>
                </c:pt>
              </c:numCache>
            </c:numRef>
          </c:val>
        </c:ser>
        <c:ser>
          <c:idx val="1"/>
          <c:order val="1"/>
          <c:tx>
            <c:strRef>
              <c:f>Sheet1!$C$1</c:f>
              <c:strCache>
                <c:ptCount val="1"/>
                <c:pt idx="0">
                  <c:v>MongoDB</c:v>
                </c:pt>
              </c:strCache>
            </c:strRef>
          </c:tx>
          <c:spPr>
            <a:solidFill>
              <a:schemeClr val="accent2"/>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4.9359999999999999</c:v>
                </c:pt>
                <c:pt idx="1">
                  <c:v>5.2119999999999997</c:v>
                </c:pt>
                <c:pt idx="2">
                  <c:v>5.2669999999999995</c:v>
                </c:pt>
                <c:pt idx="3">
                  <c:v>4.8199999999999994</c:v>
                </c:pt>
                <c:pt idx="4">
                  <c:v>4.71</c:v>
                </c:pt>
              </c:numCache>
            </c:numRef>
          </c:val>
        </c:ser>
        <c:dLbls/>
        <c:gapWidth val="219"/>
        <c:overlap val="-27"/>
        <c:axId val="101565184"/>
        <c:axId val="101566720"/>
      </c:barChart>
      <c:catAx>
        <c:axId val="1015651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566720"/>
        <c:crosses val="autoZero"/>
        <c:auto val="1"/>
        <c:lblAlgn val="ctr"/>
        <c:lblOffset val="100"/>
      </c:catAx>
      <c:valAx>
        <c:axId val="1015667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56518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MySQL</c:v>
                </c:pt>
              </c:strCache>
            </c:strRef>
          </c:tx>
          <c:spPr>
            <a:solidFill>
              <a:schemeClr val="accent1"/>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53.614000000000004</c:v>
                </c:pt>
                <c:pt idx="1">
                  <c:v>63.223000000000013</c:v>
                </c:pt>
                <c:pt idx="2">
                  <c:v>27.961999999999996</c:v>
                </c:pt>
                <c:pt idx="3">
                  <c:v>18.972999999999995</c:v>
                </c:pt>
                <c:pt idx="4">
                  <c:v>11.332000000000003</c:v>
                </c:pt>
              </c:numCache>
            </c:numRef>
          </c:val>
        </c:ser>
        <c:ser>
          <c:idx val="1"/>
          <c:order val="1"/>
          <c:tx>
            <c:strRef>
              <c:f>Sheet1!$C$1</c:f>
              <c:strCache>
                <c:ptCount val="1"/>
                <c:pt idx="0">
                  <c:v>MongoDB</c:v>
                </c:pt>
              </c:strCache>
            </c:strRef>
          </c:tx>
          <c:spPr>
            <a:solidFill>
              <a:schemeClr val="accent2"/>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21.686</c:v>
                </c:pt>
                <c:pt idx="1">
                  <c:v>20.317000000000004</c:v>
                </c:pt>
                <c:pt idx="2">
                  <c:v>22.021000000000001</c:v>
                </c:pt>
                <c:pt idx="3">
                  <c:v>19.306999999999999</c:v>
                </c:pt>
                <c:pt idx="4">
                  <c:v>14.837</c:v>
                </c:pt>
              </c:numCache>
            </c:numRef>
          </c:val>
        </c:ser>
        <c:dLbls/>
        <c:gapWidth val="219"/>
        <c:overlap val="-27"/>
        <c:axId val="74519296"/>
        <c:axId val="74520832"/>
      </c:barChart>
      <c:catAx>
        <c:axId val="745192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4520832"/>
        <c:crosses val="autoZero"/>
        <c:auto val="1"/>
        <c:lblAlgn val="ctr"/>
        <c:lblOffset val="100"/>
      </c:catAx>
      <c:valAx>
        <c:axId val="745208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451929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MySQL</c:v>
                </c:pt>
              </c:strCache>
            </c:strRef>
          </c:tx>
          <c:spPr>
            <a:solidFill>
              <a:schemeClr val="accent1"/>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795.48900000000003</c:v>
                </c:pt>
                <c:pt idx="1">
                  <c:v>15681.052</c:v>
                </c:pt>
                <c:pt idx="2">
                  <c:v>2081.0810000000001</c:v>
                </c:pt>
                <c:pt idx="3">
                  <c:v>1907.8589999999999</c:v>
                </c:pt>
                <c:pt idx="4">
                  <c:v>851.53199999999993</c:v>
                </c:pt>
              </c:numCache>
            </c:numRef>
          </c:val>
        </c:ser>
        <c:ser>
          <c:idx val="1"/>
          <c:order val="1"/>
          <c:tx>
            <c:strRef>
              <c:f>Sheet1!$C$1</c:f>
              <c:strCache>
                <c:ptCount val="1"/>
                <c:pt idx="0">
                  <c:v>MongoDB</c:v>
                </c:pt>
              </c:strCache>
            </c:strRef>
          </c:tx>
          <c:spPr>
            <a:solidFill>
              <a:schemeClr val="accent2"/>
            </a:solidFill>
            <a:ln>
              <a:noFill/>
            </a:ln>
            <a:effectLst/>
          </c:spPr>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139.60999999999999</c:v>
                </c:pt>
                <c:pt idx="1">
                  <c:v>435.02499999999992</c:v>
                </c:pt>
                <c:pt idx="2">
                  <c:v>255.58700000000002</c:v>
                </c:pt>
                <c:pt idx="3">
                  <c:v>144.82200000000003</c:v>
                </c:pt>
                <c:pt idx="4">
                  <c:v>81.312000000000012</c:v>
                </c:pt>
              </c:numCache>
            </c:numRef>
          </c:val>
        </c:ser>
        <c:dLbls/>
        <c:gapWidth val="219"/>
        <c:overlap val="-27"/>
        <c:axId val="108781568"/>
        <c:axId val="108783104"/>
      </c:barChart>
      <c:catAx>
        <c:axId val="1087815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783104"/>
        <c:crosses val="autoZero"/>
        <c:auto val="1"/>
        <c:lblAlgn val="ctr"/>
        <c:lblOffset val="100"/>
      </c:catAx>
      <c:valAx>
        <c:axId val="1087831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7815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MySQL</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Sheet1!$B$2:$B$4</c:f>
              <c:numCache>
                <c:formatCode>General</c:formatCode>
                <c:ptCount val="3"/>
                <c:pt idx="0">
                  <c:v>6.52</c:v>
                </c:pt>
                <c:pt idx="1">
                  <c:v>57.09</c:v>
                </c:pt>
                <c:pt idx="2">
                  <c:v>577</c:v>
                </c:pt>
              </c:numCache>
            </c:numRef>
          </c:val>
        </c:ser>
        <c:ser>
          <c:idx val="1"/>
          <c:order val="1"/>
          <c:tx>
            <c:strRef>
              <c:f>Sheet1!$C$1</c:f>
              <c:strCache>
                <c:ptCount val="1"/>
                <c:pt idx="0">
                  <c:v>MongoDB</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Val val="1"/>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Sheet1!$C$2:$C$4</c:f>
              <c:numCache>
                <c:formatCode>General</c:formatCode>
                <c:ptCount val="3"/>
                <c:pt idx="0">
                  <c:v>192</c:v>
                </c:pt>
                <c:pt idx="1">
                  <c:v>448</c:v>
                </c:pt>
                <c:pt idx="2">
                  <c:v>1984</c:v>
                </c:pt>
              </c:numCache>
            </c:numRef>
          </c:val>
        </c:ser>
        <c:dLbls>
          <c:showVal val="1"/>
        </c:dLbls>
        <c:gapWidth val="219"/>
        <c:overlap val="-27"/>
        <c:axId val="108850560"/>
        <c:axId val="108856448"/>
      </c:barChart>
      <c:catAx>
        <c:axId val="1088505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856448"/>
        <c:crosses val="autoZero"/>
        <c:auto val="1"/>
        <c:lblAlgn val="ctr"/>
        <c:lblOffset val="100"/>
      </c:catAx>
      <c:valAx>
        <c:axId val="1088564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85056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err="1" smtClean="0"/>
              <a:t>Mysql</a:t>
            </a:r>
            <a:r>
              <a:rPr lang="en-US" altLang="zh-CN" dirty="0" smtClean="0"/>
              <a:t> </a:t>
            </a:r>
            <a:r>
              <a:rPr lang="en-US" altLang="zh-CN" smtClean="0"/>
              <a:t>vs MongoDB</a:t>
            </a:r>
            <a:endParaRPr lang="zh-CN" altLang="en-US"/>
          </a:p>
        </c:rich>
      </c:tx>
      <c:layout/>
      <c:spPr>
        <a:noFill/>
        <a:ln>
          <a:noFill/>
        </a:ln>
        <a:effectLst/>
      </c:spPr>
    </c:title>
    <c:plotArea>
      <c:layout/>
      <c:barChart>
        <c:barDir val="col"/>
        <c:grouping val="clustered"/>
        <c:ser>
          <c:idx val="0"/>
          <c:order val="0"/>
          <c:tx>
            <c:strRef>
              <c:f>Sheet1!$B$1</c:f>
              <c:strCache>
                <c:ptCount val="1"/>
                <c:pt idx="0">
                  <c:v>MySQL</c:v>
                </c:pt>
              </c:strCache>
            </c:strRef>
          </c:tx>
          <c:spPr>
            <a:solidFill>
              <a:schemeClr val="accent1"/>
            </a:solidFill>
            <a:ln>
              <a:noFill/>
            </a:ln>
            <a:effectLst/>
          </c:spPr>
          <c:cat>
            <c:strRef>
              <c:f>Sheet1!$A$2:$A$3</c:f>
              <c:strCache>
                <c:ptCount val="2"/>
                <c:pt idx="0">
                  <c:v>时间</c:v>
                </c:pt>
                <c:pt idx="1">
                  <c:v>硬盘</c:v>
                </c:pt>
              </c:strCache>
            </c:strRef>
          </c:cat>
          <c:val>
            <c:numRef>
              <c:f>Sheet1!$B$2:$B$3</c:f>
              <c:numCache>
                <c:formatCode>General</c:formatCode>
                <c:ptCount val="2"/>
                <c:pt idx="0">
                  <c:v>404.00200000000001</c:v>
                </c:pt>
                <c:pt idx="1">
                  <c:v>238.390625</c:v>
                </c:pt>
              </c:numCache>
            </c:numRef>
          </c:val>
        </c:ser>
        <c:ser>
          <c:idx val="1"/>
          <c:order val="1"/>
          <c:tx>
            <c:strRef>
              <c:f>Sheet1!$C$1</c:f>
              <c:strCache>
                <c:ptCount val="1"/>
                <c:pt idx="0">
                  <c:v>MongoDB</c:v>
                </c:pt>
              </c:strCache>
            </c:strRef>
          </c:tx>
          <c:spPr>
            <a:solidFill>
              <a:schemeClr val="accent2"/>
            </a:solidFill>
            <a:ln>
              <a:noFill/>
            </a:ln>
            <a:effectLst/>
          </c:spPr>
          <c:cat>
            <c:strRef>
              <c:f>Sheet1!$A$2:$A$3</c:f>
              <c:strCache>
                <c:ptCount val="2"/>
                <c:pt idx="0">
                  <c:v>时间</c:v>
                </c:pt>
                <c:pt idx="1">
                  <c:v>硬盘</c:v>
                </c:pt>
              </c:strCache>
            </c:strRef>
          </c:cat>
          <c:val>
            <c:numRef>
              <c:f>Sheet1!$C$2:$C$3</c:f>
              <c:numCache>
                <c:formatCode>General</c:formatCode>
                <c:ptCount val="2"/>
                <c:pt idx="0">
                  <c:v>2.4369999999999999E-3</c:v>
                </c:pt>
                <c:pt idx="1">
                  <c:v>28.84765625</c:v>
                </c:pt>
              </c:numCache>
            </c:numRef>
          </c:val>
        </c:ser>
        <c:dLbls/>
        <c:gapWidth val="219"/>
        <c:overlap val="-27"/>
        <c:axId val="117429760"/>
        <c:axId val="117431296"/>
      </c:barChart>
      <c:catAx>
        <c:axId val="1174297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431296"/>
        <c:crosses val="autoZero"/>
        <c:auto val="1"/>
        <c:lblAlgn val="ctr"/>
        <c:lblOffset val="100"/>
      </c:catAx>
      <c:valAx>
        <c:axId val="11743129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42976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pPr/>
              <a:t>2016/4/15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pPr/>
              <a:t>‹#›</a:t>
            </a:fld>
            <a:endParaRPr lang="zh-CN" altLang="en-US"/>
          </a:p>
        </p:txBody>
      </p:sp>
    </p:spTree>
    <p:extLst>
      <p:ext uri="{BB962C8B-B14F-4D97-AF65-F5344CB8AC3E}">
        <p14:creationId xmlns:p14="http://schemas.microsoft.com/office/powerpoint/2010/main" xmlns=""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我们的组员为</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a:t>
            </a:fld>
            <a:endParaRPr lang="zh-CN" altLang="en-US"/>
          </a:p>
        </p:txBody>
      </p:sp>
    </p:spTree>
    <p:extLst>
      <p:ext uri="{BB962C8B-B14F-4D97-AF65-F5344CB8AC3E}">
        <p14:creationId xmlns:p14="http://schemas.microsoft.com/office/powerpoint/2010/main" xmlns=""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首先，是数据集选择的部分</a:t>
            </a:r>
            <a:endParaRPr lang="en-US" altLang="zh-CN" dirty="0" smtClean="0"/>
          </a:p>
          <a:p>
            <a:endParaRPr lang="en-US" altLang="zh-CN" dirty="0" smtClean="0"/>
          </a:p>
          <a:p>
            <a:r>
              <a:rPr lang="zh-CN" altLang="en-US" dirty="0" smtClean="0"/>
              <a:t>我们从各种渠道获取了各种数据集</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10</a:t>
            </a:fld>
            <a:endParaRPr lang="zh-CN" altLang="en-US"/>
          </a:p>
        </p:txBody>
      </p:sp>
    </p:spTree>
    <p:extLst>
      <p:ext uri="{BB962C8B-B14F-4D97-AF65-F5344CB8AC3E}">
        <p14:creationId xmlns:p14="http://schemas.microsoft.com/office/powerpoint/2010/main" xmlns=""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对于结构化的数据，我们结合不同的应用场景 按增、查、改的不同比例，分成了五个场景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11</a:t>
            </a:fld>
            <a:endParaRPr lang="zh-CN" altLang="en-US"/>
          </a:p>
        </p:txBody>
      </p:sp>
    </p:spTree>
    <p:extLst>
      <p:ext uri="{BB962C8B-B14F-4D97-AF65-F5344CB8AC3E}">
        <p14:creationId xmlns:p14="http://schemas.microsoft.com/office/powerpoint/2010/main" xmlns=""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然后在运行之前，有一个预热的过程，这是为了防止缓存对数据库读写的影响，所以我们使用</a:t>
            </a:r>
            <a:r>
              <a:rPr lang="zh-CN" altLang="en-US" dirty="0" smtClean="0"/>
              <a:t>一些随机操作</a:t>
            </a:r>
            <a:r>
              <a:rPr lang="zh-CN" altLang="en-US" dirty="0" smtClean="0"/>
              <a:t>对数据库进行了预热</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12</a:t>
            </a:fld>
            <a:endParaRPr lang="zh-CN" altLang="en-US"/>
          </a:p>
        </p:txBody>
      </p:sp>
    </p:spTree>
    <p:extLst>
      <p:ext uri="{BB962C8B-B14F-4D97-AF65-F5344CB8AC3E}">
        <p14:creationId xmlns:p14="http://schemas.microsoft.com/office/powerpoint/2010/main" xmlns=""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首先是万级的数据，可以看到，在数据规模比较小的时候，</a:t>
            </a:r>
            <a:r>
              <a:rPr lang="en-US" altLang="zh-CN" dirty="0" err="1" smtClean="0"/>
              <a:t>mysql</a:t>
            </a:r>
            <a:r>
              <a:rPr lang="zh-CN" altLang="en-US" dirty="0" smtClean="0"/>
              <a:t>还是有优势的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15</a:t>
            </a:fld>
            <a:endParaRPr lang="zh-CN" altLang="en-US"/>
          </a:p>
        </p:txBody>
      </p:sp>
    </p:spTree>
    <p:extLst>
      <p:ext uri="{BB962C8B-B14F-4D97-AF65-F5344CB8AC3E}">
        <p14:creationId xmlns:p14="http://schemas.microsoft.com/office/powerpoint/2010/main" xmlns="" val="374493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但是当数据集增大到的十万的时候，</a:t>
            </a:r>
            <a:r>
              <a:rPr lang="en-US" altLang="zh-CN" dirty="0" err="1" smtClean="0"/>
              <a:t>mysql</a:t>
            </a:r>
            <a:r>
              <a:rPr lang="zh-CN" altLang="en-US" dirty="0" smtClean="0"/>
              <a:t>的优势开始缩小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16</a:t>
            </a:fld>
            <a:endParaRPr lang="zh-CN" altLang="en-US"/>
          </a:p>
        </p:txBody>
      </p:sp>
    </p:spTree>
    <p:extLst>
      <p:ext uri="{BB962C8B-B14F-4D97-AF65-F5344CB8AC3E}">
        <p14:creationId xmlns:p14="http://schemas.microsoft.com/office/powerpoint/2010/main" xmlns="" val="205765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到百万级的时候，</a:t>
            </a:r>
            <a:r>
              <a:rPr lang="en-US" altLang="zh-CN" dirty="0" err="1" smtClean="0"/>
              <a:t>mongodb</a:t>
            </a:r>
            <a:r>
              <a:rPr lang="zh-CN" altLang="en-US" dirty="0" smtClean="0"/>
              <a:t>的速度已经远远超过</a:t>
            </a:r>
            <a:r>
              <a:rPr lang="en-US" altLang="zh-CN" dirty="0" err="1" smtClean="0"/>
              <a:t>mysql</a:t>
            </a:r>
            <a:endParaRPr lang="en-US" altLang="zh-CN" dirty="0" smtClean="0"/>
          </a:p>
          <a:p>
            <a:endParaRPr lang="en-US" altLang="zh-CN" dirty="0" smtClean="0"/>
          </a:p>
          <a:p>
            <a:r>
              <a:rPr lang="zh-CN" altLang="en-US" dirty="0" smtClean="0"/>
              <a:t>那么</a:t>
            </a:r>
            <a:r>
              <a:rPr lang="en-US" altLang="zh-CN" dirty="0" err="1" smtClean="0"/>
              <a:t>mongodb</a:t>
            </a:r>
            <a:r>
              <a:rPr lang="zh-CN" altLang="en-US" dirty="0" smtClean="0"/>
              <a:t>为什么会这么快呢</a:t>
            </a:r>
            <a:endParaRPr lang="en-US" altLang="zh-CN" dirty="0" smtClean="0"/>
          </a:p>
          <a:p>
            <a:r>
              <a:rPr lang="zh-CN" altLang="en-US" dirty="0" smtClean="0"/>
              <a:t>我想大家看了下一张图就明白了</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17</a:t>
            </a:fld>
            <a:endParaRPr lang="zh-CN" altLang="en-US"/>
          </a:p>
        </p:txBody>
      </p:sp>
    </p:spTree>
    <p:extLst>
      <p:ext uri="{BB962C8B-B14F-4D97-AF65-F5344CB8AC3E}">
        <p14:creationId xmlns:p14="http://schemas.microsoft.com/office/powerpoint/2010/main" xmlns="" val="300592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是的，</a:t>
            </a:r>
            <a:r>
              <a:rPr lang="en-US" altLang="zh-CN" dirty="0" smtClean="0"/>
              <a:t>MongoDB</a:t>
            </a:r>
            <a:r>
              <a:rPr lang="zh-CN" altLang="en-US" dirty="0" smtClean="0"/>
              <a:t>的空间占用几乎达到了</a:t>
            </a:r>
            <a:r>
              <a:rPr lang="en-US" altLang="zh-CN" dirty="0" smtClean="0"/>
              <a:t>MySQL</a:t>
            </a:r>
            <a:r>
              <a:rPr lang="zh-CN" altLang="en-US" dirty="0" smtClean="0"/>
              <a:t>的三倍</a:t>
            </a:r>
            <a:endParaRPr lang="en-US" altLang="zh-CN" dirty="0" smtClean="0"/>
          </a:p>
          <a:p>
            <a:r>
              <a:rPr lang="zh-CN" altLang="en-US" dirty="0" smtClean="0"/>
              <a:t>这样看来，</a:t>
            </a:r>
            <a:r>
              <a:rPr lang="en-US" altLang="zh-CN" dirty="0" smtClean="0"/>
              <a:t>MongoDB</a:t>
            </a:r>
            <a:r>
              <a:rPr lang="zh-CN" altLang="en-US" dirty="0" smtClean="0"/>
              <a:t>的高速是以巨大的空间占用来实现的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18</a:t>
            </a:fld>
            <a:endParaRPr lang="zh-CN" altLang="en-US"/>
          </a:p>
        </p:txBody>
      </p:sp>
    </p:spTree>
    <p:extLst>
      <p:ext uri="{BB962C8B-B14F-4D97-AF65-F5344CB8AC3E}">
        <p14:creationId xmlns:p14="http://schemas.microsoft.com/office/powerpoint/2010/main" xmlns="" val="145288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20</a:t>
            </a:fld>
            <a:endParaRPr lang="zh-CN" altLang="en-US"/>
          </a:p>
        </p:txBody>
      </p:sp>
    </p:spTree>
    <p:extLst>
      <p:ext uri="{BB962C8B-B14F-4D97-AF65-F5344CB8AC3E}">
        <p14:creationId xmlns:p14="http://schemas.microsoft.com/office/powerpoint/2010/main" xmlns="" val="4229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22</a:t>
            </a:fld>
            <a:endParaRPr lang="zh-CN" altLang="en-US"/>
          </a:p>
        </p:txBody>
      </p:sp>
    </p:spTree>
    <p:extLst>
      <p:ext uri="{BB962C8B-B14F-4D97-AF65-F5344CB8AC3E}">
        <p14:creationId xmlns:p14="http://schemas.microsoft.com/office/powerpoint/2010/main" xmlns="" val="265750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然后在运行之前，有一个预热的过程，这是为了防止缓存对数据库读写的影响，所以我们使用</a:t>
            </a:r>
            <a:r>
              <a:rPr lang="zh-CN" altLang="en-US" dirty="0" smtClean="0"/>
              <a:t>一些随机操作</a:t>
            </a:r>
            <a:r>
              <a:rPr lang="zh-CN" altLang="en-US" dirty="0" smtClean="0"/>
              <a:t>对数据库进行了预热</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24</a:t>
            </a:fld>
            <a:endParaRPr lang="zh-CN" altLang="en-US"/>
          </a:p>
        </p:txBody>
      </p:sp>
    </p:spTree>
    <p:extLst>
      <p:ext uri="{BB962C8B-B14F-4D97-AF65-F5344CB8AC3E}">
        <p14:creationId xmlns:p14="http://schemas.microsoft.com/office/powerpoint/2010/main" xmlns="" val="237807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首先，请允许我对背景做一下简单介绍</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a:t>
            </a:fld>
            <a:endParaRPr lang="zh-CN" altLang="en-US"/>
          </a:p>
        </p:txBody>
      </p:sp>
    </p:spTree>
    <p:extLst>
      <p:ext uri="{BB962C8B-B14F-4D97-AF65-F5344CB8AC3E}">
        <p14:creationId xmlns:p14="http://schemas.microsoft.com/office/powerpoint/2010/main" xmlns="" val="115952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然后在运行之前，有一个预热的过程，这是为了防止缓存对数据库读写的影响，所以我们使用</a:t>
            </a:r>
            <a:r>
              <a:rPr lang="zh-CN" altLang="en-US" dirty="0" smtClean="0"/>
              <a:t>一些随机操作</a:t>
            </a:r>
            <a:r>
              <a:rPr lang="zh-CN" altLang="en-US" dirty="0" smtClean="0"/>
              <a:t>对数据库进行了预热</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26</a:t>
            </a:fld>
            <a:endParaRPr lang="zh-CN" altLang="en-US"/>
          </a:p>
        </p:txBody>
      </p:sp>
    </p:spTree>
    <p:extLst>
      <p:ext uri="{BB962C8B-B14F-4D97-AF65-F5344CB8AC3E}">
        <p14:creationId xmlns:p14="http://schemas.microsoft.com/office/powerpoint/2010/main" xmlns="" val="2378077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正如前言，</a:t>
            </a:r>
            <a:r>
              <a:rPr lang="en-US" altLang="zh-CN" dirty="0" smtClean="0"/>
              <a:t>MySQL</a:t>
            </a:r>
            <a:r>
              <a:rPr lang="zh-CN" altLang="en-US" dirty="0" smtClean="0"/>
              <a:t>在处理结构化的数据上有一定的优势，但是，</a:t>
            </a:r>
            <a:endParaRPr lang="en-US" altLang="zh-CN" dirty="0" smtClean="0"/>
          </a:p>
          <a:p>
            <a:r>
              <a:rPr lang="zh-CN" altLang="en-US" dirty="0" smtClean="0"/>
              <a:t>随着应用场景的不断多元化，</a:t>
            </a:r>
            <a:r>
              <a:rPr lang="en-US" altLang="zh-CN" dirty="0" smtClean="0"/>
              <a:t>NoSQL</a:t>
            </a:r>
            <a:r>
              <a:rPr lang="zh-CN" altLang="en-US" dirty="0" smtClean="0"/>
              <a:t>或许会成为一些应用的很好的选择</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27</a:t>
            </a:fld>
            <a:endParaRPr lang="zh-CN" altLang="en-US"/>
          </a:p>
        </p:txBody>
      </p:sp>
    </p:spTree>
    <p:extLst>
      <p:ext uri="{BB962C8B-B14F-4D97-AF65-F5344CB8AC3E}">
        <p14:creationId xmlns:p14="http://schemas.microsoft.com/office/powerpoint/2010/main" xmlns="" val="1778141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28</a:t>
            </a:fld>
            <a:endParaRPr lang="zh-CN" altLang="en-US"/>
          </a:p>
        </p:txBody>
      </p:sp>
    </p:spTree>
    <p:extLst>
      <p:ext uri="{BB962C8B-B14F-4D97-AF65-F5344CB8AC3E}">
        <p14:creationId xmlns:p14="http://schemas.microsoft.com/office/powerpoint/2010/main" xmlns="" val="198761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因为时间有限，我们并没有把我们整个实验展现出来，</a:t>
            </a:r>
            <a:endParaRPr lang="en-US" altLang="zh-CN" dirty="0" smtClean="0"/>
          </a:p>
          <a:p>
            <a:r>
              <a:rPr lang="zh-CN" altLang="en-US" dirty="0" smtClean="0"/>
              <a:t>另外，我们的研究和实验还有很多不足的地方</a:t>
            </a:r>
            <a:endParaRPr lang="en-US" altLang="zh-CN" dirty="0" smtClean="0"/>
          </a:p>
          <a:p>
            <a:r>
              <a:rPr lang="zh-CN" altLang="en-US" dirty="0" smtClean="0"/>
              <a:t>所以我们把相关的材料，程序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29</a:t>
            </a:fld>
            <a:endParaRPr lang="zh-CN" altLang="en-US"/>
          </a:p>
        </p:txBody>
      </p:sp>
    </p:spTree>
    <p:extLst>
      <p:ext uri="{BB962C8B-B14F-4D97-AF65-F5344CB8AC3E}">
        <p14:creationId xmlns:p14="http://schemas.microsoft.com/office/powerpoint/2010/main" xmlns="" val="155672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3</a:t>
            </a:fld>
            <a:endParaRPr lang="zh-CN" altLang="en-US"/>
          </a:p>
        </p:txBody>
      </p:sp>
    </p:spTree>
    <p:extLst>
      <p:ext uri="{BB962C8B-B14F-4D97-AF65-F5344CB8AC3E}">
        <p14:creationId xmlns:p14="http://schemas.microsoft.com/office/powerpoint/2010/main" xmlns=""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0" i="0" kern="1200" dirty="0" smtClean="0">
                <a:solidFill>
                  <a:schemeClr val="tx1"/>
                </a:solidFill>
                <a:latin typeface="+mn-lt"/>
                <a:ea typeface="+mn-ea"/>
                <a:cs typeface="+mn-cs"/>
              </a:rPr>
              <a:t>在信息时代的初期，人们所能够处理的，只是日常的简单的数据，比如学生的成绩单、职员的工资表，这样的信息，也就是我们所说的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无疑将关系型数据库的强大发挥到了极致。</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4</a:t>
            </a:fld>
            <a:endParaRPr lang="zh-CN" altLang="en-US"/>
          </a:p>
        </p:txBody>
      </p:sp>
    </p:spTree>
    <p:extLst>
      <p:ext uri="{BB962C8B-B14F-4D97-AF65-F5344CB8AC3E}">
        <p14:creationId xmlns:p14="http://schemas.microsoft.com/office/powerpoint/2010/main" xmlns=""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5</a:t>
            </a:fld>
            <a:endParaRPr lang="zh-CN" altLang="en-US"/>
          </a:p>
        </p:txBody>
      </p:sp>
    </p:spTree>
    <p:extLst>
      <p:ext uri="{BB962C8B-B14F-4D97-AF65-F5344CB8AC3E}">
        <p14:creationId xmlns:p14="http://schemas.microsoft.com/office/powerpoint/2010/main" xmlns=""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r>
              <a:rPr lang="zh-CN" altLang="en-US" dirty="0" smtClean="0"/>
              <a:t>作为我们的测试工具</a:t>
            </a:r>
            <a:endParaRPr lang="en-US" altLang="zh-CN" dirty="0" smtClean="0"/>
          </a:p>
          <a:p>
            <a:r>
              <a:rPr lang="zh-CN" altLang="en-US" dirty="0" smtClean="0"/>
              <a:t>其特点是语法简单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a:t>
            </a:r>
            <a:r>
              <a:rPr lang="zh-CN" altLang="en-US" dirty="0" smtClean="0"/>
              <a:t>，全称是</a:t>
            </a:r>
            <a:r>
              <a:rPr lang="en-US" altLang="zh-CN" dirty="0" smtClean="0"/>
              <a:t>(The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还可以通过重写其核心的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尽管这些工具很强大，但是和我们的需求不是完全切合，所以在最后我们也自己写了各种脚本和代码对工具进行补充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6</a:t>
            </a:fld>
            <a:endParaRPr lang="zh-CN" altLang="en-US"/>
          </a:p>
        </p:txBody>
      </p:sp>
    </p:spTree>
    <p:extLst>
      <p:ext uri="{BB962C8B-B14F-4D97-AF65-F5344CB8AC3E}">
        <p14:creationId xmlns:p14="http://schemas.microsoft.com/office/powerpoint/2010/main" xmlns=""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en-US" altLang="zh-CN" dirty="0" smtClean="0"/>
              <a:t>OS</a:t>
            </a:r>
            <a:r>
              <a:rPr lang="zh-CN" altLang="en-US" dirty="0" smtClean="0"/>
              <a:t>、</a:t>
            </a:r>
            <a:r>
              <a:rPr lang="en-US" altLang="zh-CN" dirty="0" smtClean="0"/>
              <a:t>CPU</a:t>
            </a:r>
            <a:r>
              <a:rPr lang="zh-CN" altLang="en-US" dirty="0" smtClean="0"/>
              <a:t>等相信大家都很熟悉，这里不赘述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7</a:t>
            </a:fld>
            <a:endParaRPr lang="zh-CN" altLang="en-US"/>
          </a:p>
        </p:txBody>
      </p:sp>
    </p:spTree>
    <p:extLst>
      <p:ext uri="{BB962C8B-B14F-4D97-AF65-F5344CB8AC3E}">
        <p14:creationId xmlns:p14="http://schemas.microsoft.com/office/powerpoint/2010/main" xmlns=""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经过阅读各种文献，我们把时间，硬盘占用，</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8</a:t>
            </a:fld>
            <a:endParaRPr lang="zh-CN" altLang="en-US"/>
          </a:p>
        </p:txBody>
      </p:sp>
    </p:spTree>
    <p:extLst>
      <p:ext uri="{BB962C8B-B14F-4D97-AF65-F5344CB8AC3E}">
        <p14:creationId xmlns:p14="http://schemas.microsoft.com/office/powerpoint/2010/main" xmlns=""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下面，我们将按结构化数据和非结构化数据两部分来介绍我们的实验</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pPr/>
              <a:t>9</a:t>
            </a:fld>
            <a:endParaRPr lang="zh-CN" altLang="en-US"/>
          </a:p>
        </p:txBody>
      </p:sp>
    </p:spTree>
    <p:extLst>
      <p:ext uri="{BB962C8B-B14F-4D97-AF65-F5344CB8AC3E}">
        <p14:creationId xmlns:p14="http://schemas.microsoft.com/office/powerpoint/2010/main" xmlns=""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4/15/2016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4/15/2016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4/15/2016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xmlns=""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使用</a:t>
            </a:r>
            <a:r>
              <a:rPr lang="zh-CN" altLang="en-US" sz="3200" dirty="0" smtClean="0"/>
              <a:t>脚本自动生成自定义结构化</a:t>
            </a:r>
            <a:r>
              <a:rPr lang="zh-CN" altLang="en-US" sz="3200" dirty="0" smtClean="0"/>
              <a:t>数据集</a:t>
            </a:r>
            <a:endParaRPr lang="en-US" altLang="zh-CN" sz="3200" dirty="0" smtClean="0"/>
          </a:p>
          <a:p>
            <a:r>
              <a:rPr lang="zh-CN" altLang="en-US" sz="3200" dirty="0" smtClean="0"/>
              <a:t>现有实际数据集（如上海</a:t>
            </a:r>
            <a:r>
              <a:rPr lang="zh-CN" altLang="en-US" sz="3200" dirty="0" smtClean="0"/>
              <a:t>电信某天流量数据</a:t>
            </a:r>
            <a:r>
              <a:rPr lang="zh-CN" altLang="en-US" sz="3200" dirty="0" smtClean="0"/>
              <a:t>集等）</a:t>
            </a:r>
            <a:endParaRPr lang="en-US" altLang="zh-CN" sz="3200" dirty="0" smtClean="0"/>
          </a:p>
          <a:p>
            <a:endParaRPr lang="en-US" altLang="zh-CN" sz="3200" dirty="0"/>
          </a:p>
          <a:p>
            <a:pPr algn="ctr">
              <a:buNone/>
            </a:pPr>
            <a:r>
              <a:rPr lang="zh-CN" altLang="en-US" sz="3200" dirty="0" smtClean="0">
                <a:latin typeface="楷体" pitchFamily="49" charset="-122"/>
                <a:ea typeface="楷体" pitchFamily="49" charset="-122"/>
              </a:rPr>
              <a:t>经过比较，选择了以脚本生成的数据集</a:t>
            </a:r>
            <a:endParaRPr lang="en-US" altLang="zh-CN" sz="3200" dirty="0" smtClean="0">
              <a:latin typeface="楷体" pitchFamily="49" charset="-122"/>
              <a:ea typeface="楷体" pitchFamily="49" charset="-122"/>
            </a:endParaRPr>
          </a:p>
          <a:p>
            <a:pPr algn="ctr">
              <a:buNone/>
            </a:pPr>
            <a:r>
              <a:rPr lang="zh-CN" altLang="en-US" sz="3200" dirty="0" smtClean="0">
                <a:latin typeface="楷体" pitchFamily="49" charset="-122"/>
                <a:ea typeface="楷体" pitchFamily="49" charset="-122"/>
              </a:rPr>
              <a:t>可以对表的结构进行更细致的</a:t>
            </a:r>
            <a:r>
              <a:rPr lang="zh-CN" altLang="en-US" sz="3200" dirty="0" smtClean="0">
                <a:latin typeface="楷体" pitchFamily="49" charset="-122"/>
                <a:ea typeface="楷体" pitchFamily="49" charset="-122"/>
              </a:rPr>
              <a:t>定制</a:t>
            </a:r>
            <a:endParaRPr lang="en-US" altLang="zh-CN" sz="3200" dirty="0" smtClean="0">
              <a:latin typeface="楷体" pitchFamily="49" charset="-122"/>
              <a:ea typeface="楷体" pitchFamily="49" charset="-122"/>
            </a:endParaRPr>
          </a:p>
          <a:p>
            <a:pPr algn="ctr">
              <a:buNone/>
            </a:pPr>
            <a:r>
              <a:rPr lang="zh-CN" altLang="en-US" sz="3200" dirty="0" smtClean="0">
                <a:latin typeface="楷体" pitchFamily="49" charset="-122"/>
                <a:ea typeface="楷体" pitchFamily="49" charset="-122"/>
              </a:rPr>
              <a:t>实现</a:t>
            </a:r>
            <a:r>
              <a:rPr lang="en-US" altLang="zh-CN" sz="3200" dirty="0" err="1" smtClean="0">
                <a:latin typeface="楷体" pitchFamily="49" charset="-122"/>
                <a:ea typeface="楷体" pitchFamily="49" charset="-122"/>
              </a:rPr>
              <a:t>sql</a:t>
            </a:r>
            <a:r>
              <a:rPr lang="zh-CN" altLang="en-US" sz="3200" dirty="0" smtClean="0">
                <a:latin typeface="楷体" pitchFamily="49" charset="-122"/>
                <a:ea typeface="楷体" pitchFamily="49" charset="-122"/>
              </a:rPr>
              <a:t>和</a:t>
            </a:r>
            <a:r>
              <a:rPr lang="en-US" altLang="zh-CN" sz="3200" dirty="0" err="1" smtClean="0">
                <a:latin typeface="楷体" pitchFamily="49" charset="-122"/>
                <a:ea typeface="楷体" pitchFamily="49" charset="-122"/>
              </a:rPr>
              <a:t>nosql</a:t>
            </a:r>
            <a:r>
              <a:rPr lang="zh-CN" altLang="en-US" sz="3200" dirty="0" smtClean="0">
                <a:latin typeface="楷体" pitchFamily="49" charset="-122"/>
                <a:ea typeface="楷体" pitchFamily="49" charset="-122"/>
              </a:rPr>
              <a:t>中数据属性和规模统一</a:t>
            </a:r>
            <a:endParaRPr lang="zh-CN" altLang="en-US" sz="3200" dirty="0">
              <a:latin typeface="楷体" pitchFamily="49" charset="-122"/>
              <a:ea typeface="楷体" pitchFamily="49" charset="-122"/>
            </a:endParaRPr>
          </a:p>
        </p:txBody>
      </p:sp>
    </p:spTree>
    <p:extLst>
      <p:ext uri="{BB962C8B-B14F-4D97-AF65-F5344CB8AC3E}">
        <p14:creationId xmlns:p14="http://schemas.microsoft.com/office/powerpoint/2010/main" xmlns=""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sz="3200" dirty="0"/>
              <a:t>场景</a:t>
            </a:r>
            <a:r>
              <a:rPr lang="en-US" altLang="zh-CN" sz="3200" dirty="0"/>
              <a:t>S1: 100%</a:t>
            </a:r>
            <a:r>
              <a:rPr lang="zh-CN" altLang="en-US" sz="3200" dirty="0" smtClean="0"/>
              <a:t>插入</a:t>
            </a:r>
            <a:endParaRPr lang="zh-CN" altLang="en-US" sz="3200" dirty="0"/>
          </a:p>
          <a:p>
            <a:r>
              <a:rPr lang="zh-CN" altLang="en-US" sz="3200" dirty="0"/>
              <a:t>场景</a:t>
            </a:r>
            <a:r>
              <a:rPr lang="en-US" altLang="zh-CN" sz="3200" dirty="0"/>
              <a:t>S2: </a:t>
            </a:r>
            <a:r>
              <a:rPr lang="zh-CN" altLang="en-US" sz="3200" dirty="0"/>
              <a:t>写多读少 </a:t>
            </a:r>
            <a:r>
              <a:rPr lang="en-US" altLang="zh-CN" sz="3200" dirty="0"/>
              <a:t>90% </a:t>
            </a:r>
            <a:r>
              <a:rPr lang="zh-CN" altLang="en-US" sz="3200" dirty="0"/>
              <a:t>更新 </a:t>
            </a:r>
            <a:r>
              <a:rPr lang="en-US" altLang="zh-CN" sz="3200" dirty="0"/>
              <a:t>10%</a:t>
            </a:r>
            <a:r>
              <a:rPr lang="zh-CN" altLang="en-US" sz="3200" dirty="0"/>
              <a:t>读</a:t>
            </a:r>
          </a:p>
          <a:p>
            <a:r>
              <a:rPr lang="zh-CN" altLang="en-US" sz="3200" dirty="0"/>
              <a:t>场景</a:t>
            </a:r>
            <a:r>
              <a:rPr lang="en-US" altLang="zh-CN" sz="3200" dirty="0"/>
              <a:t>S3: </a:t>
            </a:r>
            <a:r>
              <a:rPr lang="zh-CN" altLang="en-US" sz="3200" dirty="0"/>
              <a:t>混合读写 </a:t>
            </a:r>
            <a:r>
              <a:rPr lang="en-US" altLang="zh-CN" sz="3200" dirty="0" smtClean="0"/>
              <a:t>60%</a:t>
            </a:r>
            <a:r>
              <a:rPr lang="zh-CN" altLang="en-US" sz="3200" dirty="0"/>
              <a:t>读， </a:t>
            </a:r>
            <a:r>
              <a:rPr lang="en-US" altLang="zh-CN" sz="3200" dirty="0" smtClean="0"/>
              <a:t>30% </a:t>
            </a:r>
            <a:r>
              <a:rPr lang="zh-CN" altLang="en-US" sz="3200" dirty="0"/>
              <a:t>插入， </a:t>
            </a:r>
            <a:r>
              <a:rPr lang="en-US" altLang="zh-CN" sz="3200" dirty="0"/>
              <a:t>10% </a:t>
            </a:r>
            <a:r>
              <a:rPr lang="zh-CN" altLang="en-US" sz="3200" dirty="0"/>
              <a:t>更新</a:t>
            </a:r>
          </a:p>
          <a:p>
            <a:r>
              <a:rPr lang="zh-CN" altLang="en-US" sz="3200" dirty="0"/>
              <a:t>场景</a:t>
            </a:r>
            <a:r>
              <a:rPr lang="en-US" altLang="zh-CN" sz="3200" dirty="0"/>
              <a:t>S4: </a:t>
            </a:r>
            <a:r>
              <a:rPr lang="zh-CN" altLang="en-US" sz="3200" dirty="0"/>
              <a:t>读多写少 </a:t>
            </a:r>
            <a:r>
              <a:rPr lang="en-US" altLang="zh-CN" sz="3200" dirty="0"/>
              <a:t>90% </a:t>
            </a:r>
            <a:r>
              <a:rPr lang="zh-CN" altLang="en-US" sz="3200" dirty="0"/>
              <a:t>读， </a:t>
            </a:r>
            <a:r>
              <a:rPr lang="en-US" altLang="zh-CN" sz="3200" dirty="0"/>
              <a:t>10% </a:t>
            </a:r>
            <a:r>
              <a:rPr lang="zh-CN" altLang="en-US" sz="3200" dirty="0"/>
              <a:t>插入、更新</a:t>
            </a:r>
          </a:p>
          <a:p>
            <a:r>
              <a:rPr lang="zh-CN" altLang="en-US" sz="3200" dirty="0"/>
              <a:t>场景</a:t>
            </a:r>
            <a:r>
              <a:rPr lang="en-US" altLang="zh-CN" sz="3200" dirty="0"/>
              <a:t>S5</a:t>
            </a:r>
            <a:r>
              <a:rPr lang="zh-CN" altLang="en-US" sz="3200" dirty="0"/>
              <a:t>： </a:t>
            </a:r>
            <a:r>
              <a:rPr lang="en-US" altLang="zh-CN" sz="3200" dirty="0"/>
              <a:t>100%</a:t>
            </a:r>
            <a:r>
              <a:rPr lang="zh-CN" altLang="en-US" sz="3200" dirty="0"/>
              <a:t>读</a:t>
            </a:r>
            <a:endParaRPr lang="en-US" altLang="zh-CN" sz="3200" dirty="0" smtClean="0"/>
          </a:p>
          <a:p>
            <a:endParaRPr lang="zh-CN" altLang="en-US" dirty="0"/>
          </a:p>
        </p:txBody>
      </p:sp>
    </p:spTree>
    <p:extLst>
      <p:ext uri="{BB962C8B-B14F-4D97-AF65-F5344CB8AC3E}">
        <p14:creationId xmlns:p14="http://schemas.microsoft.com/office/powerpoint/2010/main" xmlns="" val="840497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sz="half" idx="1"/>
          </p:nvPr>
        </p:nvSpPr>
        <p:spPr>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ctr">
              <a:buNone/>
            </a:pPr>
            <a:r>
              <a:rPr lang="en-US" altLang="zh-CN" sz="3600" dirty="0" smtClean="0"/>
              <a:t>SQL</a:t>
            </a:r>
          </a:p>
          <a:p>
            <a:r>
              <a:rPr lang="zh-CN" altLang="en-US" sz="3600" dirty="0" smtClean="0"/>
              <a:t>生成</a:t>
            </a:r>
            <a:r>
              <a:rPr lang="en-US" altLang="zh-CN" sz="3600" dirty="0" err="1" smtClean="0"/>
              <a:t>sql</a:t>
            </a:r>
            <a:r>
              <a:rPr lang="zh-CN" altLang="en-US" sz="3600" dirty="0" smtClean="0"/>
              <a:t>脚本</a:t>
            </a:r>
            <a:endParaRPr lang="en-US" altLang="zh-CN" sz="3600" dirty="0"/>
          </a:p>
          <a:p>
            <a:r>
              <a:rPr lang="zh-CN" altLang="en-US" sz="3600" dirty="0" smtClean="0"/>
              <a:t>预热</a:t>
            </a:r>
            <a:endParaRPr lang="en-US" altLang="zh-CN" sz="3600" dirty="0" smtClean="0"/>
          </a:p>
          <a:p>
            <a:r>
              <a:rPr lang="zh-CN" altLang="en-US" sz="3600" dirty="0" smtClean="0"/>
              <a:t>运行</a:t>
            </a:r>
            <a:r>
              <a:rPr lang="en-US" altLang="zh-CN" sz="3600" dirty="0" err="1" smtClean="0"/>
              <a:t>mysqlslap</a:t>
            </a:r>
            <a:r>
              <a:rPr lang="zh-CN" altLang="en-US" sz="3600" dirty="0" smtClean="0"/>
              <a:t>调用</a:t>
            </a:r>
            <a:r>
              <a:rPr lang="en-US" altLang="zh-CN" sz="3600" dirty="0" err="1" smtClean="0"/>
              <a:t>sql</a:t>
            </a:r>
            <a:r>
              <a:rPr lang="zh-CN" altLang="en-US" sz="3600" dirty="0" smtClean="0"/>
              <a:t>脚本进行检测</a:t>
            </a:r>
            <a:endParaRPr lang="en-US" altLang="zh-CN" sz="3600" dirty="0" smtClean="0"/>
          </a:p>
          <a:p>
            <a:r>
              <a:rPr lang="zh-CN" altLang="en-US" sz="3600" dirty="0" smtClean="0"/>
              <a:t>查看数据文件大小</a:t>
            </a:r>
            <a:endParaRPr lang="en-US" altLang="zh-CN" sz="3600" dirty="0" smtClean="0"/>
          </a:p>
          <a:p>
            <a:pPr marL="0" indent="0">
              <a:buNone/>
            </a:pPr>
            <a:endParaRPr lang="zh-CN" altLang="en-US" sz="3600" dirty="0"/>
          </a:p>
        </p:txBody>
      </p:sp>
      <p:sp>
        <p:nvSpPr>
          <p:cNvPr id="4" name="内容占位符 3"/>
          <p:cNvSpPr>
            <a:spLocks noGrp="1"/>
          </p:cNvSpPr>
          <p:nvPr>
            <p:ph sz="half" idx="2"/>
          </p:nvPr>
        </p:nvSpPr>
        <p:spPr>
          <a:xfrm>
            <a:off x="6230390" y="2011680"/>
            <a:ext cx="5179731" cy="4206240"/>
          </a:xfrm>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lstStyle/>
          <a:p>
            <a:pPr algn="ctr">
              <a:buNone/>
            </a:pPr>
            <a:r>
              <a:rPr lang="en-US" altLang="zh-CN" sz="3600" dirty="0" smtClean="0"/>
              <a:t>NOSQL</a:t>
            </a:r>
          </a:p>
          <a:p>
            <a:r>
              <a:rPr lang="zh-CN" altLang="en-US" sz="3600" dirty="0" smtClean="0"/>
              <a:t>定制</a:t>
            </a:r>
            <a:r>
              <a:rPr lang="en-US" altLang="zh-CN" sz="3600" dirty="0" smtClean="0"/>
              <a:t>workloads</a:t>
            </a:r>
          </a:p>
          <a:p>
            <a:r>
              <a:rPr lang="zh-CN" altLang="en-US" sz="3600" dirty="0" smtClean="0"/>
              <a:t>预热</a:t>
            </a:r>
            <a:endParaRPr lang="en-US" altLang="zh-CN" sz="3600" dirty="0" smtClean="0"/>
          </a:p>
          <a:p>
            <a:r>
              <a:rPr lang="zh-CN" altLang="en-US" sz="3600" dirty="0" smtClean="0"/>
              <a:t>运行</a:t>
            </a:r>
            <a:r>
              <a:rPr lang="en-US" altLang="zh-CN" sz="3600" dirty="0" err="1" smtClean="0"/>
              <a:t>ycsb</a:t>
            </a:r>
            <a:r>
              <a:rPr lang="zh-CN" altLang="en-US" sz="3600" dirty="0" smtClean="0"/>
              <a:t>加载</a:t>
            </a:r>
            <a:r>
              <a:rPr lang="en-US" altLang="zh-CN" sz="3600" dirty="0" smtClean="0"/>
              <a:t>workloads</a:t>
            </a:r>
            <a:r>
              <a:rPr lang="zh-CN" altLang="en-US" sz="3600" dirty="0" smtClean="0"/>
              <a:t>进行检测</a:t>
            </a:r>
            <a:endParaRPr lang="en-US" altLang="zh-CN" sz="3600" dirty="0" smtClean="0"/>
          </a:p>
          <a:p>
            <a:r>
              <a:rPr lang="zh-CN" altLang="en-US" sz="3600" dirty="0" smtClean="0"/>
              <a:t>查看数据文件大小</a:t>
            </a:r>
          </a:p>
        </p:txBody>
      </p:sp>
    </p:spTree>
    <p:extLst>
      <p:ext uri="{BB962C8B-B14F-4D97-AF65-F5344CB8AC3E}">
        <p14:creationId xmlns:p14="http://schemas.microsoft.com/office/powerpoint/2010/main" xmlns="" val="40770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代码片段</a:t>
            </a:r>
            <a:r>
              <a:rPr lang="en-US" altLang="zh-CN" dirty="0" smtClean="0"/>
              <a:t>(SQL)</a:t>
            </a:r>
            <a:endParaRPr lang="zh-CN" altLang="en-US" dirty="0"/>
          </a:p>
        </p:txBody>
      </p:sp>
      <p:pic>
        <p:nvPicPr>
          <p:cNvPr id="8" name="内容占位符 7" descr="新图片(1).bmp"/>
          <p:cNvPicPr>
            <a:picLocks noGrp="1" noChangeAspect="1"/>
          </p:cNvPicPr>
          <p:nvPr>
            <p:ph idx="1"/>
          </p:nvPr>
        </p:nvPicPr>
        <p:blipFill>
          <a:blip r:embed="rId2"/>
          <a:stretch>
            <a:fillRect/>
          </a:stretch>
        </p:blipFill>
        <p:spPr>
          <a:xfrm>
            <a:off x="1886856" y="1895249"/>
            <a:ext cx="8084457" cy="483754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r>
              <a:rPr lang="zh-CN" altLang="en-US" dirty="0" smtClean="0"/>
              <a:t>片段</a:t>
            </a:r>
            <a:r>
              <a:rPr lang="en-US" altLang="zh-CN" dirty="0" smtClean="0"/>
              <a:t>(NOSQL)</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xmlns="" val="1749820469"/>
              </p:ext>
            </p:extLst>
          </p:nvPr>
        </p:nvGraphicFramePr>
        <p:xfrm>
          <a:off x="1932762"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5" name="标题 1"/>
          <p:cNvSpPr>
            <a:spLocks noGrp="1"/>
          </p:cNvSpPr>
          <p:nvPr>
            <p:ph type="title"/>
          </p:nvPr>
        </p:nvSpPr>
        <p:spPr>
          <a:xfrm>
            <a:off x="1202919" y="284176"/>
            <a:ext cx="9784080" cy="1508760"/>
          </a:xfrm>
        </p:spPr>
        <p:txBody>
          <a:bodyPr/>
          <a:lstStyle/>
          <a:p>
            <a:r>
              <a:rPr lang="zh-CN" altLang="en-US" dirty="0" smtClean="0"/>
              <a:t>万级数据时间比较</a:t>
            </a:r>
            <a:endParaRPr lang="zh-CN" altLang="en-US" dirty="0"/>
          </a:p>
        </p:txBody>
      </p:sp>
    </p:spTree>
    <p:extLst>
      <p:ext uri="{BB962C8B-B14F-4D97-AF65-F5344CB8AC3E}">
        <p14:creationId xmlns:p14="http://schemas.microsoft.com/office/powerpoint/2010/main" xmlns="" val="2047897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a:t>
            </a:r>
            <a:r>
              <a:rPr lang="zh-CN" altLang="en-US" dirty="0"/>
              <a:t>万级数据时间比较</a:t>
            </a:r>
          </a:p>
        </p:txBody>
      </p:sp>
      <p:graphicFrame>
        <p:nvGraphicFramePr>
          <p:cNvPr id="18" name="图表 17"/>
          <p:cNvGraphicFramePr/>
          <p:nvPr>
            <p:extLst>
              <p:ext uri="{D42A27DB-BD31-4B8C-83A1-F6EECF244321}">
                <p14:modId xmlns:p14="http://schemas.microsoft.com/office/powerpoint/2010/main" xmlns="" val="3648236582"/>
              </p:ext>
            </p:extLst>
          </p:nvPr>
        </p:nvGraphicFramePr>
        <p:xfrm>
          <a:off x="1619794" y="1144209"/>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068283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百万级数据</a:t>
            </a:r>
            <a:r>
              <a:rPr lang="zh-CN" altLang="en-US" dirty="0"/>
              <a:t>时间比较</a:t>
            </a:r>
          </a:p>
        </p:txBody>
      </p:sp>
      <p:graphicFrame>
        <p:nvGraphicFramePr>
          <p:cNvPr id="5" name="图表 4"/>
          <p:cNvGraphicFramePr/>
          <p:nvPr>
            <p:extLst>
              <p:ext uri="{D42A27DB-BD31-4B8C-83A1-F6EECF244321}">
                <p14:modId xmlns:p14="http://schemas.microsoft.com/office/powerpoint/2010/main" xmlns="" val="83419851"/>
              </p:ext>
            </p:extLst>
          </p:nvPr>
        </p:nvGraphicFramePr>
        <p:xfrm>
          <a:off x="2046514" y="11260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157997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空间占用</a:t>
            </a:r>
            <a:endParaRPr lang="zh-CN" altLang="en-US" dirty="0"/>
          </a:p>
        </p:txBody>
      </p:sp>
      <p:graphicFrame>
        <p:nvGraphicFramePr>
          <p:cNvPr id="5" name="图表 4"/>
          <p:cNvGraphicFramePr/>
          <p:nvPr>
            <p:extLst>
              <p:ext uri="{D42A27DB-BD31-4B8C-83A1-F6EECF244321}">
                <p14:modId xmlns:p14="http://schemas.microsoft.com/office/powerpoint/2010/main" xmlns="" val="169123532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780846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当数据规模较小时</a:t>
            </a:r>
            <a:r>
              <a:rPr lang="en-US" altLang="zh-CN" sz="2800" dirty="0" err="1" smtClean="0"/>
              <a:t>mysql</a:t>
            </a:r>
            <a:r>
              <a:rPr lang="zh-CN" altLang="en-US" sz="2800" dirty="0" smtClean="0"/>
              <a:t>操作速度略优于</a:t>
            </a:r>
            <a:r>
              <a:rPr lang="en-US" altLang="zh-CN" sz="2800" dirty="0" err="1" smtClean="0"/>
              <a:t>mongodb</a:t>
            </a:r>
            <a:endParaRPr lang="en-US" altLang="zh-CN" sz="2800" dirty="0" smtClean="0"/>
          </a:p>
          <a:p>
            <a:r>
              <a:rPr lang="zh-CN" altLang="en-US" sz="2800" dirty="0" smtClean="0"/>
              <a:t>对于大规模数据集</a:t>
            </a:r>
            <a:r>
              <a:rPr lang="en-US" altLang="zh-CN" sz="2800" dirty="0" err="1" smtClean="0"/>
              <a:t>MongoDB</a:t>
            </a:r>
            <a:r>
              <a:rPr lang="zh-CN" altLang="en-US" sz="2800" dirty="0" smtClean="0"/>
              <a:t>在</a:t>
            </a:r>
            <a:r>
              <a:rPr lang="zh-CN" altLang="en-US" sz="2800" dirty="0" smtClean="0"/>
              <a:t>操作</a:t>
            </a:r>
            <a:r>
              <a:rPr lang="zh-CN" altLang="en-US" sz="2800" dirty="0" smtClean="0"/>
              <a:t>速度</a:t>
            </a:r>
            <a:r>
              <a:rPr lang="zh-CN" altLang="en-US" sz="2800" dirty="0" smtClean="0"/>
              <a:t>上有极大的优势</a:t>
            </a:r>
            <a:endParaRPr lang="en-US" altLang="zh-CN" sz="2800" dirty="0" smtClean="0"/>
          </a:p>
          <a:p>
            <a:r>
              <a:rPr lang="zh-CN" altLang="en-US" sz="2800" dirty="0" smtClean="0"/>
              <a:t>但其是以巨大的索引空间来获得的这样的优势</a:t>
            </a:r>
            <a:endParaRPr lang="en-US" altLang="zh-CN" sz="2800" dirty="0"/>
          </a:p>
          <a:p>
            <a:endParaRPr lang="en-US" altLang="zh-CN" sz="2800" dirty="0" smtClean="0"/>
          </a:p>
          <a:p>
            <a:r>
              <a:rPr lang="zh-CN" altLang="en-US" sz="2800" dirty="0" smtClean="0"/>
              <a:t>索引对查询的优化程度能够达到上百倍</a:t>
            </a:r>
            <a:endParaRPr lang="en-US" altLang="zh-CN" sz="2800" dirty="0" smtClean="0"/>
          </a:p>
          <a:p>
            <a:r>
              <a:rPr lang="zh-CN" altLang="en-US" sz="2800" dirty="0" smtClean="0"/>
              <a:t>对于</a:t>
            </a:r>
            <a:r>
              <a:rPr lang="en-US" altLang="zh-CN" sz="2800" dirty="0" err="1" smtClean="0"/>
              <a:t>mysql</a:t>
            </a:r>
            <a:r>
              <a:rPr lang="zh-CN" altLang="en-US" sz="2800" dirty="0" smtClean="0"/>
              <a:t>，更新操作较之其他操作显得尤为耗时</a:t>
            </a:r>
            <a:endParaRPr lang="en-US" altLang="zh-CN" sz="2800" dirty="0" smtClean="0"/>
          </a:p>
          <a:p>
            <a:r>
              <a:rPr lang="en-US" altLang="zh-CN" sz="2800" dirty="0" smtClean="0"/>
              <a:t>MongoDB</a:t>
            </a:r>
            <a:r>
              <a:rPr lang="zh-CN" altLang="en-US" sz="2800" dirty="0" smtClean="0"/>
              <a:t>在增删改查等方面消耗的时间近似</a:t>
            </a:r>
            <a:endParaRPr lang="en-US" altLang="zh-CN" sz="2800" dirty="0" smtClean="0"/>
          </a:p>
          <a:p>
            <a:endParaRPr lang="en-US" altLang="zh-CN" sz="2400" dirty="0" smtClean="0"/>
          </a:p>
        </p:txBody>
      </p:sp>
    </p:spTree>
    <p:extLst>
      <p:ext uri="{BB962C8B-B14F-4D97-AF65-F5344CB8AC3E}">
        <p14:creationId xmlns:p14="http://schemas.microsoft.com/office/powerpoint/2010/main" xmlns="" val="1335977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数据库发展史</a:t>
            </a:r>
            <a:endParaRPr lang="zh-CN" altLang="en-US" dirty="0"/>
          </a:p>
        </p:txBody>
      </p:sp>
      <p:sp>
        <p:nvSpPr>
          <p:cNvPr id="3" name="文本占位符 2"/>
          <p:cNvSpPr>
            <a:spLocks noGrp="1"/>
          </p:cNvSpPr>
          <p:nvPr>
            <p:ph type="body" idx="1"/>
          </p:nvPr>
        </p:nvSpPr>
        <p:spPr/>
        <p:txBody>
          <a:bodyPr>
            <a:normAutofit/>
          </a:bodyPr>
          <a:lstStyle/>
          <a:p>
            <a:r>
              <a:rPr lang="en-US" altLang="zh-CN" sz="4000" dirty="0" smtClean="0">
                <a:latin typeface="Berlin Sans FB Demi" pitchFamily="34" charset="0"/>
              </a:rPr>
              <a:t>t</a:t>
            </a:r>
            <a:r>
              <a:rPr lang="en-US" altLang="zh-CN" sz="4000" dirty="0" smtClean="0">
                <a:latin typeface="Berlin Sans FB Demi" pitchFamily="34" charset="0"/>
              </a:rPr>
              <a:t>he History of Databases</a:t>
            </a:r>
            <a:endParaRPr lang="zh-CN" altLang="en-US" sz="4000" dirty="0">
              <a:latin typeface="Berlin Sans FB Demi" pitchFamily="34" charset="0"/>
            </a:endParaRPr>
          </a:p>
        </p:txBody>
      </p:sp>
    </p:spTree>
    <p:extLst>
      <p:ext uri="{BB962C8B-B14F-4D97-AF65-F5344CB8AC3E}">
        <p14:creationId xmlns:p14="http://schemas.microsoft.com/office/powerpoint/2010/main" xmlns=""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normAutofit/>
          </a:bodyPr>
          <a:lstStyle/>
          <a:p>
            <a:r>
              <a:rPr lang="en-US" altLang="zh-CN" sz="4000" dirty="0" smtClean="0">
                <a:latin typeface="Berlin Sans FB Demi" pitchFamily="34" charset="0"/>
              </a:rPr>
              <a:t>Experiment on </a:t>
            </a:r>
            <a:r>
              <a:rPr lang="en-US" altLang="zh-CN" sz="4000" dirty="0" smtClean="0">
                <a:latin typeface="Berlin Sans FB Demi" pitchFamily="34" charset="0"/>
              </a:rPr>
              <a:t>Unstructured Datasets</a:t>
            </a:r>
            <a:endParaRPr lang="zh-CN" altLang="en-US" sz="4000" dirty="0">
              <a:latin typeface="Berlin Sans FB Demi" pitchFamily="34" charset="0"/>
            </a:endParaRPr>
          </a:p>
        </p:txBody>
      </p:sp>
    </p:spTree>
    <p:extLst>
      <p:ext uri="{BB962C8B-B14F-4D97-AF65-F5344CB8AC3E}">
        <p14:creationId xmlns:p14="http://schemas.microsoft.com/office/powerpoint/2010/main" xmlns="" val="387541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 </a:t>
            </a:r>
            <a:r>
              <a:rPr lang="zh-CN" altLang="en-US" dirty="0" smtClean="0"/>
              <a:t>树</a:t>
            </a:r>
            <a:endParaRPr lang="zh-CN" altLang="en-US" dirty="0"/>
          </a:p>
        </p:txBody>
      </p:sp>
      <p:pic>
        <p:nvPicPr>
          <p:cNvPr id="8" name="内容占位符 7" descr="dom-tree.png"/>
          <p:cNvPicPr>
            <a:picLocks noGrp="1" noChangeAspect="1"/>
          </p:cNvPicPr>
          <p:nvPr>
            <p:ph idx="1"/>
          </p:nvPr>
        </p:nvPicPr>
        <p:blipFill>
          <a:blip r:embed="rId2"/>
          <a:stretch>
            <a:fillRect/>
          </a:stretch>
        </p:blipFill>
        <p:spPr>
          <a:xfrm>
            <a:off x="1190172" y="1995630"/>
            <a:ext cx="3975986" cy="4630367"/>
          </a:xfrm>
        </p:spPr>
      </p:pic>
      <p:sp>
        <p:nvSpPr>
          <p:cNvPr id="6" name="文本占位符 5"/>
          <p:cNvSpPr>
            <a:spLocks noGrp="1"/>
          </p:cNvSpPr>
          <p:nvPr>
            <p:ph type="body" sz="half" idx="2"/>
          </p:nvPr>
        </p:nvSpPr>
        <p:spPr>
          <a:xfrm>
            <a:off x="6235993" y="2191029"/>
            <a:ext cx="4910977" cy="4180742"/>
          </a:xfrm>
        </p:spPr>
        <p:txBody>
          <a:bodyPr/>
          <a:lstStyle/>
          <a:p>
            <a:pPr>
              <a:buFont typeface="Arial" pitchFamily="34" charset="0"/>
              <a:buChar char="•"/>
            </a:pPr>
            <a:r>
              <a:rPr lang="zh-CN" altLang="en-US" b="1" dirty="0" smtClean="0"/>
              <a:t>文档对象模型</a:t>
            </a:r>
            <a:r>
              <a:rPr lang="zh-CN" altLang="en-US" dirty="0" smtClean="0"/>
              <a:t>（英语：</a:t>
            </a:r>
            <a:r>
              <a:rPr lang="en-US" b="1" dirty="0" smtClean="0"/>
              <a:t>Document Object Model</a:t>
            </a:r>
            <a:r>
              <a:rPr lang="en-US" dirty="0" smtClean="0"/>
              <a:t>，</a:t>
            </a:r>
            <a:r>
              <a:rPr lang="zh-CN" altLang="en-US" dirty="0" smtClean="0"/>
              <a:t>缩写</a:t>
            </a:r>
            <a:r>
              <a:rPr lang="en-US" b="1" dirty="0" smtClean="0"/>
              <a:t>DOM</a:t>
            </a:r>
            <a:r>
              <a:rPr lang="en-US" dirty="0" smtClean="0"/>
              <a:t>）</a:t>
            </a:r>
          </a:p>
          <a:p>
            <a:pPr>
              <a:buFont typeface="Arial" pitchFamily="34" charset="0"/>
              <a:buChar char="•"/>
            </a:pPr>
            <a:r>
              <a:rPr lang="zh-CN" altLang="en-US" dirty="0" smtClean="0"/>
              <a:t>将</a:t>
            </a:r>
            <a:r>
              <a:rPr lang="en-US" altLang="zh-CN" dirty="0" smtClean="0"/>
              <a:t>XML</a:t>
            </a:r>
            <a:r>
              <a:rPr lang="zh-CN" altLang="en-US" dirty="0" smtClean="0"/>
              <a:t>（包括</a:t>
            </a:r>
            <a:r>
              <a:rPr lang="en-US" altLang="zh-CN" dirty="0" smtClean="0"/>
              <a:t>HTML</a:t>
            </a:r>
            <a:r>
              <a:rPr lang="zh-CN" altLang="en-US" dirty="0" smtClean="0"/>
              <a:t>）文档解析为由多个节点组成的树形结构</a:t>
            </a:r>
            <a:endParaRPr lang="en-US" altLang="zh-CN" dirty="0" smtClean="0"/>
          </a:p>
          <a:p>
            <a:pPr>
              <a:buFont typeface="Arial" pitchFamily="34" charset="0"/>
              <a:buChar char="•"/>
            </a:pPr>
            <a:r>
              <a:rPr lang="zh-CN" altLang="en-US" dirty="0" smtClean="0"/>
              <a:t>元素</a:t>
            </a:r>
            <a:r>
              <a:rPr lang="zh-CN" altLang="en-US" dirty="0" smtClean="0"/>
              <a:t>节点、属性节点、文本节点等（整个</a:t>
            </a:r>
            <a:r>
              <a:rPr lang="en-US" altLang="zh-CN" dirty="0" smtClean="0"/>
              <a:t>xml</a:t>
            </a:r>
            <a:r>
              <a:rPr lang="zh-CN" altLang="en-US" dirty="0" smtClean="0"/>
              <a:t>文档视为一个文档节点）</a:t>
            </a:r>
            <a:endParaRPr lang="en-US" altLang="zh-CN" dirty="0" smtClean="0"/>
          </a:p>
          <a:p>
            <a:pPr>
              <a:buFont typeface="Arial" pitchFamily="34" charset="0"/>
              <a:buChar char="•"/>
            </a:pPr>
            <a:r>
              <a:rPr lang="zh-CN" altLang="en-US" dirty="0" smtClean="0"/>
              <a:t>所有的节点和最终的树状结构，都有规范</a:t>
            </a:r>
            <a:r>
              <a:rPr lang="zh-CN" altLang="en-US" dirty="0" smtClean="0"/>
              <a:t>的</a:t>
            </a:r>
            <a:r>
              <a:rPr lang="en-US" altLang="zh-CN" dirty="0" smtClean="0"/>
              <a:t>API</a:t>
            </a:r>
            <a:r>
              <a:rPr lang="zh-CN" altLang="en-US" dirty="0" smtClean="0"/>
              <a:t>，</a:t>
            </a:r>
            <a:r>
              <a:rPr lang="zh-CN" altLang="en-US" dirty="0" smtClean="0"/>
              <a:t>以达到使用编程语言操作文档的目的</a:t>
            </a:r>
            <a:endParaRPr lang="en-US" dirty="0" smtClean="0"/>
          </a:p>
          <a:p>
            <a:pPr>
              <a:buFont typeface="Wingdings" pitchFamily="2" charset="2"/>
              <a:buChar char="l"/>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normAutofit/>
          </a:bodyPr>
          <a:lstStyle/>
          <a:p>
            <a:r>
              <a:rPr lang="zh-CN" altLang="en-US" sz="2800" dirty="0"/>
              <a:t>交大教务处</a:t>
            </a:r>
            <a:r>
              <a:rPr lang="en-US" altLang="zh-CN" sz="2800" dirty="0" smtClean="0"/>
              <a:t>Html</a:t>
            </a:r>
            <a:r>
              <a:rPr lang="zh-CN" altLang="en-US" sz="2800" dirty="0" smtClean="0"/>
              <a:t>代码</a:t>
            </a:r>
            <a:endParaRPr lang="en-US" altLang="zh-CN" sz="2800" dirty="0" smtClean="0"/>
          </a:p>
          <a:p>
            <a:r>
              <a:rPr lang="en-US" altLang="zh-CN" sz="2800" dirty="0" smtClean="0"/>
              <a:t>//</a:t>
            </a:r>
            <a:r>
              <a:rPr lang="zh-CN" altLang="en-US" sz="2800" dirty="0" smtClean="0"/>
              <a:t>其实我这里想手写一段代码</a:t>
            </a:r>
            <a:r>
              <a:rPr lang="en-US" altLang="zh-CN" sz="2800" dirty="0" smtClean="0"/>
              <a:t>/DOM</a:t>
            </a:r>
            <a:r>
              <a:rPr lang="zh-CN" altLang="en-US" sz="2800" dirty="0" smtClean="0"/>
              <a:t>树来装装逼</a:t>
            </a:r>
            <a:endParaRPr lang="en-US" altLang="zh-CN" sz="2800" dirty="0" smtClean="0"/>
          </a:p>
          <a:p>
            <a:r>
              <a:rPr lang="en-US" altLang="zh-CN" sz="2800" dirty="0" smtClean="0"/>
              <a:t>//</a:t>
            </a:r>
            <a:r>
              <a:rPr lang="zh-CN" altLang="en-US" sz="2800" dirty="0" smtClean="0"/>
              <a:t>记得说明数据规模</a:t>
            </a:r>
            <a:endParaRPr lang="en-US" altLang="zh-CN" sz="2800" dirty="0"/>
          </a:p>
          <a:p>
            <a:r>
              <a:rPr lang="zh-CN" altLang="en-US" sz="2800" dirty="0" smtClean="0"/>
              <a:t>实现快照应用</a:t>
            </a:r>
            <a:endParaRPr lang="en-US" altLang="zh-CN" sz="2800" dirty="0" smtClean="0"/>
          </a:p>
          <a:p>
            <a:endParaRPr lang="en-US" altLang="zh-CN" sz="2800" dirty="0"/>
          </a:p>
          <a:p>
            <a:r>
              <a:rPr lang="en-US" altLang="zh-CN" sz="2800" dirty="0" smtClean="0"/>
              <a:t>//</a:t>
            </a:r>
            <a:r>
              <a:rPr lang="zh-CN" altLang="en-US" sz="2800" dirty="0" smtClean="0"/>
              <a:t>这里插一张对</a:t>
            </a:r>
            <a:r>
              <a:rPr lang="en-US" altLang="zh-CN" sz="2800" dirty="0" err="1" smtClean="0"/>
              <a:t>sql</a:t>
            </a:r>
            <a:r>
              <a:rPr lang="zh-CN" altLang="en-US" sz="2800" dirty="0" smtClean="0"/>
              <a:t>表的</a:t>
            </a:r>
            <a:r>
              <a:rPr lang="en-US" altLang="zh-CN" sz="2800" dirty="0" err="1" smtClean="0"/>
              <a:t>desc</a:t>
            </a:r>
            <a:r>
              <a:rPr lang="zh-CN" altLang="en-US" sz="2800" dirty="0" smtClean="0"/>
              <a:t>怎么样</a:t>
            </a:r>
            <a:r>
              <a:rPr lang="en-US" altLang="zh-CN" sz="2800" dirty="0" smtClean="0"/>
              <a:t>----</a:t>
            </a:r>
            <a:r>
              <a:rPr lang="zh-CN" altLang="en-US" sz="2800" dirty="0" smtClean="0"/>
              <a:t>很有道理！</a:t>
            </a:r>
            <a:endParaRPr lang="zh-CN" altLang="en-US" sz="2800" dirty="0"/>
          </a:p>
        </p:txBody>
      </p:sp>
    </p:spTree>
    <p:extLst>
      <p:ext uri="{BB962C8B-B14F-4D97-AF65-F5344CB8AC3E}">
        <p14:creationId xmlns:p14="http://schemas.microsoft.com/office/powerpoint/2010/main" xmlns="" val="91455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3191566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网页还原，孰优孰劣？</a:t>
            </a:r>
            <a:endParaRPr lang="zh-CN" altLang="en-US" dirty="0"/>
          </a:p>
        </p:txBody>
      </p:sp>
      <p:sp>
        <p:nvSpPr>
          <p:cNvPr id="3" name="内容占位符 2"/>
          <p:cNvSpPr>
            <a:spLocks noGrp="1"/>
          </p:cNvSpPr>
          <p:nvPr>
            <p:ph sz="half" idx="1"/>
          </p:nvPr>
        </p:nvSpPr>
        <p:spPr>
          <a:xfrm>
            <a:off x="914400" y="2011680"/>
            <a:ext cx="5045824" cy="4476206"/>
          </a:xfrm>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ctr">
              <a:buNone/>
            </a:pPr>
            <a:r>
              <a:rPr lang="en-US" altLang="zh-CN" sz="3600" dirty="0" smtClean="0"/>
              <a:t>SQL</a:t>
            </a:r>
          </a:p>
          <a:p>
            <a:pPr marL="457200" indent="-457200">
              <a:buFont typeface="+mj-lt"/>
              <a:buAutoNum type="arabicPeriod"/>
            </a:pPr>
            <a:r>
              <a:rPr lang="zh-CN" altLang="en-US" sz="2400" dirty="0" smtClean="0"/>
              <a:t>确定获取</a:t>
            </a:r>
            <a:r>
              <a:rPr lang="zh-CN" altLang="en-US" sz="2400" dirty="0" smtClean="0"/>
              <a:t>网页还原所需信息应执行的</a:t>
            </a:r>
            <a:r>
              <a:rPr lang="en-US" altLang="zh-CN" sz="2400" dirty="0" err="1" smtClean="0"/>
              <a:t>sql</a:t>
            </a:r>
            <a:r>
              <a:rPr lang="zh-CN" altLang="en-US" sz="2400" dirty="0" smtClean="0"/>
              <a:t>语句序列（如此复杂</a:t>
            </a:r>
            <a:r>
              <a:rPr lang="zh-CN" altLang="en-US" sz="2400" dirty="0" smtClean="0"/>
              <a:t>以至于</a:t>
            </a:r>
            <a:r>
              <a:rPr lang="zh-CN" altLang="en-US" sz="2400" dirty="0" smtClean="0"/>
              <a:t>需要用脚本来生成这些语句）</a:t>
            </a:r>
            <a:endParaRPr lang="en-US" altLang="zh-CN" sz="2400" dirty="0" smtClean="0"/>
          </a:p>
          <a:p>
            <a:pPr marL="457200" indent="-457200">
              <a:buFont typeface="+mj-lt"/>
              <a:buAutoNum type="arabicPeriod"/>
            </a:pPr>
            <a:r>
              <a:rPr lang="zh-CN" altLang="en-US" sz="2400" dirty="0" smtClean="0"/>
              <a:t>依次执行</a:t>
            </a:r>
            <a:r>
              <a:rPr lang="en-US" altLang="zh-CN" sz="2400" dirty="0" err="1" smtClean="0"/>
              <a:t>sql</a:t>
            </a:r>
            <a:r>
              <a:rPr lang="zh-CN" altLang="en-US" sz="2400" dirty="0" smtClean="0"/>
              <a:t>语句获取节点信息，并使用深度优先搜索算法还原</a:t>
            </a:r>
            <a:r>
              <a:rPr lang="en-US" altLang="zh-CN" sz="2400" dirty="0" smtClean="0"/>
              <a:t>DOM</a:t>
            </a:r>
            <a:r>
              <a:rPr lang="zh-CN" altLang="en-US" sz="2400" dirty="0" smtClean="0"/>
              <a:t>树结构</a:t>
            </a:r>
            <a:endParaRPr lang="en-US" altLang="zh-CN" sz="2400" dirty="0" smtClean="0"/>
          </a:p>
          <a:p>
            <a:pPr marL="457200" indent="-457200">
              <a:buFont typeface="+mj-lt"/>
              <a:buAutoNum type="arabicPeriod"/>
            </a:pPr>
            <a:r>
              <a:rPr lang="zh-CN" altLang="en-US" sz="2400" dirty="0" smtClean="0"/>
              <a:t>以</a:t>
            </a:r>
            <a:r>
              <a:rPr lang="en-US" altLang="zh-CN" sz="2400" dirty="0" err="1" smtClean="0"/>
              <a:t>json</a:t>
            </a:r>
            <a:r>
              <a:rPr lang="zh-CN" altLang="en-US" sz="2400" dirty="0" smtClean="0"/>
              <a:t>形式保存</a:t>
            </a:r>
            <a:r>
              <a:rPr lang="en-US" altLang="zh-CN" sz="2400" dirty="0" smtClean="0"/>
              <a:t>DOM</a:t>
            </a:r>
            <a:r>
              <a:rPr lang="zh-CN" altLang="en-US" sz="2400" dirty="0" smtClean="0"/>
              <a:t>树结构</a:t>
            </a:r>
            <a:endParaRPr lang="en-US" altLang="zh-CN" sz="2400" dirty="0" smtClean="0"/>
          </a:p>
          <a:p>
            <a:pPr marL="457200" indent="-457200">
              <a:buFont typeface="+mj-lt"/>
              <a:buAutoNum type="arabicPeriod"/>
            </a:pPr>
            <a:r>
              <a:rPr lang="zh-CN" altLang="en-US" sz="2400" dirty="0" smtClean="0"/>
              <a:t>还原</a:t>
            </a:r>
            <a:endParaRPr lang="en-US" altLang="zh-CN" sz="2400" dirty="0"/>
          </a:p>
          <a:p>
            <a:pPr marL="0" indent="0">
              <a:buNone/>
            </a:pPr>
            <a:endParaRPr lang="zh-CN" altLang="en-US" sz="3600" dirty="0"/>
          </a:p>
        </p:txBody>
      </p:sp>
      <p:sp>
        <p:nvSpPr>
          <p:cNvPr id="4" name="内容占位符 3"/>
          <p:cNvSpPr>
            <a:spLocks noGrp="1"/>
          </p:cNvSpPr>
          <p:nvPr>
            <p:ph sz="half" idx="2"/>
          </p:nvPr>
        </p:nvSpPr>
        <p:spPr>
          <a:xfrm>
            <a:off x="6230390" y="2011680"/>
            <a:ext cx="5179731" cy="4461692"/>
          </a:xfrm>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ctr">
              <a:buNone/>
            </a:pPr>
            <a:r>
              <a:rPr lang="en-US" altLang="zh-CN" sz="3600" dirty="0" smtClean="0"/>
              <a:t>NOSQL</a:t>
            </a:r>
          </a:p>
          <a:p>
            <a:r>
              <a:rPr lang="zh-CN" altLang="en-US" sz="2400" dirty="0" smtClean="0"/>
              <a:t>执行一次读操作，获取</a:t>
            </a:r>
            <a:r>
              <a:rPr lang="en-US" altLang="zh-CN" sz="2400" dirty="0" err="1" smtClean="0"/>
              <a:t>json</a:t>
            </a:r>
            <a:endParaRPr lang="en-US" altLang="zh-CN" sz="2400" dirty="0" smtClean="0"/>
          </a:p>
          <a:p>
            <a:r>
              <a:rPr lang="zh-CN" altLang="en-US" sz="2400" dirty="0" smtClean="0"/>
              <a:t>还原</a:t>
            </a:r>
          </a:p>
        </p:txBody>
      </p:sp>
    </p:spTree>
    <p:extLst>
      <p:ext uri="{BB962C8B-B14F-4D97-AF65-F5344CB8AC3E}">
        <p14:creationId xmlns:p14="http://schemas.microsoft.com/office/powerpoint/2010/main" xmlns="" val="407709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xmlns="" val="633971889"/>
              </p:ext>
            </p:extLst>
          </p:nvPr>
        </p:nvGraphicFramePr>
        <p:xfrm>
          <a:off x="1203325" y="2011363"/>
          <a:ext cx="9783763" cy="4206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553397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sz="half" idx="1"/>
          </p:nvPr>
        </p:nvSpPr>
        <p:spPr>
          <a:xfrm>
            <a:off x="914400" y="2011680"/>
            <a:ext cx="5045824" cy="3561806"/>
          </a:xfrm>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ctr">
              <a:buNone/>
            </a:pPr>
            <a:r>
              <a:rPr lang="en-US" altLang="zh-CN" sz="3600" dirty="0" smtClean="0"/>
              <a:t>SQL</a:t>
            </a:r>
          </a:p>
          <a:p>
            <a:pPr marL="457200" indent="-457200">
              <a:buFont typeface="Arial" pitchFamily="34" charset="0"/>
              <a:buChar char="•"/>
            </a:pPr>
            <a:r>
              <a:rPr lang="zh-CN" altLang="en-US" sz="2400" dirty="0" smtClean="0"/>
              <a:t>单单查询操作</a:t>
            </a:r>
            <a:r>
              <a:rPr lang="zh-CN" altLang="en-US" sz="2400" dirty="0" smtClean="0"/>
              <a:t>就需几十秒近</a:t>
            </a:r>
            <a:r>
              <a:rPr lang="zh-CN" altLang="en-US" sz="2400" dirty="0" smtClean="0"/>
              <a:t>一分钟，为</a:t>
            </a:r>
            <a:r>
              <a:rPr lang="en-US" altLang="zh-CN" sz="2400" dirty="0" err="1" smtClean="0"/>
              <a:t>nosql</a:t>
            </a:r>
            <a:r>
              <a:rPr lang="zh-CN" altLang="en-US" sz="2400" dirty="0" smtClean="0"/>
              <a:t>的</a:t>
            </a:r>
            <a:r>
              <a:rPr lang="zh-CN" altLang="en-US" sz="3600" b="1" dirty="0" smtClean="0">
                <a:latin typeface="黑体" pitchFamily="49" charset="-122"/>
                <a:ea typeface="黑体" pitchFamily="49" charset="-122"/>
              </a:rPr>
              <a:t>十多万</a:t>
            </a:r>
            <a:r>
              <a:rPr lang="zh-CN" altLang="en-US" sz="3600" b="1" dirty="0" smtClean="0">
                <a:latin typeface="黑体" pitchFamily="49" charset="-122"/>
                <a:ea typeface="黑体" pitchFamily="49" charset="-122"/>
              </a:rPr>
              <a:t>倍</a:t>
            </a:r>
            <a:endParaRPr lang="en-US" altLang="zh-CN" sz="3600" b="1" dirty="0" smtClean="0">
              <a:latin typeface="黑体" pitchFamily="49" charset="-122"/>
              <a:ea typeface="黑体" pitchFamily="49" charset="-122"/>
            </a:endParaRPr>
          </a:p>
          <a:p>
            <a:pPr marL="457200" indent="-457200">
              <a:buFont typeface="Arial" pitchFamily="34" charset="0"/>
              <a:buChar char="•"/>
            </a:pPr>
            <a:r>
              <a:rPr lang="zh-CN" altLang="en-US" sz="2400" dirty="0" smtClean="0"/>
              <a:t>逻辑复杂，不考虑还原过程就已需近百行代码进行辅助工作</a:t>
            </a:r>
            <a:endParaRPr lang="en-US" altLang="zh-CN" sz="2400" dirty="0" smtClean="0"/>
          </a:p>
          <a:p>
            <a:pPr marL="457200" indent="-457200">
              <a:buFont typeface="Arial" pitchFamily="34" charset="0"/>
              <a:buChar char="•"/>
            </a:pPr>
            <a:r>
              <a:rPr lang="zh-CN" altLang="en-US" sz="2400" dirty="0" smtClean="0"/>
              <a:t>存储麻烦，需将每个</a:t>
            </a:r>
            <a:r>
              <a:rPr lang="en-US" altLang="zh-CN" sz="2400" dirty="0" smtClean="0"/>
              <a:t>html</a:t>
            </a:r>
            <a:r>
              <a:rPr lang="zh-CN" altLang="en-US" sz="2400" dirty="0" smtClean="0"/>
              <a:t>分解</a:t>
            </a:r>
            <a:r>
              <a:rPr lang="zh-CN" altLang="en-US" sz="2400" dirty="0" smtClean="0"/>
              <a:t>为</a:t>
            </a:r>
            <a:r>
              <a:rPr lang="zh-CN" altLang="en-US" sz="3600" b="1" dirty="0" smtClean="0">
                <a:latin typeface="黑体" pitchFamily="49" charset="-122"/>
                <a:ea typeface="黑体" pitchFamily="49" charset="-122"/>
              </a:rPr>
              <a:t>数千</a:t>
            </a:r>
            <a:r>
              <a:rPr lang="zh-CN" altLang="en-US" sz="2400" dirty="0" smtClean="0"/>
              <a:t>个节点以便存于</a:t>
            </a:r>
            <a:r>
              <a:rPr lang="en-US" altLang="zh-CN" sz="2400" dirty="0" err="1" smtClean="0"/>
              <a:t>sql</a:t>
            </a:r>
            <a:r>
              <a:rPr lang="zh-CN" altLang="en-US" sz="2400" dirty="0" smtClean="0"/>
              <a:t>数据库</a:t>
            </a:r>
            <a:endParaRPr lang="en-US" altLang="zh-CN" sz="2400" dirty="0" smtClean="0"/>
          </a:p>
        </p:txBody>
      </p:sp>
      <p:sp>
        <p:nvSpPr>
          <p:cNvPr id="4" name="内容占位符 3"/>
          <p:cNvSpPr>
            <a:spLocks noGrp="1"/>
          </p:cNvSpPr>
          <p:nvPr>
            <p:ph sz="half" idx="2"/>
          </p:nvPr>
        </p:nvSpPr>
        <p:spPr>
          <a:xfrm>
            <a:off x="6230390" y="2011679"/>
            <a:ext cx="5179731" cy="3547292"/>
          </a:xfrm>
          <a:ln w="25400">
            <a:gradFill>
              <a:gsLst>
                <a:gs pos="0">
                  <a:schemeClr val="tx1"/>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ctr">
              <a:buNone/>
            </a:pPr>
            <a:r>
              <a:rPr lang="en-US" altLang="zh-CN" sz="3600" dirty="0" smtClean="0"/>
              <a:t>NOSQL</a:t>
            </a:r>
          </a:p>
          <a:p>
            <a:r>
              <a:rPr lang="zh-CN" altLang="en-US" sz="2400" dirty="0" smtClean="0"/>
              <a:t>所耗时间为毫秒级</a:t>
            </a:r>
            <a:endParaRPr lang="en-US" altLang="zh-CN" sz="2400" dirty="0" smtClean="0"/>
          </a:p>
          <a:p>
            <a:r>
              <a:rPr lang="zh-CN" altLang="en-US" sz="2400" dirty="0" smtClean="0"/>
              <a:t>逻辑简单</a:t>
            </a:r>
            <a:r>
              <a:rPr lang="zh-CN" altLang="en-US" sz="2400" dirty="0" smtClean="0"/>
              <a:t>，</a:t>
            </a:r>
            <a:r>
              <a:rPr lang="zh-CN" altLang="en-US" sz="2400" dirty="0" smtClean="0"/>
              <a:t>一次查询</a:t>
            </a:r>
            <a:r>
              <a:rPr lang="zh-CN" altLang="en-US" sz="2400" dirty="0" smtClean="0"/>
              <a:t>操作加即可完成</a:t>
            </a:r>
            <a:endParaRPr lang="en-US" altLang="zh-CN" sz="2400" dirty="0" smtClean="0"/>
          </a:p>
          <a:p>
            <a:r>
              <a:rPr lang="zh-CN" altLang="en-US" sz="2400" dirty="0" smtClean="0"/>
              <a:t>存储方便，将</a:t>
            </a:r>
            <a:r>
              <a:rPr lang="en-US" altLang="zh-CN" sz="2400" dirty="0" smtClean="0"/>
              <a:t>html</a:t>
            </a:r>
            <a:r>
              <a:rPr lang="zh-CN" altLang="en-US" sz="2400" dirty="0" smtClean="0"/>
              <a:t>解析为可存储的</a:t>
            </a:r>
            <a:r>
              <a:rPr lang="en-US" altLang="zh-CN" sz="2400" dirty="0" err="1" smtClean="0"/>
              <a:t>json</a:t>
            </a:r>
            <a:r>
              <a:rPr lang="zh-CN" altLang="en-US" sz="2400" dirty="0" smtClean="0"/>
              <a:t>十分简单</a:t>
            </a:r>
            <a:endParaRPr lang="en-US" altLang="zh-CN" sz="2400" dirty="0" smtClean="0"/>
          </a:p>
          <a:p>
            <a:pPr>
              <a:buNone/>
            </a:pPr>
            <a:endParaRPr lang="en-US" altLang="zh-CN" sz="2400" dirty="0" smtClean="0"/>
          </a:p>
        </p:txBody>
      </p:sp>
      <p:sp>
        <p:nvSpPr>
          <p:cNvPr id="5" name="TextBox 4"/>
          <p:cNvSpPr txBox="1"/>
          <p:nvPr/>
        </p:nvSpPr>
        <p:spPr>
          <a:xfrm rot="60000">
            <a:off x="1011226" y="5849257"/>
            <a:ext cx="11451772" cy="646331"/>
          </a:xfrm>
          <a:prstGeom prst="rect">
            <a:avLst/>
          </a:prstGeom>
          <a:noFill/>
        </p:spPr>
        <p:txBody>
          <a:bodyPr wrap="square" rtlCol="0">
            <a:spAutoFit/>
          </a:bodyPr>
          <a:lstStyle/>
          <a:p>
            <a:r>
              <a:rPr lang="en-US" altLang="zh-CN" sz="3600" dirty="0" err="1" smtClean="0">
                <a:latin typeface="楷体" pitchFamily="49" charset="-122"/>
                <a:ea typeface="楷体" pitchFamily="49" charset="-122"/>
              </a:rPr>
              <a:t>NoSQL</a:t>
            </a:r>
            <a:r>
              <a:rPr lang="zh-CN" altLang="en-US" sz="3600" dirty="0" smtClean="0">
                <a:latin typeface="楷体" pitchFamily="49" charset="-122"/>
                <a:ea typeface="楷体" pitchFamily="49" charset="-122"/>
              </a:rPr>
              <a:t>在</a:t>
            </a:r>
            <a:r>
              <a:rPr lang="zh-CN" altLang="en-US" sz="3600" dirty="0" smtClean="0">
                <a:latin typeface="楷体" pitchFamily="49" charset="-122"/>
                <a:ea typeface="楷体" pitchFamily="49" charset="-122"/>
              </a:rPr>
              <a:t>处理非结构化的数据</a:t>
            </a:r>
            <a:r>
              <a:rPr lang="zh-CN" altLang="en-US" sz="3600" dirty="0" smtClean="0">
                <a:latin typeface="楷体" pitchFamily="49" charset="-122"/>
                <a:ea typeface="楷体" pitchFamily="49" charset="-122"/>
              </a:rPr>
              <a:t>上优势巨大，完虐</a:t>
            </a:r>
            <a:r>
              <a:rPr lang="en-US" altLang="zh-CN" sz="3600" dirty="0" err="1" smtClean="0">
                <a:latin typeface="楷体" pitchFamily="49" charset="-122"/>
                <a:ea typeface="楷体" pitchFamily="49" charset="-122"/>
              </a:rPr>
              <a:t>sql</a:t>
            </a:r>
            <a:r>
              <a:rPr lang="zh-CN" altLang="en-US" sz="3600" dirty="0" smtClean="0">
                <a:latin typeface="楷体" pitchFamily="49" charset="-122"/>
                <a:ea typeface="楷体" pitchFamily="49" charset="-122"/>
              </a:rPr>
              <a:t>！</a:t>
            </a:r>
            <a:endParaRPr lang="zh-CN" altLang="en-US" sz="3600" dirty="0" smtClean="0">
              <a:latin typeface="楷体" pitchFamily="49" charset="-122"/>
              <a:ea typeface="楷体" pitchFamily="49" charset="-122"/>
            </a:endParaRPr>
          </a:p>
        </p:txBody>
      </p:sp>
    </p:spTree>
    <p:extLst>
      <p:ext uri="{BB962C8B-B14F-4D97-AF65-F5344CB8AC3E}">
        <p14:creationId xmlns:p14="http://schemas.microsoft.com/office/powerpoint/2010/main" xmlns="" val="407709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xmlns="" val="1095675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xmlns="" val="363289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991521" y="2011363"/>
            <a:ext cx="4206875" cy="4206875"/>
          </a:xfrm>
        </p:spPr>
      </p:pic>
    </p:spTree>
    <p:extLst>
      <p:ext uri="{BB962C8B-B14F-4D97-AF65-F5344CB8AC3E}">
        <p14:creationId xmlns:p14="http://schemas.microsoft.com/office/powerpoint/2010/main" xmlns="" val="36328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xmlns="" val="3655514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xmlns="" val="3875419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19" y="231422"/>
            <a:ext cx="9784080" cy="1508760"/>
          </a:xfrm>
        </p:spPr>
        <p:txBody>
          <a:bodyPr/>
          <a:lstStyle/>
          <a:p>
            <a:r>
              <a:rPr lang="zh-CN" altLang="en-US" dirty="0" smtClean="0"/>
              <a:t>发展阶段</a:t>
            </a:r>
            <a:endParaRPr lang="zh-CN" altLang="en-US" dirty="0"/>
          </a:p>
        </p:txBody>
      </p:sp>
      <p:sp>
        <p:nvSpPr>
          <p:cNvPr id="3" name="内容占位符 2"/>
          <p:cNvSpPr>
            <a:spLocks noGrp="1"/>
          </p:cNvSpPr>
          <p:nvPr>
            <p:ph idx="1"/>
          </p:nvPr>
        </p:nvSpPr>
        <p:spPr>
          <a:xfrm>
            <a:off x="1202919" y="2082018"/>
            <a:ext cx="9784080" cy="4206240"/>
          </a:xfrm>
        </p:spPr>
        <p:txBody>
          <a:bodyPr/>
          <a:lstStyle/>
          <a:p>
            <a:r>
              <a:rPr lang="zh-CN" altLang="en-US" sz="5400" dirty="0" smtClean="0"/>
              <a:t>一极</a:t>
            </a:r>
            <a:r>
              <a:rPr lang="zh-CN" altLang="en-US" sz="5400" dirty="0" smtClean="0"/>
              <a:t>独霸  </a:t>
            </a:r>
            <a:r>
              <a:rPr lang="en-US" altLang="zh-CN" sz="5400" dirty="0" smtClean="0"/>
              <a:t>——</a:t>
            </a:r>
            <a:r>
              <a:rPr lang="en-US" altLang="zh-CN" sz="5400" dirty="0" smtClean="0"/>
              <a:t>  SQL</a:t>
            </a:r>
            <a:endParaRPr lang="en-US" altLang="zh-CN" sz="5400" dirty="0" smtClean="0"/>
          </a:p>
          <a:p>
            <a:r>
              <a:rPr lang="zh-CN" altLang="en-US" sz="5400" dirty="0" smtClean="0"/>
              <a:t>异军突起</a:t>
            </a:r>
            <a:r>
              <a:rPr lang="zh-CN" altLang="en-US" sz="5400" dirty="0" smtClean="0"/>
              <a:t> </a:t>
            </a:r>
            <a:r>
              <a:rPr lang="zh-CN" altLang="en-US" sz="5400" dirty="0" smtClean="0"/>
              <a:t> </a:t>
            </a:r>
            <a:r>
              <a:rPr lang="en-US" altLang="zh-CN" sz="5400" dirty="0" smtClean="0"/>
              <a:t>——</a:t>
            </a:r>
            <a:r>
              <a:rPr lang="en-US" altLang="zh-CN" sz="5400" dirty="0" smtClean="0"/>
              <a:t>  </a:t>
            </a:r>
            <a:r>
              <a:rPr lang="en-US" altLang="zh-CN" sz="5400" dirty="0" err="1" smtClean="0"/>
              <a:t>NoSQL</a:t>
            </a:r>
            <a:endParaRPr lang="en-US" altLang="zh-CN" sz="5400" dirty="0" smtClean="0"/>
          </a:p>
          <a:p>
            <a:r>
              <a:rPr lang="zh-CN" altLang="en-US" sz="5400" dirty="0" smtClean="0"/>
              <a:t>多极并</a:t>
            </a:r>
            <a:r>
              <a:rPr lang="zh-CN" altLang="en-US" sz="5400" dirty="0" smtClean="0"/>
              <a:t>起，各有千秋</a:t>
            </a:r>
            <a:endParaRPr lang="zh-CN" altLang="en-US" sz="5400" dirty="0" smtClean="0"/>
          </a:p>
          <a:p>
            <a:endParaRPr lang="en-US" altLang="zh-CN" dirty="0" smtClean="0"/>
          </a:p>
          <a:p>
            <a:endParaRPr lang="zh-CN" altLang="en-US" dirty="0"/>
          </a:p>
        </p:txBody>
      </p:sp>
    </p:spTree>
    <p:extLst>
      <p:ext uri="{BB962C8B-B14F-4D97-AF65-F5344CB8AC3E}">
        <p14:creationId xmlns:p14="http://schemas.microsoft.com/office/powerpoint/2010/main" xmlns=""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normAutofit/>
          </a:bodyPr>
          <a:lstStyle/>
          <a:p>
            <a:r>
              <a:rPr lang="en-US" altLang="zh-CN" sz="4000" dirty="0" smtClean="0">
                <a:latin typeface="Berlin Sans FB Demi" pitchFamily="34" charset="0"/>
              </a:rPr>
              <a:t>Research </a:t>
            </a:r>
            <a:r>
              <a:rPr lang="en-US" altLang="zh-CN" sz="4000" dirty="0" smtClean="0">
                <a:latin typeface="Berlin Sans FB Demi" pitchFamily="34" charset="0"/>
              </a:rPr>
              <a:t>Methods</a:t>
            </a:r>
            <a:endParaRPr lang="zh-CN" altLang="en-US" sz="4000" dirty="0">
              <a:latin typeface="Berlin Sans FB Demi" pitchFamily="34" charset="0"/>
            </a:endParaRPr>
          </a:p>
        </p:txBody>
      </p:sp>
    </p:spTree>
    <p:extLst>
      <p:ext uri="{BB962C8B-B14F-4D97-AF65-F5344CB8AC3E}">
        <p14:creationId xmlns:p14="http://schemas.microsoft.com/office/powerpoint/2010/main" xmlns=""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smtClean="0"/>
              <a:t>scripts</a:t>
            </a:r>
            <a:endParaRPr lang="zh-CN" altLang="en-US" sz="3600" dirty="0"/>
          </a:p>
        </p:txBody>
      </p:sp>
    </p:spTree>
    <p:extLst>
      <p:ext uri="{BB962C8B-B14F-4D97-AF65-F5344CB8AC3E}">
        <p14:creationId xmlns:p14="http://schemas.microsoft.com/office/powerpoint/2010/main" xmlns=""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smtClean="0"/>
              <a:t>CPU:Intel</a:t>
            </a:r>
            <a:r>
              <a:rPr lang="en-US" altLang="zh-CN" sz="3600" dirty="0" smtClean="0"/>
              <a:t>(R</a:t>
            </a:r>
            <a:r>
              <a:rPr lang="en-US" altLang="zh-CN" sz="3600" dirty="0"/>
              <a:t>) Core(TM) i5-4210M CPU @ </a:t>
            </a:r>
            <a:r>
              <a:rPr lang="en-US" altLang="zh-CN" sz="3600" dirty="0" smtClean="0"/>
              <a:t>2.40GHZ</a:t>
            </a:r>
          </a:p>
          <a:p>
            <a:r>
              <a:rPr lang="en-US" altLang="zh-CN" sz="3600" dirty="0" smtClean="0"/>
              <a:t>RAM</a:t>
            </a:r>
            <a:r>
              <a:rPr lang="zh-CN" altLang="en-US" sz="3600" dirty="0" smtClean="0"/>
              <a:t>：</a:t>
            </a:r>
            <a:r>
              <a:rPr lang="en-US" altLang="zh-CN" sz="3600" dirty="0" smtClean="0"/>
              <a:t>4G</a:t>
            </a:r>
          </a:p>
          <a:p>
            <a:r>
              <a:rPr lang="en-US" altLang="zh-CN" sz="3600" dirty="0"/>
              <a:t>Storage: </a:t>
            </a:r>
            <a:r>
              <a:rPr lang="en-US" altLang="zh-CN" sz="3600" dirty="0" smtClean="0"/>
              <a:t>20G HDD</a:t>
            </a:r>
            <a:endParaRPr lang="en-US" altLang="zh-CN" sz="3600" dirty="0"/>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xmlns=""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操作</a:t>
            </a:r>
            <a:r>
              <a:rPr lang="zh-CN" altLang="en-US" sz="4800" dirty="0" smtClean="0"/>
              <a:t>执行速度（时间尺度）</a:t>
            </a:r>
            <a:endParaRPr lang="en-US" altLang="zh-CN" sz="4800" dirty="0" smtClean="0"/>
          </a:p>
          <a:p>
            <a:r>
              <a:rPr lang="zh-CN" altLang="en-US" sz="4800" dirty="0" smtClean="0"/>
              <a:t>数据文件大小（空间尺度）</a:t>
            </a:r>
            <a:endParaRPr lang="en-US" altLang="zh-CN" sz="4800" dirty="0" smtClean="0"/>
          </a:p>
        </p:txBody>
      </p:sp>
    </p:spTree>
    <p:extLst>
      <p:ext uri="{BB962C8B-B14F-4D97-AF65-F5344CB8AC3E}">
        <p14:creationId xmlns:p14="http://schemas.microsoft.com/office/powerpoint/2010/main" xmlns=""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r>
              <a:rPr lang="en-US" altLang="zh-CN" sz="4000" dirty="0" smtClean="0">
                <a:latin typeface="Berlin Sans FB Demi" pitchFamily="34" charset="0"/>
              </a:rPr>
              <a:t>Experiment</a:t>
            </a:r>
            <a:r>
              <a:rPr lang="en-US" altLang="zh-CN" dirty="0" smtClean="0"/>
              <a:t> </a:t>
            </a:r>
            <a:r>
              <a:rPr lang="en-US" altLang="zh-CN" sz="4000" dirty="0" smtClean="0">
                <a:latin typeface="Berlin Sans FB Demi" pitchFamily="34" charset="0"/>
              </a:rPr>
              <a:t>on </a:t>
            </a:r>
            <a:r>
              <a:rPr lang="en-US" altLang="zh-CN" sz="4000" dirty="0" smtClean="0">
                <a:latin typeface="Berlin Sans FB Demi" pitchFamily="34" charset="0"/>
              </a:rPr>
              <a:t>Structured Datasets</a:t>
            </a:r>
            <a:endParaRPr lang="zh-CN" altLang="en-US" sz="4000" dirty="0">
              <a:latin typeface="Berlin Sans FB Demi" pitchFamily="34" charset="0"/>
            </a:endParaRPr>
          </a:p>
        </p:txBody>
      </p:sp>
    </p:spTree>
    <p:extLst>
      <p:ext uri="{BB962C8B-B14F-4D97-AF65-F5344CB8AC3E}">
        <p14:creationId xmlns:p14="http://schemas.microsoft.com/office/powerpoint/2010/main" xmlns=""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825</TotalTime>
  <Words>2338</Words>
  <Application>Microsoft Office PowerPoint</Application>
  <PresentationFormat>自定义</PresentationFormat>
  <Paragraphs>226</Paragraphs>
  <Slides>30</Slides>
  <Notes>23</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镶边</vt:lpstr>
      <vt:lpstr>NoSQL vs SQL</vt:lpstr>
      <vt:lpstr>数据库发展史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代码片段(SQL)</vt:lpstr>
      <vt:lpstr>代码片段(NOSQL)</vt:lpstr>
      <vt:lpstr>万级数据时间比较</vt:lpstr>
      <vt:lpstr>十万级数据时间比较</vt:lpstr>
      <vt:lpstr>百万级数据时间比较</vt:lpstr>
      <vt:lpstr>空间占用</vt:lpstr>
      <vt:lpstr>结论</vt:lpstr>
      <vt:lpstr>非结构化数据集实验</vt:lpstr>
      <vt:lpstr>DOM 树</vt:lpstr>
      <vt:lpstr>数据集</vt:lpstr>
      <vt:lpstr>爬虫</vt:lpstr>
      <vt:lpstr>网页还原，孰优孰劣？</vt:lpstr>
      <vt:lpstr>结果</vt:lpstr>
      <vt:lpstr>结论</vt:lpstr>
      <vt:lpstr>总结</vt:lpstr>
      <vt:lpstr>参考文献</vt:lpstr>
      <vt:lpstr>GitHub</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DELL</cp:lastModifiedBy>
  <cp:revision>144</cp:revision>
  <dcterms:created xsi:type="dcterms:W3CDTF">2016-04-10T05:12:26Z</dcterms:created>
  <dcterms:modified xsi:type="dcterms:W3CDTF">2016-04-15T15:35:19Z</dcterms:modified>
</cp:coreProperties>
</file>