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261" r:id="rId3"/>
    <p:sldId id="284" r:id="rId4"/>
    <p:sldId id="258" r:id="rId5"/>
    <p:sldId id="262" r:id="rId6"/>
    <p:sldId id="263" r:id="rId7"/>
    <p:sldId id="264" r:id="rId8"/>
    <p:sldId id="265" r:id="rId9"/>
    <p:sldId id="266" r:id="rId10"/>
    <p:sldId id="267" r:id="rId11"/>
    <p:sldId id="268" r:id="rId12"/>
    <p:sldId id="269" r:id="rId13"/>
    <p:sldId id="285" r:id="rId14"/>
    <p:sldId id="288" r:id="rId15"/>
    <p:sldId id="289" r:id="rId16"/>
    <p:sldId id="290" r:id="rId17"/>
    <p:sldId id="271" r:id="rId18"/>
    <p:sldId id="272" r:id="rId19"/>
    <p:sldId id="273" r:id="rId20"/>
    <p:sldId id="274" r:id="rId21"/>
    <p:sldId id="275" r:id="rId22"/>
    <p:sldId id="278" r:id="rId23"/>
    <p:sldId id="279" r:id="rId24"/>
    <p:sldId id="280" r:id="rId25"/>
    <p:sldId id="281" r:id="rId26"/>
    <p:sldId id="283"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781" autoAdjust="0"/>
  </p:normalViewPr>
  <p:slideViewPr>
    <p:cSldViewPr snapToGrid="0">
      <p:cViewPr varScale="1">
        <p:scale>
          <a:sx n="63" d="100"/>
          <a:sy n="63" d="100"/>
        </p:scale>
        <p:origin x="102" y="4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4.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MySQl</c:v>
                </c:pt>
              </c:strCache>
            </c:strRef>
          </c:tx>
          <c:spPr>
            <a:solidFill>
              <a:schemeClr val="accent1"/>
            </a:solidFill>
            <a:ln>
              <a:noFill/>
            </a:ln>
            <a:effectLst/>
          </c:spPr>
          <c:invertIfNegative val="0"/>
          <c:cat>
            <c:strRef>
              <c:f>Sheet1!$A$2:$A$6</c:f>
              <c:strCache>
                <c:ptCount val="5"/>
                <c:pt idx="0">
                  <c:v>100%写</c:v>
                </c:pt>
                <c:pt idx="1">
                  <c:v>90%更新
10%读</c:v>
                </c:pt>
                <c:pt idx="2">
                  <c:v>60%读30%插入
10%更新</c:v>
                </c:pt>
                <c:pt idx="3">
                  <c:v>90%读
10%插入</c:v>
                </c:pt>
                <c:pt idx="4">
                  <c:v>100%读</c:v>
                </c:pt>
              </c:strCache>
            </c:strRef>
          </c:cat>
          <c:val>
            <c:numRef>
              <c:f>Sheet1!$B$2:$B$6</c:f>
              <c:numCache>
                <c:formatCode>General</c:formatCode>
                <c:ptCount val="5"/>
                <c:pt idx="0">
                  <c:v>4.4340000000000002</c:v>
                </c:pt>
                <c:pt idx="1">
                  <c:v>2.9329999999999998</c:v>
                </c:pt>
                <c:pt idx="2">
                  <c:v>1.675</c:v>
                </c:pt>
                <c:pt idx="3">
                  <c:v>1.4950000000000001</c:v>
                </c:pt>
                <c:pt idx="4">
                  <c:v>0.55900000000000005</c:v>
                </c:pt>
              </c:numCache>
            </c:numRef>
          </c:val>
        </c:ser>
        <c:ser>
          <c:idx val="1"/>
          <c:order val="1"/>
          <c:tx>
            <c:strRef>
              <c:f>Sheet1!$C$1</c:f>
              <c:strCache>
                <c:ptCount val="1"/>
                <c:pt idx="0">
                  <c:v>MongoDB</c:v>
                </c:pt>
              </c:strCache>
            </c:strRef>
          </c:tx>
          <c:spPr>
            <a:solidFill>
              <a:schemeClr val="accent2"/>
            </a:solidFill>
            <a:ln>
              <a:noFill/>
            </a:ln>
            <a:effectLst/>
          </c:spPr>
          <c:invertIfNegative val="0"/>
          <c:cat>
            <c:strRef>
              <c:f>Sheet1!$A$2:$A$6</c:f>
              <c:strCache>
                <c:ptCount val="5"/>
                <c:pt idx="0">
                  <c:v>100%写</c:v>
                </c:pt>
                <c:pt idx="1">
                  <c:v>90%更新
10%读</c:v>
                </c:pt>
                <c:pt idx="2">
                  <c:v>60%读30%插入
10%更新</c:v>
                </c:pt>
                <c:pt idx="3">
                  <c:v>90%读
10%插入</c:v>
                </c:pt>
                <c:pt idx="4">
                  <c:v>100%读</c:v>
                </c:pt>
              </c:strCache>
            </c:strRef>
          </c:cat>
          <c:val>
            <c:numRef>
              <c:f>Sheet1!$C$2:$C$6</c:f>
              <c:numCache>
                <c:formatCode>General</c:formatCode>
                <c:ptCount val="5"/>
                <c:pt idx="0">
                  <c:v>4.9359999999999999</c:v>
                </c:pt>
                <c:pt idx="1">
                  <c:v>5.2119999999999997</c:v>
                </c:pt>
                <c:pt idx="2">
                  <c:v>5.2670000000000003</c:v>
                </c:pt>
                <c:pt idx="3">
                  <c:v>4.82</c:v>
                </c:pt>
                <c:pt idx="4">
                  <c:v>4.71</c:v>
                </c:pt>
              </c:numCache>
            </c:numRef>
          </c:val>
        </c:ser>
        <c:dLbls>
          <c:showLegendKey val="0"/>
          <c:showVal val="0"/>
          <c:showCatName val="0"/>
          <c:showSerName val="0"/>
          <c:showPercent val="0"/>
          <c:showBubbleSize val="0"/>
        </c:dLbls>
        <c:gapWidth val="219"/>
        <c:overlap val="-27"/>
        <c:axId val="-1241055264"/>
        <c:axId val="-1241053088"/>
      </c:barChart>
      <c:catAx>
        <c:axId val="-1241055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241053088"/>
        <c:crosses val="autoZero"/>
        <c:auto val="1"/>
        <c:lblAlgn val="ctr"/>
        <c:lblOffset val="100"/>
        <c:noMultiLvlLbl val="0"/>
      </c:catAx>
      <c:valAx>
        <c:axId val="-12410530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24105526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MySQL</c:v>
                </c:pt>
              </c:strCache>
            </c:strRef>
          </c:tx>
          <c:spPr>
            <a:solidFill>
              <a:schemeClr val="accent1"/>
            </a:solidFill>
            <a:ln>
              <a:noFill/>
            </a:ln>
            <a:effectLst/>
          </c:spPr>
          <c:invertIfNegative val="0"/>
          <c:cat>
            <c:strRef>
              <c:f>Sheet1!$A$2:$A$6</c:f>
              <c:strCache>
                <c:ptCount val="5"/>
                <c:pt idx="0">
                  <c:v>100%写</c:v>
                </c:pt>
                <c:pt idx="1">
                  <c:v>90%更新
10%读</c:v>
                </c:pt>
                <c:pt idx="2">
                  <c:v>60%读30%插入
10%更新</c:v>
                </c:pt>
                <c:pt idx="3">
                  <c:v>90%读
10%插入</c:v>
                </c:pt>
                <c:pt idx="4">
                  <c:v>100%读</c:v>
                </c:pt>
              </c:strCache>
            </c:strRef>
          </c:cat>
          <c:val>
            <c:numRef>
              <c:f>Sheet1!$B$2:$B$6</c:f>
              <c:numCache>
                <c:formatCode>General</c:formatCode>
                <c:ptCount val="5"/>
                <c:pt idx="0">
                  <c:v>53.613999999999997</c:v>
                </c:pt>
                <c:pt idx="1">
                  <c:v>63.222999999999999</c:v>
                </c:pt>
                <c:pt idx="2">
                  <c:v>27.962</c:v>
                </c:pt>
                <c:pt idx="3">
                  <c:v>18.972999999999999</c:v>
                </c:pt>
                <c:pt idx="4">
                  <c:v>11.332000000000001</c:v>
                </c:pt>
              </c:numCache>
            </c:numRef>
          </c:val>
        </c:ser>
        <c:ser>
          <c:idx val="1"/>
          <c:order val="1"/>
          <c:tx>
            <c:strRef>
              <c:f>Sheet1!$C$1</c:f>
              <c:strCache>
                <c:ptCount val="1"/>
                <c:pt idx="0">
                  <c:v>MongoDB</c:v>
                </c:pt>
              </c:strCache>
            </c:strRef>
          </c:tx>
          <c:spPr>
            <a:solidFill>
              <a:schemeClr val="accent2"/>
            </a:solidFill>
            <a:ln>
              <a:noFill/>
            </a:ln>
            <a:effectLst/>
          </c:spPr>
          <c:invertIfNegative val="0"/>
          <c:cat>
            <c:strRef>
              <c:f>Sheet1!$A$2:$A$6</c:f>
              <c:strCache>
                <c:ptCount val="5"/>
                <c:pt idx="0">
                  <c:v>100%写</c:v>
                </c:pt>
                <c:pt idx="1">
                  <c:v>90%更新
10%读</c:v>
                </c:pt>
                <c:pt idx="2">
                  <c:v>60%读30%插入
10%更新</c:v>
                </c:pt>
                <c:pt idx="3">
                  <c:v>90%读
10%插入</c:v>
                </c:pt>
                <c:pt idx="4">
                  <c:v>100%读</c:v>
                </c:pt>
              </c:strCache>
            </c:strRef>
          </c:cat>
          <c:val>
            <c:numRef>
              <c:f>Sheet1!$C$2:$C$6</c:f>
              <c:numCache>
                <c:formatCode>General</c:formatCode>
                <c:ptCount val="5"/>
                <c:pt idx="0">
                  <c:v>21.686</c:v>
                </c:pt>
                <c:pt idx="1">
                  <c:v>20.317</c:v>
                </c:pt>
                <c:pt idx="2">
                  <c:v>22.021000000000001</c:v>
                </c:pt>
                <c:pt idx="3">
                  <c:v>19.306999999999999</c:v>
                </c:pt>
                <c:pt idx="4">
                  <c:v>14.837</c:v>
                </c:pt>
              </c:numCache>
            </c:numRef>
          </c:val>
        </c:ser>
        <c:dLbls>
          <c:showLegendKey val="0"/>
          <c:showVal val="0"/>
          <c:showCatName val="0"/>
          <c:showSerName val="0"/>
          <c:showPercent val="0"/>
          <c:showBubbleSize val="0"/>
        </c:dLbls>
        <c:gapWidth val="219"/>
        <c:overlap val="-27"/>
        <c:axId val="-1130874944"/>
        <c:axId val="-1130869504"/>
      </c:barChart>
      <c:catAx>
        <c:axId val="-1130874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130869504"/>
        <c:crosses val="autoZero"/>
        <c:auto val="1"/>
        <c:lblAlgn val="ctr"/>
        <c:lblOffset val="100"/>
        <c:noMultiLvlLbl val="0"/>
      </c:catAx>
      <c:valAx>
        <c:axId val="-11308695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13087494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MySQL</c:v>
                </c:pt>
              </c:strCache>
            </c:strRef>
          </c:tx>
          <c:spPr>
            <a:solidFill>
              <a:schemeClr val="accent1"/>
            </a:solidFill>
            <a:ln>
              <a:noFill/>
            </a:ln>
            <a:effectLst/>
          </c:spPr>
          <c:invertIfNegative val="0"/>
          <c:cat>
            <c:strRef>
              <c:f>Sheet1!$A$2:$A$6</c:f>
              <c:strCache>
                <c:ptCount val="5"/>
                <c:pt idx="0">
                  <c:v>100%写</c:v>
                </c:pt>
                <c:pt idx="1">
                  <c:v>90%更新
10%读</c:v>
                </c:pt>
                <c:pt idx="2">
                  <c:v>60%读30%插入
10%更新</c:v>
                </c:pt>
                <c:pt idx="3">
                  <c:v>90%读
10%插入</c:v>
                </c:pt>
                <c:pt idx="4">
                  <c:v>100%读</c:v>
                </c:pt>
              </c:strCache>
            </c:strRef>
          </c:cat>
          <c:val>
            <c:numRef>
              <c:f>Sheet1!$B$2:$B$6</c:f>
              <c:numCache>
                <c:formatCode>General</c:formatCode>
                <c:ptCount val="5"/>
                <c:pt idx="0">
                  <c:v>795.48900000000003</c:v>
                </c:pt>
                <c:pt idx="1">
                  <c:v>15681.052</c:v>
                </c:pt>
                <c:pt idx="2">
                  <c:v>2081.0810000000001</c:v>
                </c:pt>
                <c:pt idx="3">
                  <c:v>1907.8589999999999</c:v>
                </c:pt>
                <c:pt idx="4">
                  <c:v>851.53200000000004</c:v>
                </c:pt>
              </c:numCache>
            </c:numRef>
          </c:val>
        </c:ser>
        <c:ser>
          <c:idx val="1"/>
          <c:order val="1"/>
          <c:tx>
            <c:strRef>
              <c:f>Sheet1!$C$1</c:f>
              <c:strCache>
                <c:ptCount val="1"/>
                <c:pt idx="0">
                  <c:v>MongoDB</c:v>
                </c:pt>
              </c:strCache>
            </c:strRef>
          </c:tx>
          <c:spPr>
            <a:solidFill>
              <a:schemeClr val="accent2"/>
            </a:solidFill>
            <a:ln>
              <a:noFill/>
            </a:ln>
            <a:effectLst/>
          </c:spPr>
          <c:invertIfNegative val="0"/>
          <c:cat>
            <c:strRef>
              <c:f>Sheet1!$A$2:$A$6</c:f>
              <c:strCache>
                <c:ptCount val="5"/>
                <c:pt idx="0">
                  <c:v>100%写</c:v>
                </c:pt>
                <c:pt idx="1">
                  <c:v>90%更新
10%读</c:v>
                </c:pt>
                <c:pt idx="2">
                  <c:v>60%读30%插入
10%更新</c:v>
                </c:pt>
                <c:pt idx="3">
                  <c:v>90%读
10%插入</c:v>
                </c:pt>
                <c:pt idx="4">
                  <c:v>100%读</c:v>
                </c:pt>
              </c:strCache>
            </c:strRef>
          </c:cat>
          <c:val>
            <c:numRef>
              <c:f>Sheet1!$C$2:$C$6</c:f>
              <c:numCache>
                <c:formatCode>General</c:formatCode>
                <c:ptCount val="5"/>
                <c:pt idx="0">
                  <c:v>139.61000000000001</c:v>
                </c:pt>
                <c:pt idx="1">
                  <c:v>435.02499999999998</c:v>
                </c:pt>
                <c:pt idx="2">
                  <c:v>255.58699999999999</c:v>
                </c:pt>
                <c:pt idx="3">
                  <c:v>144.822</c:v>
                </c:pt>
                <c:pt idx="4">
                  <c:v>81.311999999999998</c:v>
                </c:pt>
              </c:numCache>
            </c:numRef>
          </c:val>
        </c:ser>
        <c:dLbls>
          <c:showLegendKey val="0"/>
          <c:showVal val="0"/>
          <c:showCatName val="0"/>
          <c:showSerName val="0"/>
          <c:showPercent val="0"/>
          <c:showBubbleSize val="0"/>
        </c:dLbls>
        <c:gapWidth val="219"/>
        <c:overlap val="-27"/>
        <c:axId val="-1130883104"/>
        <c:axId val="-1130879296"/>
      </c:barChart>
      <c:catAx>
        <c:axId val="-1130883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130879296"/>
        <c:crosses val="autoZero"/>
        <c:auto val="1"/>
        <c:lblAlgn val="ctr"/>
        <c:lblOffset val="100"/>
        <c:noMultiLvlLbl val="0"/>
      </c:catAx>
      <c:valAx>
        <c:axId val="-11308792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13088310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MySQL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万级</c:v>
                </c:pt>
                <c:pt idx="1">
                  <c:v>十万级</c:v>
                </c:pt>
                <c:pt idx="2">
                  <c:v>百万级</c:v>
                </c:pt>
              </c:strCache>
            </c:strRef>
          </c:cat>
          <c:val>
            <c:numRef>
              <c:f>Sheet1!$B$2:$B$4</c:f>
              <c:numCache>
                <c:formatCode>General</c:formatCode>
                <c:ptCount val="3"/>
                <c:pt idx="0">
                  <c:v>6.52</c:v>
                </c:pt>
                <c:pt idx="1">
                  <c:v>57.09</c:v>
                </c:pt>
                <c:pt idx="2">
                  <c:v>577</c:v>
                </c:pt>
              </c:numCache>
            </c:numRef>
          </c:val>
        </c:ser>
        <c:ser>
          <c:idx val="1"/>
          <c:order val="1"/>
          <c:tx>
            <c:strRef>
              <c:f>Sheet1!$C$1</c:f>
              <c:strCache>
                <c:ptCount val="1"/>
                <c:pt idx="0">
                  <c:v>MongoDB</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万级</c:v>
                </c:pt>
                <c:pt idx="1">
                  <c:v>十万级</c:v>
                </c:pt>
                <c:pt idx="2">
                  <c:v>百万级</c:v>
                </c:pt>
              </c:strCache>
            </c:strRef>
          </c:cat>
          <c:val>
            <c:numRef>
              <c:f>Sheet1!$C$2:$C$4</c:f>
              <c:numCache>
                <c:formatCode>General</c:formatCode>
                <c:ptCount val="3"/>
                <c:pt idx="0">
                  <c:v>192</c:v>
                </c:pt>
                <c:pt idx="1">
                  <c:v>448</c:v>
                </c:pt>
                <c:pt idx="2">
                  <c:v>1984</c:v>
                </c:pt>
              </c:numCache>
            </c:numRef>
          </c:val>
        </c:ser>
        <c:dLbls>
          <c:dLblPos val="outEnd"/>
          <c:showLegendKey val="0"/>
          <c:showVal val="1"/>
          <c:showCatName val="0"/>
          <c:showSerName val="0"/>
          <c:showPercent val="0"/>
          <c:showBubbleSize val="0"/>
        </c:dLbls>
        <c:gapWidth val="219"/>
        <c:overlap val="-27"/>
        <c:axId val="-1133023008"/>
        <c:axId val="-1510237264"/>
      </c:barChart>
      <c:catAx>
        <c:axId val="-1133023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510237264"/>
        <c:crosses val="autoZero"/>
        <c:auto val="1"/>
        <c:lblAlgn val="ctr"/>
        <c:lblOffset val="100"/>
        <c:noMultiLvlLbl val="0"/>
      </c:catAx>
      <c:valAx>
        <c:axId val="-15102372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13302300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B7BAA4-AEFE-43FF-BD4E-35EFB90FE820}" type="datetimeFigureOut">
              <a:rPr lang="zh-CN" altLang="en-US" smtClean="0"/>
              <a:t>2016/4/12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5B17BA-6DD1-4F5E-AAD4-77158B0FD79C}" type="slidenum">
              <a:rPr lang="zh-CN" altLang="en-US" smtClean="0"/>
              <a:t>‹#›</a:t>
            </a:fld>
            <a:endParaRPr lang="zh-CN" altLang="en-US"/>
          </a:p>
        </p:txBody>
      </p:sp>
    </p:spTree>
    <p:extLst>
      <p:ext uri="{BB962C8B-B14F-4D97-AF65-F5344CB8AC3E}">
        <p14:creationId xmlns:p14="http://schemas.microsoft.com/office/powerpoint/2010/main" val="1725092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大家好，我们的主题是</a:t>
            </a:r>
            <a:r>
              <a:rPr lang="en-US" altLang="zh-CN" dirty="0" err="1" smtClean="0"/>
              <a:t>nosql</a:t>
            </a:r>
            <a:r>
              <a:rPr lang="zh-CN" altLang="en-US" dirty="0" smtClean="0"/>
              <a:t>和</a:t>
            </a:r>
            <a:r>
              <a:rPr lang="en-US" altLang="zh-CN" dirty="0" err="1" smtClean="0"/>
              <a:t>sql</a:t>
            </a:r>
            <a:r>
              <a:rPr lang="zh-CN" altLang="en-US" dirty="0" smtClean="0"/>
              <a:t>的性能对比</a:t>
            </a:r>
            <a:endParaRPr lang="en-US" altLang="zh-CN" dirty="0" smtClean="0"/>
          </a:p>
          <a:p>
            <a:r>
              <a:rPr lang="zh-CN" altLang="en-US" dirty="0" smtClean="0"/>
              <a:t>下面是我们的组员</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1</a:t>
            </a:fld>
            <a:endParaRPr lang="zh-CN" altLang="en-US"/>
          </a:p>
        </p:txBody>
      </p:sp>
    </p:spTree>
    <p:extLst>
      <p:ext uri="{BB962C8B-B14F-4D97-AF65-F5344CB8AC3E}">
        <p14:creationId xmlns:p14="http://schemas.microsoft.com/office/powerpoint/2010/main" val="281156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a:p>
            <a:r>
              <a:rPr lang="zh-CN" altLang="en-US" dirty="0" smtClean="0"/>
              <a:t>我们对网络流量进行抓包和重构，获得了</a:t>
            </a:r>
            <a:r>
              <a:rPr lang="en-US" altLang="zh-CN" dirty="0" smtClean="0"/>
              <a:t>1G</a:t>
            </a:r>
            <a:r>
              <a:rPr lang="zh-CN" altLang="en-US" dirty="0" smtClean="0"/>
              <a:t>左右的结构化数据</a:t>
            </a:r>
            <a:endParaRPr lang="en-US" altLang="zh-CN" dirty="0" smtClean="0"/>
          </a:p>
          <a:p>
            <a:r>
              <a:rPr lang="zh-CN" altLang="en-US" dirty="0" smtClean="0"/>
              <a:t>也通过脚本生成了各种大小的自定义的结构化数据来进行实验。</a:t>
            </a:r>
            <a:endParaRPr lang="en-US" altLang="zh-CN" dirty="0" smtClean="0"/>
          </a:p>
          <a:p>
            <a:endParaRPr lang="en-US" altLang="zh-CN" dirty="0" smtClean="0"/>
          </a:p>
          <a:p>
            <a:r>
              <a:rPr lang="zh-CN" altLang="en-US" dirty="0" smtClean="0"/>
              <a:t>经过比较，我们选择通过脚本来灵活的生成实验所需的各种数据。</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10</a:t>
            </a:fld>
            <a:endParaRPr lang="zh-CN" altLang="en-US"/>
          </a:p>
        </p:txBody>
      </p:sp>
    </p:spTree>
    <p:extLst>
      <p:ext uri="{BB962C8B-B14F-4D97-AF65-F5344CB8AC3E}">
        <p14:creationId xmlns:p14="http://schemas.microsoft.com/office/powerpoint/2010/main" val="4244612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对于结构化的数据，</a:t>
            </a:r>
            <a:r>
              <a:rPr lang="zh-CN" altLang="en-US" dirty="0" smtClean="0"/>
              <a:t>我们结合不同的应用场景 按增</a:t>
            </a:r>
            <a:r>
              <a:rPr lang="zh-CN" altLang="en-US" dirty="0" smtClean="0"/>
              <a:t>、查、改的不同比例，分成了五个场景</a:t>
            </a:r>
            <a:endParaRPr lang="en-US" altLang="zh-CN" dirty="0" smtClean="0"/>
          </a:p>
          <a:p>
            <a:r>
              <a:rPr lang="zh-CN" altLang="en-US" dirty="0" smtClean="0"/>
              <a:t>分别是</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11</a:t>
            </a:fld>
            <a:endParaRPr lang="zh-CN" altLang="en-US"/>
          </a:p>
        </p:txBody>
      </p:sp>
    </p:spTree>
    <p:extLst>
      <p:ext uri="{BB962C8B-B14F-4D97-AF65-F5344CB8AC3E}">
        <p14:creationId xmlns:p14="http://schemas.microsoft.com/office/powerpoint/2010/main" val="2173077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下面我们简单介绍一下操作过程</a:t>
            </a:r>
            <a:endParaRPr lang="en-US" altLang="zh-CN" dirty="0" smtClean="0"/>
          </a:p>
          <a:p>
            <a:r>
              <a:rPr lang="zh-CN" altLang="en-US" dirty="0" smtClean="0"/>
              <a:t>对于</a:t>
            </a:r>
            <a:r>
              <a:rPr lang="en-US" altLang="zh-CN" dirty="0" err="1" smtClean="0"/>
              <a:t>mysql</a:t>
            </a:r>
            <a:r>
              <a:rPr lang="zh-CN" altLang="en-US" dirty="0" smtClean="0"/>
              <a:t>，</a:t>
            </a:r>
            <a:r>
              <a:rPr lang="en-US" altLang="zh-CN" dirty="0" err="1" smtClean="0"/>
              <a:t>mysqlslap</a:t>
            </a:r>
            <a:r>
              <a:rPr lang="zh-CN" altLang="en-US" dirty="0" smtClean="0"/>
              <a:t>生成测试的自定义程度不高，于是我们通过自己写的程序生成了各个场景下的自定义查询脚本，然后使用</a:t>
            </a:r>
            <a:r>
              <a:rPr lang="en-US" altLang="zh-CN" dirty="0" err="1" smtClean="0"/>
              <a:t>mysqlslap</a:t>
            </a:r>
            <a:r>
              <a:rPr lang="zh-CN" altLang="en-US" dirty="0" smtClean="0"/>
              <a:t>工具进行了测试</a:t>
            </a:r>
            <a:endParaRPr lang="en-US" altLang="zh-CN" dirty="0" smtClean="0"/>
          </a:p>
          <a:p>
            <a:r>
              <a:rPr lang="zh-CN" altLang="en-US" dirty="0" smtClean="0"/>
              <a:t>对于</a:t>
            </a:r>
            <a:r>
              <a:rPr lang="en-US" altLang="zh-CN" dirty="0" err="1" smtClean="0"/>
              <a:t>nosql</a:t>
            </a:r>
            <a:r>
              <a:rPr lang="zh-CN" altLang="en-US" dirty="0" smtClean="0"/>
              <a:t>，因为</a:t>
            </a:r>
            <a:r>
              <a:rPr lang="en-US" altLang="zh-CN" dirty="0" err="1" smtClean="0"/>
              <a:t>ycsb</a:t>
            </a:r>
            <a:r>
              <a:rPr lang="zh-CN" altLang="en-US" dirty="0" smtClean="0"/>
              <a:t>无法输出</a:t>
            </a:r>
            <a:r>
              <a:rPr lang="en-US" altLang="zh-CN" dirty="0" err="1" smtClean="0"/>
              <a:t>cpu</a:t>
            </a:r>
            <a:r>
              <a:rPr lang="zh-CN" altLang="en-US" dirty="0" smtClean="0"/>
              <a:t>和</a:t>
            </a:r>
            <a:r>
              <a:rPr lang="en-US" altLang="zh-CN" dirty="0" err="1" smtClean="0"/>
              <a:t>mem</a:t>
            </a:r>
            <a:r>
              <a:rPr lang="zh-CN" altLang="en-US" dirty="0" smtClean="0"/>
              <a:t>的占用，我们写了一个多线程的执行的程序，一个线程执行性能测试的同时，另外的线程通过</a:t>
            </a:r>
            <a:r>
              <a:rPr lang="en-US" altLang="zh-CN" dirty="0" smtClean="0"/>
              <a:t>shell</a:t>
            </a:r>
            <a:r>
              <a:rPr lang="zh-CN" altLang="en-US" dirty="0" smtClean="0"/>
              <a:t>命令对</a:t>
            </a:r>
            <a:r>
              <a:rPr lang="en-US" altLang="zh-CN" dirty="0" err="1" smtClean="0"/>
              <a:t>cpu</a:t>
            </a:r>
            <a:r>
              <a:rPr lang="zh-CN" altLang="en-US" dirty="0" smtClean="0"/>
              <a:t>和</a:t>
            </a:r>
            <a:r>
              <a:rPr lang="en-US" altLang="zh-CN" dirty="0" err="1" smtClean="0"/>
              <a:t>mem</a:t>
            </a:r>
            <a:r>
              <a:rPr lang="zh-CN" altLang="en-US" dirty="0" smtClean="0"/>
              <a:t>进行监控</a:t>
            </a:r>
            <a:endParaRPr lang="en-US" altLang="zh-CN" dirty="0" smtClean="0"/>
          </a:p>
          <a:p>
            <a:endParaRPr lang="en-US" altLang="zh-CN" dirty="0" smtClean="0"/>
          </a:p>
          <a:p>
            <a:r>
              <a:rPr lang="zh-CN" altLang="en-US" dirty="0" smtClean="0"/>
              <a:t>在过程中，我们通过实验还发现了一些有趣的现象，建立索引后，查找、更新等操作的性能有了近</a:t>
            </a:r>
            <a:r>
              <a:rPr lang="en-US" altLang="zh-CN" dirty="0" smtClean="0"/>
              <a:t>100</a:t>
            </a:r>
            <a:r>
              <a:rPr lang="zh-CN" altLang="en-US" dirty="0" smtClean="0"/>
              <a:t>倍的提升</a:t>
            </a:r>
            <a:r>
              <a:rPr lang="zh-CN" altLang="en-US" smtClean="0"/>
              <a:t>。但是与此同时，读操作的性能受到了一定的影响</a:t>
            </a:r>
            <a:endParaRPr lang="en-US" altLang="zh-CN" dirty="0" smtClean="0"/>
          </a:p>
        </p:txBody>
      </p:sp>
      <p:sp>
        <p:nvSpPr>
          <p:cNvPr id="4" name="灯片编号占位符 3"/>
          <p:cNvSpPr>
            <a:spLocks noGrp="1"/>
          </p:cNvSpPr>
          <p:nvPr>
            <p:ph type="sldNum" sz="quarter" idx="10"/>
          </p:nvPr>
        </p:nvSpPr>
        <p:spPr/>
        <p:txBody>
          <a:bodyPr/>
          <a:lstStyle/>
          <a:p>
            <a:fld id="{B45B17BA-6DD1-4F5E-AAD4-77158B0FD79C}" type="slidenum">
              <a:rPr lang="zh-CN" altLang="en-US" smtClean="0"/>
              <a:t>12</a:t>
            </a:fld>
            <a:endParaRPr lang="zh-CN" altLang="en-US"/>
          </a:p>
        </p:txBody>
      </p:sp>
    </p:spTree>
    <p:extLst>
      <p:ext uri="{BB962C8B-B14F-4D97-AF65-F5344CB8AC3E}">
        <p14:creationId xmlns:p14="http://schemas.microsoft.com/office/powerpoint/2010/main" val="2378077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14</a:t>
            </a:fld>
            <a:endParaRPr lang="zh-CN" altLang="en-US"/>
          </a:p>
        </p:txBody>
      </p:sp>
    </p:spTree>
    <p:extLst>
      <p:ext uri="{BB962C8B-B14F-4D97-AF65-F5344CB8AC3E}">
        <p14:creationId xmlns:p14="http://schemas.microsoft.com/office/powerpoint/2010/main" val="20576523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下面是结构化的部分</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18</a:t>
            </a:fld>
            <a:endParaRPr lang="zh-CN" altLang="en-US"/>
          </a:p>
        </p:txBody>
      </p:sp>
    </p:spTree>
    <p:extLst>
      <p:ext uri="{BB962C8B-B14F-4D97-AF65-F5344CB8AC3E}">
        <p14:creationId xmlns:p14="http://schemas.microsoft.com/office/powerpoint/2010/main" val="422907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对于非结构数据，经过我们的多方考虑，最后决定使用</a:t>
            </a:r>
            <a:r>
              <a:rPr lang="en-US" altLang="zh-CN" dirty="0" smtClean="0"/>
              <a:t>html</a:t>
            </a:r>
            <a:r>
              <a:rPr lang="zh-CN" altLang="en-US" dirty="0" smtClean="0"/>
              <a:t>来作为我们的数据集</a:t>
            </a:r>
            <a:endParaRPr lang="en-US" altLang="zh-CN" dirty="0" smtClean="0"/>
          </a:p>
          <a:p>
            <a:r>
              <a:rPr lang="zh-CN" altLang="en-US" dirty="0" smtClean="0"/>
              <a:t>我们对交大教务处的网页进行了爬取，</a:t>
            </a:r>
            <a:endParaRPr lang="en-US" altLang="zh-CN" dirty="0" smtClean="0"/>
          </a:p>
          <a:p>
            <a:r>
              <a:rPr lang="zh-CN" altLang="en-US" dirty="0" smtClean="0"/>
              <a:t>因为完成这次大作业的时间有限，我们最后使用了其中的一万条数据作为我们的测试数据集</a:t>
            </a:r>
            <a:endParaRPr lang="en-US" altLang="zh-CN" dirty="0" smtClean="0"/>
          </a:p>
          <a:p>
            <a:r>
              <a:rPr lang="en-US" altLang="zh-CN" dirty="0" err="1" smtClean="0"/>
              <a:t>nosql</a:t>
            </a:r>
            <a:r>
              <a:rPr lang="zh-CN" altLang="en-US" dirty="0" smtClean="0"/>
              <a:t>方面，我们编写了程序把</a:t>
            </a:r>
            <a:r>
              <a:rPr lang="en-US" altLang="zh-CN" dirty="0" smtClean="0"/>
              <a:t>html</a:t>
            </a:r>
            <a:r>
              <a:rPr lang="zh-CN" altLang="en-US" dirty="0" smtClean="0"/>
              <a:t>转换为</a:t>
            </a:r>
            <a:r>
              <a:rPr lang="en-US" altLang="zh-CN" dirty="0" err="1" smtClean="0"/>
              <a:t>json</a:t>
            </a:r>
            <a:endParaRPr lang="en-US" altLang="zh-CN" dirty="0" smtClean="0"/>
          </a:p>
          <a:p>
            <a:r>
              <a:rPr lang="en-US" altLang="zh-CN" dirty="0" err="1" smtClean="0"/>
              <a:t>Sql</a:t>
            </a:r>
            <a:r>
              <a:rPr lang="zh-CN" altLang="en-US" dirty="0" smtClean="0"/>
              <a:t>方面，我们把</a:t>
            </a:r>
            <a:r>
              <a:rPr lang="en-US" altLang="zh-CN" dirty="0" smtClean="0"/>
              <a:t>html</a:t>
            </a:r>
            <a:r>
              <a:rPr lang="zh-CN" altLang="en-US" dirty="0" smtClean="0"/>
              <a:t>转化为了以下的格式</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B45B17BA-6DD1-4F5E-AAD4-77158B0FD79C}" type="slidenum">
              <a:rPr lang="zh-CN" altLang="en-US" smtClean="0"/>
              <a:t>19</a:t>
            </a:fld>
            <a:endParaRPr lang="zh-CN" altLang="en-US"/>
          </a:p>
        </p:txBody>
      </p:sp>
    </p:spTree>
    <p:extLst>
      <p:ext uri="{BB962C8B-B14F-4D97-AF65-F5344CB8AC3E}">
        <p14:creationId xmlns:p14="http://schemas.microsoft.com/office/powerpoint/2010/main" val="2657506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在这里，我们假设的场景为类似百度快照的应用</a:t>
            </a:r>
            <a:endParaRPr lang="en-US" altLang="zh-CN" dirty="0" smtClean="0"/>
          </a:p>
          <a:p>
            <a:r>
              <a:rPr lang="zh-CN" altLang="en-US" dirty="0" smtClean="0"/>
              <a:t>我们需要通过数据库快速的还原应用</a:t>
            </a:r>
            <a:endParaRPr lang="en-US" altLang="zh-CN" dirty="0" smtClean="0"/>
          </a:p>
          <a:p>
            <a:r>
              <a:rPr lang="en-US" altLang="zh-CN" dirty="0" err="1" smtClean="0"/>
              <a:t>Sql</a:t>
            </a:r>
            <a:r>
              <a:rPr lang="zh-CN" altLang="en-US" dirty="0" smtClean="0"/>
              <a:t>实现该应用需要十分复杂的</a:t>
            </a:r>
            <a:r>
              <a:rPr lang="en-US" altLang="zh-CN" dirty="0" err="1" smtClean="0"/>
              <a:t>sql</a:t>
            </a:r>
            <a:r>
              <a:rPr lang="zh-CN" altLang="en-US" dirty="0" smtClean="0"/>
              <a:t>语句</a:t>
            </a:r>
            <a:endParaRPr lang="en-US" altLang="zh-CN" dirty="0" smtClean="0"/>
          </a:p>
          <a:p>
            <a:r>
              <a:rPr lang="zh-CN" altLang="en-US" dirty="0" smtClean="0"/>
              <a:t>而与此同时，</a:t>
            </a:r>
            <a:r>
              <a:rPr lang="en-US" altLang="zh-CN" dirty="0" err="1" smtClean="0"/>
              <a:t>nosql</a:t>
            </a:r>
            <a:r>
              <a:rPr lang="zh-CN" altLang="en-US" dirty="0" smtClean="0"/>
              <a:t>只需要提取出简单的</a:t>
            </a:r>
            <a:r>
              <a:rPr lang="en-US" altLang="zh-CN" dirty="0" err="1" smtClean="0"/>
              <a:t>json</a:t>
            </a:r>
            <a:r>
              <a:rPr lang="zh-CN" altLang="en-US" dirty="0" smtClean="0"/>
              <a:t>就可实现该功能</a:t>
            </a:r>
            <a:endParaRPr lang="en-US" altLang="zh-CN" dirty="0" smtClean="0"/>
          </a:p>
          <a:p>
            <a:r>
              <a:rPr lang="zh-CN" altLang="en-US" dirty="0" smtClean="0"/>
              <a:t>在这里可以看到，</a:t>
            </a:r>
            <a:r>
              <a:rPr lang="en-US" altLang="zh-CN" dirty="0" err="1" smtClean="0"/>
              <a:t>nosql</a:t>
            </a:r>
            <a:r>
              <a:rPr lang="zh-CN" altLang="en-US" dirty="0" smtClean="0"/>
              <a:t>相对于</a:t>
            </a:r>
            <a:r>
              <a:rPr lang="en-US" altLang="zh-CN" dirty="0" err="1" smtClean="0"/>
              <a:t>mysql</a:t>
            </a:r>
            <a:r>
              <a:rPr lang="zh-CN" altLang="en-US" dirty="0" smtClean="0"/>
              <a:t>有极大的优势</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21</a:t>
            </a:fld>
            <a:endParaRPr lang="zh-CN" altLang="en-US"/>
          </a:p>
        </p:txBody>
      </p:sp>
    </p:spTree>
    <p:extLst>
      <p:ext uri="{BB962C8B-B14F-4D97-AF65-F5344CB8AC3E}">
        <p14:creationId xmlns:p14="http://schemas.microsoft.com/office/powerpoint/2010/main" val="17240764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24</a:t>
            </a:fld>
            <a:endParaRPr lang="zh-CN" altLang="en-US"/>
          </a:p>
        </p:txBody>
      </p:sp>
    </p:spTree>
    <p:extLst>
      <p:ext uri="{BB962C8B-B14F-4D97-AF65-F5344CB8AC3E}">
        <p14:creationId xmlns:p14="http://schemas.microsoft.com/office/powerpoint/2010/main" val="17781416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以下是我们的参考文献</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25</a:t>
            </a:fld>
            <a:endParaRPr lang="zh-CN" altLang="en-US"/>
          </a:p>
        </p:txBody>
      </p:sp>
    </p:spTree>
    <p:extLst>
      <p:ext uri="{BB962C8B-B14F-4D97-AF65-F5344CB8AC3E}">
        <p14:creationId xmlns:p14="http://schemas.microsoft.com/office/powerpoint/2010/main" val="19876133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我们的研究和实验还有很多不足的地方</a:t>
            </a:r>
            <a:endParaRPr lang="en-US" altLang="zh-CN" dirty="0" smtClean="0"/>
          </a:p>
          <a:p>
            <a:r>
              <a:rPr lang="zh-CN" altLang="en-US" dirty="0" smtClean="0"/>
              <a:t>所以我们把相关的材料，程序</a:t>
            </a:r>
            <a:r>
              <a:rPr lang="en-US" altLang="zh-CN" dirty="0" smtClean="0"/>
              <a:t>/</a:t>
            </a:r>
            <a:r>
              <a:rPr lang="zh-CN" altLang="en-US" dirty="0" smtClean="0"/>
              <a:t>脚本的源代码都放到了</a:t>
            </a:r>
            <a:r>
              <a:rPr lang="en-US" altLang="zh-CN" dirty="0" err="1" smtClean="0"/>
              <a:t>github</a:t>
            </a:r>
            <a:r>
              <a:rPr lang="zh-CN" altLang="en-US" dirty="0" smtClean="0"/>
              <a:t>上，大家可以通过扫描这个二维码查看我们的项目</a:t>
            </a:r>
            <a:endParaRPr lang="en-US" altLang="zh-CN" dirty="0" smtClean="0"/>
          </a:p>
          <a:p>
            <a:r>
              <a:rPr lang="zh-CN" altLang="en-US" dirty="0" smtClean="0"/>
              <a:t>欢迎大家对我们的项目</a:t>
            </a:r>
            <a:r>
              <a:rPr lang="en-US" altLang="zh-CN" dirty="0" smtClean="0"/>
              <a:t>commit</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26</a:t>
            </a:fld>
            <a:endParaRPr lang="zh-CN" altLang="en-US"/>
          </a:p>
        </p:txBody>
      </p:sp>
    </p:spTree>
    <p:extLst>
      <p:ext uri="{BB962C8B-B14F-4D97-AF65-F5344CB8AC3E}">
        <p14:creationId xmlns:p14="http://schemas.microsoft.com/office/powerpoint/2010/main" val="1556724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首先，请允许我简单介绍一下数据库在</a:t>
            </a:r>
            <a:r>
              <a:rPr lang="en-US" altLang="zh-CN" dirty="0" err="1" smtClean="0"/>
              <a:t>sql</a:t>
            </a:r>
            <a:r>
              <a:rPr lang="zh-CN" altLang="en-US" dirty="0" smtClean="0"/>
              <a:t>出现以后的历史</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2</a:t>
            </a:fld>
            <a:endParaRPr lang="zh-CN" altLang="en-US"/>
          </a:p>
        </p:txBody>
      </p:sp>
    </p:spTree>
    <p:extLst>
      <p:ext uri="{BB962C8B-B14F-4D97-AF65-F5344CB8AC3E}">
        <p14:creationId xmlns:p14="http://schemas.microsoft.com/office/powerpoint/2010/main" val="1159521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伴随着信息社会的高速发展，激增的数据冲击着人们传统的数据处理方式，更多、更乱、更庞大的实时化的数据开始改变人们的生活。对信息的处理已经成为了一个新兴的课题，简单来说，我们可以将信息大致划分为三大类</a:t>
            </a:r>
          </a:p>
          <a:p>
            <a:r>
              <a:rPr lang="zh-CN" altLang="en-US" sz="1200" b="0" i="0" kern="1200" dirty="0" smtClean="0">
                <a:solidFill>
                  <a:schemeClr val="tx1"/>
                </a:solidFill>
                <a:latin typeface="+mn-lt"/>
                <a:ea typeface="+mn-ea"/>
                <a:cs typeface="+mn-cs"/>
              </a:rPr>
              <a:t>能够用统一的结构加以表示的信息，我们称之为结构化数据，如数字、符号；</a:t>
            </a:r>
          </a:p>
          <a:p>
            <a:r>
              <a:rPr lang="zh-CN" altLang="en-US" sz="1200" b="0" i="0" kern="1200" dirty="0" smtClean="0">
                <a:solidFill>
                  <a:schemeClr val="tx1"/>
                </a:solidFill>
                <a:latin typeface="+mn-lt"/>
                <a:ea typeface="+mn-ea"/>
                <a:cs typeface="+mn-cs"/>
              </a:rPr>
              <a:t>无法用数字或统一的结构表示的，更冗杂的信息，如文本、图像、声音、网页等，我们称之为非结构化数据。</a:t>
            </a:r>
          </a:p>
          <a:p>
            <a:r>
              <a:rPr lang="zh-CN" altLang="en-US" sz="1200" b="0" i="0" kern="1200" dirty="0" smtClean="0">
                <a:solidFill>
                  <a:schemeClr val="tx1"/>
                </a:solidFill>
                <a:latin typeface="+mn-lt"/>
                <a:ea typeface="+mn-ea"/>
                <a:cs typeface="+mn-cs"/>
              </a:rPr>
              <a:t>介于结构数据与非结构话数据之间的信息，我们称之为半结构化数据。虽然半结构化的数据同样有着相应的字段，但是其字段可根据需要扩充，即字段数目不定；这样的数据可以说是结构话数据与非结构化数据的灰色过渡区。</a:t>
            </a:r>
          </a:p>
          <a:p>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3</a:t>
            </a:fld>
            <a:endParaRPr lang="zh-CN" altLang="en-US"/>
          </a:p>
        </p:txBody>
      </p:sp>
    </p:spTree>
    <p:extLst>
      <p:ext uri="{BB962C8B-B14F-4D97-AF65-F5344CB8AC3E}">
        <p14:creationId xmlns:p14="http://schemas.microsoft.com/office/powerpoint/2010/main" val="3686738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r>
              <a:rPr lang="en-US" altLang="zh-CN" sz="1200" b="1" i="0" kern="1200" dirty="0" smtClean="0">
                <a:solidFill>
                  <a:schemeClr val="tx1"/>
                </a:solidFill>
                <a:latin typeface="+mn-lt"/>
                <a:ea typeface="+mn-ea"/>
                <a:cs typeface="+mn-cs"/>
              </a:rPr>
              <a:t>0x01 </a:t>
            </a:r>
            <a:r>
              <a:rPr lang="zh-CN" altLang="en-US" sz="1200" b="1" i="0" kern="1200" dirty="0" smtClean="0">
                <a:solidFill>
                  <a:schemeClr val="tx1"/>
                </a:solidFill>
                <a:latin typeface="+mn-lt"/>
                <a:ea typeface="+mn-ea"/>
                <a:cs typeface="+mn-cs"/>
              </a:rPr>
              <a:t>一极独霸：</a:t>
            </a:r>
            <a:r>
              <a:rPr lang="en-US" altLang="zh-CN" sz="1200" b="1" i="0" kern="1200" dirty="0" smtClean="0">
                <a:solidFill>
                  <a:schemeClr val="tx1"/>
                </a:solidFill>
                <a:latin typeface="+mn-lt"/>
                <a:ea typeface="+mn-ea"/>
                <a:cs typeface="+mn-cs"/>
              </a:rPr>
              <a:t>SQL</a:t>
            </a:r>
          </a:p>
          <a:p>
            <a:r>
              <a:rPr lang="zh-CN" altLang="en-US" sz="1200" b="0" i="0" kern="1200" dirty="0" smtClean="0">
                <a:solidFill>
                  <a:schemeClr val="tx1"/>
                </a:solidFill>
                <a:latin typeface="+mn-lt"/>
                <a:ea typeface="+mn-ea"/>
                <a:cs typeface="+mn-cs"/>
              </a:rPr>
              <a:t>在信息时代的初期，人们所能够处理的，只是日常的简单的数据，比如学生的成绩单、职员的工资表，这样的信息，也就是我们所说的 </a:t>
            </a:r>
            <a:r>
              <a:rPr lang="zh-CN" altLang="en-US" sz="1200" b="1" i="1" kern="1200" dirty="0" smtClean="0">
                <a:solidFill>
                  <a:schemeClr val="tx1"/>
                </a:solidFill>
                <a:latin typeface="+mn-lt"/>
                <a:ea typeface="+mn-ea"/>
                <a:cs typeface="+mn-cs"/>
              </a:rPr>
              <a:t>结构化数据</a:t>
            </a:r>
            <a:r>
              <a:rPr lang="zh-CN" altLang="en-US" sz="1200" b="0" i="0" kern="1200" dirty="0" smtClean="0">
                <a:solidFill>
                  <a:schemeClr val="tx1"/>
                </a:solidFill>
                <a:latin typeface="+mn-lt"/>
                <a:ea typeface="+mn-ea"/>
                <a:cs typeface="+mn-cs"/>
              </a:rPr>
              <a:t> 。经过了很长一段时间的探索，人们对数据库的认知经历了层状数据库，网状数据库以及关系型数据库等三个阶段，最终，作为关系型数据库的代表， </a:t>
            </a:r>
            <a:r>
              <a:rPr lang="en-US" altLang="zh-CN" sz="1200" b="0" i="0" kern="1200" dirty="0" smtClean="0">
                <a:solidFill>
                  <a:schemeClr val="tx1"/>
                </a:solidFill>
                <a:latin typeface="+mn-lt"/>
                <a:ea typeface="+mn-ea"/>
                <a:cs typeface="+mn-cs"/>
              </a:rPr>
              <a:t>SQL </a:t>
            </a:r>
            <a:r>
              <a:rPr lang="zh-CN" altLang="en-US" sz="1200" b="0" i="0" kern="1200" dirty="0" smtClean="0">
                <a:solidFill>
                  <a:schemeClr val="tx1"/>
                </a:solidFill>
                <a:latin typeface="+mn-lt"/>
                <a:ea typeface="+mn-ea"/>
                <a:cs typeface="+mn-cs"/>
              </a:rPr>
              <a:t>，得到了广泛的运用和推广，成为了处理结构化数据的强有力的手段。</a:t>
            </a:r>
          </a:p>
          <a:p>
            <a:r>
              <a:rPr lang="zh-CN" altLang="en-US" sz="1200" b="0" i="0" kern="1200" dirty="0" smtClean="0">
                <a:solidFill>
                  <a:schemeClr val="tx1"/>
                </a:solidFill>
                <a:latin typeface="+mn-lt"/>
                <a:ea typeface="+mn-ea"/>
                <a:cs typeface="+mn-cs"/>
              </a:rPr>
              <a:t>结构化数据，因为其明显的结构特征，我们可以通过关系的表述，将实际的数据抽象为二维表，再通过表与表之间形成更复杂的关系，由此外延。 </a:t>
            </a:r>
            <a:r>
              <a:rPr lang="en-US" altLang="zh-CN" sz="1200" b="0" i="0" kern="1200" dirty="0" smtClean="0">
                <a:solidFill>
                  <a:schemeClr val="tx1"/>
                </a:solidFill>
                <a:latin typeface="+mn-lt"/>
                <a:ea typeface="+mn-ea"/>
                <a:cs typeface="+mn-cs"/>
              </a:rPr>
              <a:t>SQL </a:t>
            </a:r>
            <a:r>
              <a:rPr lang="zh-CN" altLang="en-US" sz="1200" b="0" i="0" kern="1200" dirty="0" smtClean="0">
                <a:solidFill>
                  <a:schemeClr val="tx1"/>
                </a:solidFill>
                <a:latin typeface="+mn-lt"/>
                <a:ea typeface="+mn-ea"/>
                <a:cs typeface="+mn-cs"/>
              </a:rPr>
              <a:t>无疑将关系型数据库的强大发挥到了极致。</a:t>
            </a:r>
          </a:p>
          <a:p>
            <a:r>
              <a:rPr lang="en-US" altLang="zh-CN" sz="1200" b="1" i="0" kern="1200" dirty="0" smtClean="0">
                <a:solidFill>
                  <a:schemeClr val="tx1"/>
                </a:solidFill>
                <a:latin typeface="+mn-lt"/>
                <a:ea typeface="+mn-ea"/>
                <a:cs typeface="+mn-cs"/>
              </a:rPr>
              <a:t>0x02 </a:t>
            </a:r>
            <a:r>
              <a:rPr lang="zh-CN" altLang="en-US" sz="1200" b="1" i="0" kern="1200" dirty="0" smtClean="0">
                <a:solidFill>
                  <a:schemeClr val="tx1"/>
                </a:solidFill>
                <a:latin typeface="+mn-lt"/>
                <a:ea typeface="+mn-ea"/>
                <a:cs typeface="+mn-cs"/>
              </a:rPr>
              <a:t>异军突起： </a:t>
            </a:r>
            <a:r>
              <a:rPr lang="en-US" altLang="zh-CN" sz="1200" b="1" i="0" kern="1200" dirty="0" err="1" smtClean="0">
                <a:solidFill>
                  <a:schemeClr val="tx1"/>
                </a:solidFill>
                <a:latin typeface="+mn-lt"/>
                <a:ea typeface="+mn-ea"/>
                <a:cs typeface="+mn-cs"/>
              </a:rPr>
              <a:t>NoSQL</a:t>
            </a:r>
            <a:endParaRPr lang="en-US" altLang="zh-CN" sz="1200" b="1"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随着计算机能力的不断上升，人们的生活越来越离散化和数字化，数据库所要处理的数据复杂度与数据量也在以几何级数上升。同样，伴随着 </a:t>
            </a:r>
            <a:r>
              <a:rPr lang="en-US" altLang="zh-CN" sz="1200" b="0" i="0" kern="1200" dirty="0" smtClean="0">
                <a:solidFill>
                  <a:schemeClr val="tx1"/>
                </a:solidFill>
                <a:latin typeface="+mn-lt"/>
                <a:ea typeface="+mn-ea"/>
                <a:cs typeface="+mn-cs"/>
              </a:rPr>
              <a:t>Web 2.0 </a:t>
            </a:r>
            <a:r>
              <a:rPr lang="zh-CN" altLang="en-US" sz="1200" b="0" i="0" kern="1200" dirty="0" smtClean="0">
                <a:solidFill>
                  <a:schemeClr val="tx1"/>
                </a:solidFill>
                <a:latin typeface="+mn-lt"/>
                <a:ea typeface="+mn-ea"/>
                <a:cs typeface="+mn-cs"/>
              </a:rPr>
              <a:t>时代的到来，数据的冗余与不规则性也在不断地产生。人们终于发现，结构化数据已经开始变得越来越困难，甚至于是不可实现的了。这个时候，基于 </a:t>
            </a:r>
            <a:r>
              <a:rPr lang="en-US" altLang="zh-CN" sz="1200" b="0" i="0" kern="1200" dirty="0" smtClean="0">
                <a:solidFill>
                  <a:schemeClr val="tx1"/>
                </a:solidFill>
                <a:latin typeface="+mn-lt"/>
                <a:ea typeface="+mn-ea"/>
                <a:cs typeface="+mn-cs"/>
              </a:rPr>
              <a:t>Key-Value </a:t>
            </a:r>
            <a:r>
              <a:rPr lang="zh-CN" altLang="en-US" sz="1200" b="0" i="0" kern="1200" dirty="0" smtClean="0">
                <a:solidFill>
                  <a:schemeClr val="tx1"/>
                </a:solidFill>
                <a:latin typeface="+mn-lt"/>
                <a:ea typeface="+mn-ea"/>
                <a:cs typeface="+mn-cs"/>
              </a:rPr>
              <a:t>的 </a:t>
            </a:r>
            <a:r>
              <a:rPr lang="zh-CN" altLang="en-US" sz="1200" b="1" i="1" kern="1200" dirty="0" smtClean="0">
                <a:solidFill>
                  <a:schemeClr val="tx1"/>
                </a:solidFill>
                <a:latin typeface="+mn-lt"/>
                <a:ea typeface="+mn-ea"/>
                <a:cs typeface="+mn-cs"/>
              </a:rPr>
              <a:t>非结构化数据</a:t>
            </a:r>
            <a:r>
              <a:rPr lang="zh-CN" altLang="en-US" sz="1200" b="0" i="0" kern="1200" dirty="0" smtClean="0">
                <a:solidFill>
                  <a:schemeClr val="tx1"/>
                </a:solidFill>
                <a:latin typeface="+mn-lt"/>
                <a:ea typeface="+mn-ea"/>
                <a:cs typeface="+mn-cs"/>
              </a:rPr>
              <a:t> 库的理念产生了。也就是这个时候， </a:t>
            </a:r>
            <a:r>
              <a:rPr lang="en-US" altLang="zh-CN" sz="1200" b="0" i="0" kern="1200" dirty="0" err="1" smtClean="0">
                <a:solidFill>
                  <a:schemeClr val="tx1"/>
                </a:solidFill>
                <a:latin typeface="+mn-lt"/>
                <a:ea typeface="+mn-ea"/>
                <a:cs typeface="+mn-cs"/>
              </a:rPr>
              <a:t>NoSQL</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开始进入人们的视线。</a:t>
            </a:r>
          </a:p>
          <a:p>
            <a:r>
              <a:rPr lang="zh-CN" altLang="en-US" sz="1200" b="0" i="0" kern="1200" dirty="0" smtClean="0">
                <a:solidFill>
                  <a:schemeClr val="tx1"/>
                </a:solidFill>
                <a:latin typeface="+mn-lt"/>
                <a:ea typeface="+mn-ea"/>
                <a:cs typeface="+mn-cs"/>
              </a:rPr>
              <a:t>对非结构化数据的高效处理，对并发性能的完美提升，对数据实时更新的强力支持，这一切的一切，都使得 </a:t>
            </a:r>
            <a:r>
              <a:rPr lang="en-US" altLang="zh-CN" sz="1200" b="0" i="0" kern="1200" dirty="0" err="1" smtClean="0">
                <a:solidFill>
                  <a:schemeClr val="tx1"/>
                </a:solidFill>
                <a:latin typeface="+mn-lt"/>
                <a:ea typeface="+mn-ea"/>
                <a:cs typeface="+mn-cs"/>
              </a:rPr>
              <a:t>NoSQL</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不断拥有更高的市场占有率，冲击着 </a:t>
            </a:r>
            <a:r>
              <a:rPr lang="en-US" altLang="zh-CN" sz="1200" b="0" i="0" kern="1200" dirty="0" smtClean="0">
                <a:solidFill>
                  <a:schemeClr val="tx1"/>
                </a:solidFill>
                <a:latin typeface="+mn-lt"/>
                <a:ea typeface="+mn-ea"/>
                <a:cs typeface="+mn-cs"/>
              </a:rPr>
              <a:t>SQL </a:t>
            </a:r>
            <a:r>
              <a:rPr lang="zh-CN" altLang="en-US" sz="1200" b="0" i="0" kern="1200" dirty="0" smtClean="0">
                <a:solidFill>
                  <a:schemeClr val="tx1"/>
                </a:solidFill>
                <a:latin typeface="+mn-lt"/>
                <a:ea typeface="+mn-ea"/>
                <a:cs typeface="+mn-cs"/>
              </a:rPr>
              <a:t>稳固多年的地位。</a:t>
            </a:r>
          </a:p>
          <a:p>
            <a:r>
              <a:rPr lang="en-US" altLang="zh-CN" sz="1200" b="1" i="0" kern="1200" dirty="0" smtClean="0">
                <a:solidFill>
                  <a:schemeClr val="tx1"/>
                </a:solidFill>
                <a:latin typeface="+mn-lt"/>
                <a:ea typeface="+mn-ea"/>
                <a:cs typeface="+mn-cs"/>
              </a:rPr>
              <a:t>0x03 </a:t>
            </a:r>
            <a:r>
              <a:rPr lang="zh-CN" altLang="en-US" sz="1200" b="1" i="0" kern="1200" dirty="0" smtClean="0">
                <a:solidFill>
                  <a:schemeClr val="tx1"/>
                </a:solidFill>
                <a:latin typeface="+mn-lt"/>
                <a:ea typeface="+mn-ea"/>
                <a:cs typeface="+mn-cs"/>
              </a:rPr>
              <a:t>问鼎天下，孰与争锋</a:t>
            </a:r>
          </a:p>
          <a:p>
            <a:r>
              <a:rPr lang="zh-CN" altLang="en-US" sz="1200" b="0" i="0" kern="1200" dirty="0" smtClean="0">
                <a:solidFill>
                  <a:schemeClr val="tx1"/>
                </a:solidFill>
                <a:latin typeface="+mn-lt"/>
                <a:ea typeface="+mn-ea"/>
                <a:cs typeface="+mn-cs"/>
              </a:rPr>
              <a:t>从早期 </a:t>
            </a:r>
            <a:r>
              <a:rPr lang="en-US" altLang="zh-CN" sz="1200" b="0" i="0" kern="1200" dirty="0" smtClean="0">
                <a:solidFill>
                  <a:schemeClr val="tx1"/>
                </a:solidFill>
                <a:latin typeface="+mn-lt"/>
                <a:ea typeface="+mn-ea"/>
                <a:cs typeface="+mn-cs"/>
              </a:rPr>
              <a:t>SQL </a:t>
            </a:r>
            <a:r>
              <a:rPr lang="zh-CN" altLang="en-US" sz="1200" b="0" i="0" kern="1200" dirty="0" smtClean="0">
                <a:solidFill>
                  <a:schemeClr val="tx1"/>
                </a:solidFill>
                <a:latin typeface="+mn-lt"/>
                <a:ea typeface="+mn-ea"/>
                <a:cs typeface="+mn-cs"/>
              </a:rPr>
              <a:t>关系型数据库的完善推广，到八十年代 </a:t>
            </a:r>
            <a:r>
              <a:rPr lang="en-US" altLang="zh-CN" sz="1200" b="0" i="0" kern="1200" dirty="0" err="1" smtClean="0">
                <a:solidFill>
                  <a:schemeClr val="tx1"/>
                </a:solidFill>
                <a:latin typeface="+mn-lt"/>
                <a:ea typeface="+mn-ea"/>
                <a:cs typeface="+mn-cs"/>
              </a:rPr>
              <a:t>NoSQL</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概念模型的提出，再到如今两极天下的 </a:t>
            </a:r>
            <a:r>
              <a:rPr lang="en-US" altLang="zh-CN" sz="1200" b="0" i="0" kern="1200" dirty="0" smtClean="0">
                <a:solidFill>
                  <a:schemeClr val="tx1"/>
                </a:solidFill>
                <a:latin typeface="+mn-lt"/>
                <a:ea typeface="+mn-ea"/>
                <a:cs typeface="+mn-cs"/>
              </a:rPr>
              <a:t>Web 2.0 </a:t>
            </a:r>
            <a:r>
              <a:rPr lang="zh-CN" altLang="en-US" sz="1200" b="0" i="0" kern="1200" dirty="0" smtClean="0">
                <a:solidFill>
                  <a:schemeClr val="tx1"/>
                </a:solidFill>
                <a:latin typeface="+mn-lt"/>
                <a:ea typeface="+mn-ea"/>
                <a:cs typeface="+mn-cs"/>
              </a:rPr>
              <a:t>时代，人们终于开始意识到数据库技术的发展已经远远落后于数据的增长，于此同时浮出水面的，还有 </a:t>
            </a:r>
            <a:r>
              <a:rPr lang="en-US" altLang="zh-CN" sz="1200" b="0" i="0" kern="1200" dirty="0" err="1" smtClean="0">
                <a:solidFill>
                  <a:schemeClr val="tx1"/>
                </a:solidFill>
                <a:latin typeface="+mn-lt"/>
                <a:ea typeface="+mn-ea"/>
                <a:cs typeface="+mn-cs"/>
              </a:rPr>
              <a:t>NoSQL</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对 </a:t>
            </a:r>
            <a:r>
              <a:rPr lang="en-US" altLang="zh-CN" sz="1200" b="0" i="0" kern="1200" dirty="0" smtClean="0">
                <a:solidFill>
                  <a:schemeClr val="tx1"/>
                </a:solidFill>
                <a:latin typeface="+mn-lt"/>
                <a:ea typeface="+mn-ea"/>
                <a:cs typeface="+mn-cs"/>
              </a:rPr>
              <a:t>SQL </a:t>
            </a:r>
            <a:r>
              <a:rPr lang="zh-CN" altLang="en-US" sz="1200" b="0" i="0" kern="1200" dirty="0" smtClean="0">
                <a:solidFill>
                  <a:schemeClr val="tx1"/>
                </a:solidFill>
                <a:latin typeface="+mn-lt"/>
                <a:ea typeface="+mn-ea"/>
                <a:cs typeface="+mn-cs"/>
              </a:rPr>
              <a:t>在数据库技术方面统治性地位的冲击：</a:t>
            </a:r>
          </a:p>
          <a:p>
            <a:r>
              <a:rPr lang="zh-CN" altLang="en-US" sz="1200" b="1" i="1" kern="1200" dirty="0" smtClean="0">
                <a:solidFill>
                  <a:schemeClr val="tx1"/>
                </a:solidFill>
                <a:latin typeface="+mn-lt"/>
                <a:ea typeface="+mn-ea"/>
                <a:cs typeface="+mn-cs"/>
              </a:rPr>
              <a:t>一方面， </a:t>
            </a:r>
            <a:r>
              <a:rPr lang="en-US" altLang="zh-CN" sz="1200" b="1" i="1" kern="1200" dirty="0" err="1" smtClean="0">
                <a:solidFill>
                  <a:schemeClr val="tx1"/>
                </a:solidFill>
                <a:latin typeface="+mn-lt"/>
                <a:ea typeface="+mn-ea"/>
                <a:cs typeface="+mn-cs"/>
              </a:rPr>
              <a:t>NoSQL</a:t>
            </a:r>
            <a:r>
              <a:rPr lang="en-US" altLang="zh-CN" sz="1200" b="1" i="1" kern="1200" dirty="0" smtClean="0">
                <a:solidFill>
                  <a:schemeClr val="tx1"/>
                </a:solidFill>
                <a:latin typeface="+mn-lt"/>
                <a:ea typeface="+mn-ea"/>
                <a:cs typeface="+mn-cs"/>
              </a:rPr>
              <a:t> </a:t>
            </a:r>
            <a:r>
              <a:rPr lang="zh-CN" altLang="en-US" sz="1200" b="1" i="1" kern="1200" dirty="0" smtClean="0">
                <a:solidFill>
                  <a:schemeClr val="tx1"/>
                </a:solidFill>
                <a:latin typeface="+mn-lt"/>
                <a:ea typeface="+mn-ea"/>
                <a:cs typeface="+mn-cs"/>
              </a:rPr>
              <a:t>对日新月异的非结构化数据有着令人瞠目结舌的处理能力； 另一方面， </a:t>
            </a:r>
            <a:r>
              <a:rPr lang="en-US" altLang="zh-CN" sz="1200" b="1" i="1" kern="1200" dirty="0" smtClean="0">
                <a:solidFill>
                  <a:schemeClr val="tx1"/>
                </a:solidFill>
                <a:latin typeface="+mn-lt"/>
                <a:ea typeface="+mn-ea"/>
                <a:cs typeface="+mn-cs"/>
              </a:rPr>
              <a:t>SQL </a:t>
            </a:r>
            <a:r>
              <a:rPr lang="zh-CN" altLang="en-US" sz="1200" b="1" i="1" kern="1200" dirty="0" smtClean="0">
                <a:solidFill>
                  <a:schemeClr val="tx1"/>
                </a:solidFill>
                <a:latin typeface="+mn-lt"/>
                <a:ea typeface="+mn-ea"/>
                <a:cs typeface="+mn-cs"/>
              </a:rPr>
              <a:t>长期的发展意味着其稳定性与拓展性令其他模式的数据库难以望其项背的。</a:t>
            </a:r>
            <a:endParaRPr lang="zh-CN" altLang="en-US"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我们的项目，就是想通过多个方面的比较，对两种模式的数据库进行对比，分析比较出两种数据库优劣，以便于将来进行更加深入的学习和分析。</a:t>
            </a:r>
          </a:p>
          <a:p>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4</a:t>
            </a:fld>
            <a:endParaRPr lang="zh-CN" altLang="en-US"/>
          </a:p>
        </p:txBody>
      </p:sp>
    </p:spTree>
    <p:extLst>
      <p:ext uri="{BB962C8B-B14F-4D97-AF65-F5344CB8AC3E}">
        <p14:creationId xmlns:p14="http://schemas.microsoft.com/office/powerpoint/2010/main" val="3710545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介绍完背景，让我们把目光转到研究方案上</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5</a:t>
            </a:fld>
            <a:endParaRPr lang="zh-CN" altLang="en-US"/>
          </a:p>
        </p:txBody>
      </p:sp>
    </p:spTree>
    <p:extLst>
      <p:ext uri="{BB962C8B-B14F-4D97-AF65-F5344CB8AC3E}">
        <p14:creationId xmlns:p14="http://schemas.microsoft.com/office/powerpoint/2010/main" val="2748549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工欲善其事必先利其器，所以我们准备了各种工具来衡量这次实验结果</a:t>
            </a:r>
            <a:endParaRPr lang="en-US" altLang="zh-CN" dirty="0" smtClean="0"/>
          </a:p>
          <a:p>
            <a:r>
              <a:rPr lang="zh-CN" altLang="en-US" dirty="0" smtClean="0"/>
              <a:t>对于</a:t>
            </a:r>
            <a:r>
              <a:rPr lang="en-US" altLang="zh-CN" dirty="0" err="1" smtClean="0"/>
              <a:t>mysql</a:t>
            </a:r>
            <a:r>
              <a:rPr lang="zh-CN" altLang="en-US" dirty="0" smtClean="0"/>
              <a:t>我们开始准备了三套工具</a:t>
            </a:r>
            <a:endParaRPr lang="en-US" altLang="zh-CN" dirty="0" smtClean="0"/>
          </a:p>
          <a:p>
            <a:r>
              <a:rPr lang="zh-CN" altLang="en-US" dirty="0" smtClean="0"/>
              <a:t>分别为</a:t>
            </a:r>
            <a:r>
              <a:rPr lang="en-US" altLang="zh-CN" dirty="0" err="1" smtClean="0"/>
              <a:t>mysqlslap,smack,sysbench</a:t>
            </a:r>
            <a:endParaRPr lang="en-US" altLang="zh-CN" dirty="0" smtClean="0"/>
          </a:p>
          <a:p>
            <a:r>
              <a:rPr lang="zh-CN" altLang="en-US" dirty="0" smtClean="0"/>
              <a:t>而经过多番比较和测试，我们最后使用了和</a:t>
            </a:r>
            <a:r>
              <a:rPr lang="en-US" altLang="zh-CN" dirty="0" err="1" smtClean="0"/>
              <a:t>mysql</a:t>
            </a:r>
            <a:r>
              <a:rPr lang="zh-CN" altLang="en-US" dirty="0" smtClean="0"/>
              <a:t>契合最好的</a:t>
            </a:r>
            <a:r>
              <a:rPr lang="en-US" altLang="zh-CN" dirty="0" err="1" smtClean="0"/>
              <a:t>mysqlslap</a:t>
            </a:r>
            <a:endParaRPr lang="en-US" altLang="zh-CN" dirty="0" smtClean="0"/>
          </a:p>
          <a:p>
            <a:r>
              <a:rPr lang="zh-CN" altLang="en-US" dirty="0" smtClean="0"/>
              <a:t>其特点是语法简单</a:t>
            </a:r>
            <a:r>
              <a:rPr lang="en-US" altLang="zh-CN" dirty="0" smtClean="0"/>
              <a:t>,</a:t>
            </a:r>
            <a:r>
              <a:rPr lang="zh-CN" altLang="en-US" dirty="0" smtClean="0"/>
              <a:t>灵活容易使用</a:t>
            </a:r>
            <a:r>
              <a:rPr lang="en-US" altLang="zh-CN" dirty="0" smtClean="0"/>
              <a:t>.</a:t>
            </a:r>
            <a:r>
              <a:rPr lang="zh-CN" altLang="en-US" dirty="0" smtClean="0"/>
              <a:t>该工具可以模拟多个客户端同时并发的向服务器发出查询</a:t>
            </a:r>
            <a:r>
              <a:rPr lang="zh-CN" altLang="en-US" sz="1200" b="0" i="0" kern="1200" dirty="0" smtClean="0">
                <a:solidFill>
                  <a:schemeClr val="tx1"/>
                </a:solidFill>
                <a:latin typeface="+mn-lt"/>
                <a:ea typeface="+mn-ea"/>
                <a:cs typeface="+mn-cs"/>
              </a:rPr>
              <a:t>而且提供了多种引擎的性能比较</a:t>
            </a:r>
            <a:endParaRPr lang="en-US" altLang="zh-CN" dirty="0" smtClean="0"/>
          </a:p>
          <a:p>
            <a:endParaRPr lang="en-US" altLang="zh-CN" dirty="0" smtClean="0"/>
          </a:p>
          <a:p>
            <a:r>
              <a:rPr lang="en-US" altLang="zh-CN" dirty="0" err="1" smtClean="0"/>
              <a:t>Nosql</a:t>
            </a:r>
            <a:r>
              <a:rPr lang="zh-CN" altLang="en-US" dirty="0" smtClean="0"/>
              <a:t>，作为一个新兴的技术，性能测试工具还不是很多，通过查询文献，我们找到了</a:t>
            </a:r>
            <a:r>
              <a:rPr lang="en-US" altLang="zh-CN" dirty="0" err="1" smtClean="0"/>
              <a:t>ycsb</a:t>
            </a:r>
            <a:r>
              <a:rPr lang="zh-CN" altLang="en-US" dirty="0" smtClean="0"/>
              <a:t>作为我们的测试工具</a:t>
            </a:r>
            <a:endParaRPr lang="en-US" altLang="zh-CN" dirty="0" smtClean="0"/>
          </a:p>
          <a:p>
            <a:pPr>
              <a:buFont typeface="Wingdings"/>
              <a:buChar char="Ø"/>
            </a:pPr>
            <a:r>
              <a:rPr lang="en-US" altLang="zh-CN" dirty="0" smtClean="0"/>
              <a:t>YCSB(The Yahoo! Cloud Serving Benchmark)</a:t>
            </a:r>
            <a:r>
              <a:rPr lang="zh-CN" altLang="en-US" dirty="0" smtClean="0"/>
              <a:t>是雅虎编写的一套用于比较</a:t>
            </a:r>
            <a:r>
              <a:rPr lang="en-US" altLang="zh-CN" dirty="0" err="1" smtClean="0"/>
              <a:t>NoSQL</a:t>
            </a:r>
            <a:r>
              <a:rPr lang="zh-CN" altLang="en-US" dirty="0" smtClean="0"/>
              <a:t>数据库系统的性能的开源工具。</a:t>
            </a:r>
            <a:endParaRPr lang="en-US" altLang="zh-CN" dirty="0" smtClean="0"/>
          </a:p>
          <a:p>
            <a:pPr>
              <a:buFont typeface="Wingdings"/>
              <a:buChar char="Ø"/>
            </a:pPr>
            <a:r>
              <a:rPr lang="zh-CN" altLang="en-US" dirty="0" smtClean="0"/>
              <a:t>其特点是可以对不同的</a:t>
            </a:r>
            <a:r>
              <a:rPr lang="en-US" altLang="zh-CN" dirty="0" err="1" smtClean="0"/>
              <a:t>nosql</a:t>
            </a:r>
            <a:r>
              <a:rPr lang="zh-CN" altLang="en-US" dirty="0" smtClean="0"/>
              <a:t>数据库进行测试</a:t>
            </a:r>
            <a:endParaRPr lang="en-US" altLang="zh-CN" dirty="0" smtClean="0"/>
          </a:p>
          <a:p>
            <a:pPr>
              <a:buFont typeface="Wingdings"/>
              <a:buChar char="Ø"/>
            </a:pPr>
            <a:r>
              <a:rPr lang="zh-CN" altLang="en-US" dirty="0" smtClean="0"/>
              <a:t>还可以通过自定义其核心的</a:t>
            </a:r>
            <a:r>
              <a:rPr lang="en-US" altLang="zh-CN" dirty="0" smtClean="0"/>
              <a:t>java</a:t>
            </a:r>
            <a:r>
              <a:rPr lang="zh-CN" altLang="en-US" dirty="0" smtClean="0"/>
              <a:t>包来实现一些自定义操作</a:t>
            </a:r>
            <a:endParaRPr lang="en-US" altLang="zh-CN" dirty="0" smtClean="0"/>
          </a:p>
          <a:p>
            <a:pPr>
              <a:buFont typeface="Wingdings"/>
              <a:buChar char="Ø"/>
            </a:pPr>
            <a:r>
              <a:rPr lang="zh-CN" altLang="en-US" dirty="0" smtClean="0"/>
              <a:t>尽管这些工具很成熟，但是和我们的需求不是完全切合，所以在最后我们也自己写了各种脚本和代码来进行试验或对工具进行补充</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6</a:t>
            </a:fld>
            <a:endParaRPr lang="zh-CN" altLang="en-US"/>
          </a:p>
        </p:txBody>
      </p:sp>
    </p:spTree>
    <p:extLst>
      <p:ext uri="{BB962C8B-B14F-4D97-AF65-F5344CB8AC3E}">
        <p14:creationId xmlns:p14="http://schemas.microsoft.com/office/powerpoint/2010/main" val="6911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介绍完工具，下面是实验环境</a:t>
            </a:r>
            <a:endParaRPr lang="en-US" altLang="zh-CN" dirty="0" smtClean="0"/>
          </a:p>
          <a:p>
            <a:r>
              <a:rPr lang="zh-CN" altLang="en-US" dirty="0" smtClean="0"/>
              <a:t>操作系统和</a:t>
            </a:r>
            <a:r>
              <a:rPr lang="en-US" altLang="zh-CN" dirty="0" err="1" smtClean="0"/>
              <a:t>sql</a:t>
            </a:r>
            <a:r>
              <a:rPr lang="zh-CN" altLang="en-US" dirty="0" smtClean="0"/>
              <a:t>版本等相信大家都很熟悉，这里不赘述</a:t>
            </a:r>
            <a:endParaRPr lang="en-US" altLang="zh-CN" dirty="0" smtClean="0"/>
          </a:p>
          <a:p>
            <a:r>
              <a:rPr lang="zh-CN" altLang="en-US" dirty="0" smtClean="0"/>
              <a:t>我们只简单介绍一下</a:t>
            </a:r>
            <a:r>
              <a:rPr lang="en-US" altLang="zh-CN" dirty="0" err="1" smtClean="0"/>
              <a:t>Mongodb</a:t>
            </a:r>
            <a:endParaRPr lang="en-US" altLang="zh-CN" dirty="0" smtClean="0"/>
          </a:p>
          <a:p>
            <a:r>
              <a:rPr lang="en-US" altLang="zh-CN" dirty="0" err="1" smtClean="0"/>
              <a:t>mongodb</a:t>
            </a:r>
            <a:r>
              <a:rPr lang="zh-CN" altLang="en-US" dirty="0" smtClean="0"/>
              <a:t>是一款</a:t>
            </a:r>
            <a:r>
              <a:rPr lang="en-US" altLang="zh-CN" dirty="0" err="1" smtClean="0"/>
              <a:t>nosql</a:t>
            </a:r>
            <a:r>
              <a:rPr lang="zh-CN" altLang="en-US" dirty="0" smtClean="0"/>
              <a:t>数据库，和关系型数据库不同，他数据的原子单位是</a:t>
            </a:r>
            <a:r>
              <a:rPr lang="en-US" altLang="zh-CN" dirty="0" smtClean="0"/>
              <a:t>JSON</a:t>
            </a:r>
            <a:r>
              <a:rPr lang="zh-CN" altLang="en-US" dirty="0" smtClean="0"/>
              <a:t>文档，在</a:t>
            </a:r>
            <a:r>
              <a:rPr lang="en-US" altLang="zh-CN" dirty="0" smtClean="0"/>
              <a:t>2015</a:t>
            </a:r>
            <a:r>
              <a:rPr lang="zh-CN" altLang="en-US" dirty="0" smtClean="0"/>
              <a:t>年</a:t>
            </a:r>
            <a:r>
              <a:rPr lang="en-US" altLang="zh-CN" dirty="0" smtClean="0"/>
              <a:t>7</a:t>
            </a:r>
            <a:r>
              <a:rPr lang="zh-CN" altLang="en-US" dirty="0" smtClean="0"/>
              <a:t>月的评选中，</a:t>
            </a:r>
            <a:r>
              <a:rPr lang="en-US" altLang="zh-CN" dirty="0" err="1" smtClean="0"/>
              <a:t>mongodb</a:t>
            </a:r>
            <a:r>
              <a:rPr lang="zh-CN" altLang="en-US" dirty="0" smtClean="0"/>
              <a:t>被评为第</a:t>
            </a:r>
            <a:r>
              <a:rPr lang="en-US" altLang="zh-CN" dirty="0" smtClean="0"/>
              <a:t>4</a:t>
            </a:r>
            <a:r>
              <a:rPr lang="zh-CN" altLang="en-US" dirty="0" smtClean="0"/>
              <a:t>受欢迎的</a:t>
            </a:r>
            <a:r>
              <a:rPr lang="en-US" altLang="zh-CN" dirty="0" smtClean="0"/>
              <a:t>DBMS</a:t>
            </a:r>
            <a:r>
              <a:rPr lang="zh-CN" altLang="en-US" dirty="0" smtClean="0"/>
              <a:t>和最受欢迎的文档储存型的</a:t>
            </a:r>
            <a:r>
              <a:rPr lang="en-US" altLang="zh-CN" dirty="0" smtClean="0"/>
              <a:t>DBMS</a:t>
            </a:r>
            <a:r>
              <a:rPr lang="zh-CN" altLang="en-US" dirty="0" smtClean="0"/>
              <a:t>。同时，其对</a:t>
            </a:r>
            <a:r>
              <a:rPr lang="en-US" altLang="zh-CN" dirty="0" err="1" smtClean="0"/>
              <a:t>flask,Django,java,nodejs</a:t>
            </a:r>
            <a:r>
              <a:rPr lang="zh-CN" altLang="en-US" dirty="0" smtClean="0"/>
              <a:t>等的良好支持使得他有很广阔的应用场景，因此，我们选择了</a:t>
            </a:r>
            <a:r>
              <a:rPr lang="en-US" altLang="zh-CN" dirty="0" err="1" smtClean="0"/>
              <a:t>mongodb</a:t>
            </a:r>
            <a:r>
              <a:rPr lang="zh-CN" altLang="en-US" dirty="0" smtClean="0"/>
              <a:t>作为我们的测试数据库</a:t>
            </a:r>
            <a:endParaRPr lang="en-US" altLang="zh-CN" dirty="0" smtClean="0"/>
          </a:p>
        </p:txBody>
      </p:sp>
      <p:sp>
        <p:nvSpPr>
          <p:cNvPr id="4" name="灯片编号占位符 3"/>
          <p:cNvSpPr>
            <a:spLocks noGrp="1"/>
          </p:cNvSpPr>
          <p:nvPr>
            <p:ph type="sldNum" sz="quarter" idx="10"/>
          </p:nvPr>
        </p:nvSpPr>
        <p:spPr/>
        <p:txBody>
          <a:bodyPr/>
          <a:lstStyle/>
          <a:p>
            <a:fld id="{B45B17BA-6DD1-4F5E-AAD4-77158B0FD79C}" type="slidenum">
              <a:rPr lang="zh-CN" altLang="en-US" smtClean="0"/>
              <a:t>7</a:t>
            </a:fld>
            <a:endParaRPr lang="zh-CN" altLang="en-US"/>
          </a:p>
        </p:txBody>
      </p:sp>
    </p:spTree>
    <p:extLst>
      <p:ext uri="{BB962C8B-B14F-4D97-AF65-F5344CB8AC3E}">
        <p14:creationId xmlns:p14="http://schemas.microsoft.com/office/powerpoint/2010/main" val="2338173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经过阅读各种文献，我们把时间</a:t>
            </a:r>
            <a:r>
              <a:rPr lang="zh-CN" altLang="en-US" dirty="0" smtClean="0"/>
              <a:t>，硬盘占用，</a:t>
            </a:r>
            <a:r>
              <a:rPr lang="en-US" altLang="zh-CN" dirty="0" smtClean="0"/>
              <a:t>CPU</a:t>
            </a:r>
            <a:r>
              <a:rPr lang="zh-CN" altLang="en-US" dirty="0" smtClean="0"/>
              <a:t>，内存作为此次实验结果的衡量标准</a:t>
            </a:r>
            <a:endParaRPr lang="en-US" altLang="zh-CN" dirty="0" smtClean="0"/>
          </a:p>
          <a:p>
            <a:r>
              <a:rPr lang="zh-CN" altLang="en-US" dirty="0" smtClean="0"/>
              <a:t>而我们主要用于实验的操作是增、查、改</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8</a:t>
            </a:fld>
            <a:endParaRPr lang="zh-CN" altLang="en-US"/>
          </a:p>
        </p:txBody>
      </p:sp>
    </p:spTree>
    <p:extLst>
      <p:ext uri="{BB962C8B-B14F-4D97-AF65-F5344CB8AC3E}">
        <p14:creationId xmlns:p14="http://schemas.microsoft.com/office/powerpoint/2010/main" val="2931394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为了更好的比较，我们把实验分为了结构化数据和非结构化数据两部分</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9</a:t>
            </a:fld>
            <a:endParaRPr lang="zh-CN" altLang="en-US"/>
          </a:p>
        </p:txBody>
      </p:sp>
    </p:spTree>
    <p:extLst>
      <p:ext uri="{BB962C8B-B14F-4D97-AF65-F5344CB8AC3E}">
        <p14:creationId xmlns:p14="http://schemas.microsoft.com/office/powerpoint/2010/main" val="1205954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pPr/>
              <a:t>4/12/2016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pPr/>
              <a:t>4/12/2016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pPr/>
              <a:t>4/12/2016</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pPr/>
              <a:t>4/12/2016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4/12/2016</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pPr/>
              <a:t>4/12/2016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pPr/>
              <a:t>4/12/2016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pPr/>
              <a:t>4/12/2016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pPr/>
              <a:t>4/12/2016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DFF08F-DC6B-4601-B491-B0F83F6DD2DA}" type="datetimeFigureOut">
              <a:rPr lang="en-US" dirty="0"/>
              <a:pPr/>
              <a:t>4/12/2016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DFF08F-DC6B-4601-B491-B0F83F6DD2DA}" type="datetimeFigureOut">
              <a:rPr lang="en-US" dirty="0"/>
              <a:pPr/>
              <a:t>4/12/2016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4/12/2016</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66364"/>
            <a:ext cx="11471565" cy="1739347"/>
          </a:xfrm>
        </p:spPr>
        <p:txBody>
          <a:bodyPr/>
          <a:lstStyle/>
          <a:p>
            <a:r>
              <a:rPr lang="en-US" altLang="zh-CN" dirty="0"/>
              <a:t>NoSQL </a:t>
            </a:r>
            <a:r>
              <a:rPr lang="en-US" altLang="zh-CN" sz="2400" dirty="0" smtClean="0"/>
              <a:t>vs</a:t>
            </a:r>
            <a:r>
              <a:rPr lang="zh-CN" altLang="en-US" dirty="0" smtClean="0"/>
              <a:t> </a:t>
            </a:r>
            <a:r>
              <a:rPr lang="en-US" altLang="zh-CN" dirty="0" smtClean="0"/>
              <a:t>SQL</a:t>
            </a:r>
            <a:endParaRPr lang="zh-CN" altLang="en-US" dirty="0"/>
          </a:p>
        </p:txBody>
      </p:sp>
      <p:sp>
        <p:nvSpPr>
          <p:cNvPr id="3" name="副标题 2"/>
          <p:cNvSpPr>
            <a:spLocks noGrp="1"/>
          </p:cNvSpPr>
          <p:nvPr>
            <p:ph type="subTitle" idx="1"/>
          </p:nvPr>
        </p:nvSpPr>
        <p:spPr/>
        <p:txBody>
          <a:bodyPr/>
          <a:lstStyle/>
          <a:p>
            <a:r>
              <a:rPr lang="zh-CN" altLang="en-US" dirty="0" smtClean="0"/>
              <a:t>肖子彤 张倬 谭凌霄</a:t>
            </a:r>
            <a:endParaRPr lang="zh-CN" altLang="en-US" dirty="0"/>
          </a:p>
        </p:txBody>
      </p:sp>
    </p:spTree>
    <p:extLst>
      <p:ext uri="{BB962C8B-B14F-4D97-AF65-F5344CB8AC3E}">
        <p14:creationId xmlns:p14="http://schemas.microsoft.com/office/powerpoint/2010/main" val="3255417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数据集选择</a:t>
            </a:r>
            <a:endParaRPr lang="zh-CN" altLang="en-US" dirty="0"/>
          </a:p>
        </p:txBody>
      </p:sp>
      <p:sp>
        <p:nvSpPr>
          <p:cNvPr id="3" name="内容占位符 2"/>
          <p:cNvSpPr>
            <a:spLocks noGrp="1"/>
          </p:cNvSpPr>
          <p:nvPr>
            <p:ph idx="1"/>
          </p:nvPr>
        </p:nvSpPr>
        <p:spPr/>
        <p:txBody>
          <a:bodyPr>
            <a:normAutofit/>
          </a:bodyPr>
          <a:lstStyle/>
          <a:p>
            <a:r>
              <a:rPr lang="zh-CN" altLang="en-US" sz="3200" dirty="0" smtClean="0"/>
              <a:t>使用脚本生成统一的结构化数据集</a:t>
            </a:r>
            <a:endParaRPr lang="zh-CN" altLang="en-US" sz="3200" dirty="0"/>
          </a:p>
        </p:txBody>
      </p:sp>
    </p:spTree>
    <p:extLst>
      <p:ext uri="{BB962C8B-B14F-4D97-AF65-F5344CB8AC3E}">
        <p14:creationId xmlns:p14="http://schemas.microsoft.com/office/powerpoint/2010/main" val="3865428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场景</a:t>
            </a:r>
            <a:endParaRPr lang="zh-CN" altLang="en-US" dirty="0"/>
          </a:p>
        </p:txBody>
      </p:sp>
      <p:sp>
        <p:nvSpPr>
          <p:cNvPr id="3" name="内容占位符 2"/>
          <p:cNvSpPr>
            <a:spLocks noGrp="1"/>
          </p:cNvSpPr>
          <p:nvPr>
            <p:ph idx="1"/>
          </p:nvPr>
        </p:nvSpPr>
        <p:spPr/>
        <p:txBody>
          <a:bodyPr/>
          <a:lstStyle/>
          <a:p>
            <a:r>
              <a:rPr lang="zh-CN" altLang="en-US" sz="3200" dirty="0"/>
              <a:t>场景</a:t>
            </a:r>
            <a:r>
              <a:rPr lang="en-US" altLang="zh-CN" sz="3200" dirty="0"/>
              <a:t>S1: 100%</a:t>
            </a:r>
            <a:r>
              <a:rPr lang="zh-CN" altLang="en-US" sz="3200" dirty="0"/>
              <a:t>插入。用来加载测试数据</a:t>
            </a:r>
          </a:p>
          <a:p>
            <a:r>
              <a:rPr lang="zh-CN" altLang="en-US" sz="3200" dirty="0"/>
              <a:t>场景</a:t>
            </a:r>
            <a:r>
              <a:rPr lang="en-US" altLang="zh-CN" sz="3200" dirty="0"/>
              <a:t>S2: </a:t>
            </a:r>
            <a:r>
              <a:rPr lang="zh-CN" altLang="en-US" sz="3200" dirty="0"/>
              <a:t>写多读少 </a:t>
            </a:r>
            <a:r>
              <a:rPr lang="en-US" altLang="zh-CN" sz="3200" dirty="0"/>
              <a:t>90% </a:t>
            </a:r>
            <a:r>
              <a:rPr lang="zh-CN" altLang="en-US" sz="3200" dirty="0"/>
              <a:t>更新 </a:t>
            </a:r>
            <a:r>
              <a:rPr lang="en-US" altLang="zh-CN" sz="3200" dirty="0"/>
              <a:t>10%</a:t>
            </a:r>
            <a:r>
              <a:rPr lang="zh-CN" altLang="en-US" sz="3200" dirty="0"/>
              <a:t>读</a:t>
            </a:r>
          </a:p>
          <a:p>
            <a:r>
              <a:rPr lang="zh-CN" altLang="en-US" sz="3200" dirty="0"/>
              <a:t>场景</a:t>
            </a:r>
            <a:r>
              <a:rPr lang="en-US" altLang="zh-CN" sz="3200" dirty="0"/>
              <a:t>S3: </a:t>
            </a:r>
            <a:r>
              <a:rPr lang="zh-CN" altLang="en-US" sz="3200" dirty="0"/>
              <a:t>混合读写 </a:t>
            </a:r>
            <a:r>
              <a:rPr lang="en-US" altLang="zh-CN" sz="3200" dirty="0" smtClean="0"/>
              <a:t>60%</a:t>
            </a:r>
            <a:r>
              <a:rPr lang="zh-CN" altLang="en-US" sz="3200" dirty="0"/>
              <a:t>读， </a:t>
            </a:r>
            <a:r>
              <a:rPr lang="en-US" altLang="zh-CN" sz="3200" dirty="0" smtClean="0"/>
              <a:t>30% </a:t>
            </a:r>
            <a:r>
              <a:rPr lang="zh-CN" altLang="en-US" sz="3200" dirty="0"/>
              <a:t>插入， </a:t>
            </a:r>
            <a:r>
              <a:rPr lang="en-US" altLang="zh-CN" sz="3200" dirty="0"/>
              <a:t>10% </a:t>
            </a:r>
            <a:r>
              <a:rPr lang="zh-CN" altLang="en-US" sz="3200" dirty="0"/>
              <a:t>更新</a:t>
            </a:r>
          </a:p>
          <a:p>
            <a:r>
              <a:rPr lang="zh-CN" altLang="en-US" sz="3200" dirty="0"/>
              <a:t>场景</a:t>
            </a:r>
            <a:r>
              <a:rPr lang="en-US" altLang="zh-CN" sz="3200" dirty="0"/>
              <a:t>S4: </a:t>
            </a:r>
            <a:r>
              <a:rPr lang="zh-CN" altLang="en-US" sz="3200" dirty="0"/>
              <a:t>读多写少 </a:t>
            </a:r>
            <a:r>
              <a:rPr lang="en-US" altLang="zh-CN" sz="3200" dirty="0"/>
              <a:t>90% </a:t>
            </a:r>
            <a:r>
              <a:rPr lang="zh-CN" altLang="en-US" sz="3200" dirty="0"/>
              <a:t>读， </a:t>
            </a:r>
            <a:r>
              <a:rPr lang="en-US" altLang="zh-CN" sz="3200" dirty="0"/>
              <a:t>10% </a:t>
            </a:r>
            <a:r>
              <a:rPr lang="zh-CN" altLang="en-US" sz="3200" dirty="0"/>
              <a:t>插入、更新</a:t>
            </a:r>
          </a:p>
          <a:p>
            <a:r>
              <a:rPr lang="zh-CN" altLang="en-US" sz="3200" dirty="0"/>
              <a:t>场景</a:t>
            </a:r>
            <a:r>
              <a:rPr lang="en-US" altLang="zh-CN" sz="3200" dirty="0"/>
              <a:t>S5</a:t>
            </a:r>
            <a:r>
              <a:rPr lang="zh-CN" altLang="en-US" sz="3200" dirty="0"/>
              <a:t>： </a:t>
            </a:r>
            <a:r>
              <a:rPr lang="en-US" altLang="zh-CN" sz="3200" dirty="0"/>
              <a:t>100%</a:t>
            </a:r>
            <a:r>
              <a:rPr lang="zh-CN" altLang="en-US" sz="3200" dirty="0"/>
              <a:t>读</a:t>
            </a:r>
            <a:endParaRPr lang="en-US" altLang="zh-CN" sz="3200" dirty="0" smtClean="0"/>
          </a:p>
          <a:p>
            <a:endParaRPr lang="zh-CN" altLang="en-US" dirty="0"/>
          </a:p>
        </p:txBody>
      </p:sp>
    </p:spTree>
    <p:extLst>
      <p:ext uri="{BB962C8B-B14F-4D97-AF65-F5344CB8AC3E}">
        <p14:creationId xmlns:p14="http://schemas.microsoft.com/office/powerpoint/2010/main" val="8404979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操作过程</a:t>
            </a:r>
            <a:endParaRPr lang="zh-CN" altLang="en-US" dirty="0"/>
          </a:p>
        </p:txBody>
      </p:sp>
      <p:sp>
        <p:nvSpPr>
          <p:cNvPr id="3" name="内容占位符 2"/>
          <p:cNvSpPr>
            <a:spLocks noGrp="1"/>
          </p:cNvSpPr>
          <p:nvPr>
            <p:ph idx="1"/>
          </p:nvPr>
        </p:nvSpPr>
        <p:spPr/>
        <p:txBody>
          <a:bodyPr>
            <a:normAutofit/>
          </a:bodyPr>
          <a:lstStyle/>
          <a:p>
            <a:r>
              <a:rPr lang="zh-CN" altLang="en-US" sz="3600" dirty="0" smtClean="0"/>
              <a:t>预热</a:t>
            </a:r>
            <a:endParaRPr lang="en-US" altLang="zh-CN" sz="3600" dirty="0" smtClean="0"/>
          </a:p>
          <a:p>
            <a:r>
              <a:rPr lang="zh-CN" altLang="en-US" sz="3600" dirty="0" smtClean="0"/>
              <a:t>编写程序生成脚本</a:t>
            </a:r>
            <a:endParaRPr lang="en-US" altLang="zh-CN" sz="3600" dirty="0" smtClean="0"/>
          </a:p>
          <a:p>
            <a:r>
              <a:rPr lang="zh-CN" altLang="en-US" sz="3600" dirty="0" smtClean="0"/>
              <a:t>编写程序实现性能监视</a:t>
            </a:r>
            <a:endParaRPr lang="en-US" altLang="zh-CN" sz="3600" dirty="0" smtClean="0"/>
          </a:p>
          <a:p>
            <a:r>
              <a:rPr lang="zh-CN" altLang="en-US" sz="3600" dirty="0" smtClean="0"/>
              <a:t>运行</a:t>
            </a:r>
            <a:endParaRPr lang="zh-CN" altLang="en-US" sz="3600" dirty="0"/>
          </a:p>
        </p:txBody>
      </p:sp>
    </p:spTree>
    <p:extLst>
      <p:ext uri="{BB962C8B-B14F-4D97-AF65-F5344CB8AC3E}">
        <p14:creationId xmlns:p14="http://schemas.microsoft.com/office/powerpoint/2010/main" val="4077091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图表 8"/>
          <p:cNvGraphicFramePr/>
          <p:nvPr>
            <p:extLst>
              <p:ext uri="{D42A27DB-BD31-4B8C-83A1-F6EECF244321}">
                <p14:modId xmlns:p14="http://schemas.microsoft.com/office/powerpoint/2010/main" val="1749820469"/>
              </p:ext>
            </p:extLst>
          </p:nvPr>
        </p:nvGraphicFramePr>
        <p:xfrm>
          <a:off x="1932762" y="1439333"/>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15" name="标题 1"/>
          <p:cNvSpPr>
            <a:spLocks noGrp="1"/>
          </p:cNvSpPr>
          <p:nvPr>
            <p:ph type="title"/>
          </p:nvPr>
        </p:nvSpPr>
        <p:spPr>
          <a:xfrm>
            <a:off x="1202919" y="284176"/>
            <a:ext cx="9784080" cy="1508760"/>
          </a:xfrm>
        </p:spPr>
        <p:txBody>
          <a:bodyPr/>
          <a:lstStyle/>
          <a:p>
            <a:r>
              <a:rPr lang="zh-CN" altLang="en-US" dirty="0" smtClean="0"/>
              <a:t>万级数据时间比较</a:t>
            </a:r>
            <a:endParaRPr lang="zh-CN" altLang="en-US" dirty="0"/>
          </a:p>
        </p:txBody>
      </p:sp>
    </p:spTree>
    <p:extLst>
      <p:ext uri="{BB962C8B-B14F-4D97-AF65-F5344CB8AC3E}">
        <p14:creationId xmlns:p14="http://schemas.microsoft.com/office/powerpoint/2010/main" val="20478977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十</a:t>
            </a:r>
            <a:r>
              <a:rPr lang="zh-CN" altLang="en-US" dirty="0"/>
              <a:t>万级数据时间比较</a:t>
            </a:r>
          </a:p>
        </p:txBody>
      </p:sp>
      <p:graphicFrame>
        <p:nvGraphicFramePr>
          <p:cNvPr id="18" name="图表 17"/>
          <p:cNvGraphicFramePr/>
          <p:nvPr>
            <p:extLst>
              <p:ext uri="{D42A27DB-BD31-4B8C-83A1-F6EECF244321}">
                <p14:modId xmlns:p14="http://schemas.microsoft.com/office/powerpoint/2010/main" val="3648236582"/>
              </p:ext>
            </p:extLst>
          </p:nvPr>
        </p:nvGraphicFramePr>
        <p:xfrm>
          <a:off x="1605280" y="795866"/>
          <a:ext cx="8128000"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682834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百万级数据</a:t>
            </a:r>
            <a:r>
              <a:rPr lang="zh-CN" altLang="en-US" dirty="0"/>
              <a:t>时间比较</a:t>
            </a:r>
          </a:p>
        </p:txBody>
      </p:sp>
      <p:graphicFrame>
        <p:nvGraphicFramePr>
          <p:cNvPr id="5" name="图表 4"/>
          <p:cNvGraphicFramePr/>
          <p:nvPr>
            <p:extLst>
              <p:ext uri="{D42A27DB-BD31-4B8C-83A1-F6EECF244321}">
                <p14:modId xmlns:p14="http://schemas.microsoft.com/office/powerpoint/2010/main" val="83419851"/>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579978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空间占用</a:t>
            </a:r>
            <a:endParaRPr lang="zh-CN" altLang="en-US" dirty="0"/>
          </a:p>
        </p:txBody>
      </p:sp>
      <p:graphicFrame>
        <p:nvGraphicFramePr>
          <p:cNvPr id="5" name="图表 4"/>
          <p:cNvGraphicFramePr/>
          <p:nvPr>
            <p:extLst>
              <p:ext uri="{D42A27DB-BD31-4B8C-83A1-F6EECF244321}">
                <p14:modId xmlns:p14="http://schemas.microsoft.com/office/powerpoint/2010/main" val="1691235322"/>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808462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结论</a:t>
            </a:r>
            <a:endParaRPr lang="zh-CN" altLang="en-US" dirty="0"/>
          </a:p>
        </p:txBody>
      </p:sp>
      <p:sp>
        <p:nvSpPr>
          <p:cNvPr id="3" name="内容占位符 2"/>
          <p:cNvSpPr>
            <a:spLocks noGrp="1"/>
          </p:cNvSpPr>
          <p:nvPr>
            <p:ph idx="1"/>
          </p:nvPr>
        </p:nvSpPr>
        <p:spPr/>
        <p:txBody>
          <a:bodyPr/>
          <a:lstStyle/>
          <a:p>
            <a:r>
              <a:rPr lang="en-US" altLang="zh-CN" dirty="0" smtClean="0"/>
              <a:t>MongoDB</a:t>
            </a:r>
            <a:r>
              <a:rPr lang="zh-CN" altLang="en-US" dirty="0" smtClean="0"/>
              <a:t>在查询速度上有极大的优势</a:t>
            </a:r>
            <a:endParaRPr lang="en-US" altLang="zh-CN" dirty="0" smtClean="0"/>
          </a:p>
          <a:p>
            <a:r>
              <a:rPr lang="zh-CN" altLang="en-US" dirty="0" smtClean="0"/>
              <a:t>但其是以巨大的索引空间来获得的这样的优势</a:t>
            </a:r>
            <a:endParaRPr lang="en-US" altLang="zh-CN" dirty="0"/>
          </a:p>
          <a:p>
            <a:endParaRPr lang="en-US" altLang="zh-CN" dirty="0" smtClean="0"/>
          </a:p>
          <a:p>
            <a:r>
              <a:rPr lang="zh-CN" altLang="en-US" dirty="0" smtClean="0"/>
              <a:t>一些</a:t>
            </a:r>
            <a:r>
              <a:rPr lang="zh-CN" altLang="en-US" dirty="0" smtClean="0"/>
              <a:t>小的结论</a:t>
            </a:r>
            <a:endParaRPr lang="en-US" altLang="zh-CN" dirty="0" smtClean="0"/>
          </a:p>
          <a:p>
            <a:r>
              <a:rPr lang="zh-CN" altLang="en-US" dirty="0" smtClean="0"/>
              <a:t>索引对查询的优化程度能够达到上百倍</a:t>
            </a:r>
            <a:endParaRPr lang="en-US" altLang="zh-CN" dirty="0" smtClean="0"/>
          </a:p>
          <a:p>
            <a:r>
              <a:rPr lang="en-US" altLang="zh-CN" dirty="0" smtClean="0"/>
              <a:t>CPU</a:t>
            </a:r>
            <a:r>
              <a:rPr lang="zh-CN" altLang="en-US" dirty="0" smtClean="0"/>
              <a:t>和内存始终都没有占满</a:t>
            </a:r>
            <a:endParaRPr lang="en-US" altLang="zh-CN" dirty="0" smtClean="0"/>
          </a:p>
        </p:txBody>
      </p:sp>
    </p:spTree>
    <p:extLst>
      <p:ext uri="{BB962C8B-B14F-4D97-AF65-F5344CB8AC3E}">
        <p14:creationId xmlns:p14="http://schemas.microsoft.com/office/powerpoint/2010/main" val="13359773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非结构化数据集实验</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754195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数据集</a:t>
            </a:r>
            <a:endParaRPr lang="zh-CN" altLang="en-US" dirty="0"/>
          </a:p>
        </p:txBody>
      </p:sp>
      <p:sp>
        <p:nvSpPr>
          <p:cNvPr id="3" name="内容占位符 2"/>
          <p:cNvSpPr>
            <a:spLocks noGrp="1"/>
          </p:cNvSpPr>
          <p:nvPr>
            <p:ph idx="1"/>
          </p:nvPr>
        </p:nvSpPr>
        <p:spPr/>
        <p:txBody>
          <a:bodyPr/>
          <a:lstStyle/>
          <a:p>
            <a:r>
              <a:rPr lang="en-US" altLang="zh-CN" dirty="0" smtClean="0"/>
              <a:t>html</a:t>
            </a:r>
            <a:endParaRPr lang="zh-CN" altLang="en-US" dirty="0"/>
          </a:p>
        </p:txBody>
      </p:sp>
    </p:spTree>
    <p:extLst>
      <p:ext uri="{BB962C8B-B14F-4D97-AF65-F5344CB8AC3E}">
        <p14:creationId xmlns:p14="http://schemas.microsoft.com/office/powerpoint/2010/main" val="9145577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历史</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70142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爬虫</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1915662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SQL &amp; </a:t>
            </a:r>
            <a:r>
              <a:rPr lang="en-US" altLang="zh-CN" dirty="0" err="1" smtClean="0"/>
              <a:t>nOSQL</a:t>
            </a:r>
            <a:endParaRPr lang="zh-CN" altLang="en-US" dirty="0"/>
          </a:p>
        </p:txBody>
      </p:sp>
      <p:sp>
        <p:nvSpPr>
          <p:cNvPr id="3" name="内容占位符 2"/>
          <p:cNvSpPr>
            <a:spLocks noGrp="1"/>
          </p:cNvSpPr>
          <p:nvPr>
            <p:ph idx="1"/>
          </p:nvPr>
        </p:nvSpPr>
        <p:spPr/>
        <p:txBody>
          <a:bodyPr/>
          <a:lstStyle/>
          <a:p>
            <a:r>
              <a:rPr lang="en-US" altLang="zh-CN" sz="3600" dirty="0" smtClean="0"/>
              <a:t>SQL</a:t>
            </a:r>
            <a:r>
              <a:rPr lang="zh-CN" altLang="en-US" sz="3600" dirty="0" smtClean="0"/>
              <a:t>：还原</a:t>
            </a:r>
            <a:r>
              <a:rPr lang="en-US" altLang="zh-CN" sz="3600" dirty="0" smtClean="0"/>
              <a:t>DOM</a:t>
            </a:r>
            <a:r>
              <a:rPr lang="zh-CN" altLang="en-US" sz="3600" dirty="0" smtClean="0"/>
              <a:t>树</a:t>
            </a:r>
            <a:endParaRPr lang="en-US" altLang="zh-CN" sz="3600" dirty="0" smtClean="0"/>
          </a:p>
          <a:p>
            <a:r>
              <a:rPr lang="en-US" altLang="zh-CN" sz="3600" dirty="0" err="1" smtClean="0"/>
              <a:t>NoSQL</a:t>
            </a:r>
            <a:r>
              <a:rPr lang="zh-CN" altLang="en-US" sz="3600" dirty="0" smtClean="0"/>
              <a:t>：查询</a:t>
            </a:r>
            <a:r>
              <a:rPr lang="en-US" altLang="zh-CN" sz="3600" dirty="0" smtClean="0"/>
              <a:t>JSON</a:t>
            </a:r>
          </a:p>
          <a:p>
            <a:pPr>
              <a:buNone/>
            </a:pPr>
            <a:endParaRPr lang="zh-CN" altLang="en-US" dirty="0"/>
          </a:p>
        </p:txBody>
      </p:sp>
    </p:spTree>
    <p:extLst>
      <p:ext uri="{BB962C8B-B14F-4D97-AF65-F5344CB8AC3E}">
        <p14:creationId xmlns:p14="http://schemas.microsoft.com/office/powerpoint/2010/main" val="30579425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结果</a:t>
            </a:r>
            <a:endParaRPr lang="zh-CN" altLang="en-US" dirty="0"/>
          </a:p>
        </p:txBody>
      </p:sp>
      <p:sp>
        <p:nvSpPr>
          <p:cNvPr id="3" name="内容占位符 2"/>
          <p:cNvSpPr>
            <a:spLocks noGrp="1"/>
          </p:cNvSpPr>
          <p:nvPr>
            <p:ph idx="1"/>
          </p:nvPr>
        </p:nvSpPr>
        <p:spPr/>
        <p:txBody>
          <a:bodyPr/>
          <a:lstStyle/>
          <a:p>
            <a:r>
              <a:rPr lang="zh-CN" altLang="en-US" dirty="0" smtClean="0"/>
              <a:t>对我们爬取到的</a:t>
            </a:r>
            <a:r>
              <a:rPr lang="en-US" altLang="zh-CN" dirty="0" err="1" smtClean="0"/>
              <a:t>url</a:t>
            </a:r>
            <a:r>
              <a:rPr lang="zh-CN" altLang="en-US" dirty="0" smtClean="0"/>
              <a:t>进行查询，</a:t>
            </a:r>
            <a:r>
              <a:rPr lang="en-US" altLang="zh-CN" dirty="0" smtClean="0"/>
              <a:t>MongoDB</a:t>
            </a:r>
            <a:r>
              <a:rPr lang="zh-CN" altLang="en-US" dirty="0" smtClean="0"/>
              <a:t>的时间是毫秒级的</a:t>
            </a:r>
            <a:endParaRPr lang="en-US" altLang="zh-CN" dirty="0" smtClean="0"/>
          </a:p>
          <a:p>
            <a:r>
              <a:rPr lang="en-US" altLang="zh-CN" dirty="0" err="1" smtClean="0"/>
              <a:t>Mysql</a:t>
            </a:r>
            <a:r>
              <a:rPr lang="zh-CN" altLang="en-US" dirty="0" smtClean="0"/>
              <a:t>却需要几十秒近一分钟</a:t>
            </a:r>
            <a:endParaRPr lang="zh-CN" altLang="en-US" dirty="0"/>
          </a:p>
        </p:txBody>
      </p:sp>
    </p:spTree>
    <p:extLst>
      <p:ext uri="{BB962C8B-B14F-4D97-AF65-F5344CB8AC3E}">
        <p14:creationId xmlns:p14="http://schemas.microsoft.com/office/powerpoint/2010/main" val="15374323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结论</a:t>
            </a:r>
            <a:endParaRPr lang="zh-CN" altLang="en-US" dirty="0"/>
          </a:p>
        </p:txBody>
      </p:sp>
      <p:sp>
        <p:nvSpPr>
          <p:cNvPr id="3" name="内容占位符 2"/>
          <p:cNvSpPr>
            <a:spLocks noGrp="1"/>
          </p:cNvSpPr>
          <p:nvPr>
            <p:ph idx="1"/>
          </p:nvPr>
        </p:nvSpPr>
        <p:spPr/>
        <p:txBody>
          <a:bodyPr/>
          <a:lstStyle/>
          <a:p>
            <a:r>
              <a:rPr lang="zh-CN" altLang="en-US" dirty="0" smtClean="0"/>
              <a:t>显示出了</a:t>
            </a:r>
            <a:r>
              <a:rPr lang="en-US" altLang="zh-CN" dirty="0" err="1" smtClean="0"/>
              <a:t>mongodb</a:t>
            </a:r>
            <a:r>
              <a:rPr lang="zh-CN" altLang="en-US" dirty="0" smtClean="0"/>
              <a:t>在非结构化数据上的巨大优势</a:t>
            </a:r>
            <a:endParaRPr lang="zh-CN" altLang="en-US" dirty="0"/>
          </a:p>
        </p:txBody>
      </p:sp>
    </p:spTree>
    <p:extLst>
      <p:ext uri="{BB962C8B-B14F-4D97-AF65-F5344CB8AC3E}">
        <p14:creationId xmlns:p14="http://schemas.microsoft.com/office/powerpoint/2010/main" val="27076638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956758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[1]Li Y, </a:t>
            </a:r>
            <a:r>
              <a:rPr lang="en-US" altLang="zh-CN" dirty="0" err="1"/>
              <a:t>Manoharan</a:t>
            </a:r>
            <a:r>
              <a:rPr lang="en-US" altLang="zh-CN" dirty="0"/>
              <a:t> S. A performance comparison of SQL and NoSQL databases[C]//Communications, Computers and Signal Processing (PACRIM), 2013 IEEE Pacific Rim Conference on. IEEE, 2013: 15-19.</a:t>
            </a:r>
          </a:p>
          <a:p>
            <a:r>
              <a:rPr lang="en-US" altLang="zh-CN" dirty="0"/>
              <a:t>[2]Li X, Zhou W. Performance Comparison of Hive, Impala and Spark SQL[C]//Intelligent Human-Machine Systems and Cybernetics (IHMSC), 2015 7th International Conference on. IEEE, 2015, 1: 418-423.</a:t>
            </a:r>
          </a:p>
          <a:p>
            <a:r>
              <a:rPr lang="en-US" altLang="zh-CN" dirty="0"/>
              <a:t>[3]</a:t>
            </a:r>
            <a:r>
              <a:rPr lang="en-US" altLang="zh-CN" dirty="0" err="1"/>
              <a:t>Aboutorabi</a:t>
            </a:r>
            <a:r>
              <a:rPr lang="en-US" altLang="zh-CN" dirty="0"/>
              <a:t> S H, </a:t>
            </a:r>
            <a:r>
              <a:rPr lang="en-US" altLang="zh-CN" dirty="0" err="1"/>
              <a:t>Rezapour</a:t>
            </a:r>
            <a:r>
              <a:rPr lang="en-US" altLang="zh-CN" dirty="0"/>
              <a:t> M, </a:t>
            </a:r>
            <a:r>
              <a:rPr lang="en-US" altLang="zh-CN" dirty="0" err="1"/>
              <a:t>Moradi</a:t>
            </a:r>
            <a:r>
              <a:rPr lang="en-US" altLang="zh-CN" dirty="0"/>
              <a:t> M, et al. Performance evaluation of SQL and MongoDB databases for big e-commerce data[C]//Computer Science and Software Engineering (CSSE), 2015 International Symposium on. IEEE, 2015: 1-7.</a:t>
            </a:r>
          </a:p>
          <a:p>
            <a:r>
              <a:rPr lang="en-US" altLang="zh-CN" dirty="0"/>
              <a:t>[4]Van der Veen J S, Van der </a:t>
            </a:r>
            <a:r>
              <a:rPr lang="en-US" altLang="zh-CN" dirty="0" err="1"/>
              <a:t>Waaij</a:t>
            </a:r>
            <a:r>
              <a:rPr lang="en-US" altLang="zh-CN" dirty="0"/>
              <a:t> B, Meijer R J. Sensor data storage performance: </a:t>
            </a:r>
            <a:r>
              <a:rPr lang="en-US" altLang="zh-CN" dirty="0" err="1"/>
              <a:t>Sql</a:t>
            </a:r>
            <a:r>
              <a:rPr lang="en-US" altLang="zh-CN" dirty="0"/>
              <a:t> or </a:t>
            </a:r>
            <a:r>
              <a:rPr lang="en-US" altLang="zh-CN" dirty="0" err="1"/>
              <a:t>nosql</a:t>
            </a:r>
            <a:r>
              <a:rPr lang="en-US" altLang="zh-CN" dirty="0"/>
              <a:t>, physical or virtual[C]//Cloud Computing (CLOUD), 2012 IEEE 5th International Conference on. IEEE, 2012: 431-438.</a:t>
            </a:r>
          </a:p>
          <a:p>
            <a:r>
              <a:rPr lang="en-US" altLang="zh-CN" dirty="0"/>
              <a:t>[5]</a:t>
            </a:r>
            <a:r>
              <a:rPr lang="en-US" altLang="zh-CN" dirty="0" err="1"/>
              <a:t>Schmid</a:t>
            </a:r>
            <a:r>
              <a:rPr lang="en-US" altLang="zh-CN" dirty="0"/>
              <a:t> S, </a:t>
            </a:r>
            <a:r>
              <a:rPr lang="en-US" altLang="zh-CN" dirty="0" err="1"/>
              <a:t>Galicz</a:t>
            </a:r>
            <a:r>
              <a:rPr lang="en-US" altLang="zh-CN" dirty="0"/>
              <a:t> E, Reinhardt W. WMS performance of selected SQL and NoSQL databases[C]// Military Technologies (ICMT), 2015 International Conference on. IEEE, 2015.</a:t>
            </a:r>
          </a:p>
          <a:p>
            <a:endParaRPr lang="en-US" altLang="zh-CN" dirty="0"/>
          </a:p>
          <a:p>
            <a:endParaRPr lang="zh-CN" altLang="en-US" dirty="0"/>
          </a:p>
        </p:txBody>
      </p:sp>
    </p:spTree>
    <p:extLst>
      <p:ext uri="{BB962C8B-B14F-4D97-AF65-F5344CB8AC3E}">
        <p14:creationId xmlns:p14="http://schemas.microsoft.com/office/powerpoint/2010/main" val="3632890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GitHub</a:t>
            </a:r>
            <a:endParaRPr lang="zh-CN" altLang="en-US" dirty="0"/>
          </a:p>
        </p:txBody>
      </p:sp>
      <p:pic>
        <p:nvPicPr>
          <p:cNvPr id="3" name="内容占位符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91521" y="2011363"/>
            <a:ext cx="4206875" cy="4206875"/>
          </a:xfrm>
        </p:spPr>
      </p:pic>
    </p:spTree>
    <p:extLst>
      <p:ext uri="{BB962C8B-B14F-4D97-AF65-F5344CB8AC3E}">
        <p14:creationId xmlns:p14="http://schemas.microsoft.com/office/powerpoint/2010/main" val="3632890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Thanks</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754195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数据分类</a:t>
            </a:r>
            <a:endParaRPr lang="zh-CN" altLang="en-US" dirty="0"/>
          </a:p>
        </p:txBody>
      </p:sp>
      <p:sp>
        <p:nvSpPr>
          <p:cNvPr id="3" name="内容占位符 2"/>
          <p:cNvSpPr>
            <a:spLocks noGrp="1"/>
          </p:cNvSpPr>
          <p:nvPr>
            <p:ph idx="1"/>
          </p:nvPr>
        </p:nvSpPr>
        <p:spPr/>
        <p:txBody>
          <a:bodyPr>
            <a:normAutofit/>
          </a:bodyPr>
          <a:lstStyle/>
          <a:p>
            <a:r>
              <a:rPr lang="zh-CN" altLang="en-US" sz="5400" dirty="0" smtClean="0"/>
              <a:t>结构化数据</a:t>
            </a:r>
            <a:endParaRPr lang="en-US" altLang="zh-CN" sz="5400" dirty="0" smtClean="0"/>
          </a:p>
          <a:p>
            <a:r>
              <a:rPr lang="zh-CN" altLang="en-US" sz="5400" dirty="0" smtClean="0"/>
              <a:t>非结构化数据</a:t>
            </a:r>
            <a:endParaRPr lang="en-US" altLang="zh-CN" sz="5400" dirty="0" smtClean="0"/>
          </a:p>
          <a:p>
            <a:r>
              <a:rPr lang="zh-CN" altLang="en-US" sz="5400" dirty="0" smtClean="0"/>
              <a:t>半结构化数据</a:t>
            </a:r>
            <a:endParaRPr lang="zh-CN" altLang="en-US" sz="5400" dirty="0"/>
          </a:p>
        </p:txBody>
      </p:sp>
    </p:spTree>
    <p:extLst>
      <p:ext uri="{BB962C8B-B14F-4D97-AF65-F5344CB8AC3E}">
        <p14:creationId xmlns:p14="http://schemas.microsoft.com/office/powerpoint/2010/main" val="3655514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发展阶段</a:t>
            </a:r>
            <a:endParaRPr lang="zh-CN" altLang="en-US" dirty="0"/>
          </a:p>
        </p:txBody>
      </p:sp>
      <p:sp>
        <p:nvSpPr>
          <p:cNvPr id="3" name="内容占位符 2"/>
          <p:cNvSpPr>
            <a:spLocks noGrp="1"/>
          </p:cNvSpPr>
          <p:nvPr>
            <p:ph idx="1"/>
          </p:nvPr>
        </p:nvSpPr>
        <p:spPr/>
        <p:txBody>
          <a:bodyPr/>
          <a:lstStyle/>
          <a:p>
            <a:r>
              <a:rPr lang="zh-CN" altLang="en-US" sz="5400" dirty="0" smtClean="0"/>
              <a:t>一极独霸：</a:t>
            </a:r>
            <a:r>
              <a:rPr lang="en-US" altLang="zh-CN" sz="5400" dirty="0" smtClean="0"/>
              <a:t>SQL</a:t>
            </a:r>
          </a:p>
          <a:p>
            <a:r>
              <a:rPr lang="zh-CN" altLang="en-US" sz="5400" dirty="0" smtClean="0"/>
              <a:t>异军突起： </a:t>
            </a:r>
            <a:r>
              <a:rPr lang="en-US" altLang="zh-CN" sz="5400" dirty="0" err="1" smtClean="0"/>
              <a:t>NoSQL</a:t>
            </a:r>
            <a:endParaRPr lang="en-US" altLang="zh-CN" sz="5400" dirty="0" smtClean="0"/>
          </a:p>
          <a:p>
            <a:r>
              <a:rPr lang="zh-CN" altLang="en-US" sz="5400" dirty="0" smtClean="0"/>
              <a:t>问鼎天下，孰与争锋</a:t>
            </a:r>
          </a:p>
          <a:p>
            <a:endParaRPr lang="en-US" altLang="zh-CN" dirty="0" smtClean="0"/>
          </a:p>
          <a:p>
            <a:endParaRPr lang="zh-CN" altLang="en-US" dirty="0"/>
          </a:p>
        </p:txBody>
      </p:sp>
    </p:spTree>
    <p:extLst>
      <p:ext uri="{BB962C8B-B14F-4D97-AF65-F5344CB8AC3E}">
        <p14:creationId xmlns:p14="http://schemas.microsoft.com/office/powerpoint/2010/main" val="3655514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研究方法</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85696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工具</a:t>
            </a:r>
            <a:endParaRPr lang="zh-CN" altLang="en-US" dirty="0"/>
          </a:p>
        </p:txBody>
      </p:sp>
      <p:sp>
        <p:nvSpPr>
          <p:cNvPr id="3" name="内容占位符 2"/>
          <p:cNvSpPr>
            <a:spLocks noGrp="1"/>
          </p:cNvSpPr>
          <p:nvPr>
            <p:ph idx="1"/>
          </p:nvPr>
        </p:nvSpPr>
        <p:spPr/>
        <p:txBody>
          <a:bodyPr>
            <a:normAutofit/>
          </a:bodyPr>
          <a:lstStyle/>
          <a:p>
            <a:r>
              <a:rPr lang="en-US" altLang="zh-CN" sz="3600" dirty="0" err="1"/>
              <a:t>mysqlslap</a:t>
            </a:r>
            <a:endParaRPr lang="en-US" altLang="zh-CN" sz="3600" dirty="0"/>
          </a:p>
          <a:p>
            <a:r>
              <a:rPr lang="en-US" altLang="zh-CN" sz="3600" dirty="0"/>
              <a:t>smack</a:t>
            </a:r>
          </a:p>
          <a:p>
            <a:r>
              <a:rPr lang="en-US" altLang="zh-CN" sz="3600" dirty="0" err="1" smtClean="0"/>
              <a:t>Sysbench</a:t>
            </a:r>
            <a:endParaRPr lang="en-US" altLang="zh-CN" sz="3600" dirty="0"/>
          </a:p>
          <a:p>
            <a:r>
              <a:rPr lang="en-US" altLang="zh-CN" sz="3600" dirty="0" smtClean="0"/>
              <a:t>YCSB(The Yahoo! Cloud Serving Benchmark)</a:t>
            </a:r>
            <a:endParaRPr lang="en-US" altLang="zh-CN" sz="3600" dirty="0"/>
          </a:p>
          <a:p>
            <a:r>
              <a:rPr lang="en-US" altLang="zh-CN" sz="3600" dirty="0"/>
              <a:t>script</a:t>
            </a:r>
            <a:endParaRPr lang="zh-CN" altLang="en-US" sz="3600" dirty="0"/>
          </a:p>
        </p:txBody>
      </p:sp>
    </p:spTree>
    <p:extLst>
      <p:ext uri="{BB962C8B-B14F-4D97-AF65-F5344CB8AC3E}">
        <p14:creationId xmlns:p14="http://schemas.microsoft.com/office/powerpoint/2010/main" val="2278038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环境</a:t>
            </a:r>
            <a:endParaRPr lang="zh-CN" altLang="en-US" dirty="0"/>
          </a:p>
        </p:txBody>
      </p:sp>
      <p:sp>
        <p:nvSpPr>
          <p:cNvPr id="3" name="内容占位符 2"/>
          <p:cNvSpPr>
            <a:spLocks noGrp="1"/>
          </p:cNvSpPr>
          <p:nvPr>
            <p:ph idx="1"/>
          </p:nvPr>
        </p:nvSpPr>
        <p:spPr/>
        <p:txBody>
          <a:bodyPr/>
          <a:lstStyle/>
          <a:p>
            <a:r>
              <a:rPr lang="en-US" altLang="zh-CN" sz="3600" dirty="0"/>
              <a:t>OS</a:t>
            </a:r>
            <a:r>
              <a:rPr lang="zh-CN" altLang="en-US" sz="3600" dirty="0"/>
              <a:t>：</a:t>
            </a:r>
            <a:r>
              <a:rPr lang="en-US" altLang="zh-CN" sz="3600" dirty="0"/>
              <a:t>Ubuntu 14.0.2</a:t>
            </a:r>
          </a:p>
          <a:p>
            <a:r>
              <a:rPr lang="en-US" altLang="zh-CN" sz="3600" dirty="0" err="1"/>
              <a:t>CPU:Intel</a:t>
            </a:r>
            <a:r>
              <a:rPr lang="en-US" altLang="zh-CN" sz="3600" dirty="0"/>
              <a:t>(R) Core(TM) i5-4210M CPU @ </a:t>
            </a:r>
            <a:r>
              <a:rPr lang="en-US" altLang="zh-CN" sz="3600" dirty="0" smtClean="0"/>
              <a:t>2.40GHZ</a:t>
            </a:r>
          </a:p>
          <a:p>
            <a:r>
              <a:rPr lang="en-US" altLang="zh-CN" sz="3600" dirty="0" smtClean="0"/>
              <a:t>RAM</a:t>
            </a:r>
            <a:r>
              <a:rPr lang="zh-CN" altLang="en-US" sz="3600" dirty="0" smtClean="0"/>
              <a:t>：</a:t>
            </a:r>
            <a:r>
              <a:rPr lang="en-US" altLang="zh-CN" sz="3600" dirty="0" smtClean="0"/>
              <a:t>4G</a:t>
            </a:r>
          </a:p>
          <a:p>
            <a:r>
              <a:rPr lang="en-US" altLang="zh-CN" sz="3600" dirty="0"/>
              <a:t>Storage: </a:t>
            </a:r>
            <a:r>
              <a:rPr lang="en-US" altLang="zh-CN" sz="3600" dirty="0" smtClean="0"/>
              <a:t>20G HDD</a:t>
            </a:r>
            <a:endParaRPr lang="en-US" altLang="zh-CN" sz="3600" dirty="0"/>
          </a:p>
          <a:p>
            <a:r>
              <a:rPr lang="en-US" altLang="zh-CN" sz="3600" dirty="0"/>
              <a:t>SQL</a:t>
            </a:r>
            <a:r>
              <a:rPr lang="zh-CN" altLang="en-US" sz="3600" dirty="0"/>
              <a:t>：</a:t>
            </a:r>
            <a:r>
              <a:rPr lang="en-US" altLang="zh-CN" sz="3600" dirty="0"/>
              <a:t>MySQL-5.6.0</a:t>
            </a:r>
          </a:p>
          <a:p>
            <a:r>
              <a:rPr lang="en-US" altLang="zh-CN" sz="3600" dirty="0"/>
              <a:t>NoSQL</a:t>
            </a:r>
            <a:r>
              <a:rPr lang="zh-CN" altLang="en-US" sz="3600" dirty="0"/>
              <a:t>：</a:t>
            </a:r>
            <a:r>
              <a:rPr lang="en-US" altLang="zh-CN" sz="3600" dirty="0"/>
              <a:t>MongoDB-2.4.9</a:t>
            </a:r>
          </a:p>
          <a:p>
            <a:pPr>
              <a:buNone/>
            </a:pPr>
            <a:endParaRPr lang="zh-CN" altLang="en-US" dirty="0"/>
          </a:p>
        </p:txBody>
      </p:sp>
    </p:spTree>
    <p:extLst>
      <p:ext uri="{BB962C8B-B14F-4D97-AF65-F5344CB8AC3E}">
        <p14:creationId xmlns:p14="http://schemas.microsoft.com/office/powerpoint/2010/main" val="1646899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衡量标准</a:t>
            </a:r>
            <a:endParaRPr lang="zh-CN" altLang="en-US" dirty="0"/>
          </a:p>
        </p:txBody>
      </p:sp>
      <p:sp>
        <p:nvSpPr>
          <p:cNvPr id="3" name="内容占位符 2"/>
          <p:cNvSpPr>
            <a:spLocks noGrp="1"/>
          </p:cNvSpPr>
          <p:nvPr>
            <p:ph idx="1"/>
          </p:nvPr>
        </p:nvSpPr>
        <p:spPr/>
        <p:txBody>
          <a:bodyPr>
            <a:normAutofit/>
          </a:bodyPr>
          <a:lstStyle/>
          <a:p>
            <a:r>
              <a:rPr lang="zh-CN" altLang="en-US" sz="4800" dirty="0" smtClean="0"/>
              <a:t>时间</a:t>
            </a:r>
            <a:endParaRPr lang="en-US" altLang="zh-CN" sz="4800" dirty="0" smtClean="0"/>
          </a:p>
          <a:p>
            <a:r>
              <a:rPr lang="zh-CN" altLang="en-US" sz="4800" dirty="0"/>
              <a:t>硬盘占用</a:t>
            </a:r>
            <a:endParaRPr lang="en-US" altLang="zh-CN" sz="4800" dirty="0"/>
          </a:p>
          <a:p>
            <a:r>
              <a:rPr lang="en-US" altLang="zh-CN" sz="4800" dirty="0" smtClean="0"/>
              <a:t>CPU</a:t>
            </a:r>
            <a:endParaRPr lang="en-US" altLang="zh-CN" sz="4800" dirty="0" smtClean="0"/>
          </a:p>
          <a:p>
            <a:r>
              <a:rPr lang="zh-CN" altLang="en-US" sz="4800" dirty="0" smtClean="0"/>
              <a:t>内存</a:t>
            </a:r>
            <a:endParaRPr lang="en-US" altLang="zh-CN" sz="4800" dirty="0" smtClean="0"/>
          </a:p>
        </p:txBody>
      </p:sp>
    </p:spTree>
    <p:extLst>
      <p:ext uri="{BB962C8B-B14F-4D97-AF65-F5344CB8AC3E}">
        <p14:creationId xmlns:p14="http://schemas.microsoft.com/office/powerpoint/2010/main" val="3114570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结构化数据集实验</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460769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镶边">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TM03090430[[fn=镶边]]</Template>
  <TotalTime>341</TotalTime>
  <Words>1544</Words>
  <Application>Microsoft Office PowerPoint</Application>
  <PresentationFormat>宽屏</PresentationFormat>
  <Paragraphs>162</Paragraphs>
  <Slides>27</Slides>
  <Notes>19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27</vt:i4>
      </vt:variant>
    </vt:vector>
  </HeadingPairs>
  <TitlesOfParts>
    <vt:vector size="32" baseType="lpstr">
      <vt:lpstr>宋体</vt:lpstr>
      <vt:lpstr>Calibri</vt:lpstr>
      <vt:lpstr>Corbel</vt:lpstr>
      <vt:lpstr>Wingdings</vt:lpstr>
      <vt:lpstr>镶边</vt:lpstr>
      <vt:lpstr>NoSQL vs SQL</vt:lpstr>
      <vt:lpstr>历史</vt:lpstr>
      <vt:lpstr>数据分类</vt:lpstr>
      <vt:lpstr>发展阶段</vt:lpstr>
      <vt:lpstr>研究方法</vt:lpstr>
      <vt:lpstr>工具</vt:lpstr>
      <vt:lpstr>环境</vt:lpstr>
      <vt:lpstr>衡量标准</vt:lpstr>
      <vt:lpstr>结构化数据集实验</vt:lpstr>
      <vt:lpstr>数据集选择</vt:lpstr>
      <vt:lpstr>场景</vt:lpstr>
      <vt:lpstr>操作过程</vt:lpstr>
      <vt:lpstr>万级数据时间比较</vt:lpstr>
      <vt:lpstr>十万级数据时间比较</vt:lpstr>
      <vt:lpstr>百万级数据时间比较</vt:lpstr>
      <vt:lpstr>空间占用</vt:lpstr>
      <vt:lpstr>结论</vt:lpstr>
      <vt:lpstr>非结构化数据集实验</vt:lpstr>
      <vt:lpstr>数据集</vt:lpstr>
      <vt:lpstr>爬虫</vt:lpstr>
      <vt:lpstr>SQL &amp; nOSQL</vt:lpstr>
      <vt:lpstr>结果</vt:lpstr>
      <vt:lpstr>结论</vt:lpstr>
      <vt:lpstr>总结</vt:lpstr>
      <vt:lpstr>参考文献</vt:lpstr>
      <vt:lpstr>GitHub</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 vs SQL</dc:title>
  <dc:creator>Lingxiao Tan</dc:creator>
  <cp:lastModifiedBy>Lingxiao Tan</cp:lastModifiedBy>
  <cp:revision>60</cp:revision>
  <dcterms:created xsi:type="dcterms:W3CDTF">2016-04-10T05:12:26Z</dcterms:created>
  <dcterms:modified xsi:type="dcterms:W3CDTF">2016-04-12T09:59:59Z</dcterms:modified>
</cp:coreProperties>
</file>