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71" r:id="rId9"/>
    <p:sldId id="266" r:id="rId10"/>
    <p:sldId id="269" r:id="rId11"/>
    <p:sldId id="264" r:id="rId12"/>
    <p:sldId id="265" r:id="rId13"/>
    <p:sldId id="263" r:id="rId14"/>
    <p:sldId id="26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7F9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3459" autoAdjust="0"/>
  </p:normalViewPr>
  <p:slideViewPr>
    <p:cSldViewPr snapToGrid="0">
      <p:cViewPr varScale="1">
        <p:scale>
          <a:sx n="74" d="100"/>
          <a:sy n="74" d="100"/>
        </p:scale>
        <p:origin x="927"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5AEC5-DF07-439C-8C92-46EBB2C5CD27}"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07D6E-BBDE-4C73-AFD5-9D1E711F78A7}" type="slidenum">
              <a:rPr lang="en-US" smtClean="0"/>
              <a:t>‹#›</a:t>
            </a:fld>
            <a:endParaRPr lang="en-US"/>
          </a:p>
        </p:txBody>
      </p:sp>
    </p:spTree>
    <p:extLst>
      <p:ext uri="{BB962C8B-B14F-4D97-AF65-F5344CB8AC3E}">
        <p14:creationId xmlns:p14="http://schemas.microsoft.com/office/powerpoint/2010/main" val="1882221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A07D6E-BBDE-4C73-AFD5-9D1E711F78A7}" type="slidenum">
              <a:rPr lang="en-US" smtClean="0"/>
              <a:t>2</a:t>
            </a:fld>
            <a:endParaRPr lang="en-US"/>
          </a:p>
        </p:txBody>
      </p:sp>
    </p:spTree>
    <p:extLst>
      <p:ext uri="{BB962C8B-B14F-4D97-AF65-F5344CB8AC3E}">
        <p14:creationId xmlns:p14="http://schemas.microsoft.com/office/powerpoint/2010/main" val="2855890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ultimately built three models.</a:t>
            </a:r>
          </a:p>
          <a:p>
            <a:endParaRPr lang="en-US" dirty="0"/>
          </a:p>
          <a:p>
            <a:r>
              <a:rPr lang="en-US" dirty="0"/>
              <a:t>The first was a model utilizing the simple count vector. After training and testing I was able to settle on an accuracy of 67.4%. A slight improvement, however not great.</a:t>
            </a:r>
          </a:p>
        </p:txBody>
      </p:sp>
      <p:sp>
        <p:nvSpPr>
          <p:cNvPr id="4" name="Slide Number Placeholder 3"/>
          <p:cNvSpPr>
            <a:spLocks noGrp="1"/>
          </p:cNvSpPr>
          <p:nvPr>
            <p:ph type="sldNum" sz="quarter" idx="10"/>
          </p:nvPr>
        </p:nvSpPr>
        <p:spPr/>
        <p:txBody>
          <a:bodyPr/>
          <a:lstStyle/>
          <a:p>
            <a:fld id="{BBA07D6E-BBDE-4C73-AFD5-9D1E711F78A7}" type="slidenum">
              <a:rPr lang="en-US" smtClean="0"/>
              <a:t>11</a:t>
            </a:fld>
            <a:endParaRPr lang="en-US"/>
          </a:p>
        </p:txBody>
      </p:sp>
    </p:spTree>
    <p:extLst>
      <p:ext uri="{BB962C8B-B14F-4D97-AF65-F5344CB8AC3E}">
        <p14:creationId xmlns:p14="http://schemas.microsoft.com/office/powerpoint/2010/main" val="2753954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model was a TF-IDF model. After training and testing this model was able to predict with about a 68.9% accuracy. An improvement, however still not great. And it confirmed my hunch that the TF-IDF model would be more useful in predicting users vs nonusers.</a:t>
            </a:r>
          </a:p>
        </p:txBody>
      </p:sp>
      <p:sp>
        <p:nvSpPr>
          <p:cNvPr id="4" name="Slide Number Placeholder 3"/>
          <p:cNvSpPr>
            <a:spLocks noGrp="1"/>
          </p:cNvSpPr>
          <p:nvPr>
            <p:ph type="sldNum" sz="quarter" idx="10"/>
          </p:nvPr>
        </p:nvSpPr>
        <p:spPr/>
        <p:txBody>
          <a:bodyPr/>
          <a:lstStyle/>
          <a:p>
            <a:fld id="{BBA07D6E-BBDE-4C73-AFD5-9D1E711F78A7}" type="slidenum">
              <a:rPr lang="en-US" smtClean="0"/>
              <a:t>12</a:t>
            </a:fld>
            <a:endParaRPr lang="en-US"/>
          </a:p>
        </p:txBody>
      </p:sp>
    </p:spTree>
    <p:extLst>
      <p:ext uri="{BB962C8B-B14F-4D97-AF65-F5344CB8AC3E}">
        <p14:creationId xmlns:p14="http://schemas.microsoft.com/office/powerpoint/2010/main" val="603837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model I built was similar to the TF-IDF model that also included two other features from the data set: search depth and time after search. Search depth indicates how many clicks the searcher had on our site after their google search. Time after search is simply how much time, in seconds, they spent on our site after being redirected via search.</a:t>
            </a:r>
          </a:p>
          <a:p>
            <a:endParaRPr lang="en-US" dirty="0"/>
          </a:p>
          <a:p>
            <a:r>
              <a:rPr lang="en-US" dirty="0"/>
              <a:t>This model was able to predict users with a 70.2%  accuracy.</a:t>
            </a:r>
          </a:p>
        </p:txBody>
      </p:sp>
      <p:sp>
        <p:nvSpPr>
          <p:cNvPr id="4" name="Slide Number Placeholder 3"/>
          <p:cNvSpPr>
            <a:spLocks noGrp="1"/>
          </p:cNvSpPr>
          <p:nvPr>
            <p:ph type="sldNum" sz="quarter" idx="10"/>
          </p:nvPr>
        </p:nvSpPr>
        <p:spPr/>
        <p:txBody>
          <a:bodyPr/>
          <a:lstStyle/>
          <a:p>
            <a:fld id="{BBA07D6E-BBDE-4C73-AFD5-9D1E711F78A7}" type="slidenum">
              <a:rPr lang="en-US" smtClean="0"/>
              <a:t>13</a:t>
            </a:fld>
            <a:endParaRPr lang="en-US"/>
          </a:p>
        </p:txBody>
      </p:sp>
    </p:spTree>
    <p:extLst>
      <p:ext uri="{BB962C8B-B14F-4D97-AF65-F5344CB8AC3E}">
        <p14:creationId xmlns:p14="http://schemas.microsoft.com/office/powerpoint/2010/main" val="2778924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tfidf</a:t>
            </a:r>
            <a:r>
              <a:rPr lang="en-US" dirty="0"/>
              <a:t> plus features model was the winner, and was able to predict users about 5.5% better than the baseline model. So not a huge improvement, but its improvement.</a:t>
            </a:r>
          </a:p>
          <a:p>
            <a:endParaRPr lang="en-US" dirty="0"/>
          </a:p>
          <a:p>
            <a:r>
              <a:rPr lang="en-US" dirty="0"/>
              <a:t>Moving forward I would like to incorporate more features into the </a:t>
            </a:r>
            <a:r>
              <a:rPr lang="en-US" dirty="0" err="1"/>
              <a:t>tf-idf</a:t>
            </a:r>
            <a:r>
              <a:rPr lang="en-US" dirty="0"/>
              <a:t> model beyond search depth and time after search. One route that I think might be interesting is using time series analysis. Our company produces reports and research on a relatively predicable cycle, and I think it would be interesting to see how this seasonality might improve the model. This would involve a more large scale analysis that would go beyond a quarter by quarter basis. I would probably need a couple years of data and at this point we only have about 6 months of search term data. </a:t>
            </a:r>
          </a:p>
          <a:p>
            <a:endParaRPr lang="en-US" dirty="0"/>
          </a:p>
          <a:p>
            <a:r>
              <a:rPr lang="en-US" dirty="0"/>
              <a:t>Unfortunately the model in its current form the accuracy isn’t impeccable and I wouldn’t feel super comfortable using it for large scale analysis or something client-facing, but I think it serves as a kind of a neat demo as to the potential insights search terms might have. And maybe as we accumulate more data the model will become more accurate.</a:t>
            </a:r>
          </a:p>
          <a:p>
            <a:endParaRPr lang="en-US" dirty="0"/>
          </a:p>
          <a:p>
            <a:r>
              <a:rPr lang="en-US" dirty="0"/>
              <a:t>However the first part of my EDA, which was identifying the differences in search terms between new and existing users, is going to be part of our quarterly internal reporting moving forward, and my hope is that eventually we can use this search term analysis to make better decisions </a:t>
            </a:r>
            <a:r>
              <a:rPr lang="en-US"/>
              <a:t>regarding our </a:t>
            </a:r>
            <a:r>
              <a:rPr lang="en-US" dirty="0"/>
              <a:t>report marketing strategy.</a:t>
            </a:r>
          </a:p>
          <a:p>
            <a:endParaRPr lang="en-US" dirty="0"/>
          </a:p>
        </p:txBody>
      </p:sp>
      <p:sp>
        <p:nvSpPr>
          <p:cNvPr id="4" name="Slide Number Placeholder 3"/>
          <p:cNvSpPr>
            <a:spLocks noGrp="1"/>
          </p:cNvSpPr>
          <p:nvPr>
            <p:ph type="sldNum" sz="quarter" idx="10"/>
          </p:nvPr>
        </p:nvSpPr>
        <p:spPr/>
        <p:txBody>
          <a:bodyPr/>
          <a:lstStyle/>
          <a:p>
            <a:fld id="{BBA07D6E-BBDE-4C73-AFD5-9D1E711F78A7}" type="slidenum">
              <a:rPr lang="en-US" smtClean="0"/>
              <a:t>14</a:t>
            </a:fld>
            <a:endParaRPr lang="en-US"/>
          </a:p>
        </p:txBody>
      </p:sp>
    </p:spTree>
    <p:extLst>
      <p:ext uri="{BB962C8B-B14F-4D97-AF65-F5344CB8AC3E}">
        <p14:creationId xmlns:p14="http://schemas.microsoft.com/office/powerpoint/2010/main" val="651613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genesis of my project started earlier this year, the marketing team at our company opened up Google Analytics data to the data and analytics team hoping to gain some insight. The marketing team was basically using the data to track simple metrics like email clicks and website traffic. But these metrics didn’t really have any context so they were effectively useless to anyone outside the team.</a:t>
            </a:r>
          </a:p>
          <a:p>
            <a:endParaRPr lang="en-US" dirty="0"/>
          </a:p>
          <a:p>
            <a:r>
              <a:rPr lang="en-US" dirty="0"/>
              <a:t>The data and analytics team had a wide-ranging mandate of using all the google analytics data with the hopes of rolling it into internal reporting and perhaps using it to support more marketing </a:t>
            </a:r>
            <a:r>
              <a:rPr lang="en-US" dirty="0" err="1"/>
              <a:t>decisionmaking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Basically, they came to our team saying ‘we have a ton of data and don’t know what to do with it, so go wild’. I didn’t have much experience with Google Analytics and web data so it was a bit overwhelming at first. I was not used to working with data like this and I didn’t really know where to begin.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 remember this book I read last year, called ‘Everybody Lies” by Seth Stephens-</a:t>
            </a:r>
            <a:r>
              <a:rPr lang="en-US" dirty="0" err="1"/>
              <a:t>Davidowitz</a:t>
            </a:r>
            <a:r>
              <a:rPr lang="en-US" dirty="0"/>
              <a:t>, who is a big data writer at the New York Times. The book touched on a lot of different data related things, however the overacting theme was  about how web data is going to revolutionize social science research. He argues that google searches are one of the best ways of gleaning this insight because people are at their most intellectually vulnerable when posing a question to google, therefore those queries best represented their thinking. The idea of search term analysis was at the front of my mind, and this was exactly the kind of data I had just been handed. Thus the project was born.</a:t>
            </a:r>
          </a:p>
        </p:txBody>
      </p:sp>
      <p:sp>
        <p:nvSpPr>
          <p:cNvPr id="4" name="Slide Number Placeholder 3"/>
          <p:cNvSpPr>
            <a:spLocks noGrp="1"/>
          </p:cNvSpPr>
          <p:nvPr>
            <p:ph type="sldNum" sz="quarter" idx="10"/>
          </p:nvPr>
        </p:nvSpPr>
        <p:spPr/>
        <p:txBody>
          <a:bodyPr/>
          <a:lstStyle/>
          <a:p>
            <a:fld id="{BBA07D6E-BBDE-4C73-AFD5-9D1E711F78A7}" type="slidenum">
              <a:rPr lang="en-US" smtClean="0"/>
              <a:t>3</a:t>
            </a:fld>
            <a:endParaRPr lang="en-US"/>
          </a:p>
        </p:txBody>
      </p:sp>
    </p:spTree>
    <p:extLst>
      <p:ext uri="{BB962C8B-B14F-4D97-AF65-F5344CB8AC3E}">
        <p14:creationId xmlns:p14="http://schemas.microsoft.com/office/powerpoint/2010/main" val="420046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reasons I just mentioned, I believed that there is insight to be had in regards to the traffic coming into our website, and more specifically the search queries that were directing people to the site. As we saw in the NLP module in class, the field is very wide ranging. So I wanted to keep any analysis simple.  My hope was that this project was kind of a first step in building out that framework and methodology that will lead into further analysis. I thought that building a model predicting users vs non-users was a simple jumping off point.</a:t>
            </a:r>
          </a:p>
        </p:txBody>
      </p:sp>
      <p:sp>
        <p:nvSpPr>
          <p:cNvPr id="4" name="Slide Number Placeholder 3"/>
          <p:cNvSpPr>
            <a:spLocks noGrp="1"/>
          </p:cNvSpPr>
          <p:nvPr>
            <p:ph type="sldNum" sz="quarter" idx="10"/>
          </p:nvPr>
        </p:nvSpPr>
        <p:spPr/>
        <p:txBody>
          <a:bodyPr/>
          <a:lstStyle/>
          <a:p>
            <a:fld id="{BBA07D6E-BBDE-4C73-AFD5-9D1E711F78A7}" type="slidenum">
              <a:rPr lang="en-US" smtClean="0"/>
              <a:t>4</a:t>
            </a:fld>
            <a:endParaRPr lang="en-US"/>
          </a:p>
        </p:txBody>
      </p:sp>
    </p:spTree>
    <p:extLst>
      <p:ext uri="{BB962C8B-B14F-4D97-AF65-F5344CB8AC3E}">
        <p14:creationId xmlns:p14="http://schemas.microsoft.com/office/powerpoint/2010/main" val="2439561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dataset was taken from Google Analytics and only encompasses 2Q 2018 searches. There were 5,503 incoming searches from google that quarter. Here is what the headers look like before preprocessing.</a:t>
            </a:r>
          </a:p>
        </p:txBody>
      </p:sp>
      <p:sp>
        <p:nvSpPr>
          <p:cNvPr id="4" name="Slide Number Placeholder 3"/>
          <p:cNvSpPr>
            <a:spLocks noGrp="1"/>
          </p:cNvSpPr>
          <p:nvPr>
            <p:ph type="sldNum" sz="quarter" idx="10"/>
          </p:nvPr>
        </p:nvSpPr>
        <p:spPr/>
        <p:txBody>
          <a:bodyPr/>
          <a:lstStyle/>
          <a:p>
            <a:fld id="{BBA07D6E-BBDE-4C73-AFD5-9D1E711F78A7}" type="slidenum">
              <a:rPr lang="en-US" smtClean="0"/>
              <a:t>5</a:t>
            </a:fld>
            <a:endParaRPr lang="en-US"/>
          </a:p>
        </p:txBody>
      </p:sp>
    </p:spTree>
    <p:extLst>
      <p:ext uri="{BB962C8B-B14F-4D97-AF65-F5344CB8AC3E}">
        <p14:creationId xmlns:p14="http://schemas.microsoft.com/office/powerpoint/2010/main" val="3273827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part of preprocessing work was making column names more workable and refining the search terms to be easier to work with. I also created a binary ‘</a:t>
            </a:r>
            <a:r>
              <a:rPr lang="en-US" dirty="0" err="1"/>
              <a:t>user_not</a:t>
            </a:r>
            <a:r>
              <a:rPr lang="en-US" dirty="0"/>
              <a:t>’ variable out of the User ID variable. Essentially if the search came in and there was one of these User ID strings, it meant they were an existing user in our system and were assigned a ‘1’. All other anonymous User IDs were assigned a ‘0’. This will be the target variable for all subsequent analysis.</a:t>
            </a:r>
          </a:p>
          <a:p>
            <a:endParaRPr lang="en-US" dirty="0"/>
          </a:p>
          <a:p>
            <a:r>
              <a:rPr lang="en-US" dirty="0"/>
              <a:t>I also created two vectors for the search terms. One was a simple count vector and another was a term frequency inverse document frequency vector, which were the two different vectors we worked with during our NLP unit. It was my hunch that the TF-IDF vector would ultimately be the more accurate vector, however I thought it was important to use both for analysis</a:t>
            </a:r>
          </a:p>
        </p:txBody>
      </p:sp>
      <p:sp>
        <p:nvSpPr>
          <p:cNvPr id="4" name="Slide Number Placeholder 3"/>
          <p:cNvSpPr>
            <a:spLocks noGrp="1"/>
          </p:cNvSpPr>
          <p:nvPr>
            <p:ph type="sldNum" sz="quarter" idx="10"/>
          </p:nvPr>
        </p:nvSpPr>
        <p:spPr/>
        <p:txBody>
          <a:bodyPr/>
          <a:lstStyle/>
          <a:p>
            <a:fld id="{BBA07D6E-BBDE-4C73-AFD5-9D1E711F78A7}" type="slidenum">
              <a:rPr lang="en-US" smtClean="0"/>
              <a:t>6</a:t>
            </a:fld>
            <a:endParaRPr lang="en-US"/>
          </a:p>
        </p:txBody>
      </p:sp>
    </p:spTree>
    <p:extLst>
      <p:ext uri="{BB962C8B-B14F-4D97-AF65-F5344CB8AC3E}">
        <p14:creationId xmlns:p14="http://schemas.microsoft.com/office/powerpoint/2010/main" val="1088322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not as much opportunity for traditional visualizations working with NLP. I felt it would be kind of useless, for example, to look at a seaborn heat map for a count vector where there are literally thousands of features. </a:t>
            </a:r>
          </a:p>
          <a:p>
            <a:endParaRPr lang="en-US" dirty="0"/>
          </a:p>
          <a:p>
            <a:r>
              <a:rPr lang="en-US" dirty="0"/>
              <a:t>However I did look at how the top terms for each vector type were different. You can see that they are generally the same with a few differences. RIA shoots up to the 2</a:t>
            </a:r>
            <a:r>
              <a:rPr lang="en-US" baseline="30000" dirty="0"/>
              <a:t>nd</a:t>
            </a:r>
            <a:r>
              <a:rPr lang="en-US" dirty="0"/>
              <a:t> most important terms in the corpus in the TF-IDF vector. Other terms like ESG (which stands for Environmental, Social, and Governance. It’s a type of investment strategy that’s kind of in vogue right now). So these terms might not have appeared the most across all terms, but based upon the TF-IDF method of determining importance, they were extremely important.</a:t>
            </a:r>
          </a:p>
          <a:p>
            <a:endParaRPr lang="en-US" dirty="0"/>
          </a:p>
        </p:txBody>
      </p:sp>
      <p:sp>
        <p:nvSpPr>
          <p:cNvPr id="4" name="Slide Number Placeholder 3"/>
          <p:cNvSpPr>
            <a:spLocks noGrp="1"/>
          </p:cNvSpPr>
          <p:nvPr>
            <p:ph type="sldNum" sz="quarter" idx="10"/>
          </p:nvPr>
        </p:nvSpPr>
        <p:spPr/>
        <p:txBody>
          <a:bodyPr/>
          <a:lstStyle/>
          <a:p>
            <a:fld id="{BBA07D6E-BBDE-4C73-AFD5-9D1E711F78A7}" type="slidenum">
              <a:rPr lang="en-US" smtClean="0"/>
              <a:t>7</a:t>
            </a:fld>
            <a:endParaRPr lang="en-US"/>
          </a:p>
        </p:txBody>
      </p:sp>
    </p:spTree>
    <p:extLst>
      <p:ext uri="{BB962C8B-B14F-4D97-AF65-F5344CB8AC3E}">
        <p14:creationId xmlns:p14="http://schemas.microsoft.com/office/powerpoint/2010/main" val="3888721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 comparison between the top </a:t>
            </a:r>
            <a:r>
              <a:rPr lang="en-US" dirty="0" err="1"/>
              <a:t>tf-idf</a:t>
            </a:r>
            <a:r>
              <a:rPr lang="en-US" dirty="0"/>
              <a:t> vector terms for users vs nonusers. Again many of the terms are similar, but there are also some difference, which I have highlighted in yellow. </a:t>
            </a:r>
          </a:p>
          <a:p>
            <a:endParaRPr lang="en-US" dirty="0"/>
          </a:p>
          <a:p>
            <a:r>
              <a:rPr lang="en-US" dirty="0"/>
              <a:t>One thing that jumps out to me is nonusers using terms like wealth and advisor. We had a report go out last quarter that focused on the evolution of technology in wealth management. It was a new report and I don’t think it’s a stretch to say we had wealth managers specifically seeking this new report.</a:t>
            </a:r>
          </a:p>
          <a:p>
            <a:endParaRPr lang="en-US" dirty="0"/>
          </a:p>
          <a:p>
            <a:r>
              <a:rPr lang="en-US" dirty="0"/>
              <a:t>On the other side, among existing users, the three unique terms are RIA, product, and financial. One of our most popular reports and products is related to financial advisors. RIA is an acronym for </a:t>
            </a:r>
            <a:r>
              <a:rPr lang="en-US" dirty="0" err="1"/>
              <a:t>Registed</a:t>
            </a:r>
            <a:r>
              <a:rPr lang="en-US" dirty="0"/>
              <a:t> </a:t>
            </a:r>
            <a:r>
              <a:rPr lang="en-US" dirty="0" err="1"/>
              <a:t>Independet</a:t>
            </a:r>
            <a:r>
              <a:rPr lang="en-US" dirty="0"/>
              <a:t> Advisor, which is another word for a financial advisor. MY guess is that these folks are looking for our advisor report or advisor database.</a:t>
            </a:r>
          </a:p>
          <a:p>
            <a:endParaRPr lang="en-US" dirty="0"/>
          </a:p>
          <a:p>
            <a:r>
              <a:rPr lang="en-US" dirty="0"/>
              <a:t>So the data was definitely telling a story that fit kind of nicely with my hypothesis that analyzing search terms could help inform why people are coming to our site. </a:t>
            </a:r>
          </a:p>
        </p:txBody>
      </p:sp>
      <p:sp>
        <p:nvSpPr>
          <p:cNvPr id="4" name="Slide Number Placeholder 3"/>
          <p:cNvSpPr>
            <a:spLocks noGrp="1"/>
          </p:cNvSpPr>
          <p:nvPr>
            <p:ph type="sldNum" sz="quarter" idx="10"/>
          </p:nvPr>
        </p:nvSpPr>
        <p:spPr/>
        <p:txBody>
          <a:bodyPr/>
          <a:lstStyle/>
          <a:p>
            <a:fld id="{BBA07D6E-BBDE-4C73-AFD5-9D1E711F78A7}" type="slidenum">
              <a:rPr lang="en-US" smtClean="0"/>
              <a:t>8</a:t>
            </a:fld>
            <a:endParaRPr lang="en-US"/>
          </a:p>
        </p:txBody>
      </p:sp>
    </p:spTree>
    <p:extLst>
      <p:ext uri="{BB962C8B-B14F-4D97-AF65-F5344CB8AC3E}">
        <p14:creationId xmlns:p14="http://schemas.microsoft.com/office/powerpoint/2010/main" val="3610937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next step would be to start building my models. </a:t>
            </a:r>
          </a:p>
          <a:p>
            <a:endParaRPr lang="en-US" dirty="0"/>
          </a:p>
          <a:p>
            <a:r>
              <a:rPr lang="en-US" dirty="0"/>
              <a:t>I decided to use a simple percentage of users as the baseline. So that’s to say that any search term that was coming in would be a 64.8% chance that it was from an existing user.</a:t>
            </a:r>
          </a:p>
        </p:txBody>
      </p:sp>
      <p:sp>
        <p:nvSpPr>
          <p:cNvPr id="4" name="Slide Number Placeholder 3"/>
          <p:cNvSpPr>
            <a:spLocks noGrp="1"/>
          </p:cNvSpPr>
          <p:nvPr>
            <p:ph type="sldNum" sz="quarter" idx="10"/>
          </p:nvPr>
        </p:nvSpPr>
        <p:spPr/>
        <p:txBody>
          <a:bodyPr/>
          <a:lstStyle/>
          <a:p>
            <a:fld id="{BBA07D6E-BBDE-4C73-AFD5-9D1E711F78A7}" type="slidenum">
              <a:rPr lang="en-US" smtClean="0"/>
              <a:t>9</a:t>
            </a:fld>
            <a:endParaRPr lang="en-US"/>
          </a:p>
        </p:txBody>
      </p:sp>
    </p:spTree>
    <p:extLst>
      <p:ext uri="{BB962C8B-B14F-4D97-AF65-F5344CB8AC3E}">
        <p14:creationId xmlns:p14="http://schemas.microsoft.com/office/powerpoint/2010/main" val="2956178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all my modelling exercises, I decided to use a Native Bayes classification model. </a:t>
            </a:r>
          </a:p>
          <a:p>
            <a:endParaRPr lang="en-US" dirty="0"/>
          </a:p>
          <a:p>
            <a:r>
              <a:rPr lang="en-US" dirty="0"/>
              <a:t>This being a classification exercise, I was weighing using logistic regression as well. Ultimately I went with Native Bayes because it seemed better suited for the relatively small sample size that I was working with. </a:t>
            </a:r>
          </a:p>
          <a:p>
            <a:endParaRPr lang="en-US" dirty="0"/>
          </a:p>
          <a:p>
            <a:endParaRPr lang="en-US" dirty="0"/>
          </a:p>
        </p:txBody>
      </p:sp>
      <p:sp>
        <p:nvSpPr>
          <p:cNvPr id="4" name="Slide Number Placeholder 3"/>
          <p:cNvSpPr>
            <a:spLocks noGrp="1"/>
          </p:cNvSpPr>
          <p:nvPr>
            <p:ph type="sldNum" sz="quarter" idx="10"/>
          </p:nvPr>
        </p:nvSpPr>
        <p:spPr/>
        <p:txBody>
          <a:bodyPr/>
          <a:lstStyle/>
          <a:p>
            <a:fld id="{BBA07D6E-BBDE-4C73-AFD5-9D1E711F78A7}" type="slidenum">
              <a:rPr lang="en-US" smtClean="0"/>
              <a:t>10</a:t>
            </a:fld>
            <a:endParaRPr lang="en-US"/>
          </a:p>
        </p:txBody>
      </p:sp>
    </p:spTree>
    <p:extLst>
      <p:ext uri="{BB962C8B-B14F-4D97-AF65-F5344CB8AC3E}">
        <p14:creationId xmlns:p14="http://schemas.microsoft.com/office/powerpoint/2010/main" val="350733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48FA-42C6-4C33-823F-BE9B3580F9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8A0DBF-E43F-423F-8D97-2B6AB350A7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60E794-3396-4CF3-9C31-009EA87D1D32}"/>
              </a:ext>
            </a:extLst>
          </p:cNvPr>
          <p:cNvSpPr>
            <a:spLocks noGrp="1"/>
          </p:cNvSpPr>
          <p:nvPr>
            <p:ph type="dt" sz="half" idx="10"/>
          </p:nvPr>
        </p:nvSpPr>
        <p:spPr/>
        <p:txBody>
          <a:bodyPr/>
          <a:lstStyle/>
          <a:p>
            <a:fld id="{AAE0D01C-F555-4E63-967F-6F01F295879D}" type="datetimeFigureOut">
              <a:rPr lang="en-US" smtClean="0"/>
              <a:t>8/9/2018</a:t>
            </a:fld>
            <a:endParaRPr lang="en-US"/>
          </a:p>
        </p:txBody>
      </p:sp>
      <p:sp>
        <p:nvSpPr>
          <p:cNvPr id="5" name="Footer Placeholder 4">
            <a:extLst>
              <a:ext uri="{FF2B5EF4-FFF2-40B4-BE49-F238E27FC236}">
                <a16:creationId xmlns:a16="http://schemas.microsoft.com/office/drawing/2014/main" id="{5CC61DAA-8FE7-4077-8760-F096CF192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C7422-001A-4140-8BD9-406E7D3C72F5}"/>
              </a:ext>
            </a:extLst>
          </p:cNvPr>
          <p:cNvSpPr>
            <a:spLocks noGrp="1"/>
          </p:cNvSpPr>
          <p:nvPr>
            <p:ph type="sldNum" sz="quarter" idx="12"/>
          </p:nvPr>
        </p:nvSpPr>
        <p:spPr/>
        <p:txBody>
          <a:bodyPr/>
          <a:lstStyle/>
          <a:p>
            <a:fld id="{F6899593-532C-423E-91F8-FF5BA3A91247}" type="slidenum">
              <a:rPr lang="en-US" smtClean="0"/>
              <a:t>‹#›</a:t>
            </a:fld>
            <a:endParaRPr lang="en-US"/>
          </a:p>
        </p:txBody>
      </p:sp>
    </p:spTree>
    <p:extLst>
      <p:ext uri="{BB962C8B-B14F-4D97-AF65-F5344CB8AC3E}">
        <p14:creationId xmlns:p14="http://schemas.microsoft.com/office/powerpoint/2010/main" val="2796773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0A53-7F4B-4BDF-A16E-81C93C1200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6AE4DE-EF6A-46B7-8E5F-EC977363ED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49424-7775-4164-8DA5-FBE4C03D9CA9}"/>
              </a:ext>
            </a:extLst>
          </p:cNvPr>
          <p:cNvSpPr>
            <a:spLocks noGrp="1"/>
          </p:cNvSpPr>
          <p:nvPr>
            <p:ph type="dt" sz="half" idx="10"/>
          </p:nvPr>
        </p:nvSpPr>
        <p:spPr/>
        <p:txBody>
          <a:bodyPr/>
          <a:lstStyle/>
          <a:p>
            <a:fld id="{AAE0D01C-F555-4E63-967F-6F01F295879D}" type="datetimeFigureOut">
              <a:rPr lang="en-US" smtClean="0"/>
              <a:t>8/9/2018</a:t>
            </a:fld>
            <a:endParaRPr lang="en-US"/>
          </a:p>
        </p:txBody>
      </p:sp>
      <p:sp>
        <p:nvSpPr>
          <p:cNvPr id="5" name="Footer Placeholder 4">
            <a:extLst>
              <a:ext uri="{FF2B5EF4-FFF2-40B4-BE49-F238E27FC236}">
                <a16:creationId xmlns:a16="http://schemas.microsoft.com/office/drawing/2014/main" id="{3EEF5824-7C0F-48F4-B6F1-4CBCFD4ED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78620-4875-41AC-A48A-C6804A38DDB7}"/>
              </a:ext>
            </a:extLst>
          </p:cNvPr>
          <p:cNvSpPr>
            <a:spLocks noGrp="1"/>
          </p:cNvSpPr>
          <p:nvPr>
            <p:ph type="sldNum" sz="quarter" idx="12"/>
          </p:nvPr>
        </p:nvSpPr>
        <p:spPr/>
        <p:txBody>
          <a:bodyPr/>
          <a:lstStyle/>
          <a:p>
            <a:fld id="{F6899593-532C-423E-91F8-FF5BA3A91247}" type="slidenum">
              <a:rPr lang="en-US" smtClean="0"/>
              <a:t>‹#›</a:t>
            </a:fld>
            <a:endParaRPr lang="en-US"/>
          </a:p>
        </p:txBody>
      </p:sp>
    </p:spTree>
    <p:extLst>
      <p:ext uri="{BB962C8B-B14F-4D97-AF65-F5344CB8AC3E}">
        <p14:creationId xmlns:p14="http://schemas.microsoft.com/office/powerpoint/2010/main" val="61693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2CAAA2-F924-4A70-A9CB-A1818D984E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54F5A7-85BE-44CF-ADE5-DE17F73DBB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071923-490A-4C1D-A08C-0D3423DC65C8}"/>
              </a:ext>
            </a:extLst>
          </p:cNvPr>
          <p:cNvSpPr>
            <a:spLocks noGrp="1"/>
          </p:cNvSpPr>
          <p:nvPr>
            <p:ph type="dt" sz="half" idx="10"/>
          </p:nvPr>
        </p:nvSpPr>
        <p:spPr/>
        <p:txBody>
          <a:bodyPr/>
          <a:lstStyle/>
          <a:p>
            <a:fld id="{AAE0D01C-F555-4E63-967F-6F01F295879D}" type="datetimeFigureOut">
              <a:rPr lang="en-US" smtClean="0"/>
              <a:t>8/9/2018</a:t>
            </a:fld>
            <a:endParaRPr lang="en-US"/>
          </a:p>
        </p:txBody>
      </p:sp>
      <p:sp>
        <p:nvSpPr>
          <p:cNvPr id="5" name="Footer Placeholder 4">
            <a:extLst>
              <a:ext uri="{FF2B5EF4-FFF2-40B4-BE49-F238E27FC236}">
                <a16:creationId xmlns:a16="http://schemas.microsoft.com/office/drawing/2014/main" id="{F0003E10-2480-4065-A9C4-A60985F45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15D7E-4E61-4519-AE86-343EBA99B8E6}"/>
              </a:ext>
            </a:extLst>
          </p:cNvPr>
          <p:cNvSpPr>
            <a:spLocks noGrp="1"/>
          </p:cNvSpPr>
          <p:nvPr>
            <p:ph type="sldNum" sz="quarter" idx="12"/>
          </p:nvPr>
        </p:nvSpPr>
        <p:spPr/>
        <p:txBody>
          <a:bodyPr/>
          <a:lstStyle/>
          <a:p>
            <a:fld id="{F6899593-532C-423E-91F8-FF5BA3A91247}" type="slidenum">
              <a:rPr lang="en-US" smtClean="0"/>
              <a:t>‹#›</a:t>
            </a:fld>
            <a:endParaRPr lang="en-US"/>
          </a:p>
        </p:txBody>
      </p:sp>
    </p:spTree>
    <p:extLst>
      <p:ext uri="{BB962C8B-B14F-4D97-AF65-F5344CB8AC3E}">
        <p14:creationId xmlns:p14="http://schemas.microsoft.com/office/powerpoint/2010/main" val="3091952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73F0-136E-4800-AEC9-F4FC519068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84AED1-90C0-40B2-81EC-42AEB298915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BC8C6-20C5-4ADC-9B0E-D3A205778033}"/>
              </a:ext>
            </a:extLst>
          </p:cNvPr>
          <p:cNvSpPr>
            <a:spLocks noGrp="1"/>
          </p:cNvSpPr>
          <p:nvPr>
            <p:ph type="dt" sz="half" idx="10"/>
          </p:nvPr>
        </p:nvSpPr>
        <p:spPr/>
        <p:txBody>
          <a:bodyPr/>
          <a:lstStyle/>
          <a:p>
            <a:fld id="{AAE0D01C-F555-4E63-967F-6F01F295879D}" type="datetimeFigureOut">
              <a:rPr lang="en-US" smtClean="0"/>
              <a:t>8/9/2018</a:t>
            </a:fld>
            <a:endParaRPr lang="en-US"/>
          </a:p>
        </p:txBody>
      </p:sp>
      <p:sp>
        <p:nvSpPr>
          <p:cNvPr id="5" name="Footer Placeholder 4">
            <a:extLst>
              <a:ext uri="{FF2B5EF4-FFF2-40B4-BE49-F238E27FC236}">
                <a16:creationId xmlns:a16="http://schemas.microsoft.com/office/drawing/2014/main" id="{CD8BAD7F-059B-47BD-B77A-A2319AC6A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5F8DB-AA38-4653-BF40-2D3EFDF6F2E0}"/>
              </a:ext>
            </a:extLst>
          </p:cNvPr>
          <p:cNvSpPr>
            <a:spLocks noGrp="1"/>
          </p:cNvSpPr>
          <p:nvPr>
            <p:ph type="sldNum" sz="quarter" idx="12"/>
          </p:nvPr>
        </p:nvSpPr>
        <p:spPr/>
        <p:txBody>
          <a:bodyPr/>
          <a:lstStyle/>
          <a:p>
            <a:fld id="{F6899593-532C-423E-91F8-FF5BA3A91247}" type="slidenum">
              <a:rPr lang="en-US" smtClean="0"/>
              <a:t>‹#›</a:t>
            </a:fld>
            <a:endParaRPr lang="en-US"/>
          </a:p>
        </p:txBody>
      </p:sp>
    </p:spTree>
    <p:extLst>
      <p:ext uri="{BB962C8B-B14F-4D97-AF65-F5344CB8AC3E}">
        <p14:creationId xmlns:p14="http://schemas.microsoft.com/office/powerpoint/2010/main" val="3545051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E967-C50F-4B48-8DB7-981F113C6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04126F-6E17-47AA-9953-6CDF73AD8B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A76463-441E-42A1-BC68-92BCE19F5867}"/>
              </a:ext>
            </a:extLst>
          </p:cNvPr>
          <p:cNvSpPr>
            <a:spLocks noGrp="1"/>
          </p:cNvSpPr>
          <p:nvPr>
            <p:ph type="dt" sz="half" idx="10"/>
          </p:nvPr>
        </p:nvSpPr>
        <p:spPr/>
        <p:txBody>
          <a:bodyPr/>
          <a:lstStyle/>
          <a:p>
            <a:fld id="{AAE0D01C-F555-4E63-967F-6F01F295879D}" type="datetimeFigureOut">
              <a:rPr lang="en-US" smtClean="0"/>
              <a:t>8/9/2018</a:t>
            </a:fld>
            <a:endParaRPr lang="en-US"/>
          </a:p>
        </p:txBody>
      </p:sp>
      <p:sp>
        <p:nvSpPr>
          <p:cNvPr id="5" name="Footer Placeholder 4">
            <a:extLst>
              <a:ext uri="{FF2B5EF4-FFF2-40B4-BE49-F238E27FC236}">
                <a16:creationId xmlns:a16="http://schemas.microsoft.com/office/drawing/2014/main" id="{B0B1DBC3-3A35-45EE-9A54-096DDBAE4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EC20D-12EE-4A13-B546-45CC8BF455A2}"/>
              </a:ext>
            </a:extLst>
          </p:cNvPr>
          <p:cNvSpPr>
            <a:spLocks noGrp="1"/>
          </p:cNvSpPr>
          <p:nvPr>
            <p:ph type="sldNum" sz="quarter" idx="12"/>
          </p:nvPr>
        </p:nvSpPr>
        <p:spPr/>
        <p:txBody>
          <a:bodyPr/>
          <a:lstStyle/>
          <a:p>
            <a:fld id="{F6899593-532C-423E-91F8-FF5BA3A91247}" type="slidenum">
              <a:rPr lang="en-US" smtClean="0"/>
              <a:t>‹#›</a:t>
            </a:fld>
            <a:endParaRPr lang="en-US"/>
          </a:p>
        </p:txBody>
      </p:sp>
    </p:spTree>
    <p:extLst>
      <p:ext uri="{BB962C8B-B14F-4D97-AF65-F5344CB8AC3E}">
        <p14:creationId xmlns:p14="http://schemas.microsoft.com/office/powerpoint/2010/main" val="331128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9636-2621-4723-8304-EFBC8B2150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2DA3BC-0661-47AC-852A-293777AD91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257EC9-57AD-451F-AB35-04293579BE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C5938A-9329-4F39-A5B9-9EE3473A274F}"/>
              </a:ext>
            </a:extLst>
          </p:cNvPr>
          <p:cNvSpPr>
            <a:spLocks noGrp="1"/>
          </p:cNvSpPr>
          <p:nvPr>
            <p:ph type="dt" sz="half" idx="10"/>
          </p:nvPr>
        </p:nvSpPr>
        <p:spPr/>
        <p:txBody>
          <a:bodyPr/>
          <a:lstStyle/>
          <a:p>
            <a:fld id="{AAE0D01C-F555-4E63-967F-6F01F295879D}" type="datetimeFigureOut">
              <a:rPr lang="en-US" smtClean="0"/>
              <a:t>8/9/2018</a:t>
            </a:fld>
            <a:endParaRPr lang="en-US"/>
          </a:p>
        </p:txBody>
      </p:sp>
      <p:sp>
        <p:nvSpPr>
          <p:cNvPr id="6" name="Footer Placeholder 5">
            <a:extLst>
              <a:ext uri="{FF2B5EF4-FFF2-40B4-BE49-F238E27FC236}">
                <a16:creationId xmlns:a16="http://schemas.microsoft.com/office/drawing/2014/main" id="{BB60F7D4-14A2-4F2A-B097-3296D993FA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DFCFE2-6D53-407E-867C-E194E902D629}"/>
              </a:ext>
            </a:extLst>
          </p:cNvPr>
          <p:cNvSpPr>
            <a:spLocks noGrp="1"/>
          </p:cNvSpPr>
          <p:nvPr>
            <p:ph type="sldNum" sz="quarter" idx="12"/>
          </p:nvPr>
        </p:nvSpPr>
        <p:spPr/>
        <p:txBody>
          <a:bodyPr/>
          <a:lstStyle/>
          <a:p>
            <a:fld id="{F6899593-532C-423E-91F8-FF5BA3A91247}" type="slidenum">
              <a:rPr lang="en-US" smtClean="0"/>
              <a:t>‹#›</a:t>
            </a:fld>
            <a:endParaRPr lang="en-US"/>
          </a:p>
        </p:txBody>
      </p:sp>
    </p:spTree>
    <p:extLst>
      <p:ext uri="{BB962C8B-B14F-4D97-AF65-F5344CB8AC3E}">
        <p14:creationId xmlns:p14="http://schemas.microsoft.com/office/powerpoint/2010/main" val="3195269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CF5C-810F-4408-8770-4E929C13D7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813132-AE63-4C66-B92D-CCC5718237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3BCE13-D3FE-4671-9910-94D1CE04372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73D42F-1F62-4EB7-B214-01DCA53B5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5E1183-9B56-40A4-AD0D-7914D4BF50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53482E-5263-4870-B578-163F5AABE970}"/>
              </a:ext>
            </a:extLst>
          </p:cNvPr>
          <p:cNvSpPr>
            <a:spLocks noGrp="1"/>
          </p:cNvSpPr>
          <p:nvPr>
            <p:ph type="dt" sz="half" idx="10"/>
          </p:nvPr>
        </p:nvSpPr>
        <p:spPr/>
        <p:txBody>
          <a:bodyPr/>
          <a:lstStyle/>
          <a:p>
            <a:fld id="{AAE0D01C-F555-4E63-967F-6F01F295879D}" type="datetimeFigureOut">
              <a:rPr lang="en-US" smtClean="0"/>
              <a:t>8/9/2018</a:t>
            </a:fld>
            <a:endParaRPr lang="en-US"/>
          </a:p>
        </p:txBody>
      </p:sp>
      <p:sp>
        <p:nvSpPr>
          <p:cNvPr id="8" name="Footer Placeholder 7">
            <a:extLst>
              <a:ext uri="{FF2B5EF4-FFF2-40B4-BE49-F238E27FC236}">
                <a16:creationId xmlns:a16="http://schemas.microsoft.com/office/drawing/2014/main" id="{E9587221-D51E-4549-B1DF-E9F1A2DCC9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26C09D-F08F-41D5-937D-776D525046B3}"/>
              </a:ext>
            </a:extLst>
          </p:cNvPr>
          <p:cNvSpPr>
            <a:spLocks noGrp="1"/>
          </p:cNvSpPr>
          <p:nvPr>
            <p:ph type="sldNum" sz="quarter" idx="12"/>
          </p:nvPr>
        </p:nvSpPr>
        <p:spPr/>
        <p:txBody>
          <a:bodyPr/>
          <a:lstStyle/>
          <a:p>
            <a:fld id="{F6899593-532C-423E-91F8-FF5BA3A91247}" type="slidenum">
              <a:rPr lang="en-US" smtClean="0"/>
              <a:t>‹#›</a:t>
            </a:fld>
            <a:endParaRPr lang="en-US"/>
          </a:p>
        </p:txBody>
      </p:sp>
    </p:spTree>
    <p:extLst>
      <p:ext uri="{BB962C8B-B14F-4D97-AF65-F5344CB8AC3E}">
        <p14:creationId xmlns:p14="http://schemas.microsoft.com/office/powerpoint/2010/main" val="217812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48E6-59AC-429C-9724-D780965E31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D2BA61-7196-43DD-8AB0-90FF3CD9D1A9}"/>
              </a:ext>
            </a:extLst>
          </p:cNvPr>
          <p:cNvSpPr>
            <a:spLocks noGrp="1"/>
          </p:cNvSpPr>
          <p:nvPr>
            <p:ph type="dt" sz="half" idx="10"/>
          </p:nvPr>
        </p:nvSpPr>
        <p:spPr/>
        <p:txBody>
          <a:bodyPr/>
          <a:lstStyle/>
          <a:p>
            <a:fld id="{AAE0D01C-F555-4E63-967F-6F01F295879D}" type="datetimeFigureOut">
              <a:rPr lang="en-US" smtClean="0"/>
              <a:t>8/9/2018</a:t>
            </a:fld>
            <a:endParaRPr lang="en-US"/>
          </a:p>
        </p:txBody>
      </p:sp>
      <p:sp>
        <p:nvSpPr>
          <p:cNvPr id="4" name="Footer Placeholder 3">
            <a:extLst>
              <a:ext uri="{FF2B5EF4-FFF2-40B4-BE49-F238E27FC236}">
                <a16:creationId xmlns:a16="http://schemas.microsoft.com/office/drawing/2014/main" id="{F559CBFF-3845-4838-96C9-B082D8B50D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DE3F9C-2726-47C5-87CB-AB8A54A6FEB0}"/>
              </a:ext>
            </a:extLst>
          </p:cNvPr>
          <p:cNvSpPr>
            <a:spLocks noGrp="1"/>
          </p:cNvSpPr>
          <p:nvPr>
            <p:ph type="sldNum" sz="quarter" idx="12"/>
          </p:nvPr>
        </p:nvSpPr>
        <p:spPr/>
        <p:txBody>
          <a:bodyPr/>
          <a:lstStyle/>
          <a:p>
            <a:fld id="{F6899593-532C-423E-91F8-FF5BA3A91247}" type="slidenum">
              <a:rPr lang="en-US" smtClean="0"/>
              <a:t>‹#›</a:t>
            </a:fld>
            <a:endParaRPr lang="en-US"/>
          </a:p>
        </p:txBody>
      </p:sp>
    </p:spTree>
    <p:extLst>
      <p:ext uri="{BB962C8B-B14F-4D97-AF65-F5344CB8AC3E}">
        <p14:creationId xmlns:p14="http://schemas.microsoft.com/office/powerpoint/2010/main" val="107852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BA1960-E822-4ED2-86D2-912E13F8FD7C}"/>
              </a:ext>
            </a:extLst>
          </p:cNvPr>
          <p:cNvSpPr>
            <a:spLocks noGrp="1"/>
          </p:cNvSpPr>
          <p:nvPr>
            <p:ph type="dt" sz="half" idx="10"/>
          </p:nvPr>
        </p:nvSpPr>
        <p:spPr/>
        <p:txBody>
          <a:bodyPr/>
          <a:lstStyle/>
          <a:p>
            <a:fld id="{AAE0D01C-F555-4E63-967F-6F01F295879D}" type="datetimeFigureOut">
              <a:rPr lang="en-US" smtClean="0"/>
              <a:t>8/9/2018</a:t>
            </a:fld>
            <a:endParaRPr lang="en-US"/>
          </a:p>
        </p:txBody>
      </p:sp>
      <p:sp>
        <p:nvSpPr>
          <p:cNvPr id="3" name="Footer Placeholder 2">
            <a:extLst>
              <a:ext uri="{FF2B5EF4-FFF2-40B4-BE49-F238E27FC236}">
                <a16:creationId xmlns:a16="http://schemas.microsoft.com/office/drawing/2014/main" id="{98269105-6C23-4C28-8BEF-537F4B568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A366F4-F00E-4730-874A-A4A51B6BF3D7}"/>
              </a:ext>
            </a:extLst>
          </p:cNvPr>
          <p:cNvSpPr>
            <a:spLocks noGrp="1"/>
          </p:cNvSpPr>
          <p:nvPr>
            <p:ph type="sldNum" sz="quarter" idx="12"/>
          </p:nvPr>
        </p:nvSpPr>
        <p:spPr/>
        <p:txBody>
          <a:bodyPr/>
          <a:lstStyle/>
          <a:p>
            <a:fld id="{F6899593-532C-423E-91F8-FF5BA3A91247}" type="slidenum">
              <a:rPr lang="en-US" smtClean="0"/>
              <a:t>‹#›</a:t>
            </a:fld>
            <a:endParaRPr lang="en-US"/>
          </a:p>
        </p:txBody>
      </p:sp>
    </p:spTree>
    <p:extLst>
      <p:ext uri="{BB962C8B-B14F-4D97-AF65-F5344CB8AC3E}">
        <p14:creationId xmlns:p14="http://schemas.microsoft.com/office/powerpoint/2010/main" val="3873362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A662-4D3E-4F31-B88C-ADA309442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E2961B-D86A-4EA9-8AA7-51EC3827DD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56CD86-3530-4328-AE51-7032A99A6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D56F74-B290-4F2E-BF40-FD21EA4978B3}"/>
              </a:ext>
            </a:extLst>
          </p:cNvPr>
          <p:cNvSpPr>
            <a:spLocks noGrp="1"/>
          </p:cNvSpPr>
          <p:nvPr>
            <p:ph type="dt" sz="half" idx="10"/>
          </p:nvPr>
        </p:nvSpPr>
        <p:spPr/>
        <p:txBody>
          <a:bodyPr/>
          <a:lstStyle/>
          <a:p>
            <a:fld id="{AAE0D01C-F555-4E63-967F-6F01F295879D}" type="datetimeFigureOut">
              <a:rPr lang="en-US" smtClean="0"/>
              <a:t>8/9/2018</a:t>
            </a:fld>
            <a:endParaRPr lang="en-US"/>
          </a:p>
        </p:txBody>
      </p:sp>
      <p:sp>
        <p:nvSpPr>
          <p:cNvPr id="6" name="Footer Placeholder 5">
            <a:extLst>
              <a:ext uri="{FF2B5EF4-FFF2-40B4-BE49-F238E27FC236}">
                <a16:creationId xmlns:a16="http://schemas.microsoft.com/office/drawing/2014/main" id="{662D97AC-2ED4-4715-9A43-9D67F37038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70E99-F5AD-4662-8D73-2C229A58019D}"/>
              </a:ext>
            </a:extLst>
          </p:cNvPr>
          <p:cNvSpPr>
            <a:spLocks noGrp="1"/>
          </p:cNvSpPr>
          <p:nvPr>
            <p:ph type="sldNum" sz="quarter" idx="12"/>
          </p:nvPr>
        </p:nvSpPr>
        <p:spPr/>
        <p:txBody>
          <a:bodyPr/>
          <a:lstStyle/>
          <a:p>
            <a:fld id="{F6899593-532C-423E-91F8-FF5BA3A91247}" type="slidenum">
              <a:rPr lang="en-US" smtClean="0"/>
              <a:t>‹#›</a:t>
            </a:fld>
            <a:endParaRPr lang="en-US"/>
          </a:p>
        </p:txBody>
      </p:sp>
    </p:spTree>
    <p:extLst>
      <p:ext uri="{BB962C8B-B14F-4D97-AF65-F5344CB8AC3E}">
        <p14:creationId xmlns:p14="http://schemas.microsoft.com/office/powerpoint/2010/main" val="416580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C5FB-2B3D-4794-A4A0-6D85DB13F3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B73C3F-72F0-4665-A012-13668277F6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867B60-D492-4C20-BD2C-087C595DA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1F6E2D-8423-4980-B2BB-0BEE7F5C58FE}"/>
              </a:ext>
            </a:extLst>
          </p:cNvPr>
          <p:cNvSpPr>
            <a:spLocks noGrp="1"/>
          </p:cNvSpPr>
          <p:nvPr>
            <p:ph type="dt" sz="half" idx="10"/>
          </p:nvPr>
        </p:nvSpPr>
        <p:spPr/>
        <p:txBody>
          <a:bodyPr/>
          <a:lstStyle/>
          <a:p>
            <a:fld id="{AAE0D01C-F555-4E63-967F-6F01F295879D}" type="datetimeFigureOut">
              <a:rPr lang="en-US" smtClean="0"/>
              <a:t>8/9/2018</a:t>
            </a:fld>
            <a:endParaRPr lang="en-US"/>
          </a:p>
        </p:txBody>
      </p:sp>
      <p:sp>
        <p:nvSpPr>
          <p:cNvPr id="6" name="Footer Placeholder 5">
            <a:extLst>
              <a:ext uri="{FF2B5EF4-FFF2-40B4-BE49-F238E27FC236}">
                <a16:creationId xmlns:a16="http://schemas.microsoft.com/office/drawing/2014/main" id="{8D02F166-590F-4504-9BFE-1100B25F8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1BF66F-8180-4B24-A84A-8944F1577473}"/>
              </a:ext>
            </a:extLst>
          </p:cNvPr>
          <p:cNvSpPr>
            <a:spLocks noGrp="1"/>
          </p:cNvSpPr>
          <p:nvPr>
            <p:ph type="sldNum" sz="quarter" idx="12"/>
          </p:nvPr>
        </p:nvSpPr>
        <p:spPr/>
        <p:txBody>
          <a:bodyPr/>
          <a:lstStyle/>
          <a:p>
            <a:fld id="{F6899593-532C-423E-91F8-FF5BA3A91247}" type="slidenum">
              <a:rPr lang="en-US" smtClean="0"/>
              <a:t>‹#›</a:t>
            </a:fld>
            <a:endParaRPr lang="en-US"/>
          </a:p>
        </p:txBody>
      </p:sp>
    </p:spTree>
    <p:extLst>
      <p:ext uri="{BB962C8B-B14F-4D97-AF65-F5344CB8AC3E}">
        <p14:creationId xmlns:p14="http://schemas.microsoft.com/office/powerpoint/2010/main" val="2143377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1495CE-E7DF-4101-94EB-26121CC1C9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2C7FDE-2704-4E1B-B67B-D9621FA262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339B96-C853-4ACE-9596-2BAA4EB1B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0D01C-F555-4E63-967F-6F01F295879D}" type="datetimeFigureOut">
              <a:rPr lang="en-US" smtClean="0"/>
              <a:t>8/9/2018</a:t>
            </a:fld>
            <a:endParaRPr lang="en-US"/>
          </a:p>
        </p:txBody>
      </p:sp>
      <p:sp>
        <p:nvSpPr>
          <p:cNvPr id="5" name="Footer Placeholder 4">
            <a:extLst>
              <a:ext uri="{FF2B5EF4-FFF2-40B4-BE49-F238E27FC236}">
                <a16:creationId xmlns:a16="http://schemas.microsoft.com/office/drawing/2014/main" id="{909D76F3-DD0B-4FB9-8471-7CD0DDBDD2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B3AC23-C983-4ACC-902D-12C00DEB98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99593-532C-423E-91F8-FF5BA3A91247}" type="slidenum">
              <a:rPr lang="en-US" smtClean="0"/>
              <a:t>‹#›</a:t>
            </a:fld>
            <a:endParaRPr lang="en-US"/>
          </a:p>
        </p:txBody>
      </p:sp>
    </p:spTree>
    <p:extLst>
      <p:ext uri="{BB962C8B-B14F-4D97-AF65-F5344CB8AC3E}">
        <p14:creationId xmlns:p14="http://schemas.microsoft.com/office/powerpoint/2010/main" val="2116866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EF5E-32A5-4786-99F8-3F49056FF6AF}"/>
              </a:ext>
            </a:extLst>
          </p:cNvPr>
          <p:cNvSpPr>
            <a:spLocks noGrp="1"/>
          </p:cNvSpPr>
          <p:nvPr>
            <p:ph type="ctrTitle"/>
          </p:nvPr>
        </p:nvSpPr>
        <p:spPr>
          <a:xfrm>
            <a:off x="1001485" y="868362"/>
            <a:ext cx="10189029" cy="2387600"/>
          </a:xfrm>
        </p:spPr>
        <p:txBody>
          <a:bodyPr>
            <a:normAutofit fontScale="90000"/>
          </a:bodyPr>
          <a:lstStyle/>
          <a:p>
            <a:r>
              <a:rPr lang="en-US" dirty="0"/>
              <a:t>Google Search Term Analysis Using Natural Language Processing</a:t>
            </a:r>
          </a:p>
        </p:txBody>
      </p:sp>
    </p:spTree>
    <p:extLst>
      <p:ext uri="{BB962C8B-B14F-4D97-AF65-F5344CB8AC3E}">
        <p14:creationId xmlns:p14="http://schemas.microsoft.com/office/powerpoint/2010/main" val="3373030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E226-752C-40F6-A7CC-EAF74440E95E}"/>
              </a:ext>
            </a:extLst>
          </p:cNvPr>
          <p:cNvSpPr>
            <a:spLocks noGrp="1"/>
          </p:cNvSpPr>
          <p:nvPr>
            <p:ph type="title"/>
          </p:nvPr>
        </p:nvSpPr>
        <p:spPr/>
        <p:txBody>
          <a:bodyPr/>
          <a:lstStyle/>
          <a:p>
            <a:r>
              <a:rPr lang="en-US" b="1" u="sng" dirty="0"/>
              <a:t>Native Bayes</a:t>
            </a:r>
          </a:p>
        </p:txBody>
      </p:sp>
      <p:sp>
        <p:nvSpPr>
          <p:cNvPr id="3" name="Content Placeholder 2">
            <a:extLst>
              <a:ext uri="{FF2B5EF4-FFF2-40B4-BE49-F238E27FC236}">
                <a16:creationId xmlns:a16="http://schemas.microsoft.com/office/drawing/2014/main" id="{AC379564-6A7C-4E42-B95E-544EA21AD501}"/>
              </a:ext>
            </a:extLst>
          </p:cNvPr>
          <p:cNvSpPr>
            <a:spLocks noGrp="1"/>
          </p:cNvSpPr>
          <p:nvPr>
            <p:ph idx="1"/>
          </p:nvPr>
        </p:nvSpPr>
        <p:spPr/>
        <p:txBody>
          <a:bodyPr/>
          <a:lstStyle/>
          <a:p>
            <a:r>
              <a:rPr lang="en-US" dirty="0"/>
              <a:t>I used a Native Bayes classification model</a:t>
            </a:r>
          </a:p>
        </p:txBody>
      </p:sp>
      <p:pic>
        <p:nvPicPr>
          <p:cNvPr id="5122" name="Picture 2" descr="Image result for bayes">
            <a:extLst>
              <a:ext uri="{FF2B5EF4-FFF2-40B4-BE49-F238E27FC236}">
                <a16:creationId xmlns:a16="http://schemas.microsoft.com/office/drawing/2014/main" id="{82937F84-1230-46DF-83C9-CE5830570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0675" y="4016375"/>
            <a:ext cx="2143125"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755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E14A-8002-4064-9200-C1BC40E09F73}"/>
              </a:ext>
            </a:extLst>
          </p:cNvPr>
          <p:cNvSpPr>
            <a:spLocks noGrp="1"/>
          </p:cNvSpPr>
          <p:nvPr>
            <p:ph type="title"/>
          </p:nvPr>
        </p:nvSpPr>
        <p:spPr/>
        <p:txBody>
          <a:bodyPr/>
          <a:lstStyle/>
          <a:p>
            <a:r>
              <a:rPr lang="en-US" b="1" u="sng" dirty="0"/>
              <a:t>Count Vector Model</a:t>
            </a:r>
          </a:p>
        </p:txBody>
      </p:sp>
      <p:sp>
        <p:nvSpPr>
          <p:cNvPr id="3" name="Content Placeholder 2">
            <a:extLst>
              <a:ext uri="{FF2B5EF4-FFF2-40B4-BE49-F238E27FC236}">
                <a16:creationId xmlns:a16="http://schemas.microsoft.com/office/drawing/2014/main" id="{D39A2172-4BEA-4B23-B22D-ECCD5D011B5C}"/>
              </a:ext>
            </a:extLst>
          </p:cNvPr>
          <p:cNvSpPr>
            <a:spLocks noGrp="1"/>
          </p:cNvSpPr>
          <p:nvPr>
            <p:ph idx="1"/>
          </p:nvPr>
        </p:nvSpPr>
        <p:spPr/>
        <p:txBody>
          <a:bodyPr/>
          <a:lstStyle/>
          <a:p>
            <a:r>
              <a:rPr lang="en-US" dirty="0"/>
              <a:t>This was a simple count vector</a:t>
            </a:r>
          </a:p>
          <a:p>
            <a:r>
              <a:rPr lang="en-US" dirty="0"/>
              <a:t>Iterated through </a:t>
            </a:r>
            <a:r>
              <a:rPr lang="en-US" dirty="0" err="1"/>
              <a:t>ngrams</a:t>
            </a:r>
            <a:r>
              <a:rPr lang="en-US" dirty="0"/>
              <a:t> and settled on 6</a:t>
            </a:r>
          </a:p>
        </p:txBody>
      </p:sp>
      <p:pic>
        <p:nvPicPr>
          <p:cNvPr id="4" name="Picture 3">
            <a:extLst>
              <a:ext uri="{FF2B5EF4-FFF2-40B4-BE49-F238E27FC236}">
                <a16:creationId xmlns:a16="http://schemas.microsoft.com/office/drawing/2014/main" id="{D84F7F72-978C-455B-A03A-7242A8E24CA2}"/>
              </a:ext>
            </a:extLst>
          </p:cNvPr>
          <p:cNvPicPr>
            <a:picLocks noChangeAspect="1"/>
          </p:cNvPicPr>
          <p:nvPr/>
        </p:nvPicPr>
        <p:blipFill>
          <a:blip r:embed="rId3"/>
          <a:stretch>
            <a:fillRect/>
          </a:stretch>
        </p:blipFill>
        <p:spPr>
          <a:xfrm>
            <a:off x="7899131" y="3054485"/>
            <a:ext cx="3305175" cy="3009900"/>
          </a:xfrm>
          <a:prstGeom prst="rect">
            <a:avLst/>
          </a:prstGeom>
        </p:spPr>
      </p:pic>
      <p:cxnSp>
        <p:nvCxnSpPr>
          <p:cNvPr id="9" name="Straight Arrow Connector 8">
            <a:extLst>
              <a:ext uri="{FF2B5EF4-FFF2-40B4-BE49-F238E27FC236}">
                <a16:creationId xmlns:a16="http://schemas.microsoft.com/office/drawing/2014/main" id="{A5229694-D933-4CFF-B241-D108FE61097B}"/>
              </a:ext>
            </a:extLst>
          </p:cNvPr>
          <p:cNvCxnSpPr/>
          <p:nvPr/>
        </p:nvCxnSpPr>
        <p:spPr>
          <a:xfrm>
            <a:off x="7101444" y="4750130"/>
            <a:ext cx="79768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9218" name="Picture 2" descr="Image result for the count">
            <a:extLst>
              <a:ext uri="{FF2B5EF4-FFF2-40B4-BE49-F238E27FC236}">
                <a16:creationId xmlns:a16="http://schemas.microsoft.com/office/drawing/2014/main" id="{8E566CDC-DCF6-40FD-97C3-44B0F302A6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008892"/>
            <a:ext cx="1799617" cy="1303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322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84D8-7462-4178-9BC0-CAC7D93D47B9}"/>
              </a:ext>
            </a:extLst>
          </p:cNvPr>
          <p:cNvSpPr>
            <a:spLocks noGrp="1"/>
          </p:cNvSpPr>
          <p:nvPr>
            <p:ph type="title"/>
          </p:nvPr>
        </p:nvSpPr>
        <p:spPr/>
        <p:txBody>
          <a:bodyPr/>
          <a:lstStyle/>
          <a:p>
            <a:r>
              <a:rPr lang="en-US" b="1" u="sng" dirty="0"/>
              <a:t>TF-IDF Vector Model</a:t>
            </a:r>
          </a:p>
        </p:txBody>
      </p:sp>
      <p:sp>
        <p:nvSpPr>
          <p:cNvPr id="3" name="Content Placeholder 2">
            <a:extLst>
              <a:ext uri="{FF2B5EF4-FFF2-40B4-BE49-F238E27FC236}">
                <a16:creationId xmlns:a16="http://schemas.microsoft.com/office/drawing/2014/main" id="{3EBAD5B9-4732-4BF2-A97E-C338777E7BE0}"/>
              </a:ext>
            </a:extLst>
          </p:cNvPr>
          <p:cNvSpPr>
            <a:spLocks noGrp="1"/>
          </p:cNvSpPr>
          <p:nvPr>
            <p:ph idx="1"/>
          </p:nvPr>
        </p:nvSpPr>
        <p:spPr>
          <a:xfrm>
            <a:off x="731322" y="1469366"/>
            <a:ext cx="10515600" cy="4351338"/>
          </a:xfrm>
        </p:spPr>
        <p:txBody>
          <a:bodyPr/>
          <a:lstStyle/>
          <a:p>
            <a:r>
              <a:rPr lang="en-US" dirty="0"/>
              <a:t>This vector uses the term frequency inverse document frequency vector</a:t>
            </a:r>
          </a:p>
          <a:p>
            <a:r>
              <a:rPr lang="en-US" dirty="0"/>
              <a:t>Iterated through </a:t>
            </a:r>
            <a:r>
              <a:rPr lang="en-US" dirty="0" err="1"/>
              <a:t>ngrams</a:t>
            </a:r>
            <a:r>
              <a:rPr lang="en-US" dirty="0"/>
              <a:t> and settled on 2</a:t>
            </a:r>
          </a:p>
        </p:txBody>
      </p:sp>
      <p:pic>
        <p:nvPicPr>
          <p:cNvPr id="4" name="Picture 3">
            <a:extLst>
              <a:ext uri="{FF2B5EF4-FFF2-40B4-BE49-F238E27FC236}">
                <a16:creationId xmlns:a16="http://schemas.microsoft.com/office/drawing/2014/main" id="{67DE0172-A546-40B9-9758-95248117C7CD}"/>
              </a:ext>
            </a:extLst>
          </p:cNvPr>
          <p:cNvPicPr>
            <a:picLocks noChangeAspect="1"/>
          </p:cNvPicPr>
          <p:nvPr/>
        </p:nvPicPr>
        <p:blipFill>
          <a:blip r:embed="rId3"/>
          <a:stretch>
            <a:fillRect/>
          </a:stretch>
        </p:blipFill>
        <p:spPr>
          <a:xfrm>
            <a:off x="7778338" y="3272179"/>
            <a:ext cx="3724275" cy="3028950"/>
          </a:xfrm>
          <a:prstGeom prst="rect">
            <a:avLst/>
          </a:prstGeom>
        </p:spPr>
      </p:pic>
      <p:cxnSp>
        <p:nvCxnSpPr>
          <p:cNvPr id="7" name="Straight Arrow Connector 6">
            <a:extLst>
              <a:ext uri="{FF2B5EF4-FFF2-40B4-BE49-F238E27FC236}">
                <a16:creationId xmlns:a16="http://schemas.microsoft.com/office/drawing/2014/main" id="{F69979EE-BB37-46AA-9D39-3DFB9EFDBB04}"/>
              </a:ext>
            </a:extLst>
          </p:cNvPr>
          <p:cNvCxnSpPr>
            <a:cxnSpLocks/>
          </p:cNvCxnSpPr>
          <p:nvPr/>
        </p:nvCxnSpPr>
        <p:spPr>
          <a:xfrm flipV="1">
            <a:off x="6662057" y="3729953"/>
            <a:ext cx="1270660" cy="17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31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68B6-4550-41DD-AA53-CB6E315B337B}"/>
              </a:ext>
            </a:extLst>
          </p:cNvPr>
          <p:cNvSpPr>
            <a:spLocks noGrp="1"/>
          </p:cNvSpPr>
          <p:nvPr>
            <p:ph type="title"/>
          </p:nvPr>
        </p:nvSpPr>
        <p:spPr/>
        <p:txBody>
          <a:bodyPr/>
          <a:lstStyle/>
          <a:p>
            <a:r>
              <a:rPr lang="en-US" u="sng" dirty="0"/>
              <a:t>TF-IDF + Features Vector Model</a:t>
            </a:r>
          </a:p>
        </p:txBody>
      </p:sp>
      <p:sp>
        <p:nvSpPr>
          <p:cNvPr id="3" name="Content Placeholder 2">
            <a:extLst>
              <a:ext uri="{FF2B5EF4-FFF2-40B4-BE49-F238E27FC236}">
                <a16:creationId xmlns:a16="http://schemas.microsoft.com/office/drawing/2014/main" id="{48075314-6015-46F2-A0C2-B92B0A3CB99F}"/>
              </a:ext>
            </a:extLst>
          </p:cNvPr>
          <p:cNvSpPr>
            <a:spLocks noGrp="1"/>
          </p:cNvSpPr>
          <p:nvPr>
            <p:ph idx="1"/>
          </p:nvPr>
        </p:nvSpPr>
        <p:spPr>
          <a:xfrm>
            <a:off x="838200" y="1523041"/>
            <a:ext cx="10515600" cy="4351338"/>
          </a:xfrm>
        </p:spPr>
        <p:txBody>
          <a:bodyPr/>
          <a:lstStyle/>
          <a:p>
            <a:r>
              <a:rPr lang="en-US" dirty="0"/>
              <a:t>This model uses the TF-IDF vector with added metadata features</a:t>
            </a:r>
          </a:p>
          <a:p>
            <a:r>
              <a:rPr lang="en-US" dirty="0"/>
              <a:t>Iterated through </a:t>
            </a:r>
            <a:r>
              <a:rPr lang="en-US" dirty="0" err="1"/>
              <a:t>ngrams</a:t>
            </a:r>
            <a:r>
              <a:rPr lang="en-US" dirty="0"/>
              <a:t> and settled on 1</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C7B963CD-6381-4F75-8AF2-64EE4A949A1C}"/>
              </a:ext>
            </a:extLst>
          </p:cNvPr>
          <p:cNvPicPr>
            <a:picLocks noChangeAspect="1"/>
          </p:cNvPicPr>
          <p:nvPr/>
        </p:nvPicPr>
        <p:blipFill>
          <a:blip r:embed="rId3"/>
          <a:stretch>
            <a:fillRect/>
          </a:stretch>
        </p:blipFill>
        <p:spPr>
          <a:xfrm>
            <a:off x="7907853" y="3291990"/>
            <a:ext cx="3552825" cy="3009900"/>
          </a:xfrm>
          <a:prstGeom prst="rect">
            <a:avLst/>
          </a:prstGeom>
        </p:spPr>
      </p:pic>
      <p:cxnSp>
        <p:nvCxnSpPr>
          <p:cNvPr id="7" name="Straight Arrow Connector 6">
            <a:extLst>
              <a:ext uri="{FF2B5EF4-FFF2-40B4-BE49-F238E27FC236}">
                <a16:creationId xmlns:a16="http://schemas.microsoft.com/office/drawing/2014/main" id="{B4651D60-4200-4D5F-9C33-12D574B31F2C}"/>
              </a:ext>
            </a:extLst>
          </p:cNvPr>
          <p:cNvCxnSpPr>
            <a:cxnSpLocks/>
          </p:cNvCxnSpPr>
          <p:nvPr/>
        </p:nvCxnSpPr>
        <p:spPr>
          <a:xfrm>
            <a:off x="6755945" y="3429000"/>
            <a:ext cx="115190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93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3B8E4-9784-4F3C-8F1D-ADBB4C5280EB}"/>
              </a:ext>
            </a:extLst>
          </p:cNvPr>
          <p:cNvSpPr>
            <a:spLocks noGrp="1"/>
          </p:cNvSpPr>
          <p:nvPr>
            <p:ph type="title"/>
          </p:nvPr>
        </p:nvSpPr>
        <p:spPr/>
        <p:txBody>
          <a:bodyPr/>
          <a:lstStyle/>
          <a:p>
            <a:r>
              <a:rPr lang="en-US" b="1" u="sng" dirty="0"/>
              <a:t>Model comparison</a:t>
            </a:r>
          </a:p>
        </p:txBody>
      </p:sp>
      <p:sp>
        <p:nvSpPr>
          <p:cNvPr id="3" name="Content Placeholder 2">
            <a:extLst>
              <a:ext uri="{FF2B5EF4-FFF2-40B4-BE49-F238E27FC236}">
                <a16:creationId xmlns:a16="http://schemas.microsoft.com/office/drawing/2014/main" id="{07132DF0-D9BC-4107-9CE3-AB1230AB9DCE}"/>
              </a:ext>
            </a:extLst>
          </p:cNvPr>
          <p:cNvSpPr>
            <a:spLocks noGrp="1"/>
          </p:cNvSpPr>
          <p:nvPr>
            <p:ph idx="1"/>
          </p:nvPr>
        </p:nvSpPr>
        <p:spPr>
          <a:xfrm>
            <a:off x="628149" y="1523721"/>
            <a:ext cx="10515600" cy="4351338"/>
          </a:xfrm>
        </p:spPr>
        <p:txBody>
          <a:bodyPr/>
          <a:lstStyle/>
          <a:p>
            <a:r>
              <a:rPr lang="en-US" dirty="0"/>
              <a:t>The winner: TF-IDF + Features</a:t>
            </a:r>
          </a:p>
        </p:txBody>
      </p:sp>
      <p:pic>
        <p:nvPicPr>
          <p:cNvPr id="4" name="Picture 3">
            <a:extLst>
              <a:ext uri="{FF2B5EF4-FFF2-40B4-BE49-F238E27FC236}">
                <a16:creationId xmlns:a16="http://schemas.microsoft.com/office/drawing/2014/main" id="{904FA56D-62A2-44F6-8EE2-E8EAFEDCEAF6}"/>
              </a:ext>
            </a:extLst>
          </p:cNvPr>
          <p:cNvPicPr>
            <a:picLocks noChangeAspect="1"/>
          </p:cNvPicPr>
          <p:nvPr/>
        </p:nvPicPr>
        <p:blipFill>
          <a:blip r:embed="rId3"/>
          <a:stretch>
            <a:fillRect/>
          </a:stretch>
        </p:blipFill>
        <p:spPr>
          <a:xfrm>
            <a:off x="1047249" y="3245944"/>
            <a:ext cx="6320387" cy="1761717"/>
          </a:xfrm>
          <a:prstGeom prst="rect">
            <a:avLst/>
          </a:prstGeom>
        </p:spPr>
      </p:pic>
      <p:pic>
        <p:nvPicPr>
          <p:cNvPr id="5" name="Picture 4">
            <a:extLst>
              <a:ext uri="{FF2B5EF4-FFF2-40B4-BE49-F238E27FC236}">
                <a16:creationId xmlns:a16="http://schemas.microsoft.com/office/drawing/2014/main" id="{C21BA12B-C6CB-496C-934F-73A447238CB9}"/>
              </a:ext>
            </a:extLst>
          </p:cNvPr>
          <p:cNvPicPr>
            <a:picLocks noChangeAspect="1"/>
          </p:cNvPicPr>
          <p:nvPr/>
        </p:nvPicPr>
        <p:blipFill>
          <a:blip r:embed="rId4"/>
          <a:stretch>
            <a:fillRect/>
          </a:stretch>
        </p:blipFill>
        <p:spPr>
          <a:xfrm>
            <a:off x="1203374" y="3021313"/>
            <a:ext cx="5868576" cy="299247"/>
          </a:xfrm>
          <a:prstGeom prst="rect">
            <a:avLst/>
          </a:prstGeom>
        </p:spPr>
      </p:pic>
      <p:sp>
        <p:nvSpPr>
          <p:cNvPr id="6" name="Rectangle 5">
            <a:extLst>
              <a:ext uri="{FF2B5EF4-FFF2-40B4-BE49-F238E27FC236}">
                <a16:creationId xmlns:a16="http://schemas.microsoft.com/office/drawing/2014/main" id="{B6292B77-BD8E-4781-9A99-CFE26630255B}"/>
              </a:ext>
            </a:extLst>
          </p:cNvPr>
          <p:cNvSpPr/>
          <p:nvPr/>
        </p:nvSpPr>
        <p:spPr>
          <a:xfrm>
            <a:off x="1047249" y="2832188"/>
            <a:ext cx="6133953" cy="45106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Image result for zoolander walk off">
            <a:extLst>
              <a:ext uri="{FF2B5EF4-FFF2-40B4-BE49-F238E27FC236}">
                <a16:creationId xmlns:a16="http://schemas.microsoft.com/office/drawing/2014/main" id="{4E0CEF01-F182-4FAB-94E5-9D5BD912AF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9532" y="4589647"/>
            <a:ext cx="3545787" cy="200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237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38DA-20D1-4283-A6DF-B08B5A3A32BD}"/>
              </a:ext>
            </a:extLst>
          </p:cNvPr>
          <p:cNvSpPr>
            <a:spLocks noGrp="1"/>
          </p:cNvSpPr>
          <p:nvPr>
            <p:ph type="title"/>
          </p:nvPr>
        </p:nvSpPr>
        <p:spPr>
          <a:xfrm>
            <a:off x="4400798" y="2766218"/>
            <a:ext cx="10515600" cy="1325563"/>
          </a:xfrm>
        </p:spPr>
        <p:txBody>
          <a:bodyPr/>
          <a:lstStyle/>
          <a:p>
            <a:r>
              <a:rPr lang="en-US" dirty="0"/>
              <a:t>The End!</a:t>
            </a:r>
          </a:p>
        </p:txBody>
      </p:sp>
    </p:spTree>
    <p:extLst>
      <p:ext uri="{BB962C8B-B14F-4D97-AF65-F5344CB8AC3E}">
        <p14:creationId xmlns:p14="http://schemas.microsoft.com/office/powerpoint/2010/main" val="4258253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D037-2F2F-459B-A7CF-86D61F9F16A9}"/>
              </a:ext>
            </a:extLst>
          </p:cNvPr>
          <p:cNvSpPr>
            <a:spLocks noGrp="1"/>
          </p:cNvSpPr>
          <p:nvPr>
            <p:ph type="title"/>
          </p:nvPr>
        </p:nvSpPr>
        <p:spPr/>
        <p:txBody>
          <a:bodyPr/>
          <a:lstStyle/>
          <a:p>
            <a:r>
              <a:rPr lang="en-US" b="1" u="sng" dirty="0"/>
              <a:t>Background</a:t>
            </a:r>
          </a:p>
        </p:txBody>
      </p:sp>
      <p:sp>
        <p:nvSpPr>
          <p:cNvPr id="3" name="Content Placeholder 2">
            <a:extLst>
              <a:ext uri="{FF2B5EF4-FFF2-40B4-BE49-F238E27FC236}">
                <a16:creationId xmlns:a16="http://schemas.microsoft.com/office/drawing/2014/main" id="{CBC076E1-D311-4680-B816-190383220A3F}"/>
              </a:ext>
            </a:extLst>
          </p:cNvPr>
          <p:cNvSpPr>
            <a:spLocks noGrp="1"/>
          </p:cNvSpPr>
          <p:nvPr>
            <p:ph idx="1"/>
          </p:nvPr>
        </p:nvSpPr>
        <p:spPr/>
        <p:txBody>
          <a:bodyPr/>
          <a:lstStyle/>
          <a:p>
            <a:r>
              <a:rPr lang="en-US" dirty="0"/>
              <a:t>Data Analyst @ </a:t>
            </a:r>
            <a:r>
              <a:rPr lang="en-US" dirty="0" err="1"/>
              <a:t>Cerulli</a:t>
            </a:r>
            <a:r>
              <a:rPr lang="en-US" dirty="0"/>
              <a:t> Associates</a:t>
            </a:r>
          </a:p>
          <a:p>
            <a:r>
              <a:rPr lang="en-US" dirty="0"/>
              <a:t>Research and Consulting focused on financial services sector</a:t>
            </a:r>
          </a:p>
        </p:txBody>
      </p:sp>
      <p:pic>
        <p:nvPicPr>
          <p:cNvPr id="2050" name="Picture 2" descr="Image result for cerulli associates">
            <a:extLst>
              <a:ext uri="{FF2B5EF4-FFF2-40B4-BE49-F238E27FC236}">
                <a16:creationId xmlns:a16="http://schemas.microsoft.com/office/drawing/2014/main" id="{0B889B29-3049-4670-863E-8E347AA33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5775" y="3587750"/>
            <a:ext cx="3248025" cy="29051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group of people in a field&#10;&#10;Description generated with very high confidence">
            <a:extLst>
              <a:ext uri="{FF2B5EF4-FFF2-40B4-BE49-F238E27FC236}">
                <a16:creationId xmlns:a16="http://schemas.microsoft.com/office/drawing/2014/main" id="{2DE312D9-DD97-4652-A7F0-E57110644E2F}"/>
              </a:ext>
            </a:extLst>
          </p:cNvPr>
          <p:cNvPicPr>
            <a:picLocks noChangeAspect="1"/>
          </p:cNvPicPr>
          <p:nvPr/>
        </p:nvPicPr>
        <p:blipFill rotWithShape="1">
          <a:blip r:embed="rId4">
            <a:extLst>
              <a:ext uri="{28A0092B-C50C-407E-A947-70E740481C1C}">
                <a14:useLocalDpi xmlns:a14="http://schemas.microsoft.com/office/drawing/2010/main" val="0"/>
              </a:ext>
            </a:extLst>
          </a:blip>
          <a:srcRect t="36059" r="26739" b="22149"/>
          <a:stretch/>
        </p:blipFill>
        <p:spPr>
          <a:xfrm>
            <a:off x="734982" y="4623967"/>
            <a:ext cx="1841963" cy="1868908"/>
          </a:xfrm>
          <a:prstGeom prst="rect">
            <a:avLst/>
          </a:prstGeom>
        </p:spPr>
      </p:pic>
    </p:spTree>
    <p:extLst>
      <p:ext uri="{BB962C8B-B14F-4D97-AF65-F5344CB8AC3E}">
        <p14:creationId xmlns:p14="http://schemas.microsoft.com/office/powerpoint/2010/main" val="77823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5101-D012-40AD-8C73-464EAE1174DD}"/>
              </a:ext>
            </a:extLst>
          </p:cNvPr>
          <p:cNvSpPr>
            <a:spLocks noGrp="1"/>
          </p:cNvSpPr>
          <p:nvPr>
            <p:ph type="title"/>
          </p:nvPr>
        </p:nvSpPr>
        <p:spPr/>
        <p:txBody>
          <a:bodyPr/>
          <a:lstStyle/>
          <a:p>
            <a:r>
              <a:rPr lang="en-US" b="1" u="sng" dirty="0"/>
              <a:t>The Problem:</a:t>
            </a:r>
          </a:p>
        </p:txBody>
      </p:sp>
      <p:sp>
        <p:nvSpPr>
          <p:cNvPr id="3" name="Content Placeholder 2">
            <a:extLst>
              <a:ext uri="{FF2B5EF4-FFF2-40B4-BE49-F238E27FC236}">
                <a16:creationId xmlns:a16="http://schemas.microsoft.com/office/drawing/2014/main" id="{FBD50901-4ED4-4222-80CB-1F0730BADEFA}"/>
              </a:ext>
            </a:extLst>
          </p:cNvPr>
          <p:cNvSpPr>
            <a:spLocks noGrp="1"/>
          </p:cNvSpPr>
          <p:nvPr>
            <p:ph idx="1"/>
          </p:nvPr>
        </p:nvSpPr>
        <p:spPr/>
        <p:txBody>
          <a:bodyPr/>
          <a:lstStyle/>
          <a:p>
            <a:r>
              <a:rPr lang="en-US" dirty="0"/>
              <a:t>A lot of data, not a lot of insight</a:t>
            </a:r>
          </a:p>
          <a:p>
            <a:r>
              <a:rPr lang="en-US" dirty="0"/>
              <a:t>Google Analytics</a:t>
            </a:r>
          </a:p>
        </p:txBody>
      </p:sp>
      <p:pic>
        <p:nvPicPr>
          <p:cNvPr id="1026" name="Picture 2" descr="Image result for google analytics">
            <a:extLst>
              <a:ext uri="{FF2B5EF4-FFF2-40B4-BE49-F238E27FC236}">
                <a16:creationId xmlns:a16="http://schemas.microsoft.com/office/drawing/2014/main" id="{587D9F5A-055A-4261-85E7-F097E5997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70613"/>
            <a:ext cx="5613070" cy="4252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uess ill die guy">
            <a:extLst>
              <a:ext uri="{FF2B5EF4-FFF2-40B4-BE49-F238E27FC236}">
                <a16:creationId xmlns:a16="http://schemas.microsoft.com/office/drawing/2014/main" id="{A203F491-C0AB-4C28-A7D6-65B291433C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8267" y="783703"/>
            <a:ext cx="2228779" cy="181396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everybody lies">
            <a:extLst>
              <a:ext uri="{FF2B5EF4-FFF2-40B4-BE49-F238E27FC236}">
                <a16:creationId xmlns:a16="http://schemas.microsoft.com/office/drawing/2014/main" id="{009247F3-ACCD-426B-8095-FB63C7A67C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700" y="3396343"/>
            <a:ext cx="2004606" cy="302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487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943F-6B5B-4616-ACF8-DA72AA7725C1}"/>
              </a:ext>
            </a:extLst>
          </p:cNvPr>
          <p:cNvSpPr>
            <a:spLocks noGrp="1"/>
          </p:cNvSpPr>
          <p:nvPr>
            <p:ph type="title"/>
          </p:nvPr>
        </p:nvSpPr>
        <p:spPr/>
        <p:txBody>
          <a:bodyPr/>
          <a:lstStyle/>
          <a:p>
            <a:r>
              <a:rPr lang="en-US" b="1" u="sng" dirty="0"/>
              <a:t>The Goal</a:t>
            </a:r>
          </a:p>
        </p:txBody>
      </p:sp>
      <p:sp>
        <p:nvSpPr>
          <p:cNvPr id="3" name="Content Placeholder 2">
            <a:extLst>
              <a:ext uri="{FF2B5EF4-FFF2-40B4-BE49-F238E27FC236}">
                <a16:creationId xmlns:a16="http://schemas.microsoft.com/office/drawing/2014/main" id="{F61E314C-C4CF-4859-8667-EDB524C923A5}"/>
              </a:ext>
            </a:extLst>
          </p:cNvPr>
          <p:cNvSpPr>
            <a:spLocks noGrp="1"/>
          </p:cNvSpPr>
          <p:nvPr>
            <p:ph idx="1"/>
          </p:nvPr>
        </p:nvSpPr>
        <p:spPr/>
        <p:txBody>
          <a:bodyPr/>
          <a:lstStyle/>
          <a:p>
            <a:r>
              <a:rPr lang="en-US" dirty="0"/>
              <a:t>Using NLP, build a model able to predict whether a search came from an existing user or new user</a:t>
            </a:r>
          </a:p>
          <a:p>
            <a:endParaRPr lang="en-US" dirty="0"/>
          </a:p>
          <a:p>
            <a:r>
              <a:rPr lang="en-US" dirty="0"/>
              <a:t>WHY? </a:t>
            </a:r>
          </a:p>
        </p:txBody>
      </p:sp>
      <p:pic>
        <p:nvPicPr>
          <p:cNvPr id="4098" name="Picture 2" descr="Image result for soccer goal">
            <a:extLst>
              <a:ext uri="{FF2B5EF4-FFF2-40B4-BE49-F238E27FC236}">
                <a16:creationId xmlns:a16="http://schemas.microsoft.com/office/drawing/2014/main" id="{F04D02AF-3396-4949-95D5-351121B06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213" y="3687763"/>
            <a:ext cx="3938587" cy="2624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46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39D5-D32F-4AF3-809D-E4F27CBEAF13}"/>
              </a:ext>
            </a:extLst>
          </p:cNvPr>
          <p:cNvSpPr>
            <a:spLocks noGrp="1"/>
          </p:cNvSpPr>
          <p:nvPr>
            <p:ph type="title"/>
          </p:nvPr>
        </p:nvSpPr>
        <p:spPr/>
        <p:txBody>
          <a:bodyPr/>
          <a:lstStyle/>
          <a:p>
            <a:r>
              <a:rPr lang="en-US" b="1" u="sng" dirty="0"/>
              <a:t>The Data</a:t>
            </a:r>
          </a:p>
        </p:txBody>
      </p:sp>
      <p:sp>
        <p:nvSpPr>
          <p:cNvPr id="3" name="Content Placeholder 2">
            <a:extLst>
              <a:ext uri="{FF2B5EF4-FFF2-40B4-BE49-F238E27FC236}">
                <a16:creationId xmlns:a16="http://schemas.microsoft.com/office/drawing/2014/main" id="{B4A6EBD2-7C4C-4C3E-9F82-886AA71F85AE}"/>
              </a:ext>
            </a:extLst>
          </p:cNvPr>
          <p:cNvSpPr>
            <a:spLocks noGrp="1"/>
          </p:cNvSpPr>
          <p:nvPr>
            <p:ph idx="1"/>
          </p:nvPr>
        </p:nvSpPr>
        <p:spPr>
          <a:xfrm>
            <a:off x="838200" y="1825625"/>
            <a:ext cx="10515600" cy="691944"/>
          </a:xfrm>
        </p:spPr>
        <p:txBody>
          <a:bodyPr>
            <a:normAutofit fontScale="70000" lnSpcReduction="20000"/>
          </a:bodyPr>
          <a:lstStyle/>
          <a:p>
            <a:r>
              <a:rPr lang="en-US" dirty="0"/>
              <a:t>Quarterly search data from Google Analytics</a:t>
            </a:r>
          </a:p>
          <a:p>
            <a:r>
              <a:rPr lang="en-US" dirty="0"/>
              <a:t>n = 5,503</a:t>
            </a:r>
          </a:p>
        </p:txBody>
      </p:sp>
      <p:pic>
        <p:nvPicPr>
          <p:cNvPr id="4" name="Picture 3">
            <a:extLst>
              <a:ext uri="{FF2B5EF4-FFF2-40B4-BE49-F238E27FC236}">
                <a16:creationId xmlns:a16="http://schemas.microsoft.com/office/drawing/2014/main" id="{032E6904-CFFB-4254-974E-A8D7345D2C88}"/>
              </a:ext>
            </a:extLst>
          </p:cNvPr>
          <p:cNvPicPr>
            <a:picLocks noChangeAspect="1"/>
          </p:cNvPicPr>
          <p:nvPr/>
        </p:nvPicPr>
        <p:blipFill>
          <a:blip r:embed="rId3"/>
          <a:stretch>
            <a:fillRect/>
          </a:stretch>
        </p:blipFill>
        <p:spPr>
          <a:xfrm>
            <a:off x="660071" y="2910345"/>
            <a:ext cx="10507048" cy="1816033"/>
          </a:xfrm>
          <a:prstGeom prst="rect">
            <a:avLst/>
          </a:prstGeom>
        </p:spPr>
      </p:pic>
    </p:spTree>
    <p:extLst>
      <p:ext uri="{BB962C8B-B14F-4D97-AF65-F5344CB8AC3E}">
        <p14:creationId xmlns:p14="http://schemas.microsoft.com/office/powerpoint/2010/main" val="253593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FEEC-D42C-4E4A-B604-E0DA1FF1A8B1}"/>
              </a:ext>
            </a:extLst>
          </p:cNvPr>
          <p:cNvSpPr>
            <a:spLocks noGrp="1"/>
          </p:cNvSpPr>
          <p:nvPr>
            <p:ph type="title"/>
          </p:nvPr>
        </p:nvSpPr>
        <p:spPr/>
        <p:txBody>
          <a:bodyPr/>
          <a:lstStyle/>
          <a:p>
            <a:r>
              <a:rPr lang="en-US" b="1" u="sng" dirty="0"/>
              <a:t>Preprocessing</a:t>
            </a:r>
          </a:p>
        </p:txBody>
      </p:sp>
      <p:sp>
        <p:nvSpPr>
          <p:cNvPr id="3" name="Content Placeholder 2">
            <a:extLst>
              <a:ext uri="{FF2B5EF4-FFF2-40B4-BE49-F238E27FC236}">
                <a16:creationId xmlns:a16="http://schemas.microsoft.com/office/drawing/2014/main" id="{D283A704-3E8F-4E60-8A52-6FB39F579259}"/>
              </a:ext>
            </a:extLst>
          </p:cNvPr>
          <p:cNvSpPr>
            <a:spLocks noGrp="1"/>
          </p:cNvSpPr>
          <p:nvPr>
            <p:ph idx="1"/>
          </p:nvPr>
        </p:nvSpPr>
        <p:spPr>
          <a:xfrm>
            <a:off x="838200" y="1690688"/>
            <a:ext cx="10515600" cy="1416339"/>
          </a:xfrm>
        </p:spPr>
        <p:txBody>
          <a:bodyPr>
            <a:normAutofit fontScale="70000" lnSpcReduction="20000"/>
          </a:bodyPr>
          <a:lstStyle/>
          <a:p>
            <a:r>
              <a:rPr lang="en-US" dirty="0"/>
              <a:t>Changing column names</a:t>
            </a:r>
          </a:p>
          <a:p>
            <a:r>
              <a:rPr lang="en-US" dirty="0"/>
              <a:t>Creating binary user variable (</a:t>
            </a:r>
            <a:r>
              <a:rPr lang="en-US" dirty="0" err="1"/>
              <a:t>user_not</a:t>
            </a:r>
            <a:r>
              <a:rPr lang="en-US" dirty="0"/>
              <a:t>) which is our target variable</a:t>
            </a:r>
          </a:p>
          <a:p>
            <a:r>
              <a:rPr lang="en-US" dirty="0"/>
              <a:t>Creating term vectors</a:t>
            </a:r>
          </a:p>
          <a:p>
            <a:r>
              <a:rPr lang="en-US" dirty="0"/>
              <a:t>Removing stop words and “rubbish” (misspelled words, escape characters)</a:t>
            </a:r>
          </a:p>
        </p:txBody>
      </p:sp>
      <p:pic>
        <p:nvPicPr>
          <p:cNvPr id="4" name="Picture 3">
            <a:extLst>
              <a:ext uri="{FF2B5EF4-FFF2-40B4-BE49-F238E27FC236}">
                <a16:creationId xmlns:a16="http://schemas.microsoft.com/office/drawing/2014/main" id="{9F1F60A2-83CA-4E61-8D68-DE78C18DF6A5}"/>
              </a:ext>
            </a:extLst>
          </p:cNvPr>
          <p:cNvPicPr>
            <a:picLocks noChangeAspect="1"/>
          </p:cNvPicPr>
          <p:nvPr/>
        </p:nvPicPr>
        <p:blipFill>
          <a:blip r:embed="rId3"/>
          <a:stretch>
            <a:fillRect/>
          </a:stretch>
        </p:blipFill>
        <p:spPr>
          <a:xfrm>
            <a:off x="963893" y="3376901"/>
            <a:ext cx="9744075" cy="2533650"/>
          </a:xfrm>
          <a:prstGeom prst="rect">
            <a:avLst/>
          </a:prstGeom>
        </p:spPr>
      </p:pic>
      <p:cxnSp>
        <p:nvCxnSpPr>
          <p:cNvPr id="6" name="Straight Arrow Connector 5">
            <a:extLst>
              <a:ext uri="{FF2B5EF4-FFF2-40B4-BE49-F238E27FC236}">
                <a16:creationId xmlns:a16="http://schemas.microsoft.com/office/drawing/2014/main" id="{A73498D3-E4EF-4180-B2DC-355609443D5C}"/>
              </a:ext>
            </a:extLst>
          </p:cNvPr>
          <p:cNvCxnSpPr>
            <a:cxnSpLocks/>
          </p:cNvCxnSpPr>
          <p:nvPr/>
        </p:nvCxnSpPr>
        <p:spPr>
          <a:xfrm flipH="1" flipV="1">
            <a:off x="10509651" y="3931299"/>
            <a:ext cx="605653" cy="5012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8194" name="Picture 2" descr="Image result for target">
            <a:extLst>
              <a:ext uri="{FF2B5EF4-FFF2-40B4-BE49-F238E27FC236}">
                <a16:creationId xmlns:a16="http://schemas.microsoft.com/office/drawing/2014/main" id="{48AC1860-D445-483C-A1BC-6885D9296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9731" y="4499617"/>
            <a:ext cx="1176832" cy="1562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552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5F00-E338-487F-BF34-26D9D7CB4A8F}"/>
              </a:ext>
            </a:extLst>
          </p:cNvPr>
          <p:cNvSpPr>
            <a:spLocks noGrp="1"/>
          </p:cNvSpPr>
          <p:nvPr>
            <p:ph type="title"/>
          </p:nvPr>
        </p:nvSpPr>
        <p:spPr/>
        <p:txBody>
          <a:bodyPr/>
          <a:lstStyle/>
          <a:p>
            <a:r>
              <a:rPr lang="en-US" b="1" u="sng" dirty="0"/>
              <a:t>EDA</a:t>
            </a:r>
          </a:p>
        </p:txBody>
      </p:sp>
      <p:sp>
        <p:nvSpPr>
          <p:cNvPr id="3" name="Content Placeholder 2">
            <a:extLst>
              <a:ext uri="{FF2B5EF4-FFF2-40B4-BE49-F238E27FC236}">
                <a16:creationId xmlns:a16="http://schemas.microsoft.com/office/drawing/2014/main" id="{052C300A-941B-40E9-8FEB-E1487B1BD160}"/>
              </a:ext>
            </a:extLst>
          </p:cNvPr>
          <p:cNvSpPr>
            <a:spLocks noGrp="1"/>
          </p:cNvSpPr>
          <p:nvPr>
            <p:ph idx="1"/>
          </p:nvPr>
        </p:nvSpPr>
        <p:spPr>
          <a:xfrm>
            <a:off x="838200" y="1474044"/>
            <a:ext cx="10515600" cy="4351338"/>
          </a:xfrm>
        </p:spPr>
        <p:txBody>
          <a:bodyPr/>
          <a:lstStyle/>
          <a:p>
            <a:r>
              <a:rPr lang="en-US" dirty="0"/>
              <a:t>Less opportunity for visualization and EDA exercises with NLP</a:t>
            </a:r>
          </a:p>
        </p:txBody>
      </p:sp>
      <p:pic>
        <p:nvPicPr>
          <p:cNvPr id="4" name="Picture 3">
            <a:extLst>
              <a:ext uri="{FF2B5EF4-FFF2-40B4-BE49-F238E27FC236}">
                <a16:creationId xmlns:a16="http://schemas.microsoft.com/office/drawing/2014/main" id="{A7F59E48-482A-4869-AD44-0F8E5B907D3B}"/>
              </a:ext>
            </a:extLst>
          </p:cNvPr>
          <p:cNvPicPr>
            <a:picLocks noChangeAspect="1"/>
          </p:cNvPicPr>
          <p:nvPr/>
        </p:nvPicPr>
        <p:blipFill>
          <a:blip r:embed="rId3"/>
          <a:stretch>
            <a:fillRect/>
          </a:stretch>
        </p:blipFill>
        <p:spPr>
          <a:xfrm>
            <a:off x="443643" y="2461464"/>
            <a:ext cx="4114800" cy="1666875"/>
          </a:xfrm>
          <a:prstGeom prst="rect">
            <a:avLst/>
          </a:prstGeom>
        </p:spPr>
      </p:pic>
      <p:pic>
        <p:nvPicPr>
          <p:cNvPr id="5" name="Picture 4">
            <a:extLst>
              <a:ext uri="{FF2B5EF4-FFF2-40B4-BE49-F238E27FC236}">
                <a16:creationId xmlns:a16="http://schemas.microsoft.com/office/drawing/2014/main" id="{0B3276F8-A42D-4BA4-B181-7309706B59A9}"/>
              </a:ext>
            </a:extLst>
          </p:cNvPr>
          <p:cNvPicPr>
            <a:picLocks noChangeAspect="1"/>
          </p:cNvPicPr>
          <p:nvPr/>
        </p:nvPicPr>
        <p:blipFill>
          <a:blip r:embed="rId4"/>
          <a:stretch>
            <a:fillRect/>
          </a:stretch>
        </p:blipFill>
        <p:spPr>
          <a:xfrm>
            <a:off x="7220990" y="2461463"/>
            <a:ext cx="2952750" cy="1666875"/>
          </a:xfrm>
          <a:prstGeom prst="rect">
            <a:avLst/>
          </a:prstGeom>
        </p:spPr>
      </p:pic>
      <p:sp>
        <p:nvSpPr>
          <p:cNvPr id="6" name="TextBox 5">
            <a:extLst>
              <a:ext uri="{FF2B5EF4-FFF2-40B4-BE49-F238E27FC236}">
                <a16:creationId xmlns:a16="http://schemas.microsoft.com/office/drawing/2014/main" id="{C277DB41-30B3-45AB-8A47-1CE19C3A06EB}"/>
              </a:ext>
            </a:extLst>
          </p:cNvPr>
          <p:cNvSpPr txBox="1"/>
          <p:nvPr/>
        </p:nvSpPr>
        <p:spPr>
          <a:xfrm>
            <a:off x="640130" y="2093076"/>
            <a:ext cx="2756263" cy="369332"/>
          </a:xfrm>
          <a:prstGeom prst="rect">
            <a:avLst/>
          </a:prstGeom>
          <a:noFill/>
        </p:spPr>
        <p:txBody>
          <a:bodyPr wrap="square" rtlCol="0">
            <a:spAutoFit/>
          </a:bodyPr>
          <a:lstStyle/>
          <a:p>
            <a:r>
              <a:rPr lang="en-US" dirty="0"/>
              <a:t>Count Vector Top Terms</a:t>
            </a:r>
          </a:p>
        </p:txBody>
      </p:sp>
      <p:sp>
        <p:nvSpPr>
          <p:cNvPr id="7" name="TextBox 6">
            <a:extLst>
              <a:ext uri="{FF2B5EF4-FFF2-40B4-BE49-F238E27FC236}">
                <a16:creationId xmlns:a16="http://schemas.microsoft.com/office/drawing/2014/main" id="{54115B91-5774-45C2-ADB1-39431FA8C25C}"/>
              </a:ext>
            </a:extLst>
          </p:cNvPr>
          <p:cNvSpPr txBox="1"/>
          <p:nvPr/>
        </p:nvSpPr>
        <p:spPr>
          <a:xfrm>
            <a:off x="7417477" y="2093076"/>
            <a:ext cx="2756263" cy="369332"/>
          </a:xfrm>
          <a:prstGeom prst="rect">
            <a:avLst/>
          </a:prstGeom>
          <a:noFill/>
        </p:spPr>
        <p:txBody>
          <a:bodyPr wrap="square" rtlCol="0">
            <a:spAutoFit/>
          </a:bodyPr>
          <a:lstStyle/>
          <a:p>
            <a:r>
              <a:rPr lang="en-US" dirty="0"/>
              <a:t>TF-IDF Vector Top Terms</a:t>
            </a:r>
          </a:p>
        </p:txBody>
      </p:sp>
    </p:spTree>
    <p:extLst>
      <p:ext uri="{BB962C8B-B14F-4D97-AF65-F5344CB8AC3E}">
        <p14:creationId xmlns:p14="http://schemas.microsoft.com/office/powerpoint/2010/main" val="89621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E3292-0023-4EDD-8F58-8945D428B034}"/>
              </a:ext>
            </a:extLst>
          </p:cNvPr>
          <p:cNvSpPr>
            <a:spLocks noGrp="1"/>
          </p:cNvSpPr>
          <p:nvPr>
            <p:ph type="title"/>
          </p:nvPr>
        </p:nvSpPr>
        <p:spPr/>
        <p:txBody>
          <a:bodyPr/>
          <a:lstStyle/>
          <a:p>
            <a:r>
              <a:rPr lang="en-US" b="1" u="sng" dirty="0"/>
              <a:t>EDA</a:t>
            </a:r>
            <a:endParaRPr lang="en-US" dirty="0"/>
          </a:p>
        </p:txBody>
      </p:sp>
      <p:sp>
        <p:nvSpPr>
          <p:cNvPr id="5" name="TextBox 4">
            <a:extLst>
              <a:ext uri="{FF2B5EF4-FFF2-40B4-BE49-F238E27FC236}">
                <a16:creationId xmlns:a16="http://schemas.microsoft.com/office/drawing/2014/main" id="{9ACA46EE-6C84-4145-9471-A74E214D2292}"/>
              </a:ext>
            </a:extLst>
          </p:cNvPr>
          <p:cNvSpPr txBox="1"/>
          <p:nvPr/>
        </p:nvSpPr>
        <p:spPr>
          <a:xfrm>
            <a:off x="838200" y="2214046"/>
            <a:ext cx="4540827" cy="369332"/>
          </a:xfrm>
          <a:prstGeom prst="rect">
            <a:avLst/>
          </a:prstGeom>
          <a:noFill/>
        </p:spPr>
        <p:txBody>
          <a:bodyPr wrap="square" rtlCol="0">
            <a:spAutoFit/>
          </a:bodyPr>
          <a:lstStyle/>
          <a:p>
            <a:r>
              <a:rPr lang="en-US" dirty="0"/>
              <a:t>Top Ten TF-IDF Vector Terms for NONUSERS</a:t>
            </a:r>
          </a:p>
        </p:txBody>
      </p:sp>
      <p:sp>
        <p:nvSpPr>
          <p:cNvPr id="7" name="TextBox 6">
            <a:extLst>
              <a:ext uri="{FF2B5EF4-FFF2-40B4-BE49-F238E27FC236}">
                <a16:creationId xmlns:a16="http://schemas.microsoft.com/office/drawing/2014/main" id="{217BDEB9-24D2-428A-8461-E04378778266}"/>
              </a:ext>
            </a:extLst>
          </p:cNvPr>
          <p:cNvSpPr txBox="1"/>
          <p:nvPr/>
        </p:nvSpPr>
        <p:spPr>
          <a:xfrm>
            <a:off x="6874498" y="2256392"/>
            <a:ext cx="4540827" cy="369332"/>
          </a:xfrm>
          <a:prstGeom prst="rect">
            <a:avLst/>
          </a:prstGeom>
          <a:noFill/>
        </p:spPr>
        <p:txBody>
          <a:bodyPr wrap="square" rtlCol="0">
            <a:spAutoFit/>
          </a:bodyPr>
          <a:lstStyle/>
          <a:p>
            <a:r>
              <a:rPr lang="en-US" dirty="0"/>
              <a:t>Top Ten TF-IDF Vector Terms for USERS</a:t>
            </a:r>
          </a:p>
        </p:txBody>
      </p:sp>
      <p:pic>
        <p:nvPicPr>
          <p:cNvPr id="9" name="Picture 8">
            <a:extLst>
              <a:ext uri="{FF2B5EF4-FFF2-40B4-BE49-F238E27FC236}">
                <a16:creationId xmlns:a16="http://schemas.microsoft.com/office/drawing/2014/main" id="{97BE5A4A-EB10-48B4-8826-6072E0801920}"/>
              </a:ext>
            </a:extLst>
          </p:cNvPr>
          <p:cNvPicPr>
            <a:picLocks noChangeAspect="1"/>
          </p:cNvPicPr>
          <p:nvPr/>
        </p:nvPicPr>
        <p:blipFill>
          <a:blip r:embed="rId3"/>
          <a:stretch>
            <a:fillRect/>
          </a:stretch>
        </p:blipFill>
        <p:spPr>
          <a:xfrm>
            <a:off x="6623771" y="2826328"/>
            <a:ext cx="5011446" cy="1818408"/>
          </a:xfrm>
          <a:prstGeom prst="rect">
            <a:avLst/>
          </a:prstGeom>
        </p:spPr>
      </p:pic>
      <p:pic>
        <p:nvPicPr>
          <p:cNvPr id="10" name="Picture 9">
            <a:extLst>
              <a:ext uri="{FF2B5EF4-FFF2-40B4-BE49-F238E27FC236}">
                <a16:creationId xmlns:a16="http://schemas.microsoft.com/office/drawing/2014/main" id="{8C02D745-86A7-49BA-8AC3-273CF419D71A}"/>
              </a:ext>
            </a:extLst>
          </p:cNvPr>
          <p:cNvPicPr>
            <a:picLocks noChangeAspect="1"/>
          </p:cNvPicPr>
          <p:nvPr/>
        </p:nvPicPr>
        <p:blipFill>
          <a:blip r:embed="rId4"/>
          <a:stretch>
            <a:fillRect/>
          </a:stretch>
        </p:blipFill>
        <p:spPr>
          <a:xfrm>
            <a:off x="563147" y="2687924"/>
            <a:ext cx="4457826" cy="1956812"/>
          </a:xfrm>
          <a:prstGeom prst="rect">
            <a:avLst/>
          </a:prstGeom>
        </p:spPr>
      </p:pic>
      <p:sp>
        <p:nvSpPr>
          <p:cNvPr id="11" name="Rectangle 10">
            <a:extLst>
              <a:ext uri="{FF2B5EF4-FFF2-40B4-BE49-F238E27FC236}">
                <a16:creationId xmlns:a16="http://schemas.microsoft.com/office/drawing/2014/main" id="{D1D864DC-007F-4D21-80C1-9C11A123CC83}"/>
              </a:ext>
            </a:extLst>
          </p:cNvPr>
          <p:cNvSpPr/>
          <p:nvPr/>
        </p:nvSpPr>
        <p:spPr>
          <a:xfrm>
            <a:off x="563147" y="3450579"/>
            <a:ext cx="972392" cy="163002"/>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D61BEE6-8D5F-4195-903F-DA96F037A5B7}"/>
              </a:ext>
            </a:extLst>
          </p:cNvPr>
          <p:cNvSpPr/>
          <p:nvPr/>
        </p:nvSpPr>
        <p:spPr>
          <a:xfrm>
            <a:off x="563147" y="4219351"/>
            <a:ext cx="1515035" cy="156885"/>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10E7FCA-6BBD-494C-B2E1-3B064F6EBFF1}"/>
              </a:ext>
            </a:extLst>
          </p:cNvPr>
          <p:cNvSpPr/>
          <p:nvPr/>
        </p:nvSpPr>
        <p:spPr>
          <a:xfrm>
            <a:off x="6623771" y="3735532"/>
            <a:ext cx="972392" cy="163002"/>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E5C2405-F57E-4DD7-819D-9F09CA2C8F9F}"/>
              </a:ext>
            </a:extLst>
          </p:cNvPr>
          <p:cNvSpPr/>
          <p:nvPr/>
        </p:nvSpPr>
        <p:spPr>
          <a:xfrm>
            <a:off x="563147" y="3077304"/>
            <a:ext cx="972392" cy="163002"/>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3F7C37-EFB3-40F4-B4D3-4BD836D26508}"/>
              </a:ext>
            </a:extLst>
          </p:cNvPr>
          <p:cNvSpPr/>
          <p:nvPr/>
        </p:nvSpPr>
        <p:spPr>
          <a:xfrm>
            <a:off x="6684833" y="4294735"/>
            <a:ext cx="972392" cy="163002"/>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5E51A58-E286-4F13-BCFC-5DC43BAC44D3}"/>
              </a:ext>
            </a:extLst>
          </p:cNvPr>
          <p:cNvSpPr/>
          <p:nvPr/>
        </p:nvSpPr>
        <p:spPr>
          <a:xfrm>
            <a:off x="6682474" y="4469735"/>
            <a:ext cx="972392" cy="163002"/>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35924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739F-A147-455B-8DC3-97B8A8E91FE3}"/>
              </a:ext>
            </a:extLst>
          </p:cNvPr>
          <p:cNvSpPr>
            <a:spLocks noGrp="1"/>
          </p:cNvSpPr>
          <p:nvPr>
            <p:ph type="title"/>
          </p:nvPr>
        </p:nvSpPr>
        <p:spPr/>
        <p:txBody>
          <a:bodyPr/>
          <a:lstStyle/>
          <a:p>
            <a:r>
              <a:rPr lang="en-US" b="1" u="sng" dirty="0"/>
              <a:t>Models</a:t>
            </a:r>
          </a:p>
        </p:txBody>
      </p:sp>
      <p:sp>
        <p:nvSpPr>
          <p:cNvPr id="3" name="Content Placeholder 2">
            <a:extLst>
              <a:ext uri="{FF2B5EF4-FFF2-40B4-BE49-F238E27FC236}">
                <a16:creationId xmlns:a16="http://schemas.microsoft.com/office/drawing/2014/main" id="{EF590465-3EDD-44D6-8DFE-658D17ADCA27}"/>
              </a:ext>
            </a:extLst>
          </p:cNvPr>
          <p:cNvSpPr>
            <a:spLocks noGrp="1"/>
          </p:cNvSpPr>
          <p:nvPr>
            <p:ph idx="1"/>
          </p:nvPr>
        </p:nvSpPr>
        <p:spPr/>
        <p:txBody>
          <a:bodyPr/>
          <a:lstStyle/>
          <a:p>
            <a:r>
              <a:rPr lang="en-US" dirty="0"/>
              <a:t>For a baseline model to compare my term vector models, I used a simple percentage of known users</a:t>
            </a:r>
          </a:p>
        </p:txBody>
      </p:sp>
      <p:pic>
        <p:nvPicPr>
          <p:cNvPr id="4" name="Picture 3">
            <a:extLst>
              <a:ext uri="{FF2B5EF4-FFF2-40B4-BE49-F238E27FC236}">
                <a16:creationId xmlns:a16="http://schemas.microsoft.com/office/drawing/2014/main" id="{389B5144-7543-47EA-BF2F-E761608A6E39}"/>
              </a:ext>
            </a:extLst>
          </p:cNvPr>
          <p:cNvPicPr>
            <a:picLocks noChangeAspect="1"/>
          </p:cNvPicPr>
          <p:nvPr/>
        </p:nvPicPr>
        <p:blipFill>
          <a:blip r:embed="rId3"/>
          <a:stretch>
            <a:fillRect/>
          </a:stretch>
        </p:blipFill>
        <p:spPr>
          <a:xfrm>
            <a:off x="4677636" y="2970861"/>
            <a:ext cx="5477998" cy="763484"/>
          </a:xfrm>
          <a:prstGeom prst="rect">
            <a:avLst/>
          </a:prstGeom>
        </p:spPr>
      </p:pic>
      <p:pic>
        <p:nvPicPr>
          <p:cNvPr id="5" name="Picture 4">
            <a:extLst>
              <a:ext uri="{FF2B5EF4-FFF2-40B4-BE49-F238E27FC236}">
                <a16:creationId xmlns:a16="http://schemas.microsoft.com/office/drawing/2014/main" id="{92328C9F-90AA-4B02-AB5E-6F1087AC9DE3}"/>
              </a:ext>
            </a:extLst>
          </p:cNvPr>
          <p:cNvPicPr>
            <a:picLocks noChangeAspect="1"/>
          </p:cNvPicPr>
          <p:nvPr/>
        </p:nvPicPr>
        <p:blipFill>
          <a:blip r:embed="rId4"/>
          <a:stretch>
            <a:fillRect/>
          </a:stretch>
        </p:blipFill>
        <p:spPr>
          <a:xfrm>
            <a:off x="838200" y="2970861"/>
            <a:ext cx="1686359" cy="1470809"/>
          </a:xfrm>
          <a:prstGeom prst="rect">
            <a:avLst/>
          </a:prstGeom>
        </p:spPr>
      </p:pic>
      <p:pic>
        <p:nvPicPr>
          <p:cNvPr id="3074" name="Picture 2" descr="Image result for derek zoolander">
            <a:extLst>
              <a:ext uri="{FF2B5EF4-FFF2-40B4-BE49-F238E27FC236}">
                <a16:creationId xmlns:a16="http://schemas.microsoft.com/office/drawing/2014/main" id="{1054EA87-12BA-45DA-AEC7-B82D1F3CB0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41180" y="4723019"/>
            <a:ext cx="2118508" cy="1588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493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1750</Words>
  <Application>Microsoft Office PowerPoint</Application>
  <PresentationFormat>Widescreen</PresentationFormat>
  <Paragraphs>100</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Google Search Term Analysis Using Natural Language Processing</vt:lpstr>
      <vt:lpstr>Background</vt:lpstr>
      <vt:lpstr>The Problem:</vt:lpstr>
      <vt:lpstr>The Goal</vt:lpstr>
      <vt:lpstr>The Data</vt:lpstr>
      <vt:lpstr>Preprocessing</vt:lpstr>
      <vt:lpstr>EDA</vt:lpstr>
      <vt:lpstr>EDA</vt:lpstr>
      <vt:lpstr>Models</vt:lpstr>
      <vt:lpstr>Native Bayes</vt:lpstr>
      <vt:lpstr>Count Vector Model</vt:lpstr>
      <vt:lpstr>TF-IDF Vector Model</vt:lpstr>
      <vt:lpstr>TF-IDF + Features Vector Model</vt:lpstr>
      <vt:lpstr>Model comparison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Lyle Morrison</dc:creator>
  <cp:lastModifiedBy>lyle morrison</cp:lastModifiedBy>
  <cp:revision>31</cp:revision>
  <dcterms:created xsi:type="dcterms:W3CDTF">2018-08-08T13:04:43Z</dcterms:created>
  <dcterms:modified xsi:type="dcterms:W3CDTF">2018-08-09T20:57:10Z</dcterms:modified>
</cp:coreProperties>
</file>