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62" r:id="rId4"/>
    <p:sldId id="257" r:id="rId5"/>
    <p:sldId id="264" r:id="rId6"/>
    <p:sldId id="265" r:id="rId7"/>
    <p:sldId id="259" r:id="rId8"/>
    <p:sldId id="266" r:id="rId9"/>
    <p:sldId id="260" r:id="rId10"/>
    <p:sldId id="261" r:id="rId11"/>
    <p:sldId id="267" r:id="rId12"/>
    <p:sldId id="269"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ixton, Lyle (CAI - Draper)" initials="PL(-D" lastIdx="1" clrIdx="0">
    <p:extLst>
      <p:ext uri="{19B8F6BF-5375-455C-9EA6-DF929625EA0E}">
        <p15:presenceInfo xmlns:p15="http://schemas.microsoft.com/office/powerpoint/2012/main" userId="S::Lyle.Pixton@coxautoinc.com::36ac6c48-42a7-4258-8b09-097e39a60d4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67" d="100"/>
          <a:sy n="67" d="100"/>
        </p:scale>
        <p:origin x="2274" y="10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E7D72A-F93C-4751-8998-29E218FC05F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11D6026-977D-497B-9077-88B4241FDBB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29EC78E-5E90-42D4-88B5-35E582774F37}"/>
              </a:ext>
            </a:extLst>
          </p:cNvPr>
          <p:cNvSpPr>
            <a:spLocks noGrp="1"/>
          </p:cNvSpPr>
          <p:nvPr>
            <p:ph type="dt" sz="half" idx="10"/>
          </p:nvPr>
        </p:nvSpPr>
        <p:spPr/>
        <p:txBody>
          <a:bodyPr/>
          <a:lstStyle/>
          <a:p>
            <a:fld id="{5F9E2CFF-056D-474E-8318-937255E04452}" type="datetimeFigureOut">
              <a:rPr lang="en-US" smtClean="0"/>
              <a:t>3/28/2021</a:t>
            </a:fld>
            <a:endParaRPr lang="en-US"/>
          </a:p>
        </p:txBody>
      </p:sp>
      <p:sp>
        <p:nvSpPr>
          <p:cNvPr id="5" name="Footer Placeholder 4">
            <a:extLst>
              <a:ext uri="{FF2B5EF4-FFF2-40B4-BE49-F238E27FC236}">
                <a16:creationId xmlns:a16="http://schemas.microsoft.com/office/drawing/2014/main" id="{48AD1B01-B8C2-4A99-9EF9-070A608663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17240C-3E38-4705-8E1F-7B00EEAB8FEF}"/>
              </a:ext>
            </a:extLst>
          </p:cNvPr>
          <p:cNvSpPr>
            <a:spLocks noGrp="1"/>
          </p:cNvSpPr>
          <p:nvPr>
            <p:ph type="sldNum" sz="quarter" idx="12"/>
          </p:nvPr>
        </p:nvSpPr>
        <p:spPr/>
        <p:txBody>
          <a:bodyPr/>
          <a:lstStyle/>
          <a:p>
            <a:fld id="{56A267B5-DED8-4DB8-8F02-0493C551947C}" type="slidenum">
              <a:rPr lang="en-US" smtClean="0"/>
              <a:t>‹#›</a:t>
            </a:fld>
            <a:endParaRPr lang="en-US"/>
          </a:p>
        </p:txBody>
      </p:sp>
    </p:spTree>
    <p:extLst>
      <p:ext uri="{BB962C8B-B14F-4D97-AF65-F5344CB8AC3E}">
        <p14:creationId xmlns:p14="http://schemas.microsoft.com/office/powerpoint/2010/main" val="594731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6CE70E-5CEC-4526-9BAB-A1FDEDB46F5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4657DC7-268D-4A11-A6BD-88842AACF42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FEA0799-A090-4FFA-934E-4D6FFAD6A9CD}"/>
              </a:ext>
            </a:extLst>
          </p:cNvPr>
          <p:cNvSpPr>
            <a:spLocks noGrp="1"/>
          </p:cNvSpPr>
          <p:nvPr>
            <p:ph type="dt" sz="half" idx="10"/>
          </p:nvPr>
        </p:nvSpPr>
        <p:spPr/>
        <p:txBody>
          <a:bodyPr/>
          <a:lstStyle/>
          <a:p>
            <a:fld id="{5F9E2CFF-056D-474E-8318-937255E04452}" type="datetimeFigureOut">
              <a:rPr lang="en-US" smtClean="0"/>
              <a:t>3/28/2021</a:t>
            </a:fld>
            <a:endParaRPr lang="en-US"/>
          </a:p>
        </p:txBody>
      </p:sp>
      <p:sp>
        <p:nvSpPr>
          <p:cNvPr id="5" name="Footer Placeholder 4">
            <a:extLst>
              <a:ext uri="{FF2B5EF4-FFF2-40B4-BE49-F238E27FC236}">
                <a16:creationId xmlns:a16="http://schemas.microsoft.com/office/drawing/2014/main" id="{E8BF2621-F325-4A3C-9F0A-B1DA03874D9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F97494-AA46-4F4E-839A-ACBB1F898BBF}"/>
              </a:ext>
            </a:extLst>
          </p:cNvPr>
          <p:cNvSpPr>
            <a:spLocks noGrp="1"/>
          </p:cNvSpPr>
          <p:nvPr>
            <p:ph type="sldNum" sz="quarter" idx="12"/>
          </p:nvPr>
        </p:nvSpPr>
        <p:spPr/>
        <p:txBody>
          <a:bodyPr/>
          <a:lstStyle/>
          <a:p>
            <a:fld id="{56A267B5-DED8-4DB8-8F02-0493C551947C}" type="slidenum">
              <a:rPr lang="en-US" smtClean="0"/>
              <a:t>‹#›</a:t>
            </a:fld>
            <a:endParaRPr lang="en-US"/>
          </a:p>
        </p:txBody>
      </p:sp>
    </p:spTree>
    <p:extLst>
      <p:ext uri="{BB962C8B-B14F-4D97-AF65-F5344CB8AC3E}">
        <p14:creationId xmlns:p14="http://schemas.microsoft.com/office/powerpoint/2010/main" val="37238765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E81C026-01D0-4A6A-BA3D-688F5BC2151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26EC775-2BD0-4A71-A3DF-BC3C06ECC96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757F3C4-6E52-4BE3-9FA0-35D764013C05}"/>
              </a:ext>
            </a:extLst>
          </p:cNvPr>
          <p:cNvSpPr>
            <a:spLocks noGrp="1"/>
          </p:cNvSpPr>
          <p:nvPr>
            <p:ph type="dt" sz="half" idx="10"/>
          </p:nvPr>
        </p:nvSpPr>
        <p:spPr/>
        <p:txBody>
          <a:bodyPr/>
          <a:lstStyle/>
          <a:p>
            <a:fld id="{5F9E2CFF-056D-474E-8318-937255E04452}" type="datetimeFigureOut">
              <a:rPr lang="en-US" smtClean="0"/>
              <a:t>3/28/2021</a:t>
            </a:fld>
            <a:endParaRPr lang="en-US"/>
          </a:p>
        </p:txBody>
      </p:sp>
      <p:sp>
        <p:nvSpPr>
          <p:cNvPr id="5" name="Footer Placeholder 4">
            <a:extLst>
              <a:ext uri="{FF2B5EF4-FFF2-40B4-BE49-F238E27FC236}">
                <a16:creationId xmlns:a16="http://schemas.microsoft.com/office/drawing/2014/main" id="{0277814B-4E46-46EB-9A2C-7FBBDDE6DE7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854B5D3-3437-43E9-B9B8-4CA34CF39CE2}"/>
              </a:ext>
            </a:extLst>
          </p:cNvPr>
          <p:cNvSpPr>
            <a:spLocks noGrp="1"/>
          </p:cNvSpPr>
          <p:nvPr>
            <p:ph type="sldNum" sz="quarter" idx="12"/>
          </p:nvPr>
        </p:nvSpPr>
        <p:spPr/>
        <p:txBody>
          <a:bodyPr/>
          <a:lstStyle/>
          <a:p>
            <a:fld id="{56A267B5-DED8-4DB8-8F02-0493C551947C}" type="slidenum">
              <a:rPr lang="en-US" smtClean="0"/>
              <a:t>‹#›</a:t>
            </a:fld>
            <a:endParaRPr lang="en-US"/>
          </a:p>
        </p:txBody>
      </p:sp>
    </p:spTree>
    <p:extLst>
      <p:ext uri="{BB962C8B-B14F-4D97-AF65-F5344CB8AC3E}">
        <p14:creationId xmlns:p14="http://schemas.microsoft.com/office/powerpoint/2010/main" val="30887465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22FF06-384B-4D88-BE53-EA2FAF4903C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C5795A3-0914-4ADB-ABA8-A551CC4BBC6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35F674E-54F2-4ED4-B35D-EF63F58E50D2}"/>
              </a:ext>
            </a:extLst>
          </p:cNvPr>
          <p:cNvSpPr>
            <a:spLocks noGrp="1"/>
          </p:cNvSpPr>
          <p:nvPr>
            <p:ph type="dt" sz="half" idx="10"/>
          </p:nvPr>
        </p:nvSpPr>
        <p:spPr/>
        <p:txBody>
          <a:bodyPr/>
          <a:lstStyle/>
          <a:p>
            <a:fld id="{5F9E2CFF-056D-474E-8318-937255E04452}" type="datetimeFigureOut">
              <a:rPr lang="en-US" smtClean="0"/>
              <a:t>3/28/2021</a:t>
            </a:fld>
            <a:endParaRPr lang="en-US"/>
          </a:p>
        </p:txBody>
      </p:sp>
      <p:sp>
        <p:nvSpPr>
          <p:cNvPr id="5" name="Footer Placeholder 4">
            <a:extLst>
              <a:ext uri="{FF2B5EF4-FFF2-40B4-BE49-F238E27FC236}">
                <a16:creationId xmlns:a16="http://schemas.microsoft.com/office/drawing/2014/main" id="{9E08A1E3-8941-4FF5-9EA5-6F92CD826D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6BB2769-D037-41EA-90CB-1ABAAFB61E8C}"/>
              </a:ext>
            </a:extLst>
          </p:cNvPr>
          <p:cNvSpPr>
            <a:spLocks noGrp="1"/>
          </p:cNvSpPr>
          <p:nvPr>
            <p:ph type="sldNum" sz="quarter" idx="12"/>
          </p:nvPr>
        </p:nvSpPr>
        <p:spPr/>
        <p:txBody>
          <a:bodyPr/>
          <a:lstStyle/>
          <a:p>
            <a:fld id="{56A267B5-DED8-4DB8-8F02-0493C551947C}" type="slidenum">
              <a:rPr lang="en-US" smtClean="0"/>
              <a:t>‹#›</a:t>
            </a:fld>
            <a:endParaRPr lang="en-US"/>
          </a:p>
        </p:txBody>
      </p:sp>
    </p:spTree>
    <p:extLst>
      <p:ext uri="{BB962C8B-B14F-4D97-AF65-F5344CB8AC3E}">
        <p14:creationId xmlns:p14="http://schemas.microsoft.com/office/powerpoint/2010/main" val="35104710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BA2588-F5FB-48A4-9650-E61BBB44116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C2C89CA-8F46-492A-9147-CAB458BF6EA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20A4C15-93F4-493F-9DB5-BBC3CBED337C}"/>
              </a:ext>
            </a:extLst>
          </p:cNvPr>
          <p:cNvSpPr>
            <a:spLocks noGrp="1"/>
          </p:cNvSpPr>
          <p:nvPr>
            <p:ph type="dt" sz="half" idx="10"/>
          </p:nvPr>
        </p:nvSpPr>
        <p:spPr/>
        <p:txBody>
          <a:bodyPr/>
          <a:lstStyle/>
          <a:p>
            <a:fld id="{5F9E2CFF-056D-474E-8318-937255E04452}" type="datetimeFigureOut">
              <a:rPr lang="en-US" smtClean="0"/>
              <a:t>3/28/2021</a:t>
            </a:fld>
            <a:endParaRPr lang="en-US"/>
          </a:p>
        </p:txBody>
      </p:sp>
      <p:sp>
        <p:nvSpPr>
          <p:cNvPr id="5" name="Footer Placeholder 4">
            <a:extLst>
              <a:ext uri="{FF2B5EF4-FFF2-40B4-BE49-F238E27FC236}">
                <a16:creationId xmlns:a16="http://schemas.microsoft.com/office/drawing/2014/main" id="{12084F6A-003A-41D3-A8EF-E1A2721467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0081A60-CD9E-4E3C-8E11-957D2C540298}"/>
              </a:ext>
            </a:extLst>
          </p:cNvPr>
          <p:cNvSpPr>
            <a:spLocks noGrp="1"/>
          </p:cNvSpPr>
          <p:nvPr>
            <p:ph type="sldNum" sz="quarter" idx="12"/>
          </p:nvPr>
        </p:nvSpPr>
        <p:spPr/>
        <p:txBody>
          <a:bodyPr/>
          <a:lstStyle/>
          <a:p>
            <a:fld id="{56A267B5-DED8-4DB8-8F02-0493C551947C}" type="slidenum">
              <a:rPr lang="en-US" smtClean="0"/>
              <a:t>‹#›</a:t>
            </a:fld>
            <a:endParaRPr lang="en-US"/>
          </a:p>
        </p:txBody>
      </p:sp>
    </p:spTree>
    <p:extLst>
      <p:ext uri="{BB962C8B-B14F-4D97-AF65-F5344CB8AC3E}">
        <p14:creationId xmlns:p14="http://schemas.microsoft.com/office/powerpoint/2010/main" val="39926788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8E9E2-4894-4145-BAD9-3835EEE9F77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62EAED9-C184-4532-9FDA-6C432A4FC24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9B9D4D8-9170-4F14-94A7-D5432F234B4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490C02E-509D-4CD6-9D9A-1F63FD97AAEB}"/>
              </a:ext>
            </a:extLst>
          </p:cNvPr>
          <p:cNvSpPr>
            <a:spLocks noGrp="1"/>
          </p:cNvSpPr>
          <p:nvPr>
            <p:ph type="dt" sz="half" idx="10"/>
          </p:nvPr>
        </p:nvSpPr>
        <p:spPr/>
        <p:txBody>
          <a:bodyPr/>
          <a:lstStyle/>
          <a:p>
            <a:fld id="{5F9E2CFF-056D-474E-8318-937255E04452}" type="datetimeFigureOut">
              <a:rPr lang="en-US" smtClean="0"/>
              <a:t>3/28/2021</a:t>
            </a:fld>
            <a:endParaRPr lang="en-US"/>
          </a:p>
        </p:txBody>
      </p:sp>
      <p:sp>
        <p:nvSpPr>
          <p:cNvPr id="6" name="Footer Placeholder 5">
            <a:extLst>
              <a:ext uri="{FF2B5EF4-FFF2-40B4-BE49-F238E27FC236}">
                <a16:creationId xmlns:a16="http://schemas.microsoft.com/office/drawing/2014/main" id="{BA1E0158-2EFB-4809-849F-AC8D44BBC31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F5A4E7-041C-436D-9276-915BD25936C0}"/>
              </a:ext>
            </a:extLst>
          </p:cNvPr>
          <p:cNvSpPr>
            <a:spLocks noGrp="1"/>
          </p:cNvSpPr>
          <p:nvPr>
            <p:ph type="sldNum" sz="quarter" idx="12"/>
          </p:nvPr>
        </p:nvSpPr>
        <p:spPr/>
        <p:txBody>
          <a:bodyPr/>
          <a:lstStyle/>
          <a:p>
            <a:fld id="{56A267B5-DED8-4DB8-8F02-0493C551947C}" type="slidenum">
              <a:rPr lang="en-US" smtClean="0"/>
              <a:t>‹#›</a:t>
            </a:fld>
            <a:endParaRPr lang="en-US"/>
          </a:p>
        </p:txBody>
      </p:sp>
    </p:spTree>
    <p:extLst>
      <p:ext uri="{BB962C8B-B14F-4D97-AF65-F5344CB8AC3E}">
        <p14:creationId xmlns:p14="http://schemas.microsoft.com/office/powerpoint/2010/main" val="8179670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4FEF7C-9D0B-4BE1-8734-243595F9748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798C655-1EE5-4E73-894F-EA23E0EEFA8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21FED5D-D904-4399-9DE8-23BDA7217A0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92083E1-B447-411B-8CAF-8EDDD67F9AC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A0657DC-453F-432C-AD2A-676E6160A2D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C6AFC13-994A-42BD-910B-945A560BFFC1}"/>
              </a:ext>
            </a:extLst>
          </p:cNvPr>
          <p:cNvSpPr>
            <a:spLocks noGrp="1"/>
          </p:cNvSpPr>
          <p:nvPr>
            <p:ph type="dt" sz="half" idx="10"/>
          </p:nvPr>
        </p:nvSpPr>
        <p:spPr/>
        <p:txBody>
          <a:bodyPr/>
          <a:lstStyle/>
          <a:p>
            <a:fld id="{5F9E2CFF-056D-474E-8318-937255E04452}" type="datetimeFigureOut">
              <a:rPr lang="en-US" smtClean="0"/>
              <a:t>3/28/2021</a:t>
            </a:fld>
            <a:endParaRPr lang="en-US"/>
          </a:p>
        </p:txBody>
      </p:sp>
      <p:sp>
        <p:nvSpPr>
          <p:cNvPr id="8" name="Footer Placeholder 7">
            <a:extLst>
              <a:ext uri="{FF2B5EF4-FFF2-40B4-BE49-F238E27FC236}">
                <a16:creationId xmlns:a16="http://schemas.microsoft.com/office/drawing/2014/main" id="{BD856383-8C20-4519-BDD3-18E9D282324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A50987A-540E-4E3C-AA49-85E97393B870}"/>
              </a:ext>
            </a:extLst>
          </p:cNvPr>
          <p:cNvSpPr>
            <a:spLocks noGrp="1"/>
          </p:cNvSpPr>
          <p:nvPr>
            <p:ph type="sldNum" sz="quarter" idx="12"/>
          </p:nvPr>
        </p:nvSpPr>
        <p:spPr/>
        <p:txBody>
          <a:bodyPr/>
          <a:lstStyle/>
          <a:p>
            <a:fld id="{56A267B5-DED8-4DB8-8F02-0493C551947C}" type="slidenum">
              <a:rPr lang="en-US" smtClean="0"/>
              <a:t>‹#›</a:t>
            </a:fld>
            <a:endParaRPr lang="en-US"/>
          </a:p>
        </p:txBody>
      </p:sp>
    </p:spTree>
    <p:extLst>
      <p:ext uri="{BB962C8B-B14F-4D97-AF65-F5344CB8AC3E}">
        <p14:creationId xmlns:p14="http://schemas.microsoft.com/office/powerpoint/2010/main" val="16779488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66EEE1-7F63-4EA7-9668-E2901D7159E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0310323-AEA6-4FEB-84AF-5040563BCF33}"/>
              </a:ext>
            </a:extLst>
          </p:cNvPr>
          <p:cNvSpPr>
            <a:spLocks noGrp="1"/>
          </p:cNvSpPr>
          <p:nvPr>
            <p:ph type="dt" sz="half" idx="10"/>
          </p:nvPr>
        </p:nvSpPr>
        <p:spPr/>
        <p:txBody>
          <a:bodyPr/>
          <a:lstStyle/>
          <a:p>
            <a:fld id="{5F9E2CFF-056D-474E-8318-937255E04452}" type="datetimeFigureOut">
              <a:rPr lang="en-US" smtClean="0"/>
              <a:t>3/28/2021</a:t>
            </a:fld>
            <a:endParaRPr lang="en-US"/>
          </a:p>
        </p:txBody>
      </p:sp>
      <p:sp>
        <p:nvSpPr>
          <p:cNvPr id="4" name="Footer Placeholder 3">
            <a:extLst>
              <a:ext uri="{FF2B5EF4-FFF2-40B4-BE49-F238E27FC236}">
                <a16:creationId xmlns:a16="http://schemas.microsoft.com/office/drawing/2014/main" id="{35380F7B-EA7C-4A1F-BA0D-BE23545FA2B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2EDDFB2-4F01-4498-B60E-9F190434FA7A}"/>
              </a:ext>
            </a:extLst>
          </p:cNvPr>
          <p:cNvSpPr>
            <a:spLocks noGrp="1"/>
          </p:cNvSpPr>
          <p:nvPr>
            <p:ph type="sldNum" sz="quarter" idx="12"/>
          </p:nvPr>
        </p:nvSpPr>
        <p:spPr/>
        <p:txBody>
          <a:bodyPr/>
          <a:lstStyle/>
          <a:p>
            <a:fld id="{56A267B5-DED8-4DB8-8F02-0493C551947C}" type="slidenum">
              <a:rPr lang="en-US" smtClean="0"/>
              <a:t>‹#›</a:t>
            </a:fld>
            <a:endParaRPr lang="en-US"/>
          </a:p>
        </p:txBody>
      </p:sp>
    </p:spTree>
    <p:extLst>
      <p:ext uri="{BB962C8B-B14F-4D97-AF65-F5344CB8AC3E}">
        <p14:creationId xmlns:p14="http://schemas.microsoft.com/office/powerpoint/2010/main" val="35897064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3D2C9CA-C58F-4E70-B60F-CD9CA3699751}"/>
              </a:ext>
            </a:extLst>
          </p:cNvPr>
          <p:cNvSpPr>
            <a:spLocks noGrp="1"/>
          </p:cNvSpPr>
          <p:nvPr>
            <p:ph type="dt" sz="half" idx="10"/>
          </p:nvPr>
        </p:nvSpPr>
        <p:spPr/>
        <p:txBody>
          <a:bodyPr/>
          <a:lstStyle/>
          <a:p>
            <a:fld id="{5F9E2CFF-056D-474E-8318-937255E04452}" type="datetimeFigureOut">
              <a:rPr lang="en-US" smtClean="0"/>
              <a:t>3/28/2021</a:t>
            </a:fld>
            <a:endParaRPr lang="en-US"/>
          </a:p>
        </p:txBody>
      </p:sp>
      <p:sp>
        <p:nvSpPr>
          <p:cNvPr id="3" name="Footer Placeholder 2">
            <a:extLst>
              <a:ext uri="{FF2B5EF4-FFF2-40B4-BE49-F238E27FC236}">
                <a16:creationId xmlns:a16="http://schemas.microsoft.com/office/drawing/2014/main" id="{D5A74DB0-AEAC-4E86-9E7C-16B85AD6CFB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31922D0-6403-43DE-BB4D-A4027D6367F1}"/>
              </a:ext>
            </a:extLst>
          </p:cNvPr>
          <p:cNvSpPr>
            <a:spLocks noGrp="1"/>
          </p:cNvSpPr>
          <p:nvPr>
            <p:ph type="sldNum" sz="quarter" idx="12"/>
          </p:nvPr>
        </p:nvSpPr>
        <p:spPr/>
        <p:txBody>
          <a:bodyPr/>
          <a:lstStyle/>
          <a:p>
            <a:fld id="{56A267B5-DED8-4DB8-8F02-0493C551947C}" type="slidenum">
              <a:rPr lang="en-US" smtClean="0"/>
              <a:t>‹#›</a:t>
            </a:fld>
            <a:endParaRPr lang="en-US"/>
          </a:p>
        </p:txBody>
      </p:sp>
    </p:spTree>
    <p:extLst>
      <p:ext uri="{BB962C8B-B14F-4D97-AF65-F5344CB8AC3E}">
        <p14:creationId xmlns:p14="http://schemas.microsoft.com/office/powerpoint/2010/main" val="19665848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B4520B-E6E8-4E04-879E-F8AFB248766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BDB2AB3-0400-4EAF-B97D-0930CCD0791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BF03551-2D6A-4F50-AF59-3A6D9D1D00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E693767-B6D5-4D7A-B090-921152C57C93}"/>
              </a:ext>
            </a:extLst>
          </p:cNvPr>
          <p:cNvSpPr>
            <a:spLocks noGrp="1"/>
          </p:cNvSpPr>
          <p:nvPr>
            <p:ph type="dt" sz="half" idx="10"/>
          </p:nvPr>
        </p:nvSpPr>
        <p:spPr/>
        <p:txBody>
          <a:bodyPr/>
          <a:lstStyle/>
          <a:p>
            <a:fld id="{5F9E2CFF-056D-474E-8318-937255E04452}" type="datetimeFigureOut">
              <a:rPr lang="en-US" smtClean="0"/>
              <a:t>3/28/2021</a:t>
            </a:fld>
            <a:endParaRPr lang="en-US"/>
          </a:p>
        </p:txBody>
      </p:sp>
      <p:sp>
        <p:nvSpPr>
          <p:cNvPr id="6" name="Footer Placeholder 5">
            <a:extLst>
              <a:ext uri="{FF2B5EF4-FFF2-40B4-BE49-F238E27FC236}">
                <a16:creationId xmlns:a16="http://schemas.microsoft.com/office/drawing/2014/main" id="{067AEFC1-422E-4694-9DBF-EBD1593037F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86BE84D-A1B3-452E-96A5-F635A700709F}"/>
              </a:ext>
            </a:extLst>
          </p:cNvPr>
          <p:cNvSpPr>
            <a:spLocks noGrp="1"/>
          </p:cNvSpPr>
          <p:nvPr>
            <p:ph type="sldNum" sz="quarter" idx="12"/>
          </p:nvPr>
        </p:nvSpPr>
        <p:spPr/>
        <p:txBody>
          <a:bodyPr/>
          <a:lstStyle/>
          <a:p>
            <a:fld id="{56A267B5-DED8-4DB8-8F02-0493C551947C}" type="slidenum">
              <a:rPr lang="en-US" smtClean="0"/>
              <a:t>‹#›</a:t>
            </a:fld>
            <a:endParaRPr lang="en-US"/>
          </a:p>
        </p:txBody>
      </p:sp>
    </p:spTree>
    <p:extLst>
      <p:ext uri="{BB962C8B-B14F-4D97-AF65-F5344CB8AC3E}">
        <p14:creationId xmlns:p14="http://schemas.microsoft.com/office/powerpoint/2010/main" val="5494102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C79CFE-0C39-471B-B47F-C18D3BB228F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E345350-F3FE-49F6-B2D5-F6F9FB3AFB6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CDB5E21-6D41-4084-A041-CFF76426475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8D04C0F-CF53-4D92-947A-BFD1E0251976}"/>
              </a:ext>
            </a:extLst>
          </p:cNvPr>
          <p:cNvSpPr>
            <a:spLocks noGrp="1"/>
          </p:cNvSpPr>
          <p:nvPr>
            <p:ph type="dt" sz="half" idx="10"/>
          </p:nvPr>
        </p:nvSpPr>
        <p:spPr/>
        <p:txBody>
          <a:bodyPr/>
          <a:lstStyle/>
          <a:p>
            <a:fld id="{5F9E2CFF-056D-474E-8318-937255E04452}" type="datetimeFigureOut">
              <a:rPr lang="en-US" smtClean="0"/>
              <a:t>3/28/2021</a:t>
            </a:fld>
            <a:endParaRPr lang="en-US"/>
          </a:p>
        </p:txBody>
      </p:sp>
      <p:sp>
        <p:nvSpPr>
          <p:cNvPr id="6" name="Footer Placeholder 5">
            <a:extLst>
              <a:ext uri="{FF2B5EF4-FFF2-40B4-BE49-F238E27FC236}">
                <a16:creationId xmlns:a16="http://schemas.microsoft.com/office/drawing/2014/main" id="{901C8CD7-1EE4-4527-981F-1AF6A029495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B7BD6EC-C52A-413E-AD14-BA25744053AC}"/>
              </a:ext>
            </a:extLst>
          </p:cNvPr>
          <p:cNvSpPr>
            <a:spLocks noGrp="1"/>
          </p:cNvSpPr>
          <p:nvPr>
            <p:ph type="sldNum" sz="quarter" idx="12"/>
          </p:nvPr>
        </p:nvSpPr>
        <p:spPr/>
        <p:txBody>
          <a:bodyPr/>
          <a:lstStyle/>
          <a:p>
            <a:fld id="{56A267B5-DED8-4DB8-8F02-0493C551947C}" type="slidenum">
              <a:rPr lang="en-US" smtClean="0"/>
              <a:t>‹#›</a:t>
            </a:fld>
            <a:endParaRPr lang="en-US"/>
          </a:p>
        </p:txBody>
      </p:sp>
    </p:spTree>
    <p:extLst>
      <p:ext uri="{BB962C8B-B14F-4D97-AF65-F5344CB8AC3E}">
        <p14:creationId xmlns:p14="http://schemas.microsoft.com/office/powerpoint/2010/main" val="27854307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72C81B8-3131-46C2-B59A-98F448C0016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4EA709D-69AA-4BD2-865C-B857099E788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1A0F023-0B82-4065-9342-B579B65347C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F9E2CFF-056D-474E-8318-937255E04452}" type="datetimeFigureOut">
              <a:rPr lang="en-US" smtClean="0"/>
              <a:t>3/28/2021</a:t>
            </a:fld>
            <a:endParaRPr lang="en-US"/>
          </a:p>
        </p:txBody>
      </p:sp>
      <p:sp>
        <p:nvSpPr>
          <p:cNvPr id="5" name="Footer Placeholder 4">
            <a:extLst>
              <a:ext uri="{FF2B5EF4-FFF2-40B4-BE49-F238E27FC236}">
                <a16:creationId xmlns:a16="http://schemas.microsoft.com/office/drawing/2014/main" id="{916588F5-104C-4F69-B173-5F061740F48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8349B6B-ACCD-4BC0-8899-8D0CFB46A52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A267B5-DED8-4DB8-8F02-0493C551947C}" type="slidenum">
              <a:rPr lang="en-US" smtClean="0"/>
              <a:t>‹#›</a:t>
            </a:fld>
            <a:endParaRPr lang="en-US"/>
          </a:p>
        </p:txBody>
      </p:sp>
    </p:spTree>
    <p:extLst>
      <p:ext uri="{BB962C8B-B14F-4D97-AF65-F5344CB8AC3E}">
        <p14:creationId xmlns:p14="http://schemas.microsoft.com/office/powerpoint/2010/main" val="8190124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doi-org.proxy-library.ashford.edu/10.1109/GCCE46687.2019.9015229" TargetMode="External"/><Relationship Id="rId2" Type="http://schemas.openxmlformats.org/officeDocument/2006/relationships/hyperlink" Target="https://ashford.instructure.com/courses/80666/modules/items/4077688" TargetMode="External"/><Relationship Id="rId1" Type="http://schemas.openxmlformats.org/officeDocument/2006/relationships/slideLayout" Target="../slideLayouts/slideLayout2.xml"/><Relationship Id="rId4" Type="http://schemas.openxmlformats.org/officeDocument/2006/relationships/hyperlink" Target="https://doi-org.proxy-library.ashford.edu/10.1109/COMCOM.2017.8167097"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C1F28196-015B-4C27-8FD0-A3B52A3EE372}"/>
              </a:ext>
            </a:extLst>
          </p:cNvPr>
          <p:cNvSpPr>
            <a:spLocks noGrp="1"/>
          </p:cNvSpPr>
          <p:nvPr>
            <p:ph type="ctrTitle"/>
          </p:nvPr>
        </p:nvSpPr>
        <p:spPr>
          <a:xfrm>
            <a:off x="3045368" y="2043663"/>
            <a:ext cx="6105194" cy="2031055"/>
          </a:xfrm>
        </p:spPr>
        <p:txBody>
          <a:bodyPr>
            <a:normAutofit fontScale="90000"/>
          </a:bodyPr>
          <a:lstStyle/>
          <a:p>
            <a:r>
              <a:rPr lang="en-US" dirty="0">
                <a:solidFill>
                  <a:srgbClr val="FFFFFF"/>
                </a:solidFill>
              </a:rPr>
              <a:t>Student class registration program</a:t>
            </a:r>
          </a:p>
        </p:txBody>
      </p:sp>
      <p:sp>
        <p:nvSpPr>
          <p:cNvPr id="3" name="Subtitle 2">
            <a:extLst>
              <a:ext uri="{FF2B5EF4-FFF2-40B4-BE49-F238E27FC236}">
                <a16:creationId xmlns:a16="http://schemas.microsoft.com/office/drawing/2014/main" id="{468DE457-58CA-49F0-A53D-B04C4F570BDA}"/>
              </a:ext>
            </a:extLst>
          </p:cNvPr>
          <p:cNvSpPr>
            <a:spLocks noGrp="1"/>
          </p:cNvSpPr>
          <p:nvPr>
            <p:ph type="subTitle" idx="1"/>
          </p:nvPr>
        </p:nvSpPr>
        <p:spPr>
          <a:xfrm>
            <a:off x="3045368" y="4074718"/>
            <a:ext cx="6105194" cy="2031055"/>
          </a:xfrm>
        </p:spPr>
        <p:txBody>
          <a:bodyPr>
            <a:normAutofit/>
          </a:bodyPr>
          <a:lstStyle/>
          <a:p>
            <a:r>
              <a:rPr lang="en-US" dirty="0">
                <a:solidFill>
                  <a:srgbClr val="FFFFFF"/>
                </a:solidFill>
              </a:rPr>
              <a:t>By Lyle Pixton</a:t>
            </a:r>
          </a:p>
          <a:p>
            <a:r>
              <a:rPr lang="en-US" dirty="0">
                <a:solidFill>
                  <a:srgbClr val="FFFFFF"/>
                </a:solidFill>
              </a:rPr>
              <a:t>CST499 Capstone</a:t>
            </a:r>
          </a:p>
          <a:p>
            <a:r>
              <a:rPr lang="en-US" dirty="0">
                <a:solidFill>
                  <a:srgbClr val="FFFFFF"/>
                </a:solidFill>
              </a:rPr>
              <a:t>Dr. Amr </a:t>
            </a:r>
            <a:r>
              <a:rPr lang="en-US" dirty="0" err="1">
                <a:solidFill>
                  <a:srgbClr val="FFFFFF"/>
                </a:solidFill>
              </a:rPr>
              <a:t>Elchouemi</a:t>
            </a:r>
            <a:endParaRPr lang="en-US" dirty="0">
              <a:solidFill>
                <a:srgbClr val="FFFFFF"/>
              </a:solidFill>
            </a:endParaRPr>
          </a:p>
          <a:p>
            <a:r>
              <a:rPr lang="en-US" dirty="0">
                <a:solidFill>
                  <a:srgbClr val="FFFFFF"/>
                </a:solidFill>
              </a:rPr>
              <a:t>3/29/21</a:t>
            </a:r>
          </a:p>
        </p:txBody>
      </p:sp>
    </p:spTree>
    <p:extLst>
      <p:ext uri="{BB962C8B-B14F-4D97-AF65-F5344CB8AC3E}">
        <p14:creationId xmlns:p14="http://schemas.microsoft.com/office/powerpoint/2010/main" val="14923937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5F411FE4-49D2-4D39-BE9A-482F3B2E2FAA}"/>
              </a:ext>
            </a:extLst>
          </p:cNvPr>
          <p:cNvSpPr>
            <a:spLocks noGrp="1"/>
          </p:cNvSpPr>
          <p:nvPr>
            <p:ph type="title"/>
          </p:nvPr>
        </p:nvSpPr>
        <p:spPr>
          <a:xfrm>
            <a:off x="1160175" y="714186"/>
            <a:ext cx="9833548" cy="1325563"/>
          </a:xfrm>
        </p:spPr>
        <p:txBody>
          <a:bodyPr>
            <a:normAutofit/>
          </a:bodyPr>
          <a:lstStyle/>
          <a:p>
            <a:pPr algn="ctr"/>
            <a:r>
              <a:rPr lang="en-US" sz="4000" dirty="0">
                <a:solidFill>
                  <a:srgbClr val="FFFFFF"/>
                </a:solidFill>
              </a:rPr>
              <a:t>PHP code description</a:t>
            </a:r>
          </a:p>
        </p:txBody>
      </p:sp>
      <p:sp>
        <p:nvSpPr>
          <p:cNvPr id="3" name="Content Placeholder 2">
            <a:extLst>
              <a:ext uri="{FF2B5EF4-FFF2-40B4-BE49-F238E27FC236}">
                <a16:creationId xmlns:a16="http://schemas.microsoft.com/office/drawing/2014/main" id="{85CF813F-F9F4-47D5-8252-7DE6D66EEC0F}"/>
              </a:ext>
            </a:extLst>
          </p:cNvPr>
          <p:cNvSpPr>
            <a:spLocks noGrp="1"/>
          </p:cNvSpPr>
          <p:nvPr>
            <p:ph idx="1"/>
          </p:nvPr>
        </p:nvSpPr>
        <p:spPr>
          <a:xfrm>
            <a:off x="0" y="2495550"/>
            <a:ext cx="12191999" cy="4495800"/>
          </a:xfrm>
        </p:spPr>
        <p:txBody>
          <a:bodyPr>
            <a:normAutofit lnSpcReduction="10000"/>
          </a:bodyPr>
          <a:lstStyle/>
          <a:p>
            <a:pPr>
              <a:lnSpc>
                <a:spcPct val="200000"/>
              </a:lnSpc>
            </a:pPr>
            <a:r>
              <a:rPr lang="en-US" sz="2000" dirty="0">
                <a:solidFill>
                  <a:srgbClr val="000000"/>
                </a:solidFill>
                <a:latin typeface="Times New Roman" panose="02020603050405020304" pitchFamily="18" charset="0"/>
                <a:cs typeface="Times New Roman" panose="02020603050405020304" pitchFamily="18" charset="0"/>
              </a:rPr>
              <a:t>It starts with the page called server which establishes the session, checks the password and username/email with what is in the database and returns an error if what is entered doesn’t exist in the database. This also holds the code for checking if the registration information. Once the user is logged in, they are pushed to the home page.</a:t>
            </a:r>
          </a:p>
          <a:p>
            <a:pPr>
              <a:lnSpc>
                <a:spcPct val="200000"/>
              </a:lnSpc>
            </a:pPr>
            <a:r>
              <a:rPr lang="en-US" sz="2000" dirty="0">
                <a:solidFill>
                  <a:srgbClr val="000000"/>
                </a:solidFill>
                <a:latin typeface="Times New Roman" panose="02020603050405020304" pitchFamily="18" charset="0"/>
                <a:cs typeface="Times New Roman" panose="02020603050405020304" pitchFamily="18" charset="0"/>
              </a:rPr>
              <a:t>The registration page takes the info entered in from the user and records them as variables which are then pushed to the database and pushes the user to the home page.</a:t>
            </a:r>
          </a:p>
          <a:p>
            <a:pPr>
              <a:lnSpc>
                <a:spcPct val="200000"/>
              </a:lnSpc>
            </a:pPr>
            <a:r>
              <a:rPr lang="en-US" sz="2000" dirty="0">
                <a:solidFill>
                  <a:srgbClr val="000000"/>
                </a:solidFill>
                <a:latin typeface="Times New Roman" panose="02020603050405020304" pitchFamily="18" charset="0"/>
                <a:cs typeface="Times New Roman" panose="02020603050405020304" pitchFamily="18" charset="0"/>
              </a:rPr>
              <a:t>The Homepage page takes the users info that is in the database and displays it then gives the option of logging out or going to the class registration page.</a:t>
            </a:r>
          </a:p>
        </p:txBody>
      </p:sp>
    </p:spTree>
    <p:extLst>
      <p:ext uri="{BB962C8B-B14F-4D97-AF65-F5344CB8AC3E}">
        <p14:creationId xmlns:p14="http://schemas.microsoft.com/office/powerpoint/2010/main" val="26810610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5F411FE4-49D2-4D39-BE9A-482F3B2E2FAA}"/>
              </a:ext>
            </a:extLst>
          </p:cNvPr>
          <p:cNvSpPr>
            <a:spLocks noGrp="1"/>
          </p:cNvSpPr>
          <p:nvPr>
            <p:ph type="title"/>
          </p:nvPr>
        </p:nvSpPr>
        <p:spPr>
          <a:xfrm>
            <a:off x="1160175" y="714186"/>
            <a:ext cx="9833548" cy="1325563"/>
          </a:xfrm>
        </p:spPr>
        <p:txBody>
          <a:bodyPr>
            <a:normAutofit/>
          </a:bodyPr>
          <a:lstStyle/>
          <a:p>
            <a:pPr algn="ctr"/>
            <a:r>
              <a:rPr lang="en-US" sz="4000" dirty="0">
                <a:solidFill>
                  <a:srgbClr val="FFFFFF"/>
                </a:solidFill>
              </a:rPr>
              <a:t>PHP code description (continued)</a:t>
            </a:r>
          </a:p>
        </p:txBody>
      </p:sp>
      <p:sp>
        <p:nvSpPr>
          <p:cNvPr id="3" name="Content Placeholder 2">
            <a:extLst>
              <a:ext uri="{FF2B5EF4-FFF2-40B4-BE49-F238E27FC236}">
                <a16:creationId xmlns:a16="http://schemas.microsoft.com/office/drawing/2014/main" id="{85CF813F-F9F4-47D5-8252-7DE6D66EEC0F}"/>
              </a:ext>
            </a:extLst>
          </p:cNvPr>
          <p:cNvSpPr>
            <a:spLocks noGrp="1"/>
          </p:cNvSpPr>
          <p:nvPr>
            <p:ph idx="1"/>
          </p:nvPr>
        </p:nvSpPr>
        <p:spPr>
          <a:xfrm>
            <a:off x="0" y="2495550"/>
            <a:ext cx="12191999" cy="4495800"/>
          </a:xfrm>
        </p:spPr>
        <p:txBody>
          <a:bodyPr>
            <a:normAutofit fontScale="92500" lnSpcReduction="20000"/>
          </a:bodyPr>
          <a:lstStyle/>
          <a:p>
            <a:pPr>
              <a:lnSpc>
                <a:spcPct val="200000"/>
              </a:lnSpc>
            </a:pPr>
            <a:r>
              <a:rPr lang="en-US" sz="2000" dirty="0">
                <a:solidFill>
                  <a:srgbClr val="000000"/>
                </a:solidFill>
                <a:latin typeface="Times New Roman" panose="02020603050405020304" pitchFamily="18" charset="0"/>
                <a:cs typeface="Times New Roman" panose="02020603050405020304" pitchFamily="18" charset="0"/>
              </a:rPr>
              <a:t>The </a:t>
            </a:r>
            <a:r>
              <a:rPr lang="en-US" sz="2000" dirty="0" err="1">
                <a:solidFill>
                  <a:srgbClr val="000000"/>
                </a:solidFill>
                <a:latin typeface="Times New Roman" panose="02020603050405020304" pitchFamily="18" charset="0"/>
                <a:cs typeface="Times New Roman" panose="02020603050405020304" pitchFamily="18" charset="0"/>
              </a:rPr>
              <a:t>classregisterpage</a:t>
            </a:r>
            <a:r>
              <a:rPr lang="en-US" sz="2000" dirty="0">
                <a:solidFill>
                  <a:srgbClr val="000000"/>
                </a:solidFill>
                <a:latin typeface="Times New Roman" panose="02020603050405020304" pitchFamily="18" charset="0"/>
                <a:cs typeface="Times New Roman" panose="02020603050405020304" pitchFamily="18" charset="0"/>
              </a:rPr>
              <a:t> is the most complicated because includes the </a:t>
            </a:r>
            <a:r>
              <a:rPr lang="en-US" sz="2000" dirty="0" err="1">
                <a:solidFill>
                  <a:srgbClr val="000000"/>
                </a:solidFill>
                <a:latin typeface="Times New Roman" panose="02020603050405020304" pitchFamily="18" charset="0"/>
                <a:cs typeface="Times New Roman" panose="02020603050405020304" pitchFamily="18" charset="0"/>
              </a:rPr>
              <a:t>listofclasses</a:t>
            </a:r>
            <a:r>
              <a:rPr lang="en-US" sz="2000" dirty="0">
                <a:solidFill>
                  <a:srgbClr val="000000"/>
                </a:solidFill>
                <a:latin typeface="Times New Roman" panose="02020603050405020304" pitchFamily="18" charset="0"/>
                <a:cs typeface="Times New Roman" panose="02020603050405020304" pitchFamily="18" charset="0"/>
              </a:rPr>
              <a:t> page of code. It takes the session email address and refers it to the student table and then get the student ID from that list so it can add it to the </a:t>
            </a:r>
            <a:r>
              <a:rPr lang="en-US" sz="2000" dirty="0" err="1">
                <a:solidFill>
                  <a:srgbClr val="000000"/>
                </a:solidFill>
                <a:latin typeface="Times New Roman" panose="02020603050405020304" pitchFamily="18" charset="0"/>
                <a:cs typeface="Times New Roman" panose="02020603050405020304" pitchFamily="18" charset="0"/>
              </a:rPr>
              <a:t>regclasses</a:t>
            </a:r>
            <a:r>
              <a:rPr lang="en-US" sz="2000" dirty="0">
                <a:solidFill>
                  <a:srgbClr val="000000"/>
                </a:solidFill>
                <a:latin typeface="Times New Roman" panose="02020603050405020304" pitchFamily="18" charset="0"/>
                <a:cs typeface="Times New Roman" panose="02020603050405020304" pitchFamily="18" charset="0"/>
              </a:rPr>
              <a:t> table when the add or remove function is taken. The classes are listed in a table that loops for all classes added so when classes are added or removed from the table, the table doesn’t need to be adjusted to fit the number of classes. Above this table of classes is the currently enrolled classes which uses an SQL on the </a:t>
            </a:r>
            <a:r>
              <a:rPr lang="en-US" sz="2000" dirty="0" err="1">
                <a:solidFill>
                  <a:srgbClr val="000000"/>
                </a:solidFill>
                <a:latin typeface="Times New Roman" panose="02020603050405020304" pitchFamily="18" charset="0"/>
                <a:cs typeface="Times New Roman" panose="02020603050405020304" pitchFamily="18" charset="0"/>
              </a:rPr>
              <a:t>regclasses</a:t>
            </a:r>
            <a:r>
              <a:rPr lang="en-US" sz="2000" dirty="0">
                <a:solidFill>
                  <a:srgbClr val="000000"/>
                </a:solidFill>
                <a:latin typeface="Times New Roman" panose="02020603050405020304" pitchFamily="18" charset="0"/>
                <a:cs typeface="Times New Roman" panose="02020603050405020304" pitchFamily="18" charset="0"/>
              </a:rPr>
              <a:t> table that looks for any class that exists in this table that has a student ID that matches the one connected to the current session. The greatest difficulty came from getting a variable to hold the class ID from what ever add or remove was selected.</a:t>
            </a:r>
          </a:p>
          <a:p>
            <a:pPr>
              <a:lnSpc>
                <a:spcPct val="200000"/>
              </a:lnSpc>
            </a:pPr>
            <a:r>
              <a:rPr lang="en-US" sz="2000" dirty="0">
                <a:solidFill>
                  <a:srgbClr val="000000"/>
                </a:solidFill>
                <a:latin typeface="Times New Roman" panose="02020603050405020304" pitchFamily="18" charset="0"/>
                <a:cs typeface="Times New Roman" panose="02020603050405020304" pitchFamily="18" charset="0"/>
              </a:rPr>
              <a:t>All pages of code refer to the style.css for it’s formatting reference.</a:t>
            </a:r>
          </a:p>
        </p:txBody>
      </p:sp>
    </p:spTree>
    <p:extLst>
      <p:ext uri="{BB962C8B-B14F-4D97-AF65-F5344CB8AC3E}">
        <p14:creationId xmlns:p14="http://schemas.microsoft.com/office/powerpoint/2010/main" val="13520947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5F411FE4-49D2-4D39-BE9A-482F3B2E2FAA}"/>
              </a:ext>
            </a:extLst>
          </p:cNvPr>
          <p:cNvSpPr>
            <a:spLocks noGrp="1"/>
          </p:cNvSpPr>
          <p:nvPr>
            <p:ph type="title"/>
          </p:nvPr>
        </p:nvSpPr>
        <p:spPr>
          <a:xfrm>
            <a:off x="1160175" y="714186"/>
            <a:ext cx="9833548" cy="1325563"/>
          </a:xfrm>
        </p:spPr>
        <p:txBody>
          <a:bodyPr>
            <a:normAutofit/>
          </a:bodyPr>
          <a:lstStyle/>
          <a:p>
            <a:pPr algn="ctr"/>
            <a:r>
              <a:rPr lang="en-US" sz="4000" dirty="0">
                <a:solidFill>
                  <a:srgbClr val="FFFFFF"/>
                </a:solidFill>
              </a:rPr>
              <a:t>Testing</a:t>
            </a:r>
          </a:p>
        </p:txBody>
      </p:sp>
      <p:sp>
        <p:nvSpPr>
          <p:cNvPr id="3" name="Content Placeholder 2">
            <a:extLst>
              <a:ext uri="{FF2B5EF4-FFF2-40B4-BE49-F238E27FC236}">
                <a16:creationId xmlns:a16="http://schemas.microsoft.com/office/drawing/2014/main" id="{85CF813F-F9F4-47D5-8252-7DE6D66EEC0F}"/>
              </a:ext>
            </a:extLst>
          </p:cNvPr>
          <p:cNvSpPr>
            <a:spLocks noGrp="1"/>
          </p:cNvSpPr>
          <p:nvPr>
            <p:ph idx="1"/>
          </p:nvPr>
        </p:nvSpPr>
        <p:spPr>
          <a:xfrm>
            <a:off x="0" y="2414588"/>
            <a:ext cx="12191999" cy="4643438"/>
          </a:xfrm>
        </p:spPr>
        <p:txBody>
          <a:bodyPr>
            <a:noAutofit/>
          </a:bodyPr>
          <a:lstStyle/>
          <a:p>
            <a:pPr>
              <a:lnSpc>
                <a:spcPct val="220000"/>
              </a:lnSpc>
            </a:pPr>
            <a:r>
              <a:rPr lang="en-US" sz="1200" dirty="0">
                <a:latin typeface="Times New Roman" panose="02020603050405020304" pitchFamily="18" charset="0"/>
                <a:cs typeface="Times New Roman" panose="02020603050405020304" pitchFamily="18" charset="0"/>
              </a:rPr>
              <a:t>“In order to supports a company with best excellent software applications then we need to make sure the quality of software application in term of easy to maintenance, understandability, reusability and so on” (</a:t>
            </a:r>
            <a:r>
              <a:rPr lang="en-US" sz="1200" dirty="0" err="1">
                <a:latin typeface="Times New Roman" panose="02020603050405020304" pitchFamily="18" charset="0"/>
                <a:cs typeface="Times New Roman" panose="02020603050405020304" pitchFamily="18" charset="0"/>
              </a:rPr>
              <a:t>Sarwo</a:t>
            </a:r>
            <a:r>
              <a:rPr lang="en-US" sz="1200" dirty="0">
                <a:latin typeface="Times New Roman" panose="02020603050405020304" pitchFamily="18" charset="0"/>
                <a:cs typeface="Times New Roman" panose="02020603050405020304" pitchFamily="18" charset="0"/>
              </a:rPr>
              <a:t>, 2017). </a:t>
            </a:r>
          </a:p>
          <a:p>
            <a:pPr>
              <a:lnSpc>
                <a:spcPct val="220000"/>
              </a:lnSpc>
            </a:pPr>
            <a:r>
              <a:rPr lang="en-US" sz="1200" dirty="0">
                <a:latin typeface="Times New Roman" panose="02020603050405020304" pitchFamily="18" charset="0"/>
                <a:cs typeface="Times New Roman" panose="02020603050405020304" pitchFamily="18" charset="0"/>
              </a:rPr>
              <a:t>We will use the waterfall approach for this as the process is very straight forward and the program is not large enough to require anything more extreme. We expect the Waterfall model to provide enough guidance to resolve any issues that come up in the testing environment. This methodology also coincides with our agile development process well and is a familiar approach.</a:t>
            </a:r>
          </a:p>
          <a:p>
            <a:pPr lvl="1">
              <a:lnSpc>
                <a:spcPct val="220000"/>
              </a:lnSpc>
            </a:pPr>
            <a:r>
              <a:rPr lang="en-US" sz="1200" dirty="0">
                <a:latin typeface="Times New Roman" panose="02020603050405020304" pitchFamily="18" charset="0"/>
                <a:cs typeface="Times New Roman" panose="02020603050405020304" pitchFamily="18" charset="0"/>
              </a:rPr>
              <a:t>Test Plan</a:t>
            </a:r>
          </a:p>
          <a:p>
            <a:pPr lvl="1">
              <a:lnSpc>
                <a:spcPct val="220000"/>
              </a:lnSpc>
            </a:pPr>
            <a:r>
              <a:rPr lang="en-US" sz="1200" dirty="0">
                <a:latin typeface="Times New Roman" panose="02020603050405020304" pitchFamily="18" charset="0"/>
                <a:cs typeface="Times New Roman" panose="02020603050405020304" pitchFamily="18" charset="0"/>
              </a:rPr>
              <a:t>Test Cases </a:t>
            </a:r>
          </a:p>
          <a:p>
            <a:pPr lvl="1">
              <a:lnSpc>
                <a:spcPct val="220000"/>
              </a:lnSpc>
            </a:pPr>
            <a:r>
              <a:rPr lang="en-US" sz="1200" dirty="0">
                <a:latin typeface="Times New Roman" panose="02020603050405020304" pitchFamily="18" charset="0"/>
                <a:cs typeface="Times New Roman" panose="02020603050405020304" pitchFamily="18" charset="0"/>
              </a:rPr>
              <a:t>Requirement Traceability Matrix</a:t>
            </a:r>
          </a:p>
          <a:p>
            <a:pPr lvl="1">
              <a:lnSpc>
                <a:spcPct val="220000"/>
              </a:lnSpc>
            </a:pPr>
            <a:r>
              <a:rPr lang="en-US" sz="1200" dirty="0">
                <a:latin typeface="Times New Roman" panose="02020603050405020304" pitchFamily="18" charset="0"/>
                <a:cs typeface="Times New Roman" panose="02020603050405020304" pitchFamily="18" charset="0"/>
              </a:rPr>
              <a:t>Bug Reports</a:t>
            </a:r>
          </a:p>
          <a:p>
            <a:pPr lvl="1">
              <a:lnSpc>
                <a:spcPct val="220000"/>
              </a:lnSpc>
            </a:pPr>
            <a:r>
              <a:rPr lang="en-US" sz="1200" dirty="0">
                <a:latin typeface="Times New Roman" panose="02020603050405020304" pitchFamily="18" charset="0"/>
                <a:cs typeface="Times New Roman" panose="02020603050405020304" pitchFamily="18" charset="0"/>
              </a:rPr>
              <a:t>Test Strategy</a:t>
            </a:r>
          </a:p>
        </p:txBody>
      </p:sp>
      <p:sp>
        <p:nvSpPr>
          <p:cNvPr id="5" name="TextBox 4">
            <a:extLst>
              <a:ext uri="{FF2B5EF4-FFF2-40B4-BE49-F238E27FC236}">
                <a16:creationId xmlns:a16="http://schemas.microsoft.com/office/drawing/2014/main" id="{89376D4B-74A1-4F86-8C2C-7843CA5A2F6D}"/>
              </a:ext>
            </a:extLst>
          </p:cNvPr>
          <p:cNvSpPr txBox="1"/>
          <p:nvPr/>
        </p:nvSpPr>
        <p:spPr>
          <a:xfrm>
            <a:off x="5636418" y="4454337"/>
            <a:ext cx="4121945" cy="1994392"/>
          </a:xfrm>
          <a:prstGeom prst="rect">
            <a:avLst/>
          </a:prstGeom>
          <a:noFill/>
        </p:spPr>
        <p:txBody>
          <a:bodyPr wrap="square" rtlCol="0">
            <a:spAutoFit/>
          </a:bodyPr>
          <a:lstStyle/>
          <a:p>
            <a:pPr marL="628650" lvl="1" indent="-171450">
              <a:lnSpc>
                <a:spcPct val="220000"/>
              </a:lnSpc>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Test Metrics</a:t>
            </a:r>
          </a:p>
          <a:p>
            <a:pPr marL="628650" lvl="1" indent="-171450">
              <a:lnSpc>
                <a:spcPct val="220000"/>
              </a:lnSpc>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Customer Sign Off</a:t>
            </a:r>
          </a:p>
          <a:p>
            <a:pPr marL="628650" lvl="1" indent="-171450">
              <a:lnSpc>
                <a:spcPct val="220000"/>
              </a:lnSpc>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Incident reporting strategy</a:t>
            </a:r>
          </a:p>
          <a:p>
            <a:pPr marL="628650" lvl="1" indent="-171450">
              <a:lnSpc>
                <a:spcPct val="220000"/>
              </a:lnSpc>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Management strategies for configuration</a:t>
            </a:r>
          </a:p>
          <a:p>
            <a:endParaRPr lang="en-US" dirty="0"/>
          </a:p>
        </p:txBody>
      </p:sp>
    </p:spTree>
    <p:extLst>
      <p:ext uri="{BB962C8B-B14F-4D97-AF65-F5344CB8AC3E}">
        <p14:creationId xmlns:p14="http://schemas.microsoft.com/office/powerpoint/2010/main" val="16367721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2554ACF-E469-4C33-B72A-057D5560B19F}"/>
              </a:ext>
            </a:extLst>
          </p:cNvPr>
          <p:cNvSpPr>
            <a:spLocks noGrp="1"/>
          </p:cNvSpPr>
          <p:nvPr>
            <p:ph type="title"/>
          </p:nvPr>
        </p:nvSpPr>
        <p:spPr>
          <a:xfrm>
            <a:off x="841248" y="548640"/>
            <a:ext cx="3600860" cy="5431536"/>
          </a:xfrm>
        </p:spPr>
        <p:txBody>
          <a:bodyPr>
            <a:normAutofit/>
          </a:bodyPr>
          <a:lstStyle/>
          <a:p>
            <a:r>
              <a:rPr lang="en-US" sz="5400"/>
              <a:t>References</a:t>
            </a: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607AD08-4B73-4FBE-93D5-E83D7E0E4361}"/>
              </a:ext>
            </a:extLst>
          </p:cNvPr>
          <p:cNvSpPr>
            <a:spLocks noGrp="1"/>
          </p:cNvSpPr>
          <p:nvPr>
            <p:ph idx="1"/>
          </p:nvPr>
        </p:nvSpPr>
        <p:spPr>
          <a:xfrm>
            <a:off x="5126418" y="552090"/>
            <a:ext cx="7007670" cy="6305909"/>
          </a:xfrm>
        </p:spPr>
        <p:txBody>
          <a:bodyPr anchor="ctr">
            <a:normAutofit/>
          </a:bodyPr>
          <a:lstStyle/>
          <a:p>
            <a:r>
              <a:rPr lang="en-US" sz="1900" dirty="0" err="1">
                <a:latin typeface="Times New Roman" panose="02020603050405020304" pitchFamily="18" charset="0"/>
                <a:cs typeface="Times New Roman" panose="02020603050405020304" pitchFamily="18" charset="0"/>
              </a:rPr>
              <a:t>Tsui</a:t>
            </a:r>
            <a:r>
              <a:rPr lang="en-US" sz="1900" dirty="0">
                <a:latin typeface="Times New Roman" panose="02020603050405020304" pitchFamily="18" charset="0"/>
                <a:cs typeface="Times New Roman" panose="02020603050405020304" pitchFamily="18" charset="0"/>
              </a:rPr>
              <a:t>, F., Karam, O., &amp; Bernal, B. (2018). </a:t>
            </a:r>
            <a:r>
              <a:rPr lang="en-US" sz="1900" i="1" u="sng" dirty="0">
                <a:latin typeface="Times New Roman" panose="02020603050405020304" pitchFamily="18" charset="0"/>
                <a:cs typeface="Times New Roman" panose="02020603050405020304" pitchFamily="18" charset="0"/>
                <a:hlinkClick r:id="rId2" tooltip="Course Material"/>
              </a:rPr>
              <a:t>Essentials of software engineering</a:t>
            </a:r>
            <a:r>
              <a:rPr lang="en-US" sz="1900" dirty="0">
                <a:latin typeface="Times New Roman" panose="02020603050405020304" pitchFamily="18" charset="0"/>
                <a:cs typeface="Times New Roman" panose="02020603050405020304" pitchFamily="18" charset="0"/>
              </a:rPr>
              <a:t> (4th ed.). Jones &amp; Bartlett Learning</a:t>
            </a:r>
            <a:endParaRPr lang="en-US" sz="1900" b="1" dirty="0">
              <a:latin typeface="Times New Roman" panose="02020603050405020304" pitchFamily="18" charset="0"/>
              <a:cs typeface="Times New Roman" panose="02020603050405020304" pitchFamily="18" charset="0"/>
            </a:endParaRPr>
          </a:p>
          <a:p>
            <a:r>
              <a:rPr lang="en-US" sz="1900" dirty="0">
                <a:latin typeface="Times New Roman" panose="02020603050405020304" pitchFamily="18" charset="0"/>
                <a:cs typeface="Times New Roman" panose="02020603050405020304" pitchFamily="18" charset="0"/>
              </a:rPr>
              <a:t>Mon, C. T., Hlaing, S. S., Tin, M. M., </a:t>
            </a:r>
            <a:r>
              <a:rPr lang="en-US" sz="1900" dirty="0" err="1">
                <a:latin typeface="Times New Roman" panose="02020603050405020304" pitchFamily="18" charset="0"/>
                <a:cs typeface="Times New Roman" panose="02020603050405020304" pitchFamily="18" charset="0"/>
              </a:rPr>
              <a:t>Khin</a:t>
            </a:r>
            <a:r>
              <a:rPr lang="en-US" sz="1900" dirty="0">
                <a:latin typeface="Times New Roman" panose="02020603050405020304" pitchFamily="18" charset="0"/>
                <a:cs typeface="Times New Roman" panose="02020603050405020304" pitchFamily="18" charset="0"/>
              </a:rPr>
              <a:t>, M. M., Lwin, T. M. M., &amp; </a:t>
            </a:r>
            <a:r>
              <a:rPr lang="en-US" sz="1900" dirty="0" err="1">
                <a:latin typeface="Times New Roman" panose="02020603050405020304" pitchFamily="18" charset="0"/>
                <a:cs typeface="Times New Roman" panose="02020603050405020304" pitchFamily="18" charset="0"/>
              </a:rPr>
              <a:t>Myo</a:t>
            </a:r>
            <a:r>
              <a:rPr lang="en-US" sz="1900" dirty="0">
                <a:latin typeface="Times New Roman" panose="02020603050405020304" pitchFamily="18" charset="0"/>
                <a:cs typeface="Times New Roman" panose="02020603050405020304" pitchFamily="18" charset="0"/>
              </a:rPr>
              <a:t>, K. M. (2019). Code Readability Metric for PHP. 2019 IEEE 8th Global Conference on Consumer Electronics (GCCE), Consumer Electronics (GCCE), 2019 IEEE 8th Global Conference On, 929–930. </a:t>
            </a:r>
            <a:r>
              <a:rPr lang="en-US" sz="1900" u="sng" dirty="0">
                <a:latin typeface="Times New Roman" panose="02020603050405020304" pitchFamily="18" charset="0"/>
                <a:cs typeface="Times New Roman" panose="02020603050405020304" pitchFamily="18" charset="0"/>
                <a:hlinkClick r:id="rId3"/>
              </a:rPr>
              <a:t>https://doi-org.proxy-library.ashford.edu/10.1109/GCCE46687.2019.9015229</a:t>
            </a:r>
            <a:endParaRPr lang="en-US" sz="1900" dirty="0">
              <a:latin typeface="Times New Roman" panose="02020603050405020304" pitchFamily="18" charset="0"/>
              <a:cs typeface="Times New Roman" panose="02020603050405020304" pitchFamily="18" charset="0"/>
            </a:endParaRPr>
          </a:p>
          <a:p>
            <a:r>
              <a:rPr lang="en-US" sz="1900" dirty="0" err="1">
                <a:latin typeface="Times New Roman" panose="02020603050405020304" pitchFamily="18" charset="0"/>
                <a:cs typeface="Times New Roman" panose="02020603050405020304" pitchFamily="18" charset="0"/>
              </a:rPr>
              <a:t>Sarwo</a:t>
            </a:r>
            <a:r>
              <a:rPr lang="en-US" sz="1900" dirty="0">
                <a:latin typeface="Times New Roman" panose="02020603050405020304" pitchFamily="18" charset="0"/>
                <a:cs typeface="Times New Roman" panose="02020603050405020304" pitchFamily="18" charset="0"/>
              </a:rPr>
              <a:t>, </a:t>
            </a:r>
            <a:r>
              <a:rPr lang="en-US" sz="1900" dirty="0" err="1">
                <a:latin typeface="Times New Roman" panose="02020603050405020304" pitchFamily="18" charset="0"/>
                <a:cs typeface="Times New Roman" panose="02020603050405020304" pitchFamily="18" charset="0"/>
              </a:rPr>
              <a:t>Warnars</a:t>
            </a:r>
            <a:r>
              <a:rPr lang="en-US" sz="1900" dirty="0">
                <a:latin typeface="Times New Roman" panose="02020603050405020304" pitchFamily="18" charset="0"/>
                <a:cs typeface="Times New Roman" panose="02020603050405020304" pitchFamily="18" charset="0"/>
              </a:rPr>
              <a:t>, H. L. H. S., </a:t>
            </a:r>
            <a:r>
              <a:rPr lang="en-US" sz="1900" dirty="0" err="1">
                <a:latin typeface="Times New Roman" panose="02020603050405020304" pitchFamily="18" charset="0"/>
                <a:cs typeface="Times New Roman" panose="02020603050405020304" pitchFamily="18" charset="0"/>
              </a:rPr>
              <a:t>Gaol</a:t>
            </a:r>
            <a:r>
              <a:rPr lang="en-US" sz="1900" dirty="0">
                <a:latin typeface="Times New Roman" panose="02020603050405020304" pitchFamily="18" charset="0"/>
                <a:cs typeface="Times New Roman" panose="02020603050405020304" pitchFamily="18" charset="0"/>
              </a:rPr>
              <a:t>, F. L., &amp; </a:t>
            </a:r>
            <a:r>
              <a:rPr lang="en-US" sz="1900" dirty="0" err="1">
                <a:latin typeface="Times New Roman" panose="02020603050405020304" pitchFamily="18" charset="0"/>
                <a:cs typeface="Times New Roman" panose="02020603050405020304" pitchFamily="18" charset="0"/>
              </a:rPr>
              <a:t>Randriatoamanana</a:t>
            </a:r>
            <a:r>
              <a:rPr lang="en-US" sz="1900" dirty="0">
                <a:latin typeface="Times New Roman" panose="02020603050405020304" pitchFamily="18" charset="0"/>
                <a:cs typeface="Times New Roman" panose="02020603050405020304" pitchFamily="18" charset="0"/>
              </a:rPr>
              <a:t>, R. (2017). Object oriented metrics to measure the quality of software upon PHP source code with </a:t>
            </a:r>
            <a:r>
              <a:rPr lang="en-US" sz="1900" dirty="0" err="1">
                <a:latin typeface="Times New Roman" panose="02020603050405020304" pitchFamily="18" charset="0"/>
                <a:cs typeface="Times New Roman" panose="02020603050405020304" pitchFamily="18" charset="0"/>
              </a:rPr>
              <a:t>PHP_depend</a:t>
            </a:r>
            <a:r>
              <a:rPr lang="en-US" sz="1900" dirty="0">
                <a:latin typeface="Times New Roman" panose="02020603050405020304" pitchFamily="18" charset="0"/>
                <a:cs typeface="Times New Roman" panose="02020603050405020304" pitchFamily="18" charset="0"/>
              </a:rPr>
              <a:t> study case request online system application. 2017 International Conference on Applied Computer and Communication Technologies (</a:t>
            </a:r>
            <a:r>
              <a:rPr lang="en-US" sz="1900" dirty="0" err="1">
                <a:latin typeface="Times New Roman" panose="02020603050405020304" pitchFamily="18" charset="0"/>
                <a:cs typeface="Times New Roman" panose="02020603050405020304" pitchFamily="18" charset="0"/>
              </a:rPr>
              <a:t>ComCom</a:t>
            </a:r>
            <a:r>
              <a:rPr lang="en-US" sz="1900" dirty="0">
                <a:latin typeface="Times New Roman" panose="02020603050405020304" pitchFamily="18" charset="0"/>
                <a:cs typeface="Times New Roman" panose="02020603050405020304" pitchFamily="18" charset="0"/>
              </a:rPr>
              <a:t>), Applied Computer and Communication Technologies (</a:t>
            </a:r>
            <a:r>
              <a:rPr lang="en-US" sz="1900" dirty="0" err="1">
                <a:latin typeface="Times New Roman" panose="02020603050405020304" pitchFamily="18" charset="0"/>
                <a:cs typeface="Times New Roman" panose="02020603050405020304" pitchFamily="18" charset="0"/>
              </a:rPr>
              <a:t>ComCom</a:t>
            </a:r>
            <a:r>
              <a:rPr lang="en-US" sz="1900" dirty="0">
                <a:latin typeface="Times New Roman" panose="02020603050405020304" pitchFamily="18" charset="0"/>
                <a:cs typeface="Times New Roman" panose="02020603050405020304" pitchFamily="18" charset="0"/>
              </a:rPr>
              <a:t>), 2017 International Conference On, 1–5. </a:t>
            </a:r>
            <a:r>
              <a:rPr lang="en-US" sz="1900" u="sng" dirty="0">
                <a:latin typeface="Times New Roman" panose="02020603050405020304" pitchFamily="18" charset="0"/>
                <a:cs typeface="Times New Roman" panose="02020603050405020304" pitchFamily="18" charset="0"/>
                <a:hlinkClick r:id="rId4"/>
              </a:rPr>
              <a:t>https://doi-org.proxy-library.ashford.edu/10.1109/COMCOM.2017.8167097</a:t>
            </a:r>
            <a:endParaRPr lang="en-US" sz="1900" dirty="0">
              <a:latin typeface="Times New Roman" panose="02020603050405020304" pitchFamily="18" charset="0"/>
              <a:cs typeface="Times New Roman" panose="02020603050405020304" pitchFamily="18" charset="0"/>
            </a:endParaRPr>
          </a:p>
          <a:p>
            <a:endParaRPr lang="en-US" sz="1900" dirty="0"/>
          </a:p>
        </p:txBody>
      </p:sp>
    </p:spTree>
    <p:extLst>
      <p:ext uri="{BB962C8B-B14F-4D97-AF65-F5344CB8AC3E}">
        <p14:creationId xmlns:p14="http://schemas.microsoft.com/office/powerpoint/2010/main" val="22997593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5F411FE4-49D2-4D39-BE9A-482F3B2E2FAA}"/>
              </a:ext>
            </a:extLst>
          </p:cNvPr>
          <p:cNvSpPr>
            <a:spLocks noGrp="1"/>
          </p:cNvSpPr>
          <p:nvPr>
            <p:ph type="title"/>
          </p:nvPr>
        </p:nvSpPr>
        <p:spPr>
          <a:xfrm>
            <a:off x="1179226" y="826680"/>
            <a:ext cx="9833548" cy="1325563"/>
          </a:xfrm>
        </p:spPr>
        <p:txBody>
          <a:bodyPr>
            <a:normAutofit/>
          </a:bodyPr>
          <a:lstStyle/>
          <a:p>
            <a:pPr algn="ctr"/>
            <a:r>
              <a:rPr lang="en-US" sz="4000" dirty="0">
                <a:solidFill>
                  <a:srgbClr val="FFFFFF"/>
                </a:solidFill>
              </a:rPr>
              <a:t>UML design models</a:t>
            </a:r>
          </a:p>
        </p:txBody>
      </p:sp>
      <p:sp>
        <p:nvSpPr>
          <p:cNvPr id="3" name="Content Placeholder 2">
            <a:extLst>
              <a:ext uri="{FF2B5EF4-FFF2-40B4-BE49-F238E27FC236}">
                <a16:creationId xmlns:a16="http://schemas.microsoft.com/office/drawing/2014/main" id="{85CF813F-F9F4-47D5-8252-7DE6D66EEC0F}"/>
              </a:ext>
            </a:extLst>
          </p:cNvPr>
          <p:cNvSpPr>
            <a:spLocks noGrp="1"/>
          </p:cNvSpPr>
          <p:nvPr>
            <p:ph idx="1"/>
          </p:nvPr>
        </p:nvSpPr>
        <p:spPr>
          <a:xfrm>
            <a:off x="1179226" y="3092970"/>
            <a:ext cx="9833548" cy="2693976"/>
          </a:xfrm>
        </p:spPr>
        <p:txBody>
          <a:bodyPr>
            <a:normAutofit/>
          </a:bodyPr>
          <a:lstStyle/>
          <a:p>
            <a:r>
              <a:rPr lang="en-US" sz="2000" dirty="0">
                <a:solidFill>
                  <a:srgbClr val="000000"/>
                </a:solidFill>
              </a:rPr>
              <a:t>The following slides show the different design models that were used in this project starting with the Waterfall model which shoes the process used for building a software from start to finish in a simple, easy to read format.</a:t>
            </a:r>
          </a:p>
          <a:p>
            <a:r>
              <a:rPr lang="en-US" sz="2000" dirty="0">
                <a:solidFill>
                  <a:srgbClr val="000000"/>
                </a:solidFill>
              </a:rPr>
              <a:t>Next is the Spiral model which shows the different four different phases of the project development and shows the tasks that happen in each one along the line of progress.</a:t>
            </a:r>
          </a:p>
          <a:p>
            <a:r>
              <a:rPr lang="en-US" sz="2000" dirty="0">
                <a:solidFill>
                  <a:srgbClr val="000000"/>
                </a:solidFill>
              </a:rPr>
              <a:t>Next is the different levels of testing that occur and the tasks withing those different levels.</a:t>
            </a:r>
          </a:p>
          <a:p>
            <a:r>
              <a:rPr lang="en-US" sz="2000" dirty="0">
                <a:solidFill>
                  <a:srgbClr val="000000"/>
                </a:solidFill>
              </a:rPr>
              <a:t>Next is the basic workflow of the software and its different screens and how they should connect.</a:t>
            </a:r>
          </a:p>
        </p:txBody>
      </p:sp>
    </p:spTree>
    <p:extLst>
      <p:ext uri="{BB962C8B-B14F-4D97-AF65-F5344CB8AC3E}">
        <p14:creationId xmlns:p14="http://schemas.microsoft.com/office/powerpoint/2010/main" val="22137800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5F46D17-E764-4648-99C0-135DF5D93D7F}"/>
              </a:ext>
            </a:extLst>
          </p:cNvPr>
          <p:cNvSpPr/>
          <p:nvPr/>
        </p:nvSpPr>
        <p:spPr>
          <a:xfrm>
            <a:off x="650240" y="478790"/>
            <a:ext cx="2062480" cy="8832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Plan</a:t>
            </a:r>
          </a:p>
        </p:txBody>
      </p:sp>
      <p:sp>
        <p:nvSpPr>
          <p:cNvPr id="9" name="Rectangle 8">
            <a:extLst>
              <a:ext uri="{FF2B5EF4-FFF2-40B4-BE49-F238E27FC236}">
                <a16:creationId xmlns:a16="http://schemas.microsoft.com/office/drawing/2014/main" id="{C3371E5F-AE45-4624-900D-ACF3F23EA91A}"/>
              </a:ext>
            </a:extLst>
          </p:cNvPr>
          <p:cNvSpPr/>
          <p:nvPr/>
        </p:nvSpPr>
        <p:spPr>
          <a:xfrm>
            <a:off x="1545590" y="1507490"/>
            <a:ext cx="2062480" cy="8832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Requirements</a:t>
            </a:r>
          </a:p>
        </p:txBody>
      </p:sp>
      <p:sp>
        <p:nvSpPr>
          <p:cNvPr id="10" name="Rectangle 9">
            <a:extLst>
              <a:ext uri="{FF2B5EF4-FFF2-40B4-BE49-F238E27FC236}">
                <a16:creationId xmlns:a16="http://schemas.microsoft.com/office/drawing/2014/main" id="{8FE7D925-4943-4317-A435-0E31266E62E1}"/>
              </a:ext>
            </a:extLst>
          </p:cNvPr>
          <p:cNvSpPr/>
          <p:nvPr/>
        </p:nvSpPr>
        <p:spPr>
          <a:xfrm>
            <a:off x="2336165" y="2479040"/>
            <a:ext cx="2062480" cy="8832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Design</a:t>
            </a:r>
          </a:p>
        </p:txBody>
      </p:sp>
      <p:sp>
        <p:nvSpPr>
          <p:cNvPr id="11" name="Rectangle 10">
            <a:extLst>
              <a:ext uri="{FF2B5EF4-FFF2-40B4-BE49-F238E27FC236}">
                <a16:creationId xmlns:a16="http://schemas.microsoft.com/office/drawing/2014/main" id="{98190726-CA07-4ACF-9F96-7D7F2D545028}"/>
              </a:ext>
            </a:extLst>
          </p:cNvPr>
          <p:cNvSpPr/>
          <p:nvPr/>
        </p:nvSpPr>
        <p:spPr>
          <a:xfrm>
            <a:off x="3031490" y="3469640"/>
            <a:ext cx="2062480" cy="8832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Implementation</a:t>
            </a:r>
          </a:p>
        </p:txBody>
      </p:sp>
      <p:sp>
        <p:nvSpPr>
          <p:cNvPr id="12" name="Rectangle 11">
            <a:extLst>
              <a:ext uri="{FF2B5EF4-FFF2-40B4-BE49-F238E27FC236}">
                <a16:creationId xmlns:a16="http://schemas.microsoft.com/office/drawing/2014/main" id="{47D8889D-843D-419B-8171-11ED7B048ED4}"/>
              </a:ext>
            </a:extLst>
          </p:cNvPr>
          <p:cNvSpPr/>
          <p:nvPr/>
        </p:nvSpPr>
        <p:spPr>
          <a:xfrm>
            <a:off x="3869690" y="4460240"/>
            <a:ext cx="2062480" cy="8832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Test</a:t>
            </a:r>
          </a:p>
        </p:txBody>
      </p:sp>
      <p:sp>
        <p:nvSpPr>
          <p:cNvPr id="13" name="Rectangle 12">
            <a:extLst>
              <a:ext uri="{FF2B5EF4-FFF2-40B4-BE49-F238E27FC236}">
                <a16:creationId xmlns:a16="http://schemas.microsoft.com/office/drawing/2014/main" id="{182FC533-F2F8-471D-B541-BB7174AE2584}"/>
              </a:ext>
            </a:extLst>
          </p:cNvPr>
          <p:cNvSpPr/>
          <p:nvPr/>
        </p:nvSpPr>
        <p:spPr>
          <a:xfrm>
            <a:off x="4726940" y="5443855"/>
            <a:ext cx="2062480" cy="8832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Maintenance</a:t>
            </a:r>
          </a:p>
        </p:txBody>
      </p:sp>
      <p:sp>
        <p:nvSpPr>
          <p:cNvPr id="14" name="TextBox 13">
            <a:extLst>
              <a:ext uri="{FF2B5EF4-FFF2-40B4-BE49-F238E27FC236}">
                <a16:creationId xmlns:a16="http://schemas.microsoft.com/office/drawing/2014/main" id="{F54C0FAB-102E-4FB7-9D13-7B4F24FCA1DD}"/>
              </a:ext>
            </a:extLst>
          </p:cNvPr>
          <p:cNvSpPr txBox="1"/>
          <p:nvPr/>
        </p:nvSpPr>
        <p:spPr>
          <a:xfrm>
            <a:off x="7839075" y="1219200"/>
            <a:ext cx="2807335" cy="369332"/>
          </a:xfrm>
          <a:prstGeom prst="rect">
            <a:avLst/>
          </a:prstGeom>
          <a:noFill/>
        </p:spPr>
        <p:txBody>
          <a:bodyPr wrap="square" rtlCol="0">
            <a:spAutoFit/>
          </a:bodyPr>
          <a:lstStyle/>
          <a:p>
            <a:r>
              <a:rPr lang="en-US" dirty="0"/>
              <a:t>Waterfall model</a:t>
            </a:r>
          </a:p>
        </p:txBody>
      </p:sp>
      <p:cxnSp>
        <p:nvCxnSpPr>
          <p:cNvPr id="16" name="Connector: Elbow 15">
            <a:extLst>
              <a:ext uri="{FF2B5EF4-FFF2-40B4-BE49-F238E27FC236}">
                <a16:creationId xmlns:a16="http://schemas.microsoft.com/office/drawing/2014/main" id="{CD98F253-8748-441C-9BE3-BBA2A73E1553}"/>
              </a:ext>
            </a:extLst>
          </p:cNvPr>
          <p:cNvCxnSpPr>
            <a:stCxn id="4" idx="3"/>
          </p:cNvCxnSpPr>
          <p:nvPr/>
        </p:nvCxnSpPr>
        <p:spPr>
          <a:xfrm>
            <a:off x="2712720" y="920433"/>
            <a:ext cx="659130" cy="587057"/>
          </a:xfrm>
          <a:prstGeom prst="bentConnector3">
            <a:avLst>
              <a:gd name="adj1" fmla="val 100578"/>
            </a:avLst>
          </a:prstGeom>
          <a:ln>
            <a:tailEnd type="triangle"/>
          </a:ln>
        </p:spPr>
        <p:style>
          <a:lnRef idx="3">
            <a:schemeClr val="dk1"/>
          </a:lnRef>
          <a:fillRef idx="0">
            <a:schemeClr val="dk1"/>
          </a:fillRef>
          <a:effectRef idx="2">
            <a:schemeClr val="dk1"/>
          </a:effectRef>
          <a:fontRef idx="minor">
            <a:schemeClr val="tx1"/>
          </a:fontRef>
        </p:style>
      </p:cxnSp>
      <p:cxnSp>
        <p:nvCxnSpPr>
          <p:cNvPr id="18" name="Connector: Elbow 17">
            <a:extLst>
              <a:ext uri="{FF2B5EF4-FFF2-40B4-BE49-F238E27FC236}">
                <a16:creationId xmlns:a16="http://schemas.microsoft.com/office/drawing/2014/main" id="{DCFE2FC8-19CB-465E-96C3-A3C744FBFEE2}"/>
              </a:ext>
            </a:extLst>
          </p:cNvPr>
          <p:cNvCxnSpPr>
            <a:cxnSpLocks/>
          </p:cNvCxnSpPr>
          <p:nvPr/>
        </p:nvCxnSpPr>
        <p:spPr>
          <a:xfrm>
            <a:off x="3608070" y="1911033"/>
            <a:ext cx="659130" cy="587057"/>
          </a:xfrm>
          <a:prstGeom prst="bentConnector3">
            <a:avLst>
              <a:gd name="adj1" fmla="val 100578"/>
            </a:avLst>
          </a:prstGeom>
          <a:ln>
            <a:tailEnd type="triangle"/>
          </a:ln>
        </p:spPr>
        <p:style>
          <a:lnRef idx="3">
            <a:schemeClr val="dk1"/>
          </a:lnRef>
          <a:fillRef idx="0">
            <a:schemeClr val="dk1"/>
          </a:fillRef>
          <a:effectRef idx="2">
            <a:schemeClr val="dk1"/>
          </a:effectRef>
          <a:fontRef idx="minor">
            <a:schemeClr val="tx1"/>
          </a:fontRef>
        </p:style>
      </p:cxnSp>
      <p:cxnSp>
        <p:nvCxnSpPr>
          <p:cNvPr id="20" name="Connector: Elbow 19">
            <a:extLst>
              <a:ext uri="{FF2B5EF4-FFF2-40B4-BE49-F238E27FC236}">
                <a16:creationId xmlns:a16="http://schemas.microsoft.com/office/drawing/2014/main" id="{86F6B9B7-B967-43DF-A666-E8EF8B2CC65E}"/>
              </a:ext>
            </a:extLst>
          </p:cNvPr>
          <p:cNvCxnSpPr/>
          <p:nvPr/>
        </p:nvCxnSpPr>
        <p:spPr>
          <a:xfrm>
            <a:off x="4397375" y="2911952"/>
            <a:ext cx="659130" cy="587057"/>
          </a:xfrm>
          <a:prstGeom prst="bentConnector3">
            <a:avLst>
              <a:gd name="adj1" fmla="val 100578"/>
            </a:avLst>
          </a:prstGeom>
          <a:ln>
            <a:tailEnd type="triangle"/>
          </a:ln>
        </p:spPr>
        <p:style>
          <a:lnRef idx="3">
            <a:schemeClr val="dk1"/>
          </a:lnRef>
          <a:fillRef idx="0">
            <a:schemeClr val="dk1"/>
          </a:fillRef>
          <a:effectRef idx="2">
            <a:schemeClr val="dk1"/>
          </a:effectRef>
          <a:fontRef idx="minor">
            <a:schemeClr val="tx1"/>
          </a:fontRef>
        </p:style>
      </p:cxnSp>
      <p:cxnSp>
        <p:nvCxnSpPr>
          <p:cNvPr id="21" name="Connector: Elbow 20">
            <a:extLst>
              <a:ext uri="{FF2B5EF4-FFF2-40B4-BE49-F238E27FC236}">
                <a16:creationId xmlns:a16="http://schemas.microsoft.com/office/drawing/2014/main" id="{9292FA3E-A9EB-4E49-8983-810874B2A43B}"/>
              </a:ext>
            </a:extLst>
          </p:cNvPr>
          <p:cNvCxnSpPr/>
          <p:nvPr/>
        </p:nvCxnSpPr>
        <p:spPr>
          <a:xfrm>
            <a:off x="5093970" y="3911282"/>
            <a:ext cx="659130" cy="587057"/>
          </a:xfrm>
          <a:prstGeom prst="bentConnector3">
            <a:avLst>
              <a:gd name="adj1" fmla="val 100578"/>
            </a:avLst>
          </a:prstGeom>
          <a:ln>
            <a:tailEnd type="triangle"/>
          </a:ln>
        </p:spPr>
        <p:style>
          <a:lnRef idx="3">
            <a:schemeClr val="dk1"/>
          </a:lnRef>
          <a:fillRef idx="0">
            <a:schemeClr val="dk1"/>
          </a:fillRef>
          <a:effectRef idx="2">
            <a:schemeClr val="dk1"/>
          </a:effectRef>
          <a:fontRef idx="minor">
            <a:schemeClr val="tx1"/>
          </a:fontRef>
        </p:style>
      </p:cxnSp>
      <p:cxnSp>
        <p:nvCxnSpPr>
          <p:cNvPr id="22" name="Connector: Elbow 21">
            <a:extLst>
              <a:ext uri="{FF2B5EF4-FFF2-40B4-BE49-F238E27FC236}">
                <a16:creationId xmlns:a16="http://schemas.microsoft.com/office/drawing/2014/main" id="{430E8082-07A7-4513-859A-44674EA9967F}"/>
              </a:ext>
            </a:extLst>
          </p:cNvPr>
          <p:cNvCxnSpPr/>
          <p:nvPr/>
        </p:nvCxnSpPr>
        <p:spPr>
          <a:xfrm>
            <a:off x="5930267" y="4901882"/>
            <a:ext cx="659130" cy="587057"/>
          </a:xfrm>
          <a:prstGeom prst="bentConnector3">
            <a:avLst>
              <a:gd name="adj1" fmla="val 100578"/>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2458463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D3574AD-4C0F-4483-8876-DE2BC6BC00BC}"/>
              </a:ext>
            </a:extLst>
          </p:cNvPr>
          <p:cNvPicPr>
            <a:picLocks noChangeAspect="1"/>
          </p:cNvPicPr>
          <p:nvPr/>
        </p:nvPicPr>
        <p:blipFill>
          <a:blip r:embed="rId2"/>
          <a:stretch>
            <a:fillRect/>
          </a:stretch>
        </p:blipFill>
        <p:spPr>
          <a:xfrm>
            <a:off x="2651760" y="86811"/>
            <a:ext cx="6977942" cy="6771189"/>
          </a:xfrm>
          <a:prstGeom prst="rect">
            <a:avLst/>
          </a:prstGeom>
        </p:spPr>
      </p:pic>
      <p:sp>
        <p:nvSpPr>
          <p:cNvPr id="6" name="TextBox 5">
            <a:extLst>
              <a:ext uri="{FF2B5EF4-FFF2-40B4-BE49-F238E27FC236}">
                <a16:creationId xmlns:a16="http://schemas.microsoft.com/office/drawing/2014/main" id="{64B42EE8-AE32-46B0-99CD-08B1123FA4C0}"/>
              </a:ext>
            </a:extLst>
          </p:cNvPr>
          <p:cNvSpPr txBox="1"/>
          <p:nvPr/>
        </p:nvSpPr>
        <p:spPr>
          <a:xfrm>
            <a:off x="1082041" y="1320800"/>
            <a:ext cx="1569719" cy="369332"/>
          </a:xfrm>
          <a:prstGeom prst="rect">
            <a:avLst/>
          </a:prstGeom>
          <a:noFill/>
        </p:spPr>
        <p:txBody>
          <a:bodyPr wrap="square" rtlCol="0">
            <a:spAutoFit/>
          </a:bodyPr>
          <a:lstStyle/>
          <a:p>
            <a:r>
              <a:rPr lang="en-US" dirty="0"/>
              <a:t>Spiral model</a:t>
            </a:r>
          </a:p>
        </p:txBody>
      </p:sp>
    </p:spTree>
    <p:extLst>
      <p:ext uri="{BB962C8B-B14F-4D97-AF65-F5344CB8AC3E}">
        <p14:creationId xmlns:p14="http://schemas.microsoft.com/office/powerpoint/2010/main" val="20903953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F21B86D-F77E-4FB2-8145-43860D0E6EEB}"/>
              </a:ext>
            </a:extLst>
          </p:cNvPr>
          <p:cNvSpPr/>
          <p:nvPr/>
        </p:nvSpPr>
        <p:spPr>
          <a:xfrm>
            <a:off x="1080653" y="290146"/>
            <a:ext cx="10030691" cy="13803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Level 1 - Unit testing</a:t>
            </a:r>
          </a:p>
          <a:p>
            <a:pPr marL="285750" indent="-285750" algn="ctr">
              <a:buFont typeface="Arial" panose="020B0604020202020204" pitchFamily="34" charset="0"/>
              <a:buChar char="•"/>
            </a:pPr>
            <a:r>
              <a:rPr lang="en-US" dirty="0"/>
              <a:t>Testing individual functions separate from the system as a whole</a:t>
            </a:r>
          </a:p>
        </p:txBody>
      </p:sp>
      <p:sp>
        <p:nvSpPr>
          <p:cNvPr id="5" name="Rectangle 4">
            <a:extLst>
              <a:ext uri="{FF2B5EF4-FFF2-40B4-BE49-F238E27FC236}">
                <a16:creationId xmlns:a16="http://schemas.microsoft.com/office/drawing/2014/main" id="{F49FA440-E682-4542-9C48-3ABC7482FEEF}"/>
              </a:ext>
            </a:extLst>
          </p:cNvPr>
          <p:cNvSpPr/>
          <p:nvPr/>
        </p:nvSpPr>
        <p:spPr>
          <a:xfrm>
            <a:off x="1080652" y="1776047"/>
            <a:ext cx="10030691" cy="23739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Level 2 - Functional testing</a:t>
            </a:r>
          </a:p>
          <a:p>
            <a:pPr marL="285750" indent="-285750" algn="ctr">
              <a:buFont typeface="Arial" panose="020B0604020202020204" pitchFamily="34" charset="0"/>
              <a:buChar char="•"/>
            </a:pPr>
            <a:r>
              <a:rPr lang="en-US" dirty="0"/>
              <a:t>Testing the unit in relation to other units</a:t>
            </a:r>
          </a:p>
          <a:p>
            <a:pPr marL="285750" indent="-285750" algn="ctr">
              <a:buFont typeface="Arial" panose="020B0604020202020204" pitchFamily="34" charset="0"/>
              <a:buChar char="•"/>
            </a:pPr>
            <a:r>
              <a:rPr lang="en-US" dirty="0"/>
              <a:t>Use path analysis techniques</a:t>
            </a:r>
          </a:p>
          <a:p>
            <a:pPr marL="285750" indent="-285750" algn="ctr">
              <a:buFont typeface="Arial" panose="020B0604020202020204" pitchFamily="34" charset="0"/>
              <a:buChar char="•"/>
            </a:pPr>
            <a:r>
              <a:rPr lang="en-US" dirty="0"/>
              <a:t>Use boundary value analysis techniques</a:t>
            </a:r>
          </a:p>
          <a:p>
            <a:pPr marL="285750" indent="-285750" algn="ctr">
              <a:buFont typeface="Arial" panose="020B0604020202020204" pitchFamily="34" charset="0"/>
              <a:buChar char="•"/>
            </a:pPr>
            <a:r>
              <a:rPr lang="en-US" dirty="0"/>
              <a:t>Use equivalence-class partitioning</a:t>
            </a:r>
          </a:p>
          <a:p>
            <a:pPr marL="285750" indent="-285750" algn="ctr">
              <a:buFont typeface="Arial" panose="020B0604020202020204" pitchFamily="34" charset="0"/>
              <a:buChar char="•"/>
            </a:pPr>
            <a:r>
              <a:rPr lang="en-US" dirty="0"/>
              <a:t>Use combinations of conditions</a:t>
            </a:r>
          </a:p>
        </p:txBody>
      </p:sp>
      <p:sp>
        <p:nvSpPr>
          <p:cNvPr id="6" name="Rectangle 5">
            <a:extLst>
              <a:ext uri="{FF2B5EF4-FFF2-40B4-BE49-F238E27FC236}">
                <a16:creationId xmlns:a16="http://schemas.microsoft.com/office/drawing/2014/main" id="{0D084C45-7AEB-47A0-9C64-3BEE690D9207}"/>
              </a:ext>
            </a:extLst>
          </p:cNvPr>
          <p:cNvSpPr/>
          <p:nvPr/>
        </p:nvSpPr>
        <p:spPr>
          <a:xfrm>
            <a:off x="1080652" y="4255478"/>
            <a:ext cx="10030691" cy="19255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Level 3 - Integration and system testing</a:t>
            </a:r>
          </a:p>
          <a:p>
            <a:pPr marL="285750" indent="-285750" algn="ctr">
              <a:buFont typeface="Arial" panose="020B0604020202020204" pitchFamily="34" charset="0"/>
              <a:buChar char="•"/>
            </a:pPr>
            <a:r>
              <a:rPr lang="en-US" dirty="0"/>
              <a:t>Testing the unit as part of the system as a whole</a:t>
            </a:r>
          </a:p>
          <a:p>
            <a:pPr marL="285750" indent="-285750" algn="ctr">
              <a:buFont typeface="Arial" panose="020B0604020202020204" pitchFamily="34" charset="0"/>
              <a:buChar char="•"/>
            </a:pPr>
            <a:r>
              <a:rPr lang="en-US" dirty="0"/>
              <a:t>Repeat testing done in prior levels</a:t>
            </a:r>
          </a:p>
          <a:p>
            <a:pPr marL="285750" indent="-285750" algn="ctr">
              <a:buFont typeface="Arial" panose="020B0604020202020204" pitchFamily="34" charset="0"/>
              <a:buChar char="•"/>
            </a:pPr>
            <a:r>
              <a:rPr lang="en-US" dirty="0"/>
              <a:t>Create automated and test-driven tests for the system</a:t>
            </a:r>
          </a:p>
          <a:p>
            <a:pPr marL="285750" indent="-285750" algn="ctr">
              <a:buFont typeface="Arial" panose="020B0604020202020204" pitchFamily="34" charset="0"/>
              <a:buChar char="•"/>
            </a:pPr>
            <a:r>
              <a:rPr lang="en-US" dirty="0"/>
              <a:t>Create coverage data and additional tests until risk is low</a:t>
            </a:r>
          </a:p>
          <a:p>
            <a:pPr marL="285750" indent="-285750" algn="ctr">
              <a:buFont typeface="Arial" panose="020B0604020202020204" pitchFamily="34" charset="0"/>
              <a:buChar char="•"/>
            </a:pPr>
            <a:r>
              <a:rPr lang="en-US" dirty="0"/>
              <a:t>Often called QA or </a:t>
            </a:r>
            <a:r>
              <a:rPr lang="en-US"/>
              <a:t>regression testing</a:t>
            </a:r>
            <a:endParaRPr lang="en-US" dirty="0"/>
          </a:p>
        </p:txBody>
      </p:sp>
      <p:sp>
        <p:nvSpPr>
          <p:cNvPr id="7" name="TextBox 6">
            <a:extLst>
              <a:ext uri="{FF2B5EF4-FFF2-40B4-BE49-F238E27FC236}">
                <a16:creationId xmlns:a16="http://schemas.microsoft.com/office/drawing/2014/main" id="{FF439217-86CF-4131-A1FF-192477D2D76F}"/>
              </a:ext>
            </a:extLst>
          </p:cNvPr>
          <p:cNvSpPr txBox="1"/>
          <p:nvPr/>
        </p:nvSpPr>
        <p:spPr>
          <a:xfrm>
            <a:off x="5486399" y="6383188"/>
            <a:ext cx="1362807" cy="369332"/>
          </a:xfrm>
          <a:prstGeom prst="rect">
            <a:avLst/>
          </a:prstGeom>
          <a:noFill/>
        </p:spPr>
        <p:txBody>
          <a:bodyPr wrap="square" rtlCol="0">
            <a:spAutoFit/>
          </a:bodyPr>
          <a:lstStyle/>
          <a:p>
            <a:r>
              <a:rPr lang="en-US" dirty="0"/>
              <a:t>End Testing</a:t>
            </a:r>
          </a:p>
        </p:txBody>
      </p:sp>
      <p:cxnSp>
        <p:nvCxnSpPr>
          <p:cNvPr id="9" name="Straight Arrow Connector 8">
            <a:extLst>
              <a:ext uri="{FF2B5EF4-FFF2-40B4-BE49-F238E27FC236}">
                <a16:creationId xmlns:a16="http://schemas.microsoft.com/office/drawing/2014/main" id="{E7AAA6F2-EA91-4C91-96C9-9A7948627B5F}"/>
              </a:ext>
            </a:extLst>
          </p:cNvPr>
          <p:cNvCxnSpPr>
            <a:stCxn id="4" idx="2"/>
            <a:endCxn id="5" idx="0"/>
          </p:cNvCxnSpPr>
          <p:nvPr/>
        </p:nvCxnSpPr>
        <p:spPr>
          <a:xfrm flipH="1">
            <a:off x="6095998" y="1670538"/>
            <a:ext cx="1" cy="1055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EA2D5379-ED58-4A43-9156-B8607726A7E2}"/>
              </a:ext>
            </a:extLst>
          </p:cNvPr>
          <p:cNvCxnSpPr>
            <a:cxnSpLocks/>
            <a:stCxn id="5" idx="2"/>
            <a:endCxn id="6" idx="0"/>
          </p:cNvCxnSpPr>
          <p:nvPr/>
        </p:nvCxnSpPr>
        <p:spPr>
          <a:xfrm>
            <a:off x="6095998" y="4149970"/>
            <a:ext cx="0" cy="1055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16BE03BB-26E6-41EE-8C24-C1B0F216AE76}"/>
              </a:ext>
            </a:extLst>
          </p:cNvPr>
          <p:cNvCxnSpPr>
            <a:cxnSpLocks/>
            <a:stCxn id="6" idx="2"/>
          </p:cNvCxnSpPr>
          <p:nvPr/>
        </p:nvCxnSpPr>
        <p:spPr>
          <a:xfrm>
            <a:off x="6095998" y="6180991"/>
            <a:ext cx="0" cy="2021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Connector: Elbow 16">
            <a:extLst>
              <a:ext uri="{FF2B5EF4-FFF2-40B4-BE49-F238E27FC236}">
                <a16:creationId xmlns:a16="http://schemas.microsoft.com/office/drawing/2014/main" id="{40334799-D1DB-456F-9B07-B541A5E14AB8}"/>
              </a:ext>
            </a:extLst>
          </p:cNvPr>
          <p:cNvCxnSpPr>
            <a:cxnSpLocks/>
            <a:stCxn id="6" idx="3"/>
            <a:endCxn id="4" idx="3"/>
          </p:cNvCxnSpPr>
          <p:nvPr/>
        </p:nvCxnSpPr>
        <p:spPr>
          <a:xfrm flipV="1">
            <a:off x="11111343" y="980342"/>
            <a:ext cx="1" cy="4237893"/>
          </a:xfrm>
          <a:prstGeom prst="bentConnector3">
            <a:avLst>
              <a:gd name="adj1" fmla="val 2286010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Connector: Elbow 17">
            <a:extLst>
              <a:ext uri="{FF2B5EF4-FFF2-40B4-BE49-F238E27FC236}">
                <a16:creationId xmlns:a16="http://schemas.microsoft.com/office/drawing/2014/main" id="{781ABC43-79F9-48C6-AE9D-2977491A628B}"/>
              </a:ext>
            </a:extLst>
          </p:cNvPr>
          <p:cNvCxnSpPr>
            <a:cxnSpLocks/>
            <a:stCxn id="5" idx="3"/>
          </p:cNvCxnSpPr>
          <p:nvPr/>
        </p:nvCxnSpPr>
        <p:spPr>
          <a:xfrm flipV="1">
            <a:off x="11111343" y="1460622"/>
            <a:ext cx="221942" cy="150238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401430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5787AA6-6507-444C-9006-D4862F9D847A}"/>
              </a:ext>
            </a:extLst>
          </p:cNvPr>
          <p:cNvSpPr/>
          <p:nvPr/>
        </p:nvSpPr>
        <p:spPr>
          <a:xfrm>
            <a:off x="1240221" y="1051034"/>
            <a:ext cx="2427889" cy="13032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Log in page</a:t>
            </a:r>
          </a:p>
        </p:txBody>
      </p:sp>
      <p:sp>
        <p:nvSpPr>
          <p:cNvPr id="5" name="Rectangle 4">
            <a:extLst>
              <a:ext uri="{FF2B5EF4-FFF2-40B4-BE49-F238E27FC236}">
                <a16:creationId xmlns:a16="http://schemas.microsoft.com/office/drawing/2014/main" id="{22A03D8C-C5E8-40B9-B95C-0BEF74A9D1BC}"/>
              </a:ext>
            </a:extLst>
          </p:cNvPr>
          <p:cNvSpPr/>
          <p:nvPr/>
        </p:nvSpPr>
        <p:spPr>
          <a:xfrm>
            <a:off x="1240221" y="2659117"/>
            <a:ext cx="2427889" cy="13032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Log in functionality</a:t>
            </a:r>
          </a:p>
        </p:txBody>
      </p:sp>
      <p:sp>
        <p:nvSpPr>
          <p:cNvPr id="6" name="Rectangle 5">
            <a:extLst>
              <a:ext uri="{FF2B5EF4-FFF2-40B4-BE49-F238E27FC236}">
                <a16:creationId xmlns:a16="http://schemas.microsoft.com/office/drawing/2014/main" id="{735EF4D7-A994-4EFF-9B2C-8075A76EC19B}"/>
              </a:ext>
            </a:extLst>
          </p:cNvPr>
          <p:cNvSpPr/>
          <p:nvPr/>
        </p:nvSpPr>
        <p:spPr>
          <a:xfrm>
            <a:off x="1240221" y="4267200"/>
            <a:ext cx="2427889" cy="13032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Log out</a:t>
            </a:r>
          </a:p>
        </p:txBody>
      </p:sp>
      <p:sp>
        <p:nvSpPr>
          <p:cNvPr id="8" name="Rectangle 7">
            <a:extLst>
              <a:ext uri="{FF2B5EF4-FFF2-40B4-BE49-F238E27FC236}">
                <a16:creationId xmlns:a16="http://schemas.microsoft.com/office/drawing/2014/main" id="{AFE23FE8-F76C-496E-A184-4C28CA6026D7}"/>
              </a:ext>
            </a:extLst>
          </p:cNvPr>
          <p:cNvSpPr/>
          <p:nvPr/>
        </p:nvSpPr>
        <p:spPr>
          <a:xfrm>
            <a:off x="3972910" y="1051034"/>
            <a:ext cx="2427889" cy="13032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Registration page</a:t>
            </a:r>
          </a:p>
        </p:txBody>
      </p:sp>
      <p:sp>
        <p:nvSpPr>
          <p:cNvPr id="9" name="Rectangle 8">
            <a:extLst>
              <a:ext uri="{FF2B5EF4-FFF2-40B4-BE49-F238E27FC236}">
                <a16:creationId xmlns:a16="http://schemas.microsoft.com/office/drawing/2014/main" id="{C1CC4847-132B-4DA0-9B66-9360BB0F0DC0}"/>
              </a:ext>
            </a:extLst>
          </p:cNvPr>
          <p:cNvSpPr/>
          <p:nvPr/>
        </p:nvSpPr>
        <p:spPr>
          <a:xfrm>
            <a:off x="3972910" y="2690647"/>
            <a:ext cx="2427889" cy="13032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Home Page</a:t>
            </a:r>
          </a:p>
        </p:txBody>
      </p:sp>
      <p:sp>
        <p:nvSpPr>
          <p:cNvPr id="10" name="Rectangle 9">
            <a:extLst>
              <a:ext uri="{FF2B5EF4-FFF2-40B4-BE49-F238E27FC236}">
                <a16:creationId xmlns:a16="http://schemas.microsoft.com/office/drawing/2014/main" id="{7BEC6AF9-D81B-4F3A-A237-1B82FA1309E7}"/>
              </a:ext>
            </a:extLst>
          </p:cNvPr>
          <p:cNvSpPr/>
          <p:nvPr/>
        </p:nvSpPr>
        <p:spPr>
          <a:xfrm>
            <a:off x="6705599" y="2690647"/>
            <a:ext cx="2427889" cy="13032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Class Registration page</a:t>
            </a:r>
          </a:p>
        </p:txBody>
      </p:sp>
      <p:sp>
        <p:nvSpPr>
          <p:cNvPr id="11" name="Rectangle 10">
            <a:extLst>
              <a:ext uri="{FF2B5EF4-FFF2-40B4-BE49-F238E27FC236}">
                <a16:creationId xmlns:a16="http://schemas.microsoft.com/office/drawing/2014/main" id="{D0132531-FCEC-46FE-996E-E0F820F38544}"/>
              </a:ext>
            </a:extLst>
          </p:cNvPr>
          <p:cNvSpPr/>
          <p:nvPr/>
        </p:nvSpPr>
        <p:spPr>
          <a:xfrm>
            <a:off x="7919543" y="4267200"/>
            <a:ext cx="2427889" cy="13032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Add Class</a:t>
            </a:r>
          </a:p>
        </p:txBody>
      </p:sp>
      <p:sp>
        <p:nvSpPr>
          <p:cNvPr id="12" name="Rectangle 11">
            <a:extLst>
              <a:ext uri="{FF2B5EF4-FFF2-40B4-BE49-F238E27FC236}">
                <a16:creationId xmlns:a16="http://schemas.microsoft.com/office/drawing/2014/main" id="{80629259-1541-46FA-8339-162EE59012B3}"/>
              </a:ext>
            </a:extLst>
          </p:cNvPr>
          <p:cNvSpPr/>
          <p:nvPr/>
        </p:nvSpPr>
        <p:spPr>
          <a:xfrm>
            <a:off x="7919543" y="1250729"/>
            <a:ext cx="2427889" cy="13032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Remove Class</a:t>
            </a:r>
          </a:p>
        </p:txBody>
      </p:sp>
      <p:sp>
        <p:nvSpPr>
          <p:cNvPr id="13" name="Rectangle 12">
            <a:extLst>
              <a:ext uri="{FF2B5EF4-FFF2-40B4-BE49-F238E27FC236}">
                <a16:creationId xmlns:a16="http://schemas.microsoft.com/office/drawing/2014/main" id="{8247E26E-CD2A-4A37-A407-16BAF1DC62C2}"/>
              </a:ext>
            </a:extLst>
          </p:cNvPr>
          <p:cNvSpPr/>
          <p:nvPr/>
        </p:nvSpPr>
        <p:spPr>
          <a:xfrm>
            <a:off x="9438288" y="2690647"/>
            <a:ext cx="2427889" cy="13032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Current Class</a:t>
            </a:r>
          </a:p>
          <a:p>
            <a:pPr algn="ctr"/>
            <a:r>
              <a:rPr lang="en-US" dirty="0"/>
              <a:t>Registration</a:t>
            </a:r>
          </a:p>
          <a:p>
            <a:pPr algn="ctr"/>
            <a:r>
              <a:rPr lang="en-US" dirty="0"/>
              <a:t>Functionality</a:t>
            </a:r>
          </a:p>
        </p:txBody>
      </p:sp>
      <p:cxnSp>
        <p:nvCxnSpPr>
          <p:cNvPr id="15" name="Straight Arrow Connector 14">
            <a:extLst>
              <a:ext uri="{FF2B5EF4-FFF2-40B4-BE49-F238E27FC236}">
                <a16:creationId xmlns:a16="http://schemas.microsoft.com/office/drawing/2014/main" id="{E60F1E84-0729-4A08-8DF4-804973121BED}"/>
              </a:ext>
            </a:extLst>
          </p:cNvPr>
          <p:cNvCxnSpPr>
            <a:stCxn id="4" idx="2"/>
            <a:endCxn id="5" idx="0"/>
          </p:cNvCxnSpPr>
          <p:nvPr/>
        </p:nvCxnSpPr>
        <p:spPr>
          <a:xfrm>
            <a:off x="2454166" y="2354317"/>
            <a:ext cx="0" cy="30480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6" name="Straight Arrow Connector 15">
            <a:extLst>
              <a:ext uri="{FF2B5EF4-FFF2-40B4-BE49-F238E27FC236}">
                <a16:creationId xmlns:a16="http://schemas.microsoft.com/office/drawing/2014/main" id="{5ACACAD2-62EB-4453-ADF4-3341D28A4D89}"/>
              </a:ext>
            </a:extLst>
          </p:cNvPr>
          <p:cNvCxnSpPr/>
          <p:nvPr/>
        </p:nvCxnSpPr>
        <p:spPr>
          <a:xfrm>
            <a:off x="2464676" y="3993930"/>
            <a:ext cx="0" cy="30480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7" name="Straight Arrow Connector 16">
            <a:extLst>
              <a:ext uri="{FF2B5EF4-FFF2-40B4-BE49-F238E27FC236}">
                <a16:creationId xmlns:a16="http://schemas.microsoft.com/office/drawing/2014/main" id="{D98C4737-4CBC-4ECE-BAA1-81605F3445AF}"/>
              </a:ext>
            </a:extLst>
          </p:cNvPr>
          <p:cNvCxnSpPr/>
          <p:nvPr/>
        </p:nvCxnSpPr>
        <p:spPr>
          <a:xfrm>
            <a:off x="5186854" y="2401612"/>
            <a:ext cx="0" cy="30480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8" name="Straight Arrow Connector 17">
            <a:extLst>
              <a:ext uri="{FF2B5EF4-FFF2-40B4-BE49-F238E27FC236}">
                <a16:creationId xmlns:a16="http://schemas.microsoft.com/office/drawing/2014/main" id="{93A2EF24-0509-45E8-BA09-9E847F4CA3F5}"/>
              </a:ext>
            </a:extLst>
          </p:cNvPr>
          <p:cNvCxnSpPr>
            <a:cxnSpLocks/>
            <a:stCxn id="5" idx="3"/>
            <a:endCxn id="9" idx="1"/>
          </p:cNvCxnSpPr>
          <p:nvPr/>
        </p:nvCxnSpPr>
        <p:spPr>
          <a:xfrm>
            <a:off x="3668110" y="3310759"/>
            <a:ext cx="304800" cy="3153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3" name="Straight Arrow Connector 22">
            <a:extLst>
              <a:ext uri="{FF2B5EF4-FFF2-40B4-BE49-F238E27FC236}">
                <a16:creationId xmlns:a16="http://schemas.microsoft.com/office/drawing/2014/main" id="{8A29B610-CC6B-428C-9C2B-0F3BED8C0861}"/>
              </a:ext>
            </a:extLst>
          </p:cNvPr>
          <p:cNvCxnSpPr>
            <a:cxnSpLocks/>
            <a:stCxn id="9" idx="2"/>
            <a:endCxn id="6" idx="3"/>
          </p:cNvCxnSpPr>
          <p:nvPr/>
        </p:nvCxnSpPr>
        <p:spPr>
          <a:xfrm flipH="1">
            <a:off x="3668110" y="3993930"/>
            <a:ext cx="1518745" cy="92491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7" name="Straight Arrow Connector 26">
            <a:extLst>
              <a:ext uri="{FF2B5EF4-FFF2-40B4-BE49-F238E27FC236}">
                <a16:creationId xmlns:a16="http://schemas.microsoft.com/office/drawing/2014/main" id="{140B50FE-844B-46E9-9D93-42E9F799C8CB}"/>
              </a:ext>
            </a:extLst>
          </p:cNvPr>
          <p:cNvCxnSpPr>
            <a:cxnSpLocks/>
            <a:stCxn id="9" idx="3"/>
            <a:endCxn id="10" idx="1"/>
          </p:cNvCxnSpPr>
          <p:nvPr/>
        </p:nvCxnSpPr>
        <p:spPr>
          <a:xfrm>
            <a:off x="6400799" y="3342289"/>
            <a:ext cx="304800"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0" name="Straight Arrow Connector 29">
            <a:extLst>
              <a:ext uri="{FF2B5EF4-FFF2-40B4-BE49-F238E27FC236}">
                <a16:creationId xmlns:a16="http://schemas.microsoft.com/office/drawing/2014/main" id="{37F80418-5E4C-4CD8-B323-416B96902492}"/>
              </a:ext>
            </a:extLst>
          </p:cNvPr>
          <p:cNvCxnSpPr>
            <a:cxnSpLocks/>
            <a:stCxn id="10" idx="0"/>
            <a:endCxn id="12" idx="2"/>
          </p:cNvCxnSpPr>
          <p:nvPr/>
        </p:nvCxnSpPr>
        <p:spPr>
          <a:xfrm flipV="1">
            <a:off x="7919544" y="2554012"/>
            <a:ext cx="1213944" cy="13663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3" name="Straight Arrow Connector 32">
            <a:extLst>
              <a:ext uri="{FF2B5EF4-FFF2-40B4-BE49-F238E27FC236}">
                <a16:creationId xmlns:a16="http://schemas.microsoft.com/office/drawing/2014/main" id="{3EC84A52-B60F-4AD9-9664-0F295C1D0DE8}"/>
              </a:ext>
            </a:extLst>
          </p:cNvPr>
          <p:cNvCxnSpPr>
            <a:cxnSpLocks/>
            <a:stCxn id="10" idx="2"/>
            <a:endCxn id="11" idx="0"/>
          </p:cNvCxnSpPr>
          <p:nvPr/>
        </p:nvCxnSpPr>
        <p:spPr>
          <a:xfrm>
            <a:off x="7919544" y="3993930"/>
            <a:ext cx="1213944" cy="27327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6" name="Straight Arrow Connector 35">
            <a:extLst>
              <a:ext uri="{FF2B5EF4-FFF2-40B4-BE49-F238E27FC236}">
                <a16:creationId xmlns:a16="http://schemas.microsoft.com/office/drawing/2014/main" id="{D3E94155-54D6-4814-A386-B276CC92FF6E}"/>
              </a:ext>
            </a:extLst>
          </p:cNvPr>
          <p:cNvCxnSpPr>
            <a:cxnSpLocks/>
            <a:stCxn id="10" idx="3"/>
            <a:endCxn id="13" idx="1"/>
          </p:cNvCxnSpPr>
          <p:nvPr/>
        </p:nvCxnSpPr>
        <p:spPr>
          <a:xfrm>
            <a:off x="9133488" y="3342289"/>
            <a:ext cx="304800"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9" name="Straight Arrow Connector 38">
            <a:extLst>
              <a:ext uri="{FF2B5EF4-FFF2-40B4-BE49-F238E27FC236}">
                <a16:creationId xmlns:a16="http://schemas.microsoft.com/office/drawing/2014/main" id="{6A7CD992-84D4-4CC7-950D-C2D35C954019}"/>
              </a:ext>
            </a:extLst>
          </p:cNvPr>
          <p:cNvCxnSpPr>
            <a:cxnSpLocks/>
            <a:stCxn id="12" idx="2"/>
            <a:endCxn id="13" idx="0"/>
          </p:cNvCxnSpPr>
          <p:nvPr/>
        </p:nvCxnSpPr>
        <p:spPr>
          <a:xfrm>
            <a:off x="9133488" y="2554012"/>
            <a:ext cx="1518745" cy="13663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2" name="Straight Arrow Connector 41">
            <a:extLst>
              <a:ext uri="{FF2B5EF4-FFF2-40B4-BE49-F238E27FC236}">
                <a16:creationId xmlns:a16="http://schemas.microsoft.com/office/drawing/2014/main" id="{EB37D867-FA95-4B6F-81BF-A71B78A8C117}"/>
              </a:ext>
            </a:extLst>
          </p:cNvPr>
          <p:cNvCxnSpPr>
            <a:cxnSpLocks/>
            <a:stCxn id="11" idx="0"/>
            <a:endCxn id="13" idx="2"/>
          </p:cNvCxnSpPr>
          <p:nvPr/>
        </p:nvCxnSpPr>
        <p:spPr>
          <a:xfrm flipV="1">
            <a:off x="9133488" y="3993930"/>
            <a:ext cx="1518745" cy="27327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5" name="Straight Arrow Connector 44">
            <a:extLst>
              <a:ext uri="{FF2B5EF4-FFF2-40B4-BE49-F238E27FC236}">
                <a16:creationId xmlns:a16="http://schemas.microsoft.com/office/drawing/2014/main" id="{79FB3F6C-7581-4DA6-ACB6-E3F8918F4269}"/>
              </a:ext>
            </a:extLst>
          </p:cNvPr>
          <p:cNvCxnSpPr>
            <a:cxnSpLocks/>
            <a:stCxn id="10" idx="2"/>
            <a:endCxn id="6" idx="3"/>
          </p:cNvCxnSpPr>
          <p:nvPr/>
        </p:nvCxnSpPr>
        <p:spPr>
          <a:xfrm flipH="1">
            <a:off x="3668110" y="3993930"/>
            <a:ext cx="4251434" cy="92491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2126705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5F411FE4-49D2-4D39-BE9A-482F3B2E2FAA}"/>
              </a:ext>
            </a:extLst>
          </p:cNvPr>
          <p:cNvSpPr>
            <a:spLocks noGrp="1"/>
          </p:cNvSpPr>
          <p:nvPr>
            <p:ph type="title"/>
          </p:nvPr>
        </p:nvSpPr>
        <p:spPr>
          <a:xfrm>
            <a:off x="1179226" y="826680"/>
            <a:ext cx="9833548" cy="1325563"/>
          </a:xfrm>
        </p:spPr>
        <p:txBody>
          <a:bodyPr>
            <a:normAutofit/>
          </a:bodyPr>
          <a:lstStyle/>
          <a:p>
            <a:pPr algn="ctr"/>
            <a:r>
              <a:rPr lang="en-US" sz="4000" dirty="0">
                <a:solidFill>
                  <a:srgbClr val="FFFFFF"/>
                </a:solidFill>
              </a:rPr>
              <a:t>Software Design</a:t>
            </a:r>
          </a:p>
        </p:txBody>
      </p:sp>
      <p:sp>
        <p:nvSpPr>
          <p:cNvPr id="3" name="Content Placeholder 2">
            <a:extLst>
              <a:ext uri="{FF2B5EF4-FFF2-40B4-BE49-F238E27FC236}">
                <a16:creationId xmlns:a16="http://schemas.microsoft.com/office/drawing/2014/main" id="{85CF813F-F9F4-47D5-8252-7DE6D66EEC0F}"/>
              </a:ext>
            </a:extLst>
          </p:cNvPr>
          <p:cNvSpPr>
            <a:spLocks noGrp="1"/>
          </p:cNvSpPr>
          <p:nvPr>
            <p:ph idx="1"/>
          </p:nvPr>
        </p:nvSpPr>
        <p:spPr>
          <a:xfrm>
            <a:off x="1" y="2152243"/>
            <a:ext cx="12192000" cy="4705757"/>
          </a:xfrm>
        </p:spPr>
        <p:txBody>
          <a:bodyPr>
            <a:normAutofit fontScale="92500" lnSpcReduction="20000"/>
          </a:bodyPr>
          <a:lstStyle/>
          <a:p>
            <a:pPr>
              <a:lnSpc>
                <a:spcPct val="200000"/>
              </a:lnSpc>
            </a:pPr>
            <a:r>
              <a:rPr lang="en-US" sz="2000" dirty="0">
                <a:solidFill>
                  <a:srgbClr val="000000"/>
                </a:solidFill>
                <a:latin typeface="Times New Roman" panose="02020603050405020304" pitchFamily="18" charset="0"/>
                <a:cs typeface="Times New Roman" panose="02020603050405020304" pitchFamily="18" charset="0"/>
              </a:rPr>
              <a:t>Login page</a:t>
            </a:r>
          </a:p>
          <a:p>
            <a:pPr lvl="1">
              <a:lnSpc>
                <a:spcPct val="200000"/>
              </a:lnSpc>
            </a:pPr>
            <a:r>
              <a:rPr lang="en-US" sz="1600" dirty="0">
                <a:solidFill>
                  <a:srgbClr val="000000"/>
                </a:solidFill>
                <a:latin typeface="Times New Roman" panose="02020603050405020304" pitchFamily="18" charset="0"/>
                <a:cs typeface="Times New Roman" panose="02020603050405020304" pitchFamily="18" charset="0"/>
              </a:rPr>
              <a:t>This is the first page you see and is the page that you’re directed to if you try to go to any other page without having first logged in. It asks for your email address and password then has a login button underneath. If you are not already in the database, there is a link to sign up underneath the log in fields that has the options to sign up. After signing up or logging in, it takes you directly to the landing page.</a:t>
            </a:r>
          </a:p>
          <a:p>
            <a:pPr>
              <a:lnSpc>
                <a:spcPct val="200000"/>
              </a:lnSpc>
            </a:pPr>
            <a:r>
              <a:rPr lang="en-US" sz="2000" dirty="0">
                <a:solidFill>
                  <a:srgbClr val="000000"/>
                </a:solidFill>
                <a:latin typeface="Times New Roman" panose="02020603050405020304" pitchFamily="18" charset="0"/>
                <a:cs typeface="Times New Roman" panose="02020603050405020304" pitchFamily="18" charset="0"/>
              </a:rPr>
              <a:t>Landing page</a:t>
            </a:r>
          </a:p>
          <a:p>
            <a:pPr lvl="1">
              <a:lnSpc>
                <a:spcPct val="200000"/>
              </a:lnSpc>
            </a:pPr>
            <a:r>
              <a:rPr lang="en-US" sz="1600" dirty="0">
                <a:solidFill>
                  <a:srgbClr val="000000"/>
                </a:solidFill>
                <a:latin typeface="Times New Roman" panose="02020603050405020304" pitchFamily="18" charset="0"/>
                <a:cs typeface="Times New Roman" panose="02020603050405020304" pitchFamily="18" charset="0"/>
              </a:rPr>
              <a:t>This page is simple. It just shows the user email, name, student ID and then gives links to the class enrollment page, and the option to log out.</a:t>
            </a:r>
          </a:p>
          <a:p>
            <a:pPr>
              <a:lnSpc>
                <a:spcPct val="200000"/>
              </a:lnSpc>
            </a:pPr>
            <a:r>
              <a:rPr lang="en-US" sz="2000" dirty="0">
                <a:solidFill>
                  <a:srgbClr val="000000"/>
                </a:solidFill>
                <a:latin typeface="Times New Roman" panose="02020603050405020304" pitchFamily="18" charset="0"/>
                <a:cs typeface="Times New Roman" panose="02020603050405020304" pitchFamily="18" charset="0"/>
              </a:rPr>
              <a:t>Enrollment page</a:t>
            </a:r>
          </a:p>
          <a:p>
            <a:pPr lvl="1">
              <a:lnSpc>
                <a:spcPct val="200000"/>
              </a:lnSpc>
            </a:pPr>
            <a:r>
              <a:rPr lang="en-US" sz="1600" dirty="0">
                <a:solidFill>
                  <a:srgbClr val="000000"/>
                </a:solidFill>
                <a:latin typeface="Times New Roman" panose="02020603050405020304" pitchFamily="18" charset="0"/>
                <a:cs typeface="Times New Roman" panose="02020603050405020304" pitchFamily="18" charset="0"/>
              </a:rPr>
              <a:t>The most complicated page which has a section that shows the currently registered classes for the user that is logged in. Below, it has a list of all the available classes that exist in the database with the detail about them such as the class ID, name, and time along with an add and remove button.</a:t>
            </a:r>
          </a:p>
        </p:txBody>
      </p:sp>
    </p:spTree>
    <p:extLst>
      <p:ext uri="{BB962C8B-B14F-4D97-AF65-F5344CB8AC3E}">
        <p14:creationId xmlns:p14="http://schemas.microsoft.com/office/powerpoint/2010/main" val="31242989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5F411FE4-49D2-4D39-BE9A-482F3B2E2FAA}"/>
              </a:ext>
            </a:extLst>
          </p:cNvPr>
          <p:cNvSpPr>
            <a:spLocks noGrp="1"/>
          </p:cNvSpPr>
          <p:nvPr>
            <p:ph type="title"/>
          </p:nvPr>
        </p:nvSpPr>
        <p:spPr>
          <a:xfrm>
            <a:off x="1179226" y="826680"/>
            <a:ext cx="9833548" cy="1325563"/>
          </a:xfrm>
        </p:spPr>
        <p:txBody>
          <a:bodyPr>
            <a:normAutofit/>
          </a:bodyPr>
          <a:lstStyle/>
          <a:p>
            <a:pPr algn="ctr"/>
            <a:r>
              <a:rPr lang="en-US" sz="4000" dirty="0">
                <a:solidFill>
                  <a:srgbClr val="FFFFFF"/>
                </a:solidFill>
              </a:rPr>
              <a:t>MySQL database setup</a:t>
            </a:r>
          </a:p>
        </p:txBody>
      </p:sp>
      <p:sp>
        <p:nvSpPr>
          <p:cNvPr id="3" name="Content Placeholder 2">
            <a:extLst>
              <a:ext uri="{FF2B5EF4-FFF2-40B4-BE49-F238E27FC236}">
                <a16:creationId xmlns:a16="http://schemas.microsoft.com/office/drawing/2014/main" id="{85CF813F-F9F4-47D5-8252-7DE6D66EEC0F}"/>
              </a:ext>
            </a:extLst>
          </p:cNvPr>
          <p:cNvSpPr>
            <a:spLocks noGrp="1"/>
          </p:cNvSpPr>
          <p:nvPr>
            <p:ph idx="1"/>
          </p:nvPr>
        </p:nvSpPr>
        <p:spPr>
          <a:xfrm>
            <a:off x="695325" y="2638425"/>
            <a:ext cx="10648950" cy="4052521"/>
          </a:xfrm>
        </p:spPr>
        <p:txBody>
          <a:bodyPr>
            <a:normAutofit/>
          </a:bodyPr>
          <a:lstStyle/>
          <a:p>
            <a:pPr>
              <a:lnSpc>
                <a:spcPct val="200000"/>
              </a:lnSpc>
            </a:pPr>
            <a:r>
              <a:rPr lang="en-US" sz="2000" dirty="0">
                <a:solidFill>
                  <a:srgbClr val="000000"/>
                </a:solidFill>
                <a:latin typeface="Times New Roman" panose="02020603050405020304" pitchFamily="18" charset="0"/>
                <a:cs typeface="Times New Roman" panose="02020603050405020304" pitchFamily="18" charset="0"/>
              </a:rPr>
              <a:t>For this project, I only needed three distinct tables held withing the database “</a:t>
            </a:r>
            <a:r>
              <a:rPr lang="en-US" sz="2000" dirty="0" err="1">
                <a:solidFill>
                  <a:srgbClr val="000000"/>
                </a:solidFill>
                <a:latin typeface="Times New Roman" panose="02020603050405020304" pitchFamily="18" charset="0"/>
                <a:cs typeface="Times New Roman" panose="02020603050405020304" pitchFamily="18" charset="0"/>
              </a:rPr>
              <a:t>studentregister</a:t>
            </a:r>
            <a:r>
              <a:rPr lang="en-US" sz="2000" dirty="0">
                <a:solidFill>
                  <a:srgbClr val="000000"/>
                </a:solidFill>
                <a:latin typeface="Times New Roman" panose="02020603050405020304" pitchFamily="18" charset="0"/>
                <a:cs typeface="Times New Roman" panose="02020603050405020304" pitchFamily="18" charset="0"/>
              </a:rPr>
              <a:t>” and the rest of the information was produced from the data within these three tables. For future growth, more could be added but this was all that was needed at the moment.</a:t>
            </a:r>
          </a:p>
          <a:p>
            <a:pPr>
              <a:lnSpc>
                <a:spcPct val="200000"/>
              </a:lnSpc>
            </a:pPr>
            <a:r>
              <a:rPr lang="en-US" sz="2000" dirty="0">
                <a:solidFill>
                  <a:srgbClr val="000000"/>
                </a:solidFill>
                <a:latin typeface="Times New Roman" panose="02020603050405020304" pitchFamily="18" charset="0"/>
                <a:cs typeface="Times New Roman" panose="02020603050405020304" pitchFamily="18" charset="0"/>
              </a:rPr>
              <a:t>The table “students” was first so we could get users logged in. This table has the fields </a:t>
            </a:r>
            <a:r>
              <a:rPr lang="en-US" sz="2000" dirty="0" err="1">
                <a:solidFill>
                  <a:srgbClr val="000000"/>
                </a:solidFill>
                <a:latin typeface="Times New Roman" panose="02020603050405020304" pitchFamily="18" charset="0"/>
                <a:cs typeface="Times New Roman" panose="02020603050405020304" pitchFamily="18" charset="0"/>
              </a:rPr>
              <a:t>studID</a:t>
            </a:r>
            <a:r>
              <a:rPr lang="en-US" sz="2000" dirty="0">
                <a:solidFill>
                  <a:srgbClr val="000000"/>
                </a:solidFill>
                <a:latin typeface="Times New Roman" panose="02020603050405020304" pitchFamily="18" charset="0"/>
                <a:cs typeface="Times New Roman" panose="02020603050405020304" pitchFamily="18" charset="0"/>
              </a:rPr>
              <a:t>, </a:t>
            </a:r>
            <a:r>
              <a:rPr lang="en-US" sz="2000" dirty="0" err="1">
                <a:solidFill>
                  <a:srgbClr val="000000"/>
                </a:solidFill>
                <a:latin typeface="Times New Roman" panose="02020603050405020304" pitchFamily="18" charset="0"/>
                <a:cs typeface="Times New Roman" panose="02020603050405020304" pitchFamily="18" charset="0"/>
              </a:rPr>
              <a:t>studFirstName</a:t>
            </a:r>
            <a:r>
              <a:rPr lang="en-US" sz="2000" dirty="0">
                <a:solidFill>
                  <a:srgbClr val="000000"/>
                </a:solidFill>
                <a:latin typeface="Times New Roman" panose="02020603050405020304" pitchFamily="18" charset="0"/>
                <a:cs typeface="Times New Roman" panose="02020603050405020304" pitchFamily="18" charset="0"/>
              </a:rPr>
              <a:t>, </a:t>
            </a:r>
            <a:r>
              <a:rPr lang="en-US" sz="2000" dirty="0" err="1">
                <a:solidFill>
                  <a:srgbClr val="000000"/>
                </a:solidFill>
                <a:latin typeface="Times New Roman" panose="02020603050405020304" pitchFamily="18" charset="0"/>
                <a:cs typeface="Times New Roman" panose="02020603050405020304" pitchFamily="18" charset="0"/>
              </a:rPr>
              <a:t>studLastName</a:t>
            </a:r>
            <a:r>
              <a:rPr lang="en-US" sz="2000" dirty="0">
                <a:solidFill>
                  <a:srgbClr val="000000"/>
                </a:solidFill>
                <a:latin typeface="Times New Roman" panose="02020603050405020304" pitchFamily="18" charset="0"/>
                <a:cs typeface="Times New Roman" panose="02020603050405020304" pitchFamily="18" charset="0"/>
              </a:rPr>
              <a:t>, </a:t>
            </a:r>
            <a:r>
              <a:rPr lang="en-US" sz="2000" dirty="0" err="1">
                <a:solidFill>
                  <a:srgbClr val="000000"/>
                </a:solidFill>
                <a:latin typeface="Times New Roman" panose="02020603050405020304" pitchFamily="18" charset="0"/>
                <a:cs typeface="Times New Roman" panose="02020603050405020304" pitchFamily="18" charset="0"/>
              </a:rPr>
              <a:t>studEmail</a:t>
            </a:r>
            <a:r>
              <a:rPr lang="en-US" sz="2000" dirty="0">
                <a:solidFill>
                  <a:srgbClr val="000000"/>
                </a:solidFill>
                <a:latin typeface="Times New Roman" panose="02020603050405020304" pitchFamily="18" charset="0"/>
                <a:cs typeface="Times New Roman" panose="02020603050405020304" pitchFamily="18" charset="0"/>
              </a:rPr>
              <a:t>, </a:t>
            </a:r>
            <a:r>
              <a:rPr lang="en-US" sz="2000" dirty="0" err="1">
                <a:solidFill>
                  <a:srgbClr val="000000"/>
                </a:solidFill>
                <a:latin typeface="Times New Roman" panose="02020603050405020304" pitchFamily="18" charset="0"/>
                <a:cs typeface="Times New Roman" panose="02020603050405020304" pitchFamily="18" charset="0"/>
              </a:rPr>
              <a:t>studPassword</a:t>
            </a:r>
            <a:r>
              <a:rPr lang="en-US" sz="2000" dirty="0">
                <a:solidFill>
                  <a:srgbClr val="000000"/>
                </a:solidFill>
                <a:latin typeface="Times New Roman" panose="02020603050405020304" pitchFamily="18" charset="0"/>
                <a:cs typeface="Times New Roman" panose="02020603050405020304" pitchFamily="18" charset="0"/>
              </a:rPr>
              <a:t>. All fields are pulled from what the student </a:t>
            </a:r>
            <a:r>
              <a:rPr lang="en-US" sz="2000" dirty="0" err="1">
                <a:solidFill>
                  <a:srgbClr val="000000"/>
                </a:solidFill>
                <a:latin typeface="Times New Roman" panose="02020603050405020304" pitchFamily="18" charset="0"/>
                <a:cs typeface="Times New Roman" panose="02020603050405020304" pitchFamily="18" charset="0"/>
              </a:rPr>
              <a:t>enteres</a:t>
            </a:r>
            <a:r>
              <a:rPr lang="en-US" sz="2000" dirty="0">
                <a:solidFill>
                  <a:srgbClr val="000000"/>
                </a:solidFill>
                <a:latin typeface="Times New Roman" panose="02020603050405020304" pitchFamily="18" charset="0"/>
                <a:cs typeface="Times New Roman" panose="02020603050405020304" pitchFamily="18" charset="0"/>
              </a:rPr>
              <a:t> through the webpage.</a:t>
            </a:r>
          </a:p>
        </p:txBody>
      </p:sp>
    </p:spTree>
    <p:extLst>
      <p:ext uri="{BB962C8B-B14F-4D97-AF65-F5344CB8AC3E}">
        <p14:creationId xmlns:p14="http://schemas.microsoft.com/office/powerpoint/2010/main" val="1030912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5F411FE4-49D2-4D39-BE9A-482F3B2E2FAA}"/>
              </a:ext>
            </a:extLst>
          </p:cNvPr>
          <p:cNvSpPr>
            <a:spLocks noGrp="1"/>
          </p:cNvSpPr>
          <p:nvPr>
            <p:ph type="title"/>
          </p:nvPr>
        </p:nvSpPr>
        <p:spPr>
          <a:xfrm>
            <a:off x="1179226" y="826680"/>
            <a:ext cx="9833548" cy="1325563"/>
          </a:xfrm>
        </p:spPr>
        <p:txBody>
          <a:bodyPr>
            <a:normAutofit/>
          </a:bodyPr>
          <a:lstStyle/>
          <a:p>
            <a:pPr algn="ctr"/>
            <a:r>
              <a:rPr lang="en-US" sz="4000" dirty="0">
                <a:solidFill>
                  <a:srgbClr val="FFFFFF"/>
                </a:solidFill>
              </a:rPr>
              <a:t>MySQL database setup (continued)</a:t>
            </a:r>
          </a:p>
        </p:txBody>
      </p:sp>
      <p:sp>
        <p:nvSpPr>
          <p:cNvPr id="3" name="Content Placeholder 2">
            <a:extLst>
              <a:ext uri="{FF2B5EF4-FFF2-40B4-BE49-F238E27FC236}">
                <a16:creationId xmlns:a16="http://schemas.microsoft.com/office/drawing/2014/main" id="{85CF813F-F9F4-47D5-8252-7DE6D66EEC0F}"/>
              </a:ext>
            </a:extLst>
          </p:cNvPr>
          <p:cNvSpPr>
            <a:spLocks noGrp="1"/>
          </p:cNvSpPr>
          <p:nvPr>
            <p:ph idx="1"/>
          </p:nvPr>
        </p:nvSpPr>
        <p:spPr>
          <a:xfrm>
            <a:off x="695325" y="2638425"/>
            <a:ext cx="10648950" cy="4052521"/>
          </a:xfrm>
        </p:spPr>
        <p:txBody>
          <a:bodyPr>
            <a:normAutofit fontScale="92500"/>
          </a:bodyPr>
          <a:lstStyle/>
          <a:p>
            <a:pPr>
              <a:lnSpc>
                <a:spcPct val="200000"/>
              </a:lnSpc>
            </a:pPr>
            <a:r>
              <a:rPr lang="en-US" sz="2000" dirty="0">
                <a:solidFill>
                  <a:srgbClr val="000000"/>
                </a:solidFill>
                <a:latin typeface="Times New Roman" panose="02020603050405020304" pitchFamily="18" charset="0"/>
                <a:cs typeface="Times New Roman" panose="02020603050405020304" pitchFamily="18" charset="0"/>
              </a:rPr>
              <a:t>Next table was “classes” that can only be updated by the admin by entering the needed information into the database directly. The fields for this table include </a:t>
            </a:r>
            <a:r>
              <a:rPr lang="en-US" sz="2000" dirty="0" err="1">
                <a:solidFill>
                  <a:srgbClr val="000000"/>
                </a:solidFill>
                <a:latin typeface="Times New Roman" panose="02020603050405020304" pitchFamily="18" charset="0"/>
                <a:cs typeface="Times New Roman" panose="02020603050405020304" pitchFamily="18" charset="0"/>
              </a:rPr>
              <a:t>classid</a:t>
            </a:r>
            <a:r>
              <a:rPr lang="en-US" sz="2000" dirty="0">
                <a:solidFill>
                  <a:srgbClr val="000000"/>
                </a:solidFill>
                <a:latin typeface="Times New Roman" panose="02020603050405020304" pitchFamily="18" charset="0"/>
                <a:cs typeface="Times New Roman" panose="02020603050405020304" pitchFamily="18" charset="0"/>
              </a:rPr>
              <a:t>, </a:t>
            </a:r>
            <a:r>
              <a:rPr lang="en-US" sz="2000" dirty="0" err="1">
                <a:solidFill>
                  <a:srgbClr val="000000"/>
                </a:solidFill>
                <a:latin typeface="Times New Roman" panose="02020603050405020304" pitchFamily="18" charset="0"/>
                <a:cs typeface="Times New Roman" panose="02020603050405020304" pitchFamily="18" charset="0"/>
              </a:rPr>
              <a:t>className</a:t>
            </a:r>
            <a:r>
              <a:rPr lang="en-US" sz="2000" dirty="0">
                <a:solidFill>
                  <a:srgbClr val="000000"/>
                </a:solidFill>
                <a:latin typeface="Times New Roman" panose="02020603050405020304" pitchFamily="18" charset="0"/>
                <a:cs typeface="Times New Roman" panose="02020603050405020304" pitchFamily="18" charset="0"/>
              </a:rPr>
              <a:t>, </a:t>
            </a:r>
            <a:r>
              <a:rPr lang="en-US" sz="2000" dirty="0" err="1">
                <a:solidFill>
                  <a:srgbClr val="000000"/>
                </a:solidFill>
                <a:latin typeface="Times New Roman" panose="02020603050405020304" pitchFamily="18" charset="0"/>
                <a:cs typeface="Times New Roman" panose="02020603050405020304" pitchFamily="18" charset="0"/>
              </a:rPr>
              <a:t>classTime</a:t>
            </a:r>
            <a:r>
              <a:rPr lang="en-US" sz="2000" dirty="0">
                <a:solidFill>
                  <a:srgbClr val="000000"/>
                </a:solidFill>
                <a:latin typeface="Times New Roman" panose="02020603050405020304" pitchFamily="18" charset="0"/>
                <a:cs typeface="Times New Roman" panose="02020603050405020304" pitchFamily="18" charset="0"/>
              </a:rPr>
              <a:t>, and </a:t>
            </a:r>
            <a:r>
              <a:rPr lang="en-US" sz="2000" dirty="0" err="1">
                <a:solidFill>
                  <a:srgbClr val="000000"/>
                </a:solidFill>
                <a:latin typeface="Times New Roman" panose="02020603050405020304" pitchFamily="18" charset="0"/>
                <a:cs typeface="Times New Roman" panose="02020603050405020304" pitchFamily="18" charset="0"/>
              </a:rPr>
              <a:t>classFull</a:t>
            </a:r>
            <a:r>
              <a:rPr lang="en-US" sz="2000" dirty="0">
                <a:solidFill>
                  <a:srgbClr val="000000"/>
                </a:solidFill>
                <a:latin typeface="Times New Roman" panose="02020603050405020304" pitchFamily="18" charset="0"/>
                <a:cs typeface="Times New Roman" panose="02020603050405020304" pitchFamily="18" charset="0"/>
              </a:rPr>
              <a:t>.</a:t>
            </a:r>
          </a:p>
          <a:p>
            <a:pPr>
              <a:lnSpc>
                <a:spcPct val="200000"/>
              </a:lnSpc>
            </a:pPr>
            <a:r>
              <a:rPr lang="en-US" sz="2000" dirty="0">
                <a:solidFill>
                  <a:srgbClr val="000000"/>
                </a:solidFill>
                <a:latin typeface="Times New Roman" panose="02020603050405020304" pitchFamily="18" charset="0"/>
                <a:cs typeface="Times New Roman" panose="02020603050405020304" pitchFamily="18" charset="0"/>
              </a:rPr>
              <a:t>Next is the table called “</a:t>
            </a:r>
            <a:r>
              <a:rPr lang="en-US" sz="2000" dirty="0" err="1">
                <a:solidFill>
                  <a:srgbClr val="000000"/>
                </a:solidFill>
                <a:latin typeface="Times New Roman" panose="02020603050405020304" pitchFamily="18" charset="0"/>
                <a:cs typeface="Times New Roman" panose="02020603050405020304" pitchFamily="18" charset="0"/>
              </a:rPr>
              <a:t>regclasses</a:t>
            </a:r>
            <a:r>
              <a:rPr lang="en-US" sz="2000" dirty="0">
                <a:solidFill>
                  <a:srgbClr val="000000"/>
                </a:solidFill>
                <a:latin typeface="Times New Roman" panose="02020603050405020304" pitchFamily="18" charset="0"/>
                <a:cs typeface="Times New Roman" panose="02020603050405020304" pitchFamily="18" charset="0"/>
              </a:rPr>
              <a:t>” which holds the classes that have been selected for registration. This holds fields </a:t>
            </a:r>
            <a:r>
              <a:rPr lang="en-US" sz="2000" dirty="0" err="1">
                <a:solidFill>
                  <a:srgbClr val="000000"/>
                </a:solidFill>
                <a:latin typeface="Times New Roman" panose="02020603050405020304" pitchFamily="18" charset="0"/>
                <a:cs typeface="Times New Roman" panose="02020603050405020304" pitchFamily="18" charset="0"/>
              </a:rPr>
              <a:t>regID</a:t>
            </a:r>
            <a:r>
              <a:rPr lang="en-US" sz="2000" dirty="0">
                <a:solidFill>
                  <a:srgbClr val="000000"/>
                </a:solidFill>
                <a:latin typeface="Times New Roman" panose="02020603050405020304" pitchFamily="18" charset="0"/>
                <a:cs typeface="Times New Roman" panose="02020603050405020304" pitchFamily="18" charset="0"/>
              </a:rPr>
              <a:t>, </a:t>
            </a:r>
            <a:r>
              <a:rPr lang="en-US" sz="2000" dirty="0" err="1">
                <a:solidFill>
                  <a:srgbClr val="000000"/>
                </a:solidFill>
                <a:latin typeface="Times New Roman" panose="02020603050405020304" pitchFamily="18" charset="0"/>
                <a:cs typeface="Times New Roman" panose="02020603050405020304" pitchFamily="18" charset="0"/>
              </a:rPr>
              <a:t>regStudID</a:t>
            </a:r>
            <a:r>
              <a:rPr lang="en-US" sz="2000" dirty="0">
                <a:solidFill>
                  <a:srgbClr val="000000"/>
                </a:solidFill>
                <a:latin typeface="Times New Roman" panose="02020603050405020304" pitchFamily="18" charset="0"/>
                <a:cs typeface="Times New Roman" panose="02020603050405020304" pitchFamily="18" charset="0"/>
              </a:rPr>
              <a:t>, </a:t>
            </a:r>
            <a:r>
              <a:rPr lang="en-US" sz="2000" dirty="0" err="1">
                <a:solidFill>
                  <a:srgbClr val="000000"/>
                </a:solidFill>
                <a:latin typeface="Times New Roman" panose="02020603050405020304" pitchFamily="18" charset="0"/>
                <a:cs typeface="Times New Roman" panose="02020603050405020304" pitchFamily="18" charset="0"/>
              </a:rPr>
              <a:t>regClassID</a:t>
            </a:r>
            <a:r>
              <a:rPr lang="en-US" sz="2000" dirty="0">
                <a:solidFill>
                  <a:srgbClr val="000000"/>
                </a:solidFill>
                <a:latin typeface="Times New Roman" panose="02020603050405020304" pitchFamily="18" charset="0"/>
                <a:cs typeface="Times New Roman" panose="02020603050405020304" pitchFamily="18" charset="0"/>
              </a:rPr>
              <a:t>. The </a:t>
            </a:r>
            <a:r>
              <a:rPr lang="en-US" sz="2000" dirty="0" err="1">
                <a:solidFill>
                  <a:srgbClr val="000000"/>
                </a:solidFill>
                <a:latin typeface="Times New Roman" panose="02020603050405020304" pitchFamily="18" charset="0"/>
                <a:cs typeface="Times New Roman" panose="02020603050405020304" pitchFamily="18" charset="0"/>
              </a:rPr>
              <a:t>regStudID</a:t>
            </a:r>
            <a:r>
              <a:rPr lang="en-US" sz="2000" dirty="0">
                <a:solidFill>
                  <a:srgbClr val="000000"/>
                </a:solidFill>
                <a:latin typeface="Times New Roman" panose="02020603050405020304" pitchFamily="18" charset="0"/>
                <a:cs typeface="Times New Roman" panose="02020603050405020304" pitchFamily="18" charset="0"/>
              </a:rPr>
              <a:t> and the </a:t>
            </a:r>
            <a:r>
              <a:rPr lang="en-US" sz="2000" dirty="0" err="1">
                <a:solidFill>
                  <a:srgbClr val="000000"/>
                </a:solidFill>
                <a:latin typeface="Times New Roman" panose="02020603050405020304" pitchFamily="18" charset="0"/>
                <a:cs typeface="Times New Roman" panose="02020603050405020304" pitchFamily="18" charset="0"/>
              </a:rPr>
              <a:t>regClassID</a:t>
            </a:r>
            <a:r>
              <a:rPr lang="en-US" sz="2000" dirty="0">
                <a:solidFill>
                  <a:srgbClr val="000000"/>
                </a:solidFill>
                <a:latin typeface="Times New Roman" panose="02020603050405020304" pitchFamily="18" charset="0"/>
                <a:cs typeface="Times New Roman" panose="02020603050405020304" pitchFamily="18" charset="0"/>
              </a:rPr>
              <a:t> are both taken from the unique identifiers from the other two tables while the </a:t>
            </a:r>
            <a:r>
              <a:rPr lang="en-US" sz="2000" dirty="0" err="1">
                <a:solidFill>
                  <a:srgbClr val="000000"/>
                </a:solidFill>
                <a:latin typeface="Times New Roman" panose="02020603050405020304" pitchFamily="18" charset="0"/>
                <a:cs typeface="Times New Roman" panose="02020603050405020304" pitchFamily="18" charset="0"/>
              </a:rPr>
              <a:t>regID</a:t>
            </a:r>
            <a:r>
              <a:rPr lang="en-US" sz="2000" dirty="0">
                <a:solidFill>
                  <a:srgbClr val="000000"/>
                </a:solidFill>
                <a:latin typeface="Times New Roman" panose="02020603050405020304" pitchFamily="18" charset="0"/>
                <a:cs typeface="Times New Roman" panose="02020603050405020304" pitchFamily="18" charset="0"/>
              </a:rPr>
              <a:t> is the unique identifier for this table. All unique identifiers are autoincremented so there’s no need for those to be manually input from any code.</a:t>
            </a:r>
          </a:p>
        </p:txBody>
      </p:sp>
    </p:spTree>
    <p:extLst>
      <p:ext uri="{BB962C8B-B14F-4D97-AF65-F5344CB8AC3E}">
        <p14:creationId xmlns:p14="http://schemas.microsoft.com/office/powerpoint/2010/main" val="10070213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1373</TotalTime>
  <Words>1308</Words>
  <Application>Microsoft Office PowerPoint</Application>
  <PresentationFormat>Widescreen</PresentationFormat>
  <Paragraphs>80</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Times New Roman</vt:lpstr>
      <vt:lpstr>Office Theme</vt:lpstr>
      <vt:lpstr>Student class registration program</vt:lpstr>
      <vt:lpstr>UML design models</vt:lpstr>
      <vt:lpstr>PowerPoint Presentation</vt:lpstr>
      <vt:lpstr>PowerPoint Presentation</vt:lpstr>
      <vt:lpstr>PowerPoint Presentation</vt:lpstr>
      <vt:lpstr>PowerPoint Presentation</vt:lpstr>
      <vt:lpstr>Software Design</vt:lpstr>
      <vt:lpstr>MySQL database setup</vt:lpstr>
      <vt:lpstr>MySQL database setup (continued)</vt:lpstr>
      <vt:lpstr>PHP code description</vt:lpstr>
      <vt:lpstr>PHP code description (continued)</vt:lpstr>
      <vt:lpstr>Testing</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Pixton, Lyle (CAI - Draper)</dc:creator>
  <cp:lastModifiedBy>Pixton, Lyle (CAI - Draper)</cp:lastModifiedBy>
  <cp:revision>16</cp:revision>
  <dcterms:created xsi:type="dcterms:W3CDTF">2021-03-29T05:03:30Z</dcterms:created>
  <dcterms:modified xsi:type="dcterms:W3CDTF">2021-03-30T03:56:52Z</dcterms:modified>
</cp:coreProperties>
</file>