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1740" y="3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49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1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69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9313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288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905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391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151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5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0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5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2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69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23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73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8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55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079500"/>
            <a:ext cx="7315200" cy="2549001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i="1" u="sng" dirty="0" smtClean="0">
                <a:latin typeface="Tw Cen MT Condensed Extra Bold" panose="020B0803020202020204" pitchFamily="34" charset="0"/>
              </a:rPr>
              <a:t>Comparaison</a:t>
            </a:r>
            <a:r>
              <a:rPr b="1" i="1" u="sng" dirty="0" smtClean="0">
                <a:latin typeface="Tw Cen MT Condensed Extra Bold" panose="020B0803020202020204" pitchFamily="34" charset="0"/>
              </a:rPr>
              <a:t> </a:t>
            </a:r>
            <a:r>
              <a:rPr b="1" i="1" u="sng" dirty="0">
                <a:latin typeface="Tw Cen MT Condensed Extra Bold" panose="020B0803020202020204" pitchFamily="34" charset="0"/>
              </a:rPr>
              <a:t>entre MongoDB et </a:t>
            </a:r>
            <a:r>
              <a:rPr b="1" i="1" u="sng" dirty="0" smtClean="0">
                <a:latin typeface="Tw Cen MT Condensed Extra Bold" panose="020B0803020202020204" pitchFamily="34" charset="0"/>
              </a:rPr>
              <a:t>SQL</a:t>
            </a:r>
            <a:r>
              <a:rPr lang="fr-FR" b="1" i="1" u="sng" dirty="0" smtClean="0">
                <a:latin typeface="Tw Cen MT Condensed Extra Bold" panose="020B0803020202020204" pitchFamily="34" charset="0"/>
              </a:rPr>
              <a:t/>
            </a:r>
            <a:br>
              <a:rPr lang="fr-FR" b="1" i="1" u="sng" dirty="0" smtClean="0">
                <a:latin typeface="Tw Cen MT Condensed Extra Bold" panose="020B0803020202020204" pitchFamily="34" charset="0"/>
              </a:rPr>
            </a:br>
            <a:endParaRPr b="1" i="1" u="sng" dirty="0">
              <a:latin typeface="Tw Cen MT Condensed Extra Bold" panose="020B08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dirty="0">
                <a:latin typeface="Tw Cen MT Condensed Extra Bold" panose="020B0803020202020204" pitchFamily="34" charset="0"/>
              </a:rPr>
              <a:t>Une</a:t>
            </a:r>
            <a:r>
              <a:rPr dirty="0">
                <a:latin typeface="Tw Cen MT Condensed Extra Bold" panose="020B0803020202020204" pitchFamily="34" charset="0"/>
              </a:rPr>
              <a:t> </a:t>
            </a:r>
            <a:r>
              <a:rPr dirty="0">
                <a:latin typeface="Tw Cen MT Condensed Extra Bold" panose="020B0803020202020204" pitchFamily="34" charset="0"/>
              </a:rPr>
              <a:t>analyse</a:t>
            </a:r>
            <a:r>
              <a:rPr dirty="0">
                <a:latin typeface="Tw Cen MT Condensed Extra Bold" panose="020B0803020202020204" pitchFamily="34" charset="0"/>
              </a:rPr>
              <a:t> détaillée des </a:t>
            </a:r>
            <a:r>
              <a:rPr dirty="0">
                <a:latin typeface="Tw Cen MT Condensed Extra Bold" panose="020B0803020202020204" pitchFamily="34" charset="0"/>
              </a:rPr>
              <a:t>différences</a:t>
            </a:r>
            <a:r>
              <a:rPr dirty="0">
                <a:latin typeface="Tw Cen MT Condensed Extra Bold" panose="020B0803020202020204" pitchFamily="34" charset="0"/>
              </a:rPr>
              <a:t> et des </a:t>
            </a:r>
            <a:r>
              <a:rPr dirty="0">
                <a:latin typeface="Tw Cen MT Condensed Extra Bold" panose="020B0803020202020204" pitchFamily="34" charset="0"/>
              </a:rPr>
              <a:t>avantages</a:t>
            </a:r>
            <a:endParaRPr dirty="0">
              <a:latin typeface="Tw Cen MT Condensed Extra Bold" panose="020B08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77000" cy="1293028"/>
          </a:xfrm>
        </p:spPr>
        <p:txBody>
          <a:bodyPr>
            <a:normAutofit/>
          </a:bodyPr>
          <a:lstStyle/>
          <a:p>
            <a:pPr algn="ctr"/>
            <a:r>
              <a:rPr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Presentation </a:t>
            </a:r>
            <a:r>
              <a:rPr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de </a:t>
            </a:r>
            <a:r>
              <a:rPr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Mongo</a:t>
            </a:r>
            <a:r>
              <a:rPr lang="fr-FR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 </a:t>
            </a:r>
            <a:r>
              <a:rPr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DB</a:t>
            </a:r>
            <a:r>
              <a:rPr lang="fr-FR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/>
            </a:r>
            <a:br>
              <a:rPr lang="fr-FR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</a:br>
            <a:endParaRPr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000" i="1" dirty="0">
              <a:latin typeface="Bahnschrift SemiBold SemiConden" panose="020B0502040204020203" pitchFamily="34" charset="0"/>
            </a:endParaRPr>
          </a:p>
          <a:p>
            <a:r>
              <a:rPr lang="fr-FR" sz="2000" i="1" dirty="0" smtClean="0">
                <a:latin typeface="Bahnschrift SemiBold SemiConden" panose="020B0502040204020203" pitchFamily="34" charset="0"/>
              </a:rPr>
              <a:t>Mongo DB: </a:t>
            </a:r>
            <a:r>
              <a:rPr lang="fr-FR" sz="2000" i="1" dirty="0">
                <a:latin typeface="Bahnschrift SemiBold SemiConden" panose="020B0502040204020203" pitchFamily="34" charset="0"/>
              </a:rPr>
              <a:t>Une Base de Données </a:t>
            </a:r>
            <a:r>
              <a:rPr lang="fr-FR" sz="2000" i="1" dirty="0" smtClean="0">
                <a:latin typeface="Bahnschrift SemiBold SemiConden" panose="020B0502040204020203" pitchFamily="34" charset="0"/>
              </a:rPr>
              <a:t>No SQL</a:t>
            </a:r>
            <a:endParaRPr lang="fr-FR" sz="2000" i="1" dirty="0">
              <a:latin typeface="Bahnschrift SemiBold SemiConden" panose="020B0502040204020203" pitchFamily="34" charset="0"/>
            </a:endParaRPr>
          </a:p>
          <a:p>
            <a:r>
              <a:rPr lang="fr-FR" sz="2000" i="1" dirty="0">
                <a:latin typeface="Bahnschrift SemiBold SemiConden" panose="020B0502040204020203" pitchFamily="34" charset="0"/>
              </a:rPr>
              <a:t>- Type: Base de données orientée documents</a:t>
            </a:r>
          </a:p>
          <a:p>
            <a:r>
              <a:rPr lang="fr-FR" sz="2000" i="1" dirty="0">
                <a:latin typeface="Bahnschrift SemiBold SemiConden" panose="020B0502040204020203" pitchFamily="34" charset="0"/>
              </a:rPr>
              <a:t>- Modèle de données: JSON/BSON (Binary JSON)</a:t>
            </a:r>
          </a:p>
          <a:p>
            <a:r>
              <a:rPr lang="fr-FR" sz="2000" i="1" dirty="0">
                <a:latin typeface="Bahnschrift SemiBold SemiConden" panose="020B0502040204020203" pitchFamily="34" charset="0"/>
              </a:rPr>
              <a:t>- Fonctionnalités principales:</a:t>
            </a:r>
          </a:p>
          <a:p>
            <a:r>
              <a:rPr lang="fr-FR" sz="2000" i="1" dirty="0">
                <a:latin typeface="Bahnschrift SemiBold SemiConden" panose="020B0502040204020203" pitchFamily="34" charset="0"/>
              </a:rPr>
              <a:t>  - Schéma flexible</a:t>
            </a:r>
          </a:p>
          <a:p>
            <a:r>
              <a:rPr lang="fr-FR" sz="2000" i="1" dirty="0">
                <a:latin typeface="Bahnschrift SemiBold SemiConden" panose="020B0502040204020203" pitchFamily="34" charset="0"/>
              </a:rPr>
              <a:t>  - Scalabilité horizontale (sharding)</a:t>
            </a:r>
          </a:p>
          <a:p>
            <a:r>
              <a:rPr lang="fr-FR" sz="2000" i="1" dirty="0">
                <a:latin typeface="Bahnschrift SemiBold SemiConden" panose="020B0502040204020203" pitchFamily="34" charset="0"/>
              </a:rPr>
              <a:t>  - Indexation puissante</a:t>
            </a:r>
          </a:p>
          <a:p>
            <a:r>
              <a:rPr lang="fr-FR" sz="2000" i="1" dirty="0">
                <a:latin typeface="Bahnschrift SemiBold SemiConden" panose="020B0502040204020203" pitchFamily="34" charset="0"/>
              </a:rPr>
              <a:t>  - Agrégation et traitement en temps réel</a:t>
            </a:r>
          </a:p>
          <a:p>
            <a:r>
              <a:rPr lang="fr-FR" sz="2000" i="1" dirty="0">
                <a:latin typeface="Bahnschrift SemiBold SemiConden" panose="020B0502040204020203" pitchFamily="34" charset="0"/>
              </a:rPr>
              <a:t>  - Réplication pour haute disponibilité</a:t>
            </a:r>
          </a:p>
          <a:p>
            <a:endParaRPr lang="fr-FR" sz="2000" i="1" dirty="0">
              <a:latin typeface="Bahnschrift SemiBold SemiConden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Présentation</a:t>
            </a:r>
            <a:r>
              <a:rPr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 de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 smtClean="0">
              <a:latin typeface="Bahnschrift SemiBold Condensed" panose="020B0502040204020203" pitchFamily="34" charset="0"/>
            </a:endParaRPr>
          </a:p>
          <a:p>
            <a:r>
              <a:rPr dirty="0">
                <a:latin typeface="Bahnschrift SemiBold Condensed" panose="020B0502040204020203" pitchFamily="34" charset="0"/>
              </a:rPr>
              <a:t>SQL: Bases de </a:t>
            </a:r>
            <a:r>
              <a:rPr lang="fr-FR" dirty="0" smtClean="0">
                <a:latin typeface="Bahnschrift SemiBold Condensed" panose="020B0502040204020203" pitchFamily="34" charset="0"/>
              </a:rPr>
              <a:t>Données</a:t>
            </a:r>
            <a:r>
              <a:rPr dirty="0" smtClean="0">
                <a:latin typeface="Bahnschrift SemiBold Condensed" panose="020B0502040204020203" pitchFamily="34" charset="0"/>
              </a:rPr>
              <a:t> </a:t>
            </a:r>
            <a:r>
              <a:rPr dirty="0">
                <a:latin typeface="Bahnschrift SemiBold Condensed" panose="020B0502040204020203" pitchFamily="34" charset="0"/>
              </a:rPr>
              <a:t>Relationnelles</a:t>
            </a:r>
            <a:r>
              <a:rPr dirty="0">
                <a:latin typeface="Bahnschrift SemiBold Condensed" panose="020B0502040204020203" pitchFamily="34" charset="0"/>
              </a:rPr>
              <a:t> (RDBMS)</a:t>
            </a:r>
          </a:p>
          <a:p>
            <a:r>
              <a:rPr dirty="0">
                <a:latin typeface="Bahnschrift SemiBold Condensed" panose="020B0502040204020203" pitchFamily="34" charset="0"/>
              </a:rPr>
              <a:t>- Type: Base de </a:t>
            </a:r>
            <a:r>
              <a:rPr dirty="0">
                <a:latin typeface="Bahnschrift SemiBold Condensed" panose="020B0502040204020203" pitchFamily="34" charset="0"/>
              </a:rPr>
              <a:t>données</a:t>
            </a:r>
            <a:r>
              <a:rPr dirty="0">
                <a:latin typeface="Bahnschrift SemiBold Condensed" panose="020B0502040204020203" pitchFamily="34" charset="0"/>
              </a:rPr>
              <a:t> </a:t>
            </a:r>
            <a:r>
              <a:rPr dirty="0">
                <a:latin typeface="Bahnschrift SemiBold Condensed" panose="020B0502040204020203" pitchFamily="34" charset="0"/>
              </a:rPr>
              <a:t>relationnelle</a:t>
            </a:r>
            <a:endParaRPr dirty="0">
              <a:latin typeface="Bahnschrift SemiBold Condensed" panose="020B0502040204020203" pitchFamily="34" charset="0"/>
            </a:endParaRPr>
          </a:p>
          <a:p>
            <a:r>
              <a:rPr dirty="0">
                <a:latin typeface="Bahnschrift SemiBold Condensed" panose="020B0502040204020203" pitchFamily="34" charset="0"/>
              </a:rPr>
              <a:t>- </a:t>
            </a:r>
            <a:r>
              <a:rPr dirty="0">
                <a:latin typeface="Bahnschrift SemiBold Condensed" panose="020B0502040204020203" pitchFamily="34" charset="0"/>
              </a:rPr>
              <a:t>Modèle</a:t>
            </a:r>
            <a:r>
              <a:rPr dirty="0">
                <a:latin typeface="Bahnschrift SemiBold Condensed" panose="020B0502040204020203" pitchFamily="34" charset="0"/>
              </a:rPr>
              <a:t> de </a:t>
            </a:r>
            <a:r>
              <a:rPr dirty="0">
                <a:latin typeface="Bahnschrift SemiBold Condensed" panose="020B0502040204020203" pitchFamily="34" charset="0"/>
              </a:rPr>
              <a:t>données</a:t>
            </a:r>
            <a:r>
              <a:rPr dirty="0">
                <a:latin typeface="Bahnschrift SemiBold Condensed" panose="020B0502040204020203" pitchFamily="34" charset="0"/>
              </a:rPr>
              <a:t>: Tables avec </a:t>
            </a:r>
            <a:r>
              <a:rPr dirty="0">
                <a:latin typeface="Bahnschrift SemiBold Condensed" panose="020B0502040204020203" pitchFamily="34" charset="0"/>
              </a:rPr>
              <a:t>lignes</a:t>
            </a:r>
            <a:r>
              <a:rPr dirty="0">
                <a:latin typeface="Bahnschrift SemiBold Condensed" panose="020B0502040204020203" pitchFamily="34" charset="0"/>
              </a:rPr>
              <a:t> et </a:t>
            </a:r>
            <a:r>
              <a:rPr dirty="0">
                <a:latin typeface="Bahnschrift SemiBold Condensed" panose="020B0502040204020203" pitchFamily="34" charset="0"/>
              </a:rPr>
              <a:t>colonnes</a:t>
            </a:r>
            <a:endParaRPr dirty="0">
              <a:latin typeface="Bahnschrift SemiBold Condensed" panose="020B0502040204020203" pitchFamily="34" charset="0"/>
            </a:endParaRPr>
          </a:p>
          <a:p>
            <a:r>
              <a:rPr dirty="0">
                <a:latin typeface="Bahnschrift SemiBold Condensed" panose="020B0502040204020203" pitchFamily="34" charset="0"/>
              </a:rPr>
              <a:t>- </a:t>
            </a:r>
            <a:r>
              <a:rPr dirty="0">
                <a:latin typeface="Bahnschrift SemiBold Condensed" panose="020B0502040204020203" pitchFamily="34" charset="0"/>
              </a:rPr>
              <a:t>Fonctionnalités</a:t>
            </a:r>
            <a:r>
              <a:rPr dirty="0">
                <a:latin typeface="Bahnschrift SemiBold Condensed" panose="020B0502040204020203" pitchFamily="34" charset="0"/>
              </a:rPr>
              <a:t> </a:t>
            </a:r>
            <a:r>
              <a:rPr dirty="0">
                <a:latin typeface="Bahnschrift SemiBold Condensed" panose="020B0502040204020203" pitchFamily="34" charset="0"/>
              </a:rPr>
              <a:t>principales</a:t>
            </a:r>
            <a:r>
              <a:rPr dirty="0">
                <a:latin typeface="Bahnschrift SemiBold Condensed" panose="020B0502040204020203" pitchFamily="34" charset="0"/>
              </a:rPr>
              <a:t>:</a:t>
            </a:r>
          </a:p>
          <a:p>
            <a:r>
              <a:rPr dirty="0">
                <a:latin typeface="Bahnschrift SemiBold Condensed" panose="020B0502040204020203" pitchFamily="34" charset="0"/>
              </a:rPr>
              <a:t>  - </a:t>
            </a:r>
            <a:r>
              <a:rPr dirty="0">
                <a:latin typeface="Bahnschrift SemiBold Condensed" panose="020B0502040204020203" pitchFamily="34" charset="0"/>
              </a:rPr>
              <a:t>Schéma</a:t>
            </a:r>
            <a:r>
              <a:rPr dirty="0">
                <a:latin typeface="Bahnschrift SemiBold Condensed" panose="020B0502040204020203" pitchFamily="34" charset="0"/>
              </a:rPr>
              <a:t> fixe et </a:t>
            </a:r>
            <a:r>
              <a:rPr dirty="0">
                <a:latin typeface="Bahnschrift SemiBold Condensed" panose="020B0502040204020203" pitchFamily="34" charset="0"/>
              </a:rPr>
              <a:t>structuré</a:t>
            </a:r>
            <a:endParaRPr dirty="0">
              <a:latin typeface="Bahnschrift SemiBold Condensed" panose="020B0502040204020203" pitchFamily="34" charset="0"/>
            </a:endParaRPr>
          </a:p>
          <a:p>
            <a:r>
              <a:rPr dirty="0">
                <a:latin typeface="Bahnschrift SemiBold Condensed" panose="020B0502040204020203" pitchFamily="34" charset="0"/>
              </a:rPr>
              <a:t>  - </a:t>
            </a:r>
            <a:r>
              <a:rPr dirty="0">
                <a:latin typeface="Bahnschrift SemiBold Condensed" panose="020B0502040204020203" pitchFamily="34" charset="0"/>
              </a:rPr>
              <a:t>Scalabilité</a:t>
            </a:r>
            <a:r>
              <a:rPr dirty="0">
                <a:latin typeface="Bahnschrift SemiBold Condensed" panose="020B0502040204020203" pitchFamily="34" charset="0"/>
              </a:rPr>
              <a:t> </a:t>
            </a:r>
            <a:r>
              <a:rPr dirty="0">
                <a:latin typeface="Bahnschrift SemiBold Condensed" panose="020B0502040204020203" pitchFamily="34" charset="0"/>
              </a:rPr>
              <a:t>verticale</a:t>
            </a:r>
            <a:endParaRPr dirty="0">
              <a:latin typeface="Bahnschrift SemiBold Condensed" panose="020B0502040204020203" pitchFamily="34" charset="0"/>
            </a:endParaRPr>
          </a:p>
          <a:p>
            <a:r>
              <a:rPr dirty="0">
                <a:latin typeface="Bahnschrift SemiBold Condensed" panose="020B0502040204020203" pitchFamily="34" charset="0"/>
              </a:rPr>
              <a:t>  - Transactions ACID (</a:t>
            </a:r>
            <a:r>
              <a:rPr dirty="0">
                <a:latin typeface="Bahnschrift SemiBold Condensed" panose="020B0502040204020203" pitchFamily="34" charset="0"/>
              </a:rPr>
              <a:t>Atomicité</a:t>
            </a:r>
            <a:r>
              <a:rPr dirty="0">
                <a:latin typeface="Bahnschrift SemiBold Condensed" panose="020B0502040204020203" pitchFamily="34" charset="0"/>
              </a:rPr>
              <a:t>, </a:t>
            </a:r>
            <a:r>
              <a:rPr dirty="0">
                <a:latin typeface="Bahnschrift SemiBold Condensed" panose="020B0502040204020203" pitchFamily="34" charset="0"/>
              </a:rPr>
              <a:t>Cohérence</a:t>
            </a:r>
            <a:r>
              <a:rPr dirty="0">
                <a:latin typeface="Bahnschrift SemiBold Condensed" panose="020B0502040204020203" pitchFamily="34" charset="0"/>
              </a:rPr>
              <a:t>, Isolation, </a:t>
            </a:r>
            <a:r>
              <a:rPr dirty="0">
                <a:latin typeface="Bahnschrift SemiBold Condensed" panose="020B0502040204020203" pitchFamily="34" charset="0"/>
              </a:rPr>
              <a:t>Durabilité</a:t>
            </a:r>
            <a:r>
              <a:rPr dirty="0">
                <a:latin typeface="Bahnschrift SemiBold Condensed" panose="020B0502040204020203" pitchFamily="34" charset="0"/>
              </a:rPr>
              <a:t>)</a:t>
            </a:r>
          </a:p>
          <a:p>
            <a:r>
              <a:rPr dirty="0">
                <a:latin typeface="Bahnschrift SemiBold Condensed" panose="020B0502040204020203" pitchFamily="34" charset="0"/>
              </a:rPr>
              <a:t>  - </a:t>
            </a:r>
            <a:r>
              <a:rPr dirty="0">
                <a:latin typeface="Bahnschrift SemiBold Condensed" panose="020B0502040204020203" pitchFamily="34" charset="0"/>
              </a:rPr>
              <a:t>Intégrité</a:t>
            </a:r>
            <a:r>
              <a:rPr dirty="0">
                <a:latin typeface="Bahnschrift SemiBold Condensed" panose="020B0502040204020203" pitchFamily="34" charset="0"/>
              </a:rPr>
              <a:t> </a:t>
            </a:r>
            <a:r>
              <a:rPr dirty="0">
                <a:latin typeface="Bahnschrift SemiBold Condensed" panose="020B0502040204020203" pitchFamily="34" charset="0"/>
              </a:rPr>
              <a:t>référentielle</a:t>
            </a:r>
            <a:endParaRPr dirty="0">
              <a:latin typeface="Bahnschrift SemiBold Condensed" panose="020B0502040204020203" pitchFamily="34" charset="0"/>
            </a:endParaRPr>
          </a:p>
          <a:p>
            <a:r>
              <a:rPr dirty="0">
                <a:latin typeface="Bahnschrift SemiBold Condensed" panose="020B0502040204020203" pitchFamily="34" charset="0"/>
              </a:rPr>
              <a:t>  - </a:t>
            </a:r>
            <a:r>
              <a:rPr dirty="0">
                <a:latin typeface="Bahnschrift SemiBold Condensed" panose="020B0502040204020203" pitchFamily="34" charset="0"/>
              </a:rPr>
              <a:t>Langage</a:t>
            </a:r>
            <a:r>
              <a:rPr dirty="0">
                <a:latin typeface="Bahnschrift SemiBold Condensed" panose="020B0502040204020203" pitchFamily="34" charset="0"/>
              </a:rPr>
              <a:t> de </a:t>
            </a:r>
            <a:r>
              <a:rPr dirty="0">
                <a:latin typeface="Bahnschrift SemiBold Condensed" panose="020B0502040204020203" pitchFamily="34" charset="0"/>
              </a:rPr>
              <a:t>requête</a:t>
            </a:r>
            <a:r>
              <a:rPr dirty="0">
                <a:latin typeface="Bahnschrift SemiBold Condensed" panose="020B0502040204020203" pitchFamily="34" charset="0"/>
              </a:rPr>
              <a:t> </a:t>
            </a:r>
            <a:r>
              <a:rPr dirty="0">
                <a:latin typeface="Bahnschrift SemiBold Condensed" panose="020B0502040204020203" pitchFamily="34" charset="0"/>
              </a:rPr>
              <a:t>structuré</a:t>
            </a:r>
            <a:r>
              <a:rPr dirty="0">
                <a:latin typeface="Bahnschrift SemiBold Condensed" panose="020B0502040204020203" pitchFamily="34" charset="0"/>
              </a:rPr>
              <a:t> (SQL)</a:t>
            </a:r>
          </a:p>
          <a:p>
            <a:endParaRPr dirty="0">
              <a:latin typeface="Bahnschrift SemiBold Condensed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b="1" i="1" u="sng" dirty="0">
                <a:latin typeface="Tw Cen MT Condensed Extra Bold" panose="020B0803020202020204" pitchFamily="34" charset="0"/>
              </a:rPr>
              <a:t>Comparaison</a:t>
            </a:r>
            <a:r>
              <a:rPr b="1" i="1" u="sng" dirty="0">
                <a:latin typeface="Tw Cen MT Condensed Extra Bold" panose="020B0803020202020204" pitchFamily="34" charset="0"/>
              </a:rPr>
              <a:t> des </a:t>
            </a:r>
            <a:r>
              <a:rPr b="1" i="1" u="sng" dirty="0">
                <a:latin typeface="Tw Cen MT Condensed Extra Bold" panose="020B0803020202020204" pitchFamily="34" charset="0"/>
              </a:rPr>
              <a:t>Modèles</a:t>
            </a:r>
            <a:r>
              <a:rPr b="1" i="1" u="sng" dirty="0">
                <a:latin typeface="Tw Cen MT Condensed Extra Bold" panose="020B0803020202020204" pitchFamily="34" charset="0"/>
              </a:rPr>
              <a:t> de </a:t>
            </a:r>
            <a:r>
              <a:rPr b="1" i="1" u="sng" dirty="0">
                <a:latin typeface="Tw Cen MT Condensed Extra Bold" panose="020B0803020202020204" pitchFamily="34" charset="0"/>
              </a:rPr>
              <a:t>Données</a:t>
            </a:r>
            <a:endParaRPr b="1" i="1" u="sng" dirty="0">
              <a:latin typeface="Tw Cen MT Condensed Extra Bold" panose="020B08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>
              <a:latin typeface="Bahnschrift SemiBold Condensed" panose="020B0502040204020203" pitchFamily="34" charset="0"/>
            </a:endParaRPr>
          </a:p>
          <a:p>
            <a:r>
              <a:rPr dirty="0">
                <a:latin typeface="Bahnschrift SemiBold Condensed" panose="020B0502040204020203" pitchFamily="34" charset="0"/>
              </a:rPr>
              <a:t>Modèles</a:t>
            </a:r>
            <a:r>
              <a:rPr dirty="0">
                <a:latin typeface="Bahnschrift SemiBold Condensed" panose="020B0502040204020203" pitchFamily="34" charset="0"/>
              </a:rPr>
              <a:t> de </a:t>
            </a:r>
            <a:r>
              <a:rPr dirty="0">
                <a:latin typeface="Bahnschrift SemiBold Condensed" panose="020B0502040204020203" pitchFamily="34" charset="0"/>
              </a:rPr>
              <a:t>Données</a:t>
            </a:r>
            <a:endParaRPr dirty="0">
              <a:latin typeface="Bahnschrift SemiBold Condensed" panose="020B0502040204020203" pitchFamily="34" charset="0"/>
            </a:endParaRPr>
          </a:p>
          <a:p>
            <a:r>
              <a:rPr dirty="0">
                <a:latin typeface="Bahnschrift SemiBold Condensed" panose="020B0502040204020203" pitchFamily="34" charset="0"/>
              </a:rPr>
              <a:t>- MongoDB:</a:t>
            </a:r>
          </a:p>
          <a:p>
            <a:r>
              <a:rPr dirty="0">
                <a:latin typeface="Bahnschrift SemiBold Condensed" panose="020B0502040204020203" pitchFamily="34" charset="0"/>
              </a:rPr>
              <a:t>  - </a:t>
            </a:r>
            <a:r>
              <a:rPr dirty="0">
                <a:latin typeface="Bahnschrift SemiBold Condensed" panose="020B0502040204020203" pitchFamily="34" charset="0"/>
              </a:rPr>
              <a:t>Stockage</a:t>
            </a:r>
            <a:r>
              <a:rPr dirty="0">
                <a:latin typeface="Bahnschrift SemiBold Condensed" panose="020B0502040204020203" pitchFamily="34" charset="0"/>
              </a:rPr>
              <a:t> de </a:t>
            </a:r>
            <a:r>
              <a:rPr dirty="0">
                <a:latin typeface="Bahnschrift SemiBold Condensed" panose="020B0502040204020203" pitchFamily="34" charset="0"/>
              </a:rPr>
              <a:t>données</a:t>
            </a:r>
            <a:r>
              <a:rPr dirty="0">
                <a:latin typeface="Bahnschrift SemiBold Condensed" panose="020B0502040204020203" pitchFamily="34" charset="0"/>
              </a:rPr>
              <a:t> sous </a:t>
            </a:r>
            <a:r>
              <a:rPr dirty="0">
                <a:latin typeface="Bahnschrift SemiBold Condensed" panose="020B0502040204020203" pitchFamily="34" charset="0"/>
              </a:rPr>
              <a:t>forme</a:t>
            </a:r>
            <a:r>
              <a:rPr dirty="0">
                <a:latin typeface="Bahnschrift SemiBold Condensed" panose="020B0502040204020203" pitchFamily="34" charset="0"/>
              </a:rPr>
              <a:t> de documents JSON/BSON</a:t>
            </a:r>
          </a:p>
          <a:p>
            <a:r>
              <a:rPr dirty="0">
                <a:latin typeface="Bahnschrift SemiBold Condensed" panose="020B0502040204020203" pitchFamily="34" charset="0"/>
              </a:rPr>
              <a:t>  - </a:t>
            </a:r>
            <a:r>
              <a:rPr dirty="0">
                <a:latin typeface="Bahnschrift SemiBold Condensed" panose="020B0502040204020203" pitchFamily="34" charset="0"/>
              </a:rPr>
              <a:t>Flexibilité</a:t>
            </a:r>
            <a:r>
              <a:rPr dirty="0">
                <a:latin typeface="Bahnschrift SemiBold Condensed" panose="020B0502040204020203" pitchFamily="34" charset="0"/>
              </a:rPr>
              <a:t> pour stocker des </a:t>
            </a:r>
            <a:r>
              <a:rPr dirty="0">
                <a:latin typeface="Bahnschrift SemiBold Condensed" panose="020B0502040204020203" pitchFamily="34" charset="0"/>
              </a:rPr>
              <a:t>données</a:t>
            </a:r>
            <a:r>
              <a:rPr dirty="0">
                <a:latin typeface="Bahnschrift SemiBold Condensed" panose="020B0502040204020203" pitchFamily="34" charset="0"/>
              </a:rPr>
              <a:t> non </a:t>
            </a:r>
            <a:r>
              <a:rPr dirty="0">
                <a:latin typeface="Bahnschrift SemiBold Condensed" panose="020B0502040204020203" pitchFamily="34" charset="0"/>
              </a:rPr>
              <a:t>structurées</a:t>
            </a:r>
            <a:endParaRPr dirty="0">
              <a:latin typeface="Bahnschrift SemiBold Condensed" panose="020B0502040204020203" pitchFamily="34" charset="0"/>
            </a:endParaRPr>
          </a:p>
          <a:p>
            <a:r>
              <a:rPr dirty="0">
                <a:latin typeface="Bahnschrift SemiBold Condensed" panose="020B0502040204020203" pitchFamily="34" charset="0"/>
              </a:rPr>
              <a:t>  - Pas de </a:t>
            </a:r>
            <a:r>
              <a:rPr dirty="0">
                <a:latin typeface="Bahnschrift SemiBold Condensed" panose="020B0502040204020203" pitchFamily="34" charset="0"/>
              </a:rPr>
              <a:t>schéma</a:t>
            </a:r>
            <a:r>
              <a:rPr dirty="0">
                <a:latin typeface="Bahnschrift SemiBold Condensed" panose="020B0502040204020203" pitchFamily="34" charset="0"/>
              </a:rPr>
              <a:t> </a:t>
            </a:r>
            <a:r>
              <a:rPr dirty="0">
                <a:latin typeface="Bahnschrift SemiBold Condensed" panose="020B0502040204020203" pitchFamily="34" charset="0"/>
              </a:rPr>
              <a:t>prédéfini</a:t>
            </a:r>
            <a:r>
              <a:rPr dirty="0">
                <a:latin typeface="Bahnschrift SemiBold Condensed" panose="020B0502040204020203" pitchFamily="34" charset="0"/>
              </a:rPr>
              <a:t>, facile à adapter aux </a:t>
            </a:r>
            <a:r>
              <a:rPr dirty="0">
                <a:latin typeface="Bahnschrift SemiBold Condensed" panose="020B0502040204020203" pitchFamily="34" charset="0"/>
              </a:rPr>
              <a:t>changements</a:t>
            </a:r>
            <a:endParaRPr dirty="0">
              <a:latin typeface="Bahnschrift SemiBold Condensed" panose="020B0502040204020203" pitchFamily="34" charset="0"/>
            </a:endParaRPr>
          </a:p>
          <a:p>
            <a:r>
              <a:rPr dirty="0">
                <a:latin typeface="Bahnschrift SemiBold Condensed" panose="020B0502040204020203" pitchFamily="34" charset="0"/>
              </a:rPr>
              <a:t>- SQL:</a:t>
            </a:r>
          </a:p>
          <a:p>
            <a:r>
              <a:rPr dirty="0">
                <a:latin typeface="Bahnschrift SemiBold Condensed" panose="020B0502040204020203" pitchFamily="34" charset="0"/>
              </a:rPr>
              <a:t>  - </a:t>
            </a:r>
            <a:r>
              <a:rPr dirty="0">
                <a:latin typeface="Bahnschrift SemiBold Condensed" panose="020B0502040204020203" pitchFamily="34" charset="0"/>
              </a:rPr>
              <a:t>Stockage</a:t>
            </a:r>
            <a:r>
              <a:rPr dirty="0">
                <a:latin typeface="Bahnschrift SemiBold Condensed" panose="020B0502040204020203" pitchFamily="34" charset="0"/>
              </a:rPr>
              <a:t> de </a:t>
            </a:r>
            <a:r>
              <a:rPr dirty="0">
                <a:latin typeface="Bahnschrift SemiBold Condensed" panose="020B0502040204020203" pitchFamily="34" charset="0"/>
              </a:rPr>
              <a:t>données</a:t>
            </a:r>
            <a:r>
              <a:rPr dirty="0">
                <a:latin typeface="Bahnschrift SemiBold Condensed" panose="020B0502040204020203" pitchFamily="34" charset="0"/>
              </a:rPr>
              <a:t> sous </a:t>
            </a:r>
            <a:r>
              <a:rPr dirty="0">
                <a:latin typeface="Bahnschrift SemiBold Condensed" panose="020B0502040204020203" pitchFamily="34" charset="0"/>
              </a:rPr>
              <a:t>forme</a:t>
            </a:r>
            <a:r>
              <a:rPr dirty="0">
                <a:latin typeface="Bahnschrift SemiBold Condensed" panose="020B0502040204020203" pitchFamily="34" charset="0"/>
              </a:rPr>
              <a:t> de tables </a:t>
            </a:r>
            <a:r>
              <a:rPr dirty="0">
                <a:latin typeface="Bahnschrift SemiBold Condensed" panose="020B0502040204020203" pitchFamily="34" charset="0"/>
              </a:rPr>
              <a:t>relationnelles</a:t>
            </a:r>
            <a:endParaRPr dirty="0">
              <a:latin typeface="Bahnschrift SemiBold Condensed" panose="020B0502040204020203" pitchFamily="34" charset="0"/>
            </a:endParaRPr>
          </a:p>
          <a:p>
            <a:r>
              <a:rPr dirty="0">
                <a:latin typeface="Bahnschrift SemiBold Condensed" panose="020B0502040204020203" pitchFamily="34" charset="0"/>
              </a:rPr>
              <a:t>  - Structure </a:t>
            </a:r>
            <a:r>
              <a:rPr dirty="0">
                <a:latin typeface="Bahnschrift SemiBold Condensed" panose="020B0502040204020203" pitchFamily="34" charset="0"/>
              </a:rPr>
              <a:t>stricte</a:t>
            </a:r>
            <a:r>
              <a:rPr dirty="0">
                <a:latin typeface="Bahnschrift SemiBold Condensed" panose="020B0502040204020203" pitchFamily="34" charset="0"/>
              </a:rPr>
              <a:t> avec </a:t>
            </a:r>
            <a:r>
              <a:rPr dirty="0">
                <a:latin typeface="Bahnschrift SemiBold Condensed" panose="020B0502040204020203" pitchFamily="34" charset="0"/>
              </a:rPr>
              <a:t>schéma</a:t>
            </a:r>
            <a:r>
              <a:rPr dirty="0">
                <a:latin typeface="Bahnschrift SemiBold Condensed" panose="020B0502040204020203" pitchFamily="34" charset="0"/>
              </a:rPr>
              <a:t> </a:t>
            </a:r>
            <a:r>
              <a:rPr dirty="0">
                <a:latin typeface="Bahnschrift SemiBold Condensed" panose="020B0502040204020203" pitchFamily="34" charset="0"/>
              </a:rPr>
              <a:t>prédéfini</a:t>
            </a:r>
            <a:endParaRPr dirty="0">
              <a:latin typeface="Bahnschrift SemiBold Condensed" panose="020B0502040204020203" pitchFamily="34" charset="0"/>
            </a:endParaRPr>
          </a:p>
          <a:p>
            <a:r>
              <a:rPr dirty="0">
                <a:latin typeface="Bahnschrift SemiBold Condensed" panose="020B0502040204020203" pitchFamily="34" charset="0"/>
              </a:rPr>
              <a:t>  - </a:t>
            </a:r>
            <a:r>
              <a:rPr dirty="0">
                <a:latin typeface="Bahnschrift SemiBold Condensed" panose="020B0502040204020203" pitchFamily="34" charset="0"/>
              </a:rPr>
              <a:t>Nécessite</a:t>
            </a:r>
            <a:r>
              <a:rPr dirty="0">
                <a:latin typeface="Bahnschrift SemiBold Condensed" panose="020B0502040204020203" pitchFamily="34" charset="0"/>
              </a:rPr>
              <a:t> des migrations de </a:t>
            </a:r>
            <a:r>
              <a:rPr dirty="0">
                <a:latin typeface="Bahnschrift SemiBold Condensed" panose="020B0502040204020203" pitchFamily="34" charset="0"/>
              </a:rPr>
              <a:t>schéma</a:t>
            </a:r>
            <a:r>
              <a:rPr dirty="0">
                <a:latin typeface="Bahnschrift SemiBold Condensed" panose="020B0502040204020203" pitchFamily="34" charset="0"/>
              </a:rPr>
              <a:t> pour les modifications</a:t>
            </a:r>
          </a:p>
          <a:p>
            <a:endParaRPr dirty="0">
              <a:latin typeface="Bahnschrift SemiBold Condensed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i="1" u="sng" dirty="0">
                <a:latin typeface="Tw Cen MT Condensed Extra Bold" panose="020B0803020202020204" pitchFamily="34" charset="0"/>
              </a:rPr>
              <a:t>Scalabilité</a:t>
            </a:r>
            <a:r>
              <a:rPr b="1" i="1" u="sng" dirty="0">
                <a:latin typeface="Tw Cen MT Condensed Extra Bold" panose="020B0803020202020204" pitchFamily="34" charset="0"/>
              </a:rPr>
              <a:t> et Performances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>
              <a:latin typeface="Bahnschrift SemiBold Condensed" panose="020B0502040204020203" pitchFamily="34" charset="0"/>
            </a:endParaRPr>
          </a:p>
          <a:p>
            <a:r>
              <a:rPr dirty="0">
                <a:latin typeface="Bahnschrift SemiBold Condensed" panose="020B0502040204020203" pitchFamily="34" charset="0"/>
              </a:rPr>
              <a:t>Scalabilité</a:t>
            </a:r>
            <a:r>
              <a:rPr dirty="0">
                <a:latin typeface="Bahnschrift SemiBold Condensed" panose="020B0502040204020203" pitchFamily="34" charset="0"/>
              </a:rPr>
              <a:t> et Performances</a:t>
            </a:r>
          </a:p>
          <a:p>
            <a:r>
              <a:rPr dirty="0">
                <a:latin typeface="Bahnschrift SemiBold Condensed" panose="020B0502040204020203" pitchFamily="34" charset="0"/>
              </a:rPr>
              <a:t>- MongoDB:</a:t>
            </a:r>
          </a:p>
          <a:p>
            <a:r>
              <a:rPr dirty="0">
                <a:latin typeface="Bahnschrift SemiBold Condensed" panose="020B0502040204020203" pitchFamily="34" charset="0"/>
              </a:rPr>
              <a:t>  - </a:t>
            </a:r>
            <a:r>
              <a:rPr dirty="0">
                <a:latin typeface="Bahnschrift SemiBold Condensed" panose="020B0502040204020203" pitchFamily="34" charset="0"/>
              </a:rPr>
              <a:t>Scalabilité</a:t>
            </a:r>
            <a:r>
              <a:rPr dirty="0">
                <a:latin typeface="Bahnschrift SemiBold Condensed" panose="020B0502040204020203" pitchFamily="34" charset="0"/>
              </a:rPr>
              <a:t> </a:t>
            </a:r>
            <a:r>
              <a:rPr dirty="0">
                <a:latin typeface="Bahnschrift SemiBold Condensed" panose="020B0502040204020203" pitchFamily="34" charset="0"/>
              </a:rPr>
              <a:t>horizontale</a:t>
            </a:r>
            <a:r>
              <a:rPr dirty="0">
                <a:latin typeface="Bahnschrift SemiBold Condensed" panose="020B0502040204020203" pitchFamily="34" charset="0"/>
              </a:rPr>
              <a:t> via le </a:t>
            </a:r>
            <a:r>
              <a:rPr dirty="0">
                <a:latin typeface="Bahnschrift SemiBold Condensed" panose="020B0502040204020203" pitchFamily="34" charset="0"/>
              </a:rPr>
              <a:t>sharding</a:t>
            </a:r>
            <a:endParaRPr dirty="0">
              <a:latin typeface="Bahnschrift SemiBold Condensed" panose="020B0502040204020203" pitchFamily="34" charset="0"/>
            </a:endParaRPr>
          </a:p>
          <a:p>
            <a:r>
              <a:rPr dirty="0">
                <a:latin typeface="Bahnschrift SemiBold Condensed" panose="020B0502040204020203" pitchFamily="34" charset="0"/>
              </a:rPr>
              <a:t>  - Performances </a:t>
            </a:r>
            <a:r>
              <a:rPr dirty="0">
                <a:latin typeface="Bahnschrift SemiBold Condensed" panose="020B0502040204020203" pitchFamily="34" charset="0"/>
              </a:rPr>
              <a:t>optimisées</a:t>
            </a:r>
            <a:r>
              <a:rPr dirty="0">
                <a:latin typeface="Bahnschrift SemiBold Condensed" panose="020B0502040204020203" pitchFamily="34" charset="0"/>
              </a:rPr>
              <a:t> pour les lectures et </a:t>
            </a:r>
            <a:r>
              <a:rPr dirty="0">
                <a:latin typeface="Bahnschrift SemiBold Condensed" panose="020B0502040204020203" pitchFamily="34" charset="0"/>
              </a:rPr>
              <a:t>écritures</a:t>
            </a:r>
            <a:r>
              <a:rPr dirty="0">
                <a:latin typeface="Bahnschrift SemiBold Condensed" panose="020B0502040204020203" pitchFamily="34" charset="0"/>
              </a:rPr>
              <a:t> </a:t>
            </a:r>
            <a:r>
              <a:rPr dirty="0">
                <a:latin typeface="Bahnschrift SemiBold Condensed" panose="020B0502040204020203" pitchFamily="34" charset="0"/>
              </a:rPr>
              <a:t>rapides</a:t>
            </a:r>
            <a:endParaRPr dirty="0">
              <a:latin typeface="Bahnschrift SemiBold Condensed" panose="020B0502040204020203" pitchFamily="34" charset="0"/>
            </a:endParaRPr>
          </a:p>
          <a:p>
            <a:r>
              <a:rPr dirty="0">
                <a:latin typeface="Bahnschrift SemiBold Condensed" panose="020B0502040204020203" pitchFamily="34" charset="0"/>
              </a:rPr>
              <a:t>  - Capable de </a:t>
            </a:r>
            <a:r>
              <a:rPr dirty="0">
                <a:latin typeface="Bahnschrift SemiBold Condensed" panose="020B0502040204020203" pitchFamily="34" charset="0"/>
              </a:rPr>
              <a:t>gérer</a:t>
            </a:r>
            <a:r>
              <a:rPr dirty="0">
                <a:latin typeface="Bahnschrift SemiBold Condensed" panose="020B0502040204020203" pitchFamily="34" charset="0"/>
              </a:rPr>
              <a:t> de grands volumes de </a:t>
            </a:r>
            <a:r>
              <a:rPr dirty="0">
                <a:latin typeface="Bahnschrift SemiBold Condensed" panose="020B0502040204020203" pitchFamily="34" charset="0"/>
              </a:rPr>
              <a:t>données</a:t>
            </a:r>
            <a:r>
              <a:rPr dirty="0">
                <a:latin typeface="Bahnschrift SemiBold Condensed" panose="020B0502040204020203" pitchFamily="34" charset="0"/>
              </a:rPr>
              <a:t> </a:t>
            </a:r>
            <a:r>
              <a:rPr dirty="0">
                <a:latin typeface="Bahnschrift SemiBold Condensed" panose="020B0502040204020203" pitchFamily="34" charset="0"/>
              </a:rPr>
              <a:t>distribuées</a:t>
            </a:r>
            <a:endParaRPr dirty="0">
              <a:latin typeface="Bahnschrift SemiBold Condensed" panose="020B0502040204020203" pitchFamily="34" charset="0"/>
            </a:endParaRPr>
          </a:p>
          <a:p>
            <a:r>
              <a:rPr dirty="0">
                <a:latin typeface="Bahnschrift SemiBold Condensed" panose="020B0502040204020203" pitchFamily="34" charset="0"/>
              </a:rPr>
              <a:t>- SQL:</a:t>
            </a:r>
          </a:p>
          <a:p>
            <a:r>
              <a:rPr dirty="0">
                <a:latin typeface="Bahnschrift SemiBold Condensed" panose="020B0502040204020203" pitchFamily="34" charset="0"/>
              </a:rPr>
              <a:t>  - </a:t>
            </a:r>
            <a:r>
              <a:rPr dirty="0">
                <a:latin typeface="Bahnschrift SemiBold Condensed" panose="020B0502040204020203" pitchFamily="34" charset="0"/>
              </a:rPr>
              <a:t>Scalabilité</a:t>
            </a:r>
            <a:r>
              <a:rPr dirty="0">
                <a:latin typeface="Bahnschrift SemiBold Condensed" panose="020B0502040204020203" pitchFamily="34" charset="0"/>
              </a:rPr>
              <a:t> </a:t>
            </a:r>
            <a:r>
              <a:rPr dirty="0">
                <a:latin typeface="Bahnschrift SemiBold Condensed" panose="020B0502040204020203" pitchFamily="34" charset="0"/>
              </a:rPr>
              <a:t>verticale</a:t>
            </a:r>
            <a:r>
              <a:rPr dirty="0">
                <a:latin typeface="Bahnschrift SemiBold Condensed" panose="020B0502040204020203" pitchFamily="34" charset="0"/>
              </a:rPr>
              <a:t> (augmentation des </a:t>
            </a:r>
            <a:r>
              <a:rPr dirty="0">
                <a:latin typeface="Bahnschrift SemiBold Condensed" panose="020B0502040204020203" pitchFamily="34" charset="0"/>
              </a:rPr>
              <a:t>ressources</a:t>
            </a:r>
            <a:r>
              <a:rPr dirty="0">
                <a:latin typeface="Bahnschrift SemiBold Condensed" panose="020B0502040204020203" pitchFamily="34" charset="0"/>
              </a:rPr>
              <a:t> </a:t>
            </a:r>
            <a:r>
              <a:rPr dirty="0">
                <a:latin typeface="Bahnschrift SemiBold Condensed" panose="020B0502040204020203" pitchFamily="34" charset="0"/>
              </a:rPr>
              <a:t>matérielles</a:t>
            </a:r>
            <a:r>
              <a:rPr dirty="0">
                <a:latin typeface="Bahnschrift SemiBold Condensed" panose="020B0502040204020203" pitchFamily="34" charset="0"/>
              </a:rPr>
              <a:t>)</a:t>
            </a:r>
          </a:p>
          <a:p>
            <a:r>
              <a:rPr dirty="0">
                <a:latin typeface="Bahnschrift SemiBold Condensed" panose="020B0502040204020203" pitchFamily="34" charset="0"/>
              </a:rPr>
              <a:t>  - </a:t>
            </a:r>
            <a:r>
              <a:rPr dirty="0">
                <a:latin typeface="Bahnschrift SemiBold Condensed" panose="020B0502040204020203" pitchFamily="34" charset="0"/>
              </a:rPr>
              <a:t>Optimisé</a:t>
            </a:r>
            <a:r>
              <a:rPr dirty="0">
                <a:latin typeface="Bahnschrift SemiBold Condensed" panose="020B0502040204020203" pitchFamily="34" charset="0"/>
              </a:rPr>
              <a:t> pour les transactions complexes et les jointures</a:t>
            </a:r>
          </a:p>
          <a:p>
            <a:r>
              <a:rPr dirty="0">
                <a:latin typeface="Bahnschrift SemiBold Condensed" panose="020B0502040204020203" pitchFamily="34" charset="0"/>
              </a:rPr>
              <a:t>  - </a:t>
            </a:r>
            <a:r>
              <a:rPr dirty="0">
                <a:latin typeface="Bahnschrift SemiBold Condensed" panose="020B0502040204020203" pitchFamily="34" charset="0"/>
              </a:rPr>
              <a:t>Peut</a:t>
            </a:r>
            <a:r>
              <a:rPr dirty="0">
                <a:latin typeface="Bahnschrift SemiBold Condensed" panose="020B0502040204020203" pitchFamily="34" charset="0"/>
              </a:rPr>
              <a:t> </a:t>
            </a:r>
            <a:r>
              <a:rPr dirty="0">
                <a:latin typeface="Bahnschrift SemiBold Condensed" panose="020B0502040204020203" pitchFamily="34" charset="0"/>
              </a:rPr>
              <a:t>devenir</a:t>
            </a:r>
            <a:r>
              <a:rPr dirty="0">
                <a:latin typeface="Bahnschrift SemiBold Condensed" panose="020B0502040204020203" pitchFamily="34" charset="0"/>
              </a:rPr>
              <a:t> </a:t>
            </a:r>
            <a:r>
              <a:rPr dirty="0">
                <a:latin typeface="Bahnschrift SemiBold Condensed" panose="020B0502040204020203" pitchFamily="34" charset="0"/>
              </a:rPr>
              <a:t>coûteux</a:t>
            </a:r>
            <a:r>
              <a:rPr dirty="0">
                <a:latin typeface="Bahnschrift SemiBold Condensed" panose="020B0502040204020203" pitchFamily="34" charset="0"/>
              </a:rPr>
              <a:t> et </a:t>
            </a:r>
            <a:r>
              <a:rPr dirty="0">
                <a:latin typeface="Bahnschrift SemiBold Condensed" panose="020B0502040204020203" pitchFamily="34" charset="0"/>
              </a:rPr>
              <a:t>complexe</a:t>
            </a:r>
            <a:r>
              <a:rPr dirty="0">
                <a:latin typeface="Bahnschrift SemiBold Condensed" panose="020B0502040204020203" pitchFamily="34" charset="0"/>
              </a:rPr>
              <a:t> à </a:t>
            </a:r>
            <a:r>
              <a:rPr dirty="0">
                <a:latin typeface="Bahnschrift SemiBold Condensed" panose="020B0502040204020203" pitchFamily="34" charset="0"/>
              </a:rPr>
              <a:t>mettre</a:t>
            </a:r>
            <a:r>
              <a:rPr dirty="0">
                <a:latin typeface="Bahnschrift SemiBold Condensed" panose="020B0502040204020203" pitchFamily="34" charset="0"/>
              </a:rPr>
              <a:t> à </a:t>
            </a:r>
            <a:r>
              <a:rPr dirty="0">
                <a:latin typeface="Bahnschrift SemiBold Condensed" panose="020B0502040204020203" pitchFamily="34" charset="0"/>
              </a:rPr>
              <a:t>l'échelle</a:t>
            </a:r>
            <a:endParaRPr dirty="0">
              <a:latin typeface="Bahnschrift SemiBold Condensed" panose="020B0502040204020203" pitchFamily="34" charset="0"/>
            </a:endParaRPr>
          </a:p>
          <a:p>
            <a:endParaRPr dirty="0">
              <a:latin typeface="Bahnschrift SemiBold Condensed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i="1" u="sng" dirty="0">
                <a:latin typeface="Tw Cen MT Condensed Extra Bold" panose="020B0803020202020204" pitchFamily="34" charset="0"/>
              </a:rPr>
              <a:t>Transactions et </a:t>
            </a:r>
            <a:r>
              <a:rPr b="1" i="1" u="sng" dirty="0">
                <a:latin typeface="Tw Cen MT Condensed Extra Bold" panose="020B0803020202020204" pitchFamily="34" charset="0"/>
              </a:rPr>
              <a:t>Consistance</a:t>
            </a:r>
            <a:endParaRPr b="1" i="1" u="sng" dirty="0">
              <a:latin typeface="Tw Cen MT Condensed Extra Bold" panose="020B08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>
              <a:latin typeface="Bahnschrift SemiBold Condensed" panose="020B0502040204020203" pitchFamily="34" charset="0"/>
            </a:endParaRPr>
          </a:p>
          <a:p>
            <a:r>
              <a:rPr dirty="0">
                <a:latin typeface="Bahnschrift SemiBold Condensed" panose="020B0502040204020203" pitchFamily="34" charset="0"/>
              </a:rPr>
              <a:t>Transactions et </a:t>
            </a:r>
            <a:r>
              <a:rPr dirty="0">
                <a:latin typeface="Bahnschrift SemiBold Condensed" panose="020B0502040204020203" pitchFamily="34" charset="0"/>
              </a:rPr>
              <a:t>Consistance</a:t>
            </a:r>
            <a:endParaRPr dirty="0">
              <a:latin typeface="Bahnschrift SemiBold Condensed" panose="020B0502040204020203" pitchFamily="34" charset="0"/>
            </a:endParaRPr>
          </a:p>
          <a:p>
            <a:r>
              <a:rPr dirty="0">
                <a:latin typeface="Bahnschrift SemiBold Condensed" panose="020B0502040204020203" pitchFamily="34" charset="0"/>
              </a:rPr>
              <a:t>- MongoDB:</a:t>
            </a:r>
          </a:p>
          <a:p>
            <a:r>
              <a:rPr dirty="0">
                <a:latin typeface="Bahnschrift SemiBold Condensed" panose="020B0502040204020203" pitchFamily="34" charset="0"/>
              </a:rPr>
              <a:t>  - Support des transactions multi-documents </a:t>
            </a:r>
            <a:r>
              <a:rPr dirty="0">
                <a:latin typeface="Bahnschrift SemiBold Condensed" panose="020B0502040204020203" pitchFamily="34" charset="0"/>
              </a:rPr>
              <a:t>depuis</a:t>
            </a:r>
            <a:r>
              <a:rPr dirty="0">
                <a:latin typeface="Bahnschrift SemiBold Condensed" panose="020B0502040204020203" pitchFamily="34" charset="0"/>
              </a:rPr>
              <a:t> la version 4.0</a:t>
            </a:r>
          </a:p>
          <a:p>
            <a:r>
              <a:rPr dirty="0">
                <a:latin typeface="Bahnschrift SemiBold Condensed" panose="020B0502040204020203" pitchFamily="34" charset="0"/>
              </a:rPr>
              <a:t>  - </a:t>
            </a:r>
            <a:r>
              <a:rPr dirty="0">
                <a:latin typeface="Bahnschrift SemiBold Condensed" panose="020B0502040204020203" pitchFamily="34" charset="0"/>
              </a:rPr>
              <a:t>Consistance</a:t>
            </a:r>
            <a:r>
              <a:rPr dirty="0">
                <a:latin typeface="Bahnschrift SemiBold Condensed" panose="020B0502040204020203" pitchFamily="34" charset="0"/>
              </a:rPr>
              <a:t> </a:t>
            </a:r>
            <a:r>
              <a:rPr dirty="0">
                <a:latin typeface="Bahnschrift SemiBold Condensed" panose="020B0502040204020203" pitchFamily="34" charset="0"/>
              </a:rPr>
              <a:t>éventuelle</a:t>
            </a:r>
            <a:r>
              <a:rPr dirty="0">
                <a:latin typeface="Bahnschrift SemiBold Condensed" panose="020B0502040204020203" pitchFamily="34" charset="0"/>
              </a:rPr>
              <a:t> </a:t>
            </a:r>
            <a:r>
              <a:rPr dirty="0">
                <a:latin typeface="Bahnschrift SemiBold Condensed" panose="020B0502040204020203" pitchFamily="34" charset="0"/>
              </a:rPr>
              <a:t>dans</a:t>
            </a:r>
            <a:r>
              <a:rPr dirty="0">
                <a:latin typeface="Bahnschrift SemiBold Condensed" panose="020B0502040204020203" pitchFamily="34" charset="0"/>
              </a:rPr>
              <a:t> des </a:t>
            </a:r>
            <a:r>
              <a:rPr dirty="0">
                <a:latin typeface="Bahnschrift SemiBold Condensed" panose="020B0502040204020203" pitchFamily="34" charset="0"/>
              </a:rPr>
              <a:t>scénarios</a:t>
            </a:r>
            <a:r>
              <a:rPr dirty="0">
                <a:latin typeface="Bahnschrift SemiBold Condensed" panose="020B0502040204020203" pitchFamily="34" charset="0"/>
              </a:rPr>
              <a:t> </a:t>
            </a:r>
            <a:r>
              <a:rPr dirty="0">
                <a:latin typeface="Bahnschrift SemiBold Condensed" panose="020B0502040204020203" pitchFamily="34" charset="0"/>
              </a:rPr>
              <a:t>distribués</a:t>
            </a:r>
            <a:endParaRPr dirty="0">
              <a:latin typeface="Bahnschrift SemiBold Condensed" panose="020B0502040204020203" pitchFamily="34" charset="0"/>
            </a:endParaRPr>
          </a:p>
          <a:p>
            <a:r>
              <a:rPr dirty="0">
                <a:latin typeface="Bahnschrift SemiBold Condensed" panose="020B0502040204020203" pitchFamily="34" charset="0"/>
              </a:rPr>
              <a:t>  - </a:t>
            </a:r>
            <a:r>
              <a:rPr dirty="0">
                <a:latin typeface="Bahnschrift SemiBold Condensed" panose="020B0502040204020203" pitchFamily="34" charset="0"/>
              </a:rPr>
              <a:t>Moins</a:t>
            </a:r>
            <a:r>
              <a:rPr dirty="0">
                <a:latin typeface="Bahnschrift SemiBold Condensed" panose="020B0502040204020203" pitchFamily="34" charset="0"/>
              </a:rPr>
              <a:t> strict sur </a:t>
            </a:r>
            <a:r>
              <a:rPr dirty="0">
                <a:latin typeface="Bahnschrift SemiBold Condensed" panose="020B0502040204020203" pitchFamily="34" charset="0"/>
              </a:rPr>
              <a:t>l'intégrité</a:t>
            </a:r>
            <a:r>
              <a:rPr dirty="0">
                <a:latin typeface="Bahnschrift SemiBold Condensed" panose="020B0502040204020203" pitchFamily="34" charset="0"/>
              </a:rPr>
              <a:t> </a:t>
            </a:r>
            <a:r>
              <a:rPr dirty="0">
                <a:latin typeface="Bahnschrift SemiBold Condensed" panose="020B0502040204020203" pitchFamily="34" charset="0"/>
              </a:rPr>
              <a:t>référentielle</a:t>
            </a:r>
            <a:endParaRPr dirty="0">
              <a:latin typeface="Bahnschrift SemiBold Condensed" panose="020B0502040204020203" pitchFamily="34" charset="0"/>
            </a:endParaRPr>
          </a:p>
          <a:p>
            <a:r>
              <a:rPr dirty="0">
                <a:latin typeface="Bahnschrift SemiBold Condensed" panose="020B0502040204020203" pitchFamily="34" charset="0"/>
              </a:rPr>
              <a:t>- SQL:</a:t>
            </a:r>
          </a:p>
          <a:p>
            <a:r>
              <a:rPr dirty="0">
                <a:latin typeface="Bahnschrift SemiBold Condensed" panose="020B0502040204020203" pitchFamily="34" charset="0"/>
              </a:rPr>
              <a:t>  - Transactions ACID </a:t>
            </a:r>
            <a:r>
              <a:rPr dirty="0">
                <a:latin typeface="Bahnschrift SemiBold Condensed" panose="020B0502040204020203" pitchFamily="34" charset="0"/>
              </a:rPr>
              <a:t>robustes</a:t>
            </a:r>
            <a:endParaRPr dirty="0">
              <a:latin typeface="Bahnschrift SemiBold Condensed" panose="020B0502040204020203" pitchFamily="34" charset="0"/>
            </a:endParaRPr>
          </a:p>
          <a:p>
            <a:r>
              <a:rPr dirty="0">
                <a:latin typeface="Bahnschrift SemiBold Condensed" panose="020B0502040204020203" pitchFamily="34" charset="0"/>
              </a:rPr>
              <a:t>  - </a:t>
            </a:r>
            <a:r>
              <a:rPr dirty="0">
                <a:latin typeface="Bahnschrift SemiBold Condensed" panose="020B0502040204020203" pitchFamily="34" charset="0"/>
              </a:rPr>
              <a:t>Consistance</a:t>
            </a:r>
            <a:r>
              <a:rPr dirty="0">
                <a:latin typeface="Bahnschrift SemiBold Condensed" panose="020B0502040204020203" pitchFamily="34" charset="0"/>
              </a:rPr>
              <a:t> </a:t>
            </a:r>
            <a:r>
              <a:rPr dirty="0">
                <a:latin typeface="Bahnschrift SemiBold Condensed" panose="020B0502040204020203" pitchFamily="34" charset="0"/>
              </a:rPr>
              <a:t>stricte</a:t>
            </a:r>
            <a:r>
              <a:rPr dirty="0">
                <a:latin typeface="Bahnschrift SemiBold Condensed" panose="020B0502040204020203" pitchFamily="34" charset="0"/>
              </a:rPr>
              <a:t> et </a:t>
            </a:r>
            <a:r>
              <a:rPr dirty="0">
                <a:latin typeface="Bahnschrift SemiBold Condensed" panose="020B0502040204020203" pitchFamily="34" charset="0"/>
              </a:rPr>
              <a:t>immédiate</a:t>
            </a:r>
            <a:endParaRPr dirty="0">
              <a:latin typeface="Bahnschrift SemiBold Condensed" panose="020B0502040204020203" pitchFamily="34" charset="0"/>
            </a:endParaRPr>
          </a:p>
          <a:p>
            <a:r>
              <a:rPr dirty="0">
                <a:latin typeface="Bahnschrift SemiBold Condensed" panose="020B0502040204020203" pitchFamily="34" charset="0"/>
              </a:rPr>
              <a:t>  - </a:t>
            </a:r>
            <a:r>
              <a:rPr dirty="0">
                <a:latin typeface="Bahnschrift SemiBold Condensed" panose="020B0502040204020203" pitchFamily="34" charset="0"/>
              </a:rPr>
              <a:t>Maintien</a:t>
            </a:r>
            <a:r>
              <a:rPr dirty="0">
                <a:latin typeface="Bahnschrift SemiBold Condensed" panose="020B0502040204020203" pitchFamily="34" charset="0"/>
              </a:rPr>
              <a:t> de </a:t>
            </a:r>
            <a:r>
              <a:rPr dirty="0">
                <a:latin typeface="Bahnschrift SemiBold Condensed" panose="020B0502040204020203" pitchFamily="34" charset="0"/>
              </a:rPr>
              <a:t>l'intégrité</a:t>
            </a:r>
            <a:r>
              <a:rPr dirty="0">
                <a:latin typeface="Bahnschrift SemiBold Condensed" panose="020B0502040204020203" pitchFamily="34" charset="0"/>
              </a:rPr>
              <a:t> </a:t>
            </a:r>
            <a:r>
              <a:rPr dirty="0">
                <a:latin typeface="Bahnschrift SemiBold Condensed" panose="020B0502040204020203" pitchFamily="34" charset="0"/>
              </a:rPr>
              <a:t>référentielle</a:t>
            </a:r>
            <a:r>
              <a:rPr dirty="0">
                <a:latin typeface="Bahnschrift SemiBold Condensed" panose="020B0502040204020203" pitchFamily="34" charset="0"/>
              </a:rPr>
              <a:t> entre les tables</a:t>
            </a:r>
          </a:p>
          <a:p>
            <a:endParaRPr dirty="0">
              <a:latin typeface="Bahnschrift SemiBold Condensed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i="1" u="sng" dirty="0">
                <a:latin typeface="Tw Cen MT Condensed Extra Bold" panose="020B0803020202020204" pitchFamily="34" charset="0"/>
              </a:rPr>
              <a:t>Cas</a:t>
            </a:r>
            <a:r>
              <a:rPr b="1" i="1" u="sng" dirty="0">
                <a:latin typeface="Tw Cen MT Condensed Extra Bold" panose="020B0803020202020204" pitchFamily="34" charset="0"/>
              </a:rPr>
              <a:t> </a:t>
            </a:r>
            <a:r>
              <a:rPr b="1" i="1" u="sng" dirty="0">
                <a:latin typeface="Tw Cen MT Condensed Extra Bold" panose="020B0803020202020204" pitchFamily="34" charset="0"/>
              </a:rPr>
              <a:t>d'Utilisation</a:t>
            </a:r>
            <a:r>
              <a:rPr b="1" i="1" u="sng" dirty="0">
                <a:latin typeface="Tw Cen MT Condensed Extra Bold" panose="020B0803020202020204" pitchFamily="34" charset="0"/>
              </a:rPr>
              <a:t> et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smtClean="0">
                <a:latin typeface="Bahnschrift SemiBold Condensed" panose="020B0502040204020203" pitchFamily="34" charset="0"/>
              </a:rPr>
              <a:t>- </a:t>
            </a:r>
            <a:r>
              <a:rPr dirty="0">
                <a:latin typeface="Bahnschrift SemiBold Condensed" panose="020B0502040204020203" pitchFamily="34" charset="0"/>
              </a:rPr>
              <a:t>MongoDB:</a:t>
            </a:r>
          </a:p>
          <a:p>
            <a:r>
              <a:rPr dirty="0">
                <a:latin typeface="Bahnschrift SemiBold Condensed" panose="020B0502040204020203" pitchFamily="34" charset="0"/>
              </a:rPr>
              <a:t>  - </a:t>
            </a:r>
            <a:r>
              <a:rPr dirty="0">
                <a:latin typeface="Bahnschrift SemiBold Condensed" panose="020B0502040204020203" pitchFamily="34" charset="0"/>
              </a:rPr>
              <a:t>Idéal</a:t>
            </a:r>
            <a:r>
              <a:rPr dirty="0">
                <a:latin typeface="Bahnschrift SemiBold Condensed" panose="020B0502040204020203" pitchFamily="34" charset="0"/>
              </a:rPr>
              <a:t> pour les applications </a:t>
            </a:r>
            <a:r>
              <a:rPr dirty="0">
                <a:latin typeface="Bahnschrift SemiBold Condensed" panose="020B0502040204020203" pitchFamily="34" charset="0"/>
              </a:rPr>
              <a:t>nécessitant</a:t>
            </a:r>
            <a:r>
              <a:rPr dirty="0">
                <a:latin typeface="Bahnschrift SemiBold Condensed" panose="020B0502040204020203" pitchFamily="34" charset="0"/>
              </a:rPr>
              <a:t> </a:t>
            </a:r>
            <a:r>
              <a:rPr dirty="0">
                <a:latin typeface="Bahnschrift SemiBold Condensed" panose="020B0502040204020203" pitchFamily="34" charset="0"/>
              </a:rPr>
              <a:t>une</a:t>
            </a:r>
            <a:r>
              <a:rPr dirty="0">
                <a:latin typeface="Bahnschrift SemiBold Condensed" panose="020B0502040204020203" pitchFamily="34" charset="0"/>
              </a:rPr>
              <a:t> </a:t>
            </a:r>
            <a:r>
              <a:rPr dirty="0">
                <a:latin typeface="Bahnschrift SemiBold Condensed" panose="020B0502040204020203" pitchFamily="34" charset="0"/>
              </a:rPr>
              <a:t>flexibilité</a:t>
            </a:r>
            <a:r>
              <a:rPr dirty="0">
                <a:latin typeface="Bahnschrift SemiBold Condensed" panose="020B0502040204020203" pitchFamily="34" charset="0"/>
              </a:rPr>
              <a:t> des </a:t>
            </a:r>
            <a:r>
              <a:rPr dirty="0">
                <a:latin typeface="Bahnschrift SemiBold Condensed" panose="020B0502040204020203" pitchFamily="34" charset="0"/>
              </a:rPr>
              <a:t>schémas</a:t>
            </a:r>
            <a:endParaRPr dirty="0">
              <a:latin typeface="Bahnschrift SemiBold Condensed" panose="020B0502040204020203" pitchFamily="34" charset="0"/>
            </a:endParaRPr>
          </a:p>
          <a:p>
            <a:r>
              <a:rPr dirty="0">
                <a:latin typeface="Bahnschrift SemiBold Condensed" panose="020B0502040204020203" pitchFamily="34" charset="0"/>
              </a:rPr>
              <a:t>  - </a:t>
            </a:r>
            <a:r>
              <a:rPr dirty="0">
                <a:latin typeface="Bahnschrift SemiBold Condensed" panose="020B0502040204020203" pitchFamily="34" charset="0"/>
              </a:rPr>
              <a:t>Recommandé</a:t>
            </a:r>
            <a:r>
              <a:rPr dirty="0">
                <a:latin typeface="Bahnschrift SemiBold Condensed" panose="020B0502040204020203" pitchFamily="34" charset="0"/>
              </a:rPr>
              <a:t> pour les </a:t>
            </a:r>
            <a:r>
              <a:rPr dirty="0">
                <a:latin typeface="Bahnschrift SemiBold Condensed" panose="020B0502040204020203" pitchFamily="34" charset="0"/>
              </a:rPr>
              <a:t>grandes</a:t>
            </a:r>
            <a:r>
              <a:rPr dirty="0">
                <a:latin typeface="Bahnschrift SemiBold Condensed" panose="020B0502040204020203" pitchFamily="34" charset="0"/>
              </a:rPr>
              <a:t> applications </a:t>
            </a:r>
            <a:r>
              <a:rPr dirty="0">
                <a:latin typeface="Bahnschrift SemiBold Condensed" panose="020B0502040204020203" pitchFamily="34" charset="0"/>
              </a:rPr>
              <a:t>distribuées</a:t>
            </a:r>
            <a:r>
              <a:rPr dirty="0">
                <a:latin typeface="Bahnschrift SemiBold Condensed" panose="020B0502040204020203" pitchFamily="34" charset="0"/>
              </a:rPr>
              <a:t>, Big Data, </a:t>
            </a:r>
            <a:r>
              <a:rPr dirty="0">
                <a:latin typeface="Bahnschrift SemiBold Condensed" panose="020B0502040204020203" pitchFamily="34" charset="0"/>
              </a:rPr>
              <a:t>IoT</a:t>
            </a:r>
            <a:endParaRPr dirty="0">
              <a:latin typeface="Bahnschrift SemiBold Condensed" panose="020B0502040204020203" pitchFamily="34" charset="0"/>
            </a:endParaRPr>
          </a:p>
          <a:p>
            <a:r>
              <a:rPr dirty="0">
                <a:latin typeface="Bahnschrift SemiBold Condensed" panose="020B0502040204020203" pitchFamily="34" charset="0"/>
              </a:rPr>
              <a:t>  - </a:t>
            </a:r>
            <a:r>
              <a:rPr dirty="0">
                <a:latin typeface="Bahnschrift SemiBold Condensed" panose="020B0502040204020203" pitchFamily="34" charset="0"/>
              </a:rPr>
              <a:t>Avantages</a:t>
            </a:r>
            <a:r>
              <a:rPr dirty="0">
                <a:latin typeface="Bahnschrift SemiBold Condensed" panose="020B0502040204020203" pitchFamily="34" charset="0"/>
              </a:rPr>
              <a:t> </a:t>
            </a:r>
            <a:r>
              <a:rPr dirty="0">
                <a:latin typeface="Bahnschrift SemiBold Condensed" panose="020B0502040204020203" pitchFamily="34" charset="0"/>
              </a:rPr>
              <a:t>en</a:t>
            </a:r>
            <a:r>
              <a:rPr dirty="0">
                <a:latin typeface="Bahnschrift SemiBold Condensed" panose="020B0502040204020203" pitchFamily="34" charset="0"/>
              </a:rPr>
              <a:t> </a:t>
            </a:r>
            <a:r>
              <a:rPr dirty="0">
                <a:latin typeface="Bahnschrift SemiBold Condensed" panose="020B0502040204020203" pitchFamily="34" charset="0"/>
              </a:rPr>
              <a:t>termes</a:t>
            </a:r>
            <a:r>
              <a:rPr dirty="0">
                <a:latin typeface="Bahnschrift SemiBold Condensed" panose="020B0502040204020203" pitchFamily="34" charset="0"/>
              </a:rPr>
              <a:t> de </a:t>
            </a:r>
            <a:r>
              <a:rPr dirty="0">
                <a:latin typeface="Bahnschrift SemiBold Condensed" panose="020B0502040204020203" pitchFamily="34" charset="0"/>
              </a:rPr>
              <a:t>rapidité</a:t>
            </a:r>
            <a:r>
              <a:rPr dirty="0">
                <a:latin typeface="Bahnschrift SemiBold Condensed" panose="020B0502040204020203" pitchFamily="34" charset="0"/>
              </a:rPr>
              <a:t> et </a:t>
            </a:r>
            <a:r>
              <a:rPr dirty="0">
                <a:latin typeface="Bahnschrift SemiBold Condensed" panose="020B0502040204020203" pitchFamily="34" charset="0"/>
              </a:rPr>
              <a:t>d'évolutivité</a:t>
            </a:r>
            <a:endParaRPr dirty="0">
              <a:latin typeface="Bahnschrift SemiBold Condensed" panose="020B0502040204020203" pitchFamily="34" charset="0"/>
            </a:endParaRPr>
          </a:p>
          <a:p>
            <a:r>
              <a:rPr dirty="0">
                <a:latin typeface="Bahnschrift SemiBold Condensed" panose="020B0502040204020203" pitchFamily="34" charset="0"/>
              </a:rPr>
              <a:t>- SQL:</a:t>
            </a:r>
          </a:p>
          <a:p>
            <a:r>
              <a:rPr dirty="0">
                <a:latin typeface="Bahnschrift SemiBold Condensed" panose="020B0502040204020203" pitchFamily="34" charset="0"/>
              </a:rPr>
              <a:t>  - </a:t>
            </a:r>
            <a:r>
              <a:rPr dirty="0">
                <a:latin typeface="Bahnschrift SemiBold Condensed" panose="020B0502040204020203" pitchFamily="34" charset="0"/>
              </a:rPr>
              <a:t>Adapté</a:t>
            </a:r>
            <a:r>
              <a:rPr dirty="0">
                <a:latin typeface="Bahnschrift SemiBold Condensed" panose="020B0502040204020203" pitchFamily="34" charset="0"/>
              </a:rPr>
              <a:t> aux applications </a:t>
            </a:r>
            <a:r>
              <a:rPr dirty="0">
                <a:latin typeface="Bahnschrift SemiBold Condensed" panose="020B0502040204020203" pitchFamily="34" charset="0"/>
              </a:rPr>
              <a:t>nécessitant</a:t>
            </a:r>
            <a:r>
              <a:rPr dirty="0">
                <a:latin typeface="Bahnschrift SemiBold Condensed" panose="020B0502040204020203" pitchFamily="34" charset="0"/>
              </a:rPr>
              <a:t> des transactions complexes et </a:t>
            </a:r>
            <a:r>
              <a:rPr dirty="0">
                <a:latin typeface="Bahnschrift SemiBold Condensed" panose="020B0502040204020203" pitchFamily="34" charset="0"/>
              </a:rPr>
              <a:t>une</a:t>
            </a:r>
            <a:r>
              <a:rPr dirty="0">
                <a:latin typeface="Bahnschrift SemiBold Condensed" panose="020B0502040204020203" pitchFamily="34" charset="0"/>
              </a:rPr>
              <a:t> </a:t>
            </a:r>
            <a:r>
              <a:rPr dirty="0">
                <a:latin typeface="Bahnschrift SemiBold Condensed" panose="020B0502040204020203" pitchFamily="34" charset="0"/>
              </a:rPr>
              <a:t>intégrité</a:t>
            </a:r>
            <a:r>
              <a:rPr dirty="0">
                <a:latin typeface="Bahnschrift SemiBold Condensed" panose="020B0502040204020203" pitchFamily="34" charset="0"/>
              </a:rPr>
              <a:t> des </a:t>
            </a:r>
            <a:r>
              <a:rPr dirty="0">
                <a:latin typeface="Bahnschrift SemiBold Condensed" panose="020B0502040204020203" pitchFamily="34" charset="0"/>
              </a:rPr>
              <a:t>données</a:t>
            </a:r>
            <a:endParaRPr dirty="0">
              <a:latin typeface="Bahnschrift SemiBold Condensed" panose="020B0502040204020203" pitchFamily="34" charset="0"/>
            </a:endParaRPr>
          </a:p>
          <a:p>
            <a:r>
              <a:rPr dirty="0">
                <a:latin typeface="Bahnschrift SemiBold Condensed" panose="020B0502040204020203" pitchFamily="34" charset="0"/>
              </a:rPr>
              <a:t>  - </a:t>
            </a:r>
            <a:r>
              <a:rPr dirty="0">
                <a:latin typeface="Bahnschrift SemiBold Condensed" panose="020B0502040204020203" pitchFamily="34" charset="0"/>
              </a:rPr>
              <a:t>Utilisé</a:t>
            </a:r>
            <a:r>
              <a:rPr dirty="0">
                <a:latin typeface="Bahnschrift SemiBold Condensed" panose="020B0502040204020203" pitchFamily="34" charset="0"/>
              </a:rPr>
              <a:t> </a:t>
            </a:r>
            <a:r>
              <a:rPr dirty="0">
                <a:latin typeface="Bahnschrift SemiBold Condensed" panose="020B0502040204020203" pitchFamily="34" charset="0"/>
              </a:rPr>
              <a:t>dans</a:t>
            </a:r>
            <a:r>
              <a:rPr dirty="0">
                <a:latin typeface="Bahnschrift SemiBold Condensed" panose="020B0502040204020203" pitchFamily="34" charset="0"/>
              </a:rPr>
              <a:t> les </a:t>
            </a:r>
            <a:r>
              <a:rPr dirty="0">
                <a:latin typeface="Bahnschrift SemiBold Condensed" panose="020B0502040204020203" pitchFamily="34" charset="0"/>
              </a:rPr>
              <a:t>systèmes</a:t>
            </a:r>
            <a:r>
              <a:rPr dirty="0">
                <a:latin typeface="Bahnschrift SemiBold Condensed" panose="020B0502040204020203" pitchFamily="34" charset="0"/>
              </a:rPr>
              <a:t> financiers, ERP, CRM</a:t>
            </a:r>
          </a:p>
          <a:p>
            <a:r>
              <a:rPr dirty="0">
                <a:latin typeface="Bahnschrift SemiBold Condensed" panose="020B0502040204020203" pitchFamily="34" charset="0"/>
              </a:rPr>
              <a:t>  - </a:t>
            </a:r>
            <a:r>
              <a:rPr dirty="0">
                <a:latin typeface="Bahnschrift SemiBold Condensed" panose="020B0502040204020203" pitchFamily="34" charset="0"/>
              </a:rPr>
              <a:t>Robustesse</a:t>
            </a:r>
            <a:r>
              <a:rPr dirty="0">
                <a:latin typeface="Bahnschrift SemiBold Condensed" panose="020B0502040204020203" pitchFamily="34" charset="0"/>
              </a:rPr>
              <a:t> et </a:t>
            </a:r>
            <a:r>
              <a:rPr dirty="0">
                <a:latin typeface="Bahnschrift SemiBold Condensed" panose="020B0502040204020203" pitchFamily="34" charset="0"/>
              </a:rPr>
              <a:t>fiabilité</a:t>
            </a:r>
            <a:r>
              <a:rPr dirty="0">
                <a:latin typeface="Bahnschrift SemiBold Condensed" panose="020B0502040204020203" pitchFamily="34" charset="0"/>
              </a:rPr>
              <a:t> </a:t>
            </a:r>
            <a:r>
              <a:rPr dirty="0">
                <a:latin typeface="Bahnschrift SemiBold Condensed" panose="020B0502040204020203" pitchFamily="34" charset="0"/>
              </a:rPr>
              <a:t>éprouvées</a:t>
            </a:r>
            <a:endParaRPr dirty="0">
              <a:latin typeface="Bahnschrift SemiBold Condensed" panose="020B0502040204020203" pitchFamily="34" charset="0"/>
            </a:endParaRPr>
          </a:p>
          <a:p>
            <a:endParaRPr dirty="0">
              <a:latin typeface="Bahnschrift SemiBold Condensed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25</TotalTime>
  <Words>420</Words>
  <Application>Microsoft Office PowerPoint</Application>
  <PresentationFormat>Affichage à l'écran (4:3)</PresentationFormat>
  <Paragraphs>66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Bahnschrift SemiBold Condensed</vt:lpstr>
      <vt:lpstr>Bahnschrift SemiBold SemiConden</vt:lpstr>
      <vt:lpstr>Century Gothic</vt:lpstr>
      <vt:lpstr>Tw Cen MT Condensed Extra Bold</vt:lpstr>
      <vt:lpstr>Traînée de condensation</vt:lpstr>
      <vt:lpstr>Comparaison entre MongoDB et SQL </vt:lpstr>
      <vt:lpstr>Presentation de Mongo DB </vt:lpstr>
      <vt:lpstr>Présentation de SQL</vt:lpstr>
      <vt:lpstr>Comparaison des Modèles de Données</vt:lpstr>
      <vt:lpstr>Scalabilité et Performances</vt:lpstr>
      <vt:lpstr>Transactions et Consistance</vt:lpstr>
      <vt:lpstr>Cas d'Utilisation et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Comparaison entre MongoDB et SQL</dc:title>
  <dc:subject/>
  <dc:creator>Chris Andy Waounwa</dc:creator>
  <cp:keywords/>
  <dc:description>generated using python-pptx</dc:description>
  <cp:lastModifiedBy>Chris Andy Waounwa</cp:lastModifiedBy>
  <cp:revision>4</cp:revision>
  <dcterms:created xsi:type="dcterms:W3CDTF">2013-01-27T09:14:16Z</dcterms:created>
  <dcterms:modified xsi:type="dcterms:W3CDTF">2024-07-23T14:41:55Z</dcterms:modified>
  <cp:category/>
</cp:coreProperties>
</file>