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6"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8F41-602A-0F1C-A394-895EB2E4132F}"/>
              </a:ext>
            </a:extLst>
          </p:cNvPr>
          <p:cNvSpPr>
            <a:spLocks noGrp="1"/>
          </p:cNvSpPr>
          <p:nvPr>
            <p:ph type="ctrTitle"/>
          </p:nvPr>
        </p:nvSpPr>
        <p:spPr/>
        <p:txBody>
          <a:bodyPr/>
          <a:lstStyle/>
          <a:p>
            <a:r>
              <a:rPr lang="en-IN" dirty="0"/>
              <a:t>Securing Smart Home Automation Network using Cisco Packet Tracer</a:t>
            </a:r>
          </a:p>
        </p:txBody>
      </p:sp>
      <p:sp>
        <p:nvSpPr>
          <p:cNvPr id="3" name="Subtitle 2">
            <a:extLst>
              <a:ext uri="{FF2B5EF4-FFF2-40B4-BE49-F238E27FC236}">
                <a16:creationId xmlns:a16="http://schemas.microsoft.com/office/drawing/2014/main" id="{B11D31C3-3630-63DB-24DA-39FE4BCE5CB0}"/>
              </a:ext>
            </a:extLst>
          </p:cNvPr>
          <p:cNvSpPr>
            <a:spLocks noGrp="1"/>
          </p:cNvSpPr>
          <p:nvPr>
            <p:ph type="subTitle" idx="1"/>
          </p:nvPr>
        </p:nvSpPr>
        <p:spPr/>
        <p:txBody>
          <a:bodyPr/>
          <a:lstStyle/>
          <a:p>
            <a:r>
              <a:rPr lang="en-IN" dirty="0"/>
              <a:t>Done by</a:t>
            </a:r>
          </a:p>
          <a:p>
            <a:r>
              <a:rPr lang="en-IN" dirty="0" err="1"/>
              <a:t>Visakh</a:t>
            </a:r>
            <a:r>
              <a:rPr lang="en-IN" dirty="0"/>
              <a:t> Pradeep (21BLC1078)</a:t>
            </a:r>
          </a:p>
          <a:p>
            <a:r>
              <a:rPr lang="en-IN" dirty="0"/>
              <a:t>Fawaaz S (21BLC1245)</a:t>
            </a:r>
          </a:p>
          <a:p>
            <a:endParaRPr lang="en-IN" dirty="0"/>
          </a:p>
          <a:p>
            <a:endParaRPr lang="en-IN" dirty="0"/>
          </a:p>
        </p:txBody>
      </p:sp>
    </p:spTree>
    <p:extLst>
      <p:ext uri="{BB962C8B-B14F-4D97-AF65-F5344CB8AC3E}">
        <p14:creationId xmlns:p14="http://schemas.microsoft.com/office/powerpoint/2010/main" val="238884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4ABE-5015-2BA4-4549-5CF79B68C821}"/>
              </a:ext>
            </a:extLst>
          </p:cNvPr>
          <p:cNvSpPr>
            <a:spLocks noGrp="1"/>
          </p:cNvSpPr>
          <p:nvPr>
            <p:ph type="title"/>
          </p:nvPr>
        </p:nvSpPr>
        <p:spPr/>
        <p:txBody>
          <a:bodyPr/>
          <a:lstStyle/>
          <a:p>
            <a:r>
              <a:rPr lang="en-IN" dirty="0"/>
              <a:t>     WAN SETUP                        END NODE SETUP</a:t>
            </a:r>
          </a:p>
        </p:txBody>
      </p:sp>
      <p:pic>
        <p:nvPicPr>
          <p:cNvPr id="4" name="Content Placeholder 3">
            <a:extLst>
              <a:ext uri="{FF2B5EF4-FFF2-40B4-BE49-F238E27FC236}">
                <a16:creationId xmlns:a16="http://schemas.microsoft.com/office/drawing/2014/main" id="{A0C4C3E1-8D45-9237-39C9-CB04813C0674}"/>
              </a:ext>
            </a:extLst>
          </p:cNvPr>
          <p:cNvPicPr>
            <a:picLocks noGrp="1" noChangeAspect="1"/>
          </p:cNvPicPr>
          <p:nvPr>
            <p:ph idx="1"/>
          </p:nvPr>
        </p:nvPicPr>
        <p:blipFill>
          <a:blip r:embed="rId2"/>
          <a:stretch>
            <a:fillRect/>
          </a:stretch>
        </p:blipFill>
        <p:spPr>
          <a:xfrm>
            <a:off x="1141412" y="1832392"/>
            <a:ext cx="4172361" cy="4206723"/>
          </a:xfrm>
          <a:prstGeom prst="rect">
            <a:avLst/>
          </a:prstGeom>
        </p:spPr>
      </p:pic>
      <p:pic>
        <p:nvPicPr>
          <p:cNvPr id="5" name="Content Placeholder 5">
            <a:extLst>
              <a:ext uri="{FF2B5EF4-FFF2-40B4-BE49-F238E27FC236}">
                <a16:creationId xmlns:a16="http://schemas.microsoft.com/office/drawing/2014/main" id="{5EA75C74-DBBA-D1B1-650E-D3522FE7B035}"/>
              </a:ext>
            </a:extLst>
          </p:cNvPr>
          <p:cNvPicPr>
            <a:picLocks noChangeAspect="1"/>
          </p:cNvPicPr>
          <p:nvPr/>
        </p:nvPicPr>
        <p:blipFill>
          <a:blip r:embed="rId3"/>
          <a:stretch>
            <a:fillRect/>
          </a:stretch>
        </p:blipFill>
        <p:spPr>
          <a:xfrm>
            <a:off x="6897647" y="1832393"/>
            <a:ext cx="3866605" cy="4206723"/>
          </a:xfrm>
          <a:prstGeom prst="rect">
            <a:avLst/>
          </a:prstGeom>
        </p:spPr>
      </p:pic>
    </p:spTree>
    <p:extLst>
      <p:ext uri="{BB962C8B-B14F-4D97-AF65-F5344CB8AC3E}">
        <p14:creationId xmlns:p14="http://schemas.microsoft.com/office/powerpoint/2010/main" val="190175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BDBD-1730-7140-5634-9887A1BA1E4E}"/>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408939C0-B34A-A895-F09B-13A7482BD36A}"/>
              </a:ext>
            </a:extLst>
          </p:cNvPr>
          <p:cNvSpPr>
            <a:spLocks noGrp="1"/>
          </p:cNvSpPr>
          <p:nvPr>
            <p:ph idx="1"/>
          </p:nvPr>
        </p:nvSpPr>
        <p:spPr/>
        <p:txBody>
          <a:bodyPr>
            <a:normAutofit fontScale="92500"/>
          </a:bodyPr>
          <a:lstStyle/>
          <a:p>
            <a:r>
              <a:rPr lang="en-US" dirty="0"/>
              <a:t>Over the past few years, home automation has become more popular. </a:t>
            </a:r>
          </a:p>
          <a:p>
            <a:r>
              <a:rPr lang="en-US" dirty="0"/>
              <a:t>IoT is a constantly developing technology, there are now smarter and more sophisticated solutions in the field of home automation. The appliances must be completely automated without any user involvement of any kind in order to raise the standard of living.</a:t>
            </a:r>
          </a:p>
          <a:p>
            <a:r>
              <a:rPr lang="en-US" dirty="0"/>
              <a:t> Due to recent security breaches in many homes, home security is now a need. Therefore it is necessary to implement various security measures in the home network so as to live a secure life at home.</a:t>
            </a:r>
            <a:endParaRPr lang="en-IN" dirty="0"/>
          </a:p>
        </p:txBody>
      </p:sp>
    </p:spTree>
    <p:extLst>
      <p:ext uri="{BB962C8B-B14F-4D97-AF65-F5344CB8AC3E}">
        <p14:creationId xmlns:p14="http://schemas.microsoft.com/office/powerpoint/2010/main" val="99364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DC54-B033-02E9-FEA8-780DA758070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F6EB5A7-4D5B-22DB-26D7-5B9E270BC954}"/>
              </a:ext>
            </a:extLst>
          </p:cNvPr>
          <p:cNvSpPr>
            <a:spLocks noGrp="1"/>
          </p:cNvSpPr>
          <p:nvPr>
            <p:ph idx="1"/>
          </p:nvPr>
        </p:nvSpPr>
        <p:spPr/>
        <p:txBody>
          <a:bodyPr>
            <a:noAutofit/>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project is on designing and implementing a home automation system using Cisco Packet Tracer and enhancing it’s security using various methods.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Packet tracer  is being utilized to create a system that integrates various devices like sensors and actuators to enhance home comfort, convenience, energy efficiency, and security.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system aims to automate various tasks and improve convenience, comfort, and energy efficiency within a home along with being secured from unauthorized access.</a:t>
            </a:r>
          </a:p>
        </p:txBody>
      </p:sp>
    </p:spTree>
    <p:extLst>
      <p:ext uri="{BB962C8B-B14F-4D97-AF65-F5344CB8AC3E}">
        <p14:creationId xmlns:p14="http://schemas.microsoft.com/office/powerpoint/2010/main" val="409276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9E93-C9FA-4059-EC53-259D25D73B1F}"/>
              </a:ext>
            </a:extLst>
          </p:cNvPr>
          <p:cNvSpPr>
            <a:spLocks noGrp="1"/>
          </p:cNvSpPr>
          <p:nvPr>
            <p:ph type="title"/>
          </p:nvPr>
        </p:nvSpPr>
        <p:spPr/>
        <p:txBody>
          <a:bodyPr/>
          <a:lstStyle/>
          <a:p>
            <a:r>
              <a:rPr lang="en-IN" dirty="0"/>
              <a:t>Proposed methodology</a:t>
            </a:r>
          </a:p>
        </p:txBody>
      </p:sp>
      <p:sp>
        <p:nvSpPr>
          <p:cNvPr id="3" name="Content Placeholder 2">
            <a:extLst>
              <a:ext uri="{FF2B5EF4-FFF2-40B4-BE49-F238E27FC236}">
                <a16:creationId xmlns:a16="http://schemas.microsoft.com/office/drawing/2014/main" id="{1DD62B5A-7B79-D43F-9054-5B1015C5FD10}"/>
              </a:ext>
            </a:extLst>
          </p:cNvPr>
          <p:cNvSpPr>
            <a:spLocks noGrp="1"/>
          </p:cNvSpPr>
          <p:nvPr>
            <p:ph idx="1"/>
          </p:nvPr>
        </p:nvSpPr>
        <p:spPr/>
        <p:txBody>
          <a:bodyPr>
            <a:normAutofit fontScale="92500"/>
          </a:bodyPr>
          <a:lstStyle/>
          <a:p>
            <a:r>
              <a:rPr lang="en-IN" dirty="0"/>
              <a:t>We will use different IoT based systems like fans, doors, smoke detector, humidity monitor, smart lamps, fire sprinklers and alarms to create a virtual IoT implemented home in Cisco Packet Tracer</a:t>
            </a:r>
          </a:p>
          <a:p>
            <a:r>
              <a:rPr lang="en-IN" dirty="0"/>
              <a:t>A Home Gateway will be configured to control (automate) all the IoT devices used in the home network. </a:t>
            </a:r>
          </a:p>
          <a:p>
            <a:r>
              <a:rPr lang="en-IN" dirty="0"/>
              <a:t>We will then connect the Home IoT system with a Mobile Tower Network so that a smartphone connected to the mobile tower can be used to configure the IoT devices</a:t>
            </a:r>
          </a:p>
        </p:txBody>
      </p:sp>
    </p:spTree>
    <p:extLst>
      <p:ext uri="{BB962C8B-B14F-4D97-AF65-F5344CB8AC3E}">
        <p14:creationId xmlns:p14="http://schemas.microsoft.com/office/powerpoint/2010/main" val="87297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AB76-DD25-1AEF-8781-587743A204FC}"/>
              </a:ext>
            </a:extLst>
          </p:cNvPr>
          <p:cNvSpPr>
            <a:spLocks noGrp="1"/>
          </p:cNvSpPr>
          <p:nvPr>
            <p:ph type="title"/>
          </p:nvPr>
        </p:nvSpPr>
        <p:spPr>
          <a:xfrm>
            <a:off x="465516" y="17199"/>
            <a:ext cx="9905998" cy="1478570"/>
          </a:xfrm>
        </p:spPr>
        <p:txBody>
          <a:bodyPr/>
          <a:lstStyle/>
          <a:p>
            <a:r>
              <a:rPr lang="en-IN" dirty="0"/>
              <a:t>Block diagram</a:t>
            </a:r>
          </a:p>
        </p:txBody>
      </p:sp>
      <p:sp>
        <p:nvSpPr>
          <p:cNvPr id="4" name="Rectangle 3">
            <a:extLst>
              <a:ext uri="{FF2B5EF4-FFF2-40B4-BE49-F238E27FC236}">
                <a16:creationId xmlns:a16="http://schemas.microsoft.com/office/drawing/2014/main" id="{04982537-58B5-A690-E86B-0EBAAC67D8D0}"/>
              </a:ext>
            </a:extLst>
          </p:cNvPr>
          <p:cNvSpPr/>
          <p:nvPr/>
        </p:nvSpPr>
        <p:spPr>
          <a:xfrm>
            <a:off x="5265250" y="3110999"/>
            <a:ext cx="1150620" cy="487680"/>
          </a:xfrm>
          <a:prstGeom prst="rect">
            <a:avLst/>
          </a:prstGeom>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HOME GATEWAY</a:t>
            </a:r>
          </a:p>
        </p:txBody>
      </p:sp>
      <p:cxnSp>
        <p:nvCxnSpPr>
          <p:cNvPr id="5" name="Straight Connector 4">
            <a:extLst>
              <a:ext uri="{FF2B5EF4-FFF2-40B4-BE49-F238E27FC236}">
                <a16:creationId xmlns:a16="http://schemas.microsoft.com/office/drawing/2014/main" id="{DD455C0B-CFF8-F94E-E36F-7304C6DEFFE4}"/>
              </a:ext>
            </a:extLst>
          </p:cNvPr>
          <p:cNvCxnSpPr>
            <a:cxnSpLocks/>
            <a:endCxn id="4" idx="0"/>
          </p:cNvCxnSpPr>
          <p:nvPr/>
        </p:nvCxnSpPr>
        <p:spPr>
          <a:xfrm>
            <a:off x="4329260" y="2188979"/>
            <a:ext cx="1511300" cy="92202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13EE8ED9-B153-04C6-5748-22D0641E8A92}"/>
              </a:ext>
            </a:extLst>
          </p:cNvPr>
          <p:cNvCxnSpPr>
            <a:cxnSpLocks/>
          </p:cNvCxnSpPr>
          <p:nvPr/>
        </p:nvCxnSpPr>
        <p:spPr>
          <a:xfrm>
            <a:off x="5807540" y="2051819"/>
            <a:ext cx="15240" cy="1074420"/>
          </a:xfrm>
          <a:prstGeom prst="line">
            <a:avLst/>
          </a:prstGeom>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B6DC2007-2EF4-4220-3403-844A0DAD0243}"/>
              </a:ext>
            </a:extLst>
          </p:cNvPr>
          <p:cNvSpPr/>
          <p:nvPr/>
        </p:nvSpPr>
        <p:spPr>
          <a:xfrm>
            <a:off x="3635840" y="1792739"/>
            <a:ext cx="1181100" cy="4267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PCs</a:t>
            </a:r>
          </a:p>
        </p:txBody>
      </p:sp>
      <p:sp>
        <p:nvSpPr>
          <p:cNvPr id="8" name="Oval 7">
            <a:extLst>
              <a:ext uri="{FF2B5EF4-FFF2-40B4-BE49-F238E27FC236}">
                <a16:creationId xmlns:a16="http://schemas.microsoft.com/office/drawing/2014/main" id="{5CF9FCD6-8BA6-6E05-F67F-1BCCCA7FF283}"/>
              </a:ext>
            </a:extLst>
          </p:cNvPr>
          <p:cNvSpPr/>
          <p:nvPr/>
        </p:nvSpPr>
        <p:spPr>
          <a:xfrm>
            <a:off x="5236040" y="1686059"/>
            <a:ext cx="1173480" cy="4572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Fan/Lamps</a:t>
            </a:r>
          </a:p>
        </p:txBody>
      </p:sp>
      <p:cxnSp>
        <p:nvCxnSpPr>
          <p:cNvPr id="9" name="Straight Connector 8">
            <a:extLst>
              <a:ext uri="{FF2B5EF4-FFF2-40B4-BE49-F238E27FC236}">
                <a16:creationId xmlns:a16="http://schemas.microsoft.com/office/drawing/2014/main" id="{9A1B722F-408D-4FD4-0D2E-DBACBDD91EE7}"/>
              </a:ext>
            </a:extLst>
          </p:cNvPr>
          <p:cNvCxnSpPr>
            <a:cxnSpLocks/>
            <a:stCxn id="4" idx="1"/>
            <a:endCxn id="26" idx="0"/>
          </p:cNvCxnSpPr>
          <p:nvPr/>
        </p:nvCxnSpPr>
        <p:spPr>
          <a:xfrm flipH="1">
            <a:off x="4443592" y="3354839"/>
            <a:ext cx="821658" cy="38778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F97D0CE-6E6B-7D38-FB46-827EF7F25E22}"/>
              </a:ext>
            </a:extLst>
          </p:cNvPr>
          <p:cNvCxnSpPr>
            <a:cxnSpLocks/>
            <a:stCxn id="31" idx="4"/>
            <a:endCxn id="11" idx="0"/>
          </p:cNvCxnSpPr>
          <p:nvPr/>
        </p:nvCxnSpPr>
        <p:spPr>
          <a:xfrm>
            <a:off x="3298190" y="5438956"/>
            <a:ext cx="28519" cy="263154"/>
          </a:xfrm>
          <a:prstGeom prst="line">
            <a:avLst/>
          </a:prstGeom>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78E74A40-EA38-F0DE-5C03-4EAE3392EB86}"/>
              </a:ext>
            </a:extLst>
          </p:cNvPr>
          <p:cNvSpPr/>
          <p:nvPr/>
        </p:nvSpPr>
        <p:spPr>
          <a:xfrm>
            <a:off x="2888401" y="5702110"/>
            <a:ext cx="876615" cy="551544"/>
          </a:xfrm>
          <a:prstGeom prst="round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TOWER</a:t>
            </a:r>
          </a:p>
        </p:txBody>
      </p:sp>
      <p:cxnSp>
        <p:nvCxnSpPr>
          <p:cNvPr id="14" name="Straight Connector 13">
            <a:extLst>
              <a:ext uri="{FF2B5EF4-FFF2-40B4-BE49-F238E27FC236}">
                <a16:creationId xmlns:a16="http://schemas.microsoft.com/office/drawing/2014/main" id="{F4EE1F79-491D-925A-DAA3-07DF9A01978B}"/>
              </a:ext>
            </a:extLst>
          </p:cNvPr>
          <p:cNvCxnSpPr>
            <a:cxnSpLocks/>
            <a:stCxn id="4" idx="3"/>
          </p:cNvCxnSpPr>
          <p:nvPr/>
        </p:nvCxnSpPr>
        <p:spPr>
          <a:xfrm flipV="1">
            <a:off x="6415870" y="1899478"/>
            <a:ext cx="1103215" cy="1455361"/>
          </a:xfrm>
          <a:prstGeom prst="line">
            <a:avLst/>
          </a:prstGeom>
        </p:spPr>
        <p:style>
          <a:lnRef idx="1">
            <a:schemeClr val="dk1"/>
          </a:lnRef>
          <a:fillRef idx="0">
            <a:schemeClr val="dk1"/>
          </a:fillRef>
          <a:effectRef idx="0">
            <a:schemeClr val="dk1"/>
          </a:effectRef>
          <a:fontRef idx="minor">
            <a:schemeClr val="tx1"/>
          </a:fontRef>
        </p:style>
      </p:cxnSp>
      <p:sp>
        <p:nvSpPr>
          <p:cNvPr id="26" name="Content Placeholder 25">
            <a:extLst>
              <a:ext uri="{FF2B5EF4-FFF2-40B4-BE49-F238E27FC236}">
                <a16:creationId xmlns:a16="http://schemas.microsoft.com/office/drawing/2014/main" id="{B3D9B5F6-9A8A-31DB-EBB2-EC4EEAFFE7A6}"/>
              </a:ext>
            </a:extLst>
          </p:cNvPr>
          <p:cNvSpPr>
            <a:spLocks noGrp="1"/>
          </p:cNvSpPr>
          <p:nvPr>
            <p:ph idx="1"/>
          </p:nvPr>
        </p:nvSpPr>
        <p:spPr>
          <a:xfrm>
            <a:off x="3651143" y="3742625"/>
            <a:ext cx="1584897" cy="922021"/>
          </a:xfrm>
          <a:prstGeom prst="flowChartDecision">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IN" sz="1100" dirty="0">
                <a:effectLst/>
                <a:ea typeface="Calibri" panose="020F0502020204030204" pitchFamily="34" charset="0"/>
                <a:cs typeface="Times New Roman" panose="02020603050405020304" pitchFamily="18" charset="0"/>
              </a:rPr>
              <a:t>CABLE MODEM</a:t>
            </a:r>
          </a:p>
        </p:txBody>
      </p:sp>
      <p:sp>
        <p:nvSpPr>
          <p:cNvPr id="36" name="Flowchart: Data 35">
            <a:extLst>
              <a:ext uri="{FF2B5EF4-FFF2-40B4-BE49-F238E27FC236}">
                <a16:creationId xmlns:a16="http://schemas.microsoft.com/office/drawing/2014/main" id="{E2CC2957-3202-C5AD-5765-7A649F1F2813}"/>
              </a:ext>
            </a:extLst>
          </p:cNvPr>
          <p:cNvSpPr/>
          <p:nvPr/>
        </p:nvSpPr>
        <p:spPr>
          <a:xfrm>
            <a:off x="7062415" y="1617349"/>
            <a:ext cx="1049760" cy="282129"/>
          </a:xfrm>
          <a:prstGeom prst="flowChartInputOut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Sensors</a:t>
            </a:r>
          </a:p>
        </p:txBody>
      </p:sp>
      <p:cxnSp>
        <p:nvCxnSpPr>
          <p:cNvPr id="38" name="Straight Connector 37">
            <a:extLst>
              <a:ext uri="{FF2B5EF4-FFF2-40B4-BE49-F238E27FC236}">
                <a16:creationId xmlns:a16="http://schemas.microsoft.com/office/drawing/2014/main" id="{C8112643-207C-BC1C-E510-B1FCF7C5C6FB}"/>
              </a:ext>
            </a:extLst>
          </p:cNvPr>
          <p:cNvCxnSpPr>
            <a:cxnSpLocks/>
            <a:stCxn id="4" idx="3"/>
            <a:endCxn id="39" idx="3"/>
          </p:cNvCxnSpPr>
          <p:nvPr/>
        </p:nvCxnSpPr>
        <p:spPr>
          <a:xfrm flipV="1">
            <a:off x="6415870" y="2363467"/>
            <a:ext cx="2106160" cy="991372"/>
          </a:xfrm>
          <a:prstGeom prst="line">
            <a:avLst/>
          </a:prstGeom>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30E64CD1-D12E-72DD-F292-0431A0876F5B}"/>
              </a:ext>
            </a:extLst>
          </p:cNvPr>
          <p:cNvSpPr/>
          <p:nvPr/>
        </p:nvSpPr>
        <p:spPr>
          <a:xfrm>
            <a:off x="8366615" y="2025710"/>
            <a:ext cx="1061242" cy="3957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Actuators</a:t>
            </a:r>
          </a:p>
        </p:txBody>
      </p:sp>
      <p:cxnSp>
        <p:nvCxnSpPr>
          <p:cNvPr id="41" name="Straight Connector 40">
            <a:extLst>
              <a:ext uri="{FF2B5EF4-FFF2-40B4-BE49-F238E27FC236}">
                <a16:creationId xmlns:a16="http://schemas.microsoft.com/office/drawing/2014/main" id="{CCC49471-A286-397A-151C-C427DADD3F7E}"/>
              </a:ext>
            </a:extLst>
          </p:cNvPr>
          <p:cNvCxnSpPr>
            <a:cxnSpLocks/>
            <a:stCxn id="4" idx="3"/>
          </p:cNvCxnSpPr>
          <p:nvPr/>
        </p:nvCxnSpPr>
        <p:spPr>
          <a:xfrm flipV="1">
            <a:off x="6415870" y="3252695"/>
            <a:ext cx="2481366" cy="102144"/>
          </a:xfrm>
          <a:prstGeom prst="line">
            <a:avLst/>
          </a:prstGeom>
        </p:spPr>
        <p:style>
          <a:lnRef idx="1">
            <a:schemeClr val="dk1"/>
          </a:lnRef>
          <a:fillRef idx="0">
            <a:schemeClr val="dk1"/>
          </a:fillRef>
          <a:effectRef idx="0">
            <a:schemeClr val="dk1"/>
          </a:effectRef>
          <a:fontRef idx="minor">
            <a:schemeClr val="tx1"/>
          </a:fontRef>
        </p:style>
      </p:cxnSp>
      <p:sp>
        <p:nvSpPr>
          <p:cNvPr id="42" name="Parallelogram 41">
            <a:extLst>
              <a:ext uri="{FF2B5EF4-FFF2-40B4-BE49-F238E27FC236}">
                <a16:creationId xmlns:a16="http://schemas.microsoft.com/office/drawing/2014/main" id="{BD6C778F-9B31-8DAC-6388-2D73305F00B1}"/>
              </a:ext>
            </a:extLst>
          </p:cNvPr>
          <p:cNvSpPr/>
          <p:nvPr/>
        </p:nvSpPr>
        <p:spPr>
          <a:xfrm>
            <a:off x="8763480" y="3008855"/>
            <a:ext cx="895875" cy="301790"/>
          </a:xfrm>
          <a:prstGeom prst="parallelogram">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Sensors</a:t>
            </a:r>
          </a:p>
        </p:txBody>
      </p:sp>
      <p:cxnSp>
        <p:nvCxnSpPr>
          <p:cNvPr id="43" name="Straight Connector 42">
            <a:extLst>
              <a:ext uri="{FF2B5EF4-FFF2-40B4-BE49-F238E27FC236}">
                <a16:creationId xmlns:a16="http://schemas.microsoft.com/office/drawing/2014/main" id="{4D3125B4-9298-5FE2-B56F-7522376A76F5}"/>
              </a:ext>
            </a:extLst>
          </p:cNvPr>
          <p:cNvCxnSpPr>
            <a:cxnSpLocks/>
            <a:stCxn id="4" idx="3"/>
            <a:endCxn id="44" idx="2"/>
          </p:cNvCxnSpPr>
          <p:nvPr/>
        </p:nvCxnSpPr>
        <p:spPr>
          <a:xfrm>
            <a:off x="6415870" y="3354839"/>
            <a:ext cx="2189631" cy="719471"/>
          </a:xfrm>
          <a:prstGeom prst="line">
            <a:avLst/>
          </a:prstGeom>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2F5376B6-1B09-9597-393A-53585541F954}"/>
              </a:ext>
            </a:extLst>
          </p:cNvPr>
          <p:cNvSpPr/>
          <p:nvPr/>
        </p:nvSpPr>
        <p:spPr>
          <a:xfrm>
            <a:off x="8605501" y="3836185"/>
            <a:ext cx="1008433" cy="476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Actuators</a:t>
            </a:r>
          </a:p>
        </p:txBody>
      </p:sp>
      <p:sp>
        <p:nvSpPr>
          <p:cNvPr id="82" name="Oval 81">
            <a:extLst>
              <a:ext uri="{FF2B5EF4-FFF2-40B4-BE49-F238E27FC236}">
                <a16:creationId xmlns:a16="http://schemas.microsoft.com/office/drawing/2014/main" id="{397E26A6-3B0E-4E10-DA09-9501EAC9C408}"/>
              </a:ext>
            </a:extLst>
          </p:cNvPr>
          <p:cNvSpPr/>
          <p:nvPr/>
        </p:nvSpPr>
        <p:spPr>
          <a:xfrm>
            <a:off x="2417940" y="2912879"/>
            <a:ext cx="1321517" cy="426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Smartphone</a:t>
            </a:r>
          </a:p>
        </p:txBody>
      </p:sp>
      <p:sp>
        <p:nvSpPr>
          <p:cNvPr id="84" name="Oval 83">
            <a:extLst>
              <a:ext uri="{FF2B5EF4-FFF2-40B4-BE49-F238E27FC236}">
                <a16:creationId xmlns:a16="http://schemas.microsoft.com/office/drawing/2014/main" id="{775935DA-F942-079D-80E7-C95E3B0C7606}"/>
              </a:ext>
            </a:extLst>
          </p:cNvPr>
          <p:cNvSpPr/>
          <p:nvPr/>
        </p:nvSpPr>
        <p:spPr>
          <a:xfrm>
            <a:off x="6991560" y="4312435"/>
            <a:ext cx="1191470" cy="476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Fire Detector</a:t>
            </a:r>
            <a:endParaRPr lang="en-IN" sz="1100" dirty="0">
              <a:ln w="0">
                <a:solidFill>
                  <a:schemeClr val="bg1"/>
                </a:solidFill>
              </a:ln>
              <a:solidFill>
                <a:schemeClr val="bg1"/>
              </a:solidFill>
            </a:endParaRPr>
          </a:p>
        </p:txBody>
      </p:sp>
      <p:sp>
        <p:nvSpPr>
          <p:cNvPr id="85" name="Oval 84">
            <a:extLst>
              <a:ext uri="{FF2B5EF4-FFF2-40B4-BE49-F238E27FC236}">
                <a16:creationId xmlns:a16="http://schemas.microsoft.com/office/drawing/2014/main" id="{89704A19-F32C-0881-17EB-D0709B20951E}"/>
              </a:ext>
            </a:extLst>
          </p:cNvPr>
          <p:cNvSpPr/>
          <p:nvPr/>
        </p:nvSpPr>
        <p:spPr>
          <a:xfrm>
            <a:off x="5997988" y="4924089"/>
            <a:ext cx="1191470" cy="476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Sprinkler</a:t>
            </a:r>
          </a:p>
        </p:txBody>
      </p:sp>
      <p:cxnSp>
        <p:nvCxnSpPr>
          <p:cNvPr id="90" name="Straight Connector 89">
            <a:extLst>
              <a:ext uri="{FF2B5EF4-FFF2-40B4-BE49-F238E27FC236}">
                <a16:creationId xmlns:a16="http://schemas.microsoft.com/office/drawing/2014/main" id="{A6164A11-EE3A-0851-2DFD-C626A5CC1B60}"/>
              </a:ext>
            </a:extLst>
          </p:cNvPr>
          <p:cNvCxnSpPr>
            <a:cxnSpLocks/>
            <a:stCxn id="4" idx="2"/>
            <a:endCxn id="85" idx="1"/>
          </p:cNvCxnSpPr>
          <p:nvPr/>
        </p:nvCxnSpPr>
        <p:spPr>
          <a:xfrm>
            <a:off x="5840560" y="3598679"/>
            <a:ext cx="331915" cy="139515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4CB66E1-A3BE-DDC5-0613-18625F0110BE}"/>
              </a:ext>
            </a:extLst>
          </p:cNvPr>
          <p:cNvCxnSpPr>
            <a:cxnSpLocks/>
            <a:stCxn id="4" idx="2"/>
            <a:endCxn id="84" idx="1"/>
          </p:cNvCxnSpPr>
          <p:nvPr/>
        </p:nvCxnSpPr>
        <p:spPr>
          <a:xfrm>
            <a:off x="5840560" y="3598679"/>
            <a:ext cx="1325487" cy="783501"/>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C2B7147D-CF8E-478A-4842-4A6E38BA29E9}"/>
              </a:ext>
            </a:extLst>
          </p:cNvPr>
          <p:cNvCxnSpPr>
            <a:stCxn id="82" idx="6"/>
            <a:endCxn id="4" idx="1"/>
          </p:cNvCxnSpPr>
          <p:nvPr/>
        </p:nvCxnSpPr>
        <p:spPr>
          <a:xfrm>
            <a:off x="3739457" y="3126239"/>
            <a:ext cx="1525793" cy="228600"/>
          </a:xfrm>
          <a:prstGeom prst="line">
            <a:avLst/>
          </a:prstGeom>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717466B2-758B-8E09-0129-E26673650477}"/>
              </a:ext>
            </a:extLst>
          </p:cNvPr>
          <p:cNvSpPr/>
          <p:nvPr/>
        </p:nvSpPr>
        <p:spPr>
          <a:xfrm>
            <a:off x="2769870" y="4818620"/>
            <a:ext cx="1056640" cy="62033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ISP</a:t>
            </a:r>
          </a:p>
        </p:txBody>
      </p:sp>
      <p:sp>
        <p:nvSpPr>
          <p:cNvPr id="46" name="Rectangle 45">
            <a:extLst>
              <a:ext uri="{FF2B5EF4-FFF2-40B4-BE49-F238E27FC236}">
                <a16:creationId xmlns:a16="http://schemas.microsoft.com/office/drawing/2014/main" id="{E3E982EE-CC1F-4961-577C-A69CBB56139B}"/>
              </a:ext>
            </a:extLst>
          </p:cNvPr>
          <p:cNvSpPr/>
          <p:nvPr/>
        </p:nvSpPr>
        <p:spPr>
          <a:xfrm>
            <a:off x="1604371" y="5788437"/>
            <a:ext cx="769396" cy="37888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DNS</a:t>
            </a:r>
          </a:p>
        </p:txBody>
      </p:sp>
      <p:sp>
        <p:nvSpPr>
          <p:cNvPr id="47" name="Rectangle 46">
            <a:extLst>
              <a:ext uri="{FF2B5EF4-FFF2-40B4-BE49-F238E27FC236}">
                <a16:creationId xmlns:a16="http://schemas.microsoft.com/office/drawing/2014/main" id="{F97E1D4D-56CB-F002-3597-31BD1ECB9AC9}"/>
              </a:ext>
            </a:extLst>
          </p:cNvPr>
          <p:cNvSpPr/>
          <p:nvPr/>
        </p:nvSpPr>
        <p:spPr>
          <a:xfrm>
            <a:off x="4329260" y="5788438"/>
            <a:ext cx="769396" cy="37888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IoT</a:t>
            </a:r>
          </a:p>
        </p:txBody>
      </p:sp>
      <p:cxnSp>
        <p:nvCxnSpPr>
          <p:cNvPr id="49" name="Straight Connector 48">
            <a:extLst>
              <a:ext uri="{FF2B5EF4-FFF2-40B4-BE49-F238E27FC236}">
                <a16:creationId xmlns:a16="http://schemas.microsoft.com/office/drawing/2014/main" id="{209E0FAC-3ACF-EEFA-8DBF-C37276F8188B}"/>
              </a:ext>
            </a:extLst>
          </p:cNvPr>
          <p:cNvCxnSpPr>
            <a:cxnSpLocks/>
            <a:stCxn id="31" idx="3"/>
            <a:endCxn id="46" idx="0"/>
          </p:cNvCxnSpPr>
          <p:nvPr/>
        </p:nvCxnSpPr>
        <p:spPr>
          <a:xfrm flipH="1">
            <a:off x="1989069" y="5348110"/>
            <a:ext cx="935542" cy="44032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123023E-B513-CFD8-7960-A9C78FA7027F}"/>
              </a:ext>
            </a:extLst>
          </p:cNvPr>
          <p:cNvCxnSpPr>
            <a:cxnSpLocks/>
            <a:stCxn id="31" idx="5"/>
            <a:endCxn id="47" idx="0"/>
          </p:cNvCxnSpPr>
          <p:nvPr/>
        </p:nvCxnSpPr>
        <p:spPr>
          <a:xfrm>
            <a:off x="3671769" y="5348110"/>
            <a:ext cx="1042189" cy="4403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3005433E-6015-ADD8-943E-DB3F9FCBB3AA}"/>
              </a:ext>
            </a:extLst>
          </p:cNvPr>
          <p:cNvCxnSpPr>
            <a:stCxn id="26" idx="1"/>
            <a:endCxn id="31" idx="6"/>
          </p:cNvCxnSpPr>
          <p:nvPr/>
        </p:nvCxnSpPr>
        <p:spPr>
          <a:xfrm rot="10800000" flipH="1" flipV="1">
            <a:off x="3651142" y="4203636"/>
            <a:ext cx="175367" cy="925152"/>
          </a:xfrm>
          <a:prstGeom prst="curvedConnector5">
            <a:avLst>
              <a:gd name="adj1" fmla="val -130355"/>
              <a:gd name="adj2" fmla="val 58152"/>
              <a:gd name="adj3" fmla="val 230355"/>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C5AFF54D-C14E-B1AD-44AD-3E6A20CBD4A0}"/>
              </a:ext>
            </a:extLst>
          </p:cNvPr>
          <p:cNvSpPr txBox="1"/>
          <p:nvPr/>
        </p:nvSpPr>
        <p:spPr>
          <a:xfrm>
            <a:off x="2769870" y="4270720"/>
            <a:ext cx="735330" cy="369332"/>
          </a:xfrm>
          <a:prstGeom prst="rect">
            <a:avLst/>
          </a:prstGeom>
          <a:noFill/>
        </p:spPr>
        <p:txBody>
          <a:bodyPr wrap="square" rtlCol="0">
            <a:spAutoFit/>
          </a:bodyPr>
          <a:lstStyle/>
          <a:p>
            <a:r>
              <a:rPr lang="en-IN" dirty="0"/>
              <a:t>Cloud</a:t>
            </a:r>
          </a:p>
        </p:txBody>
      </p:sp>
    </p:spTree>
    <p:extLst>
      <p:ext uri="{BB962C8B-B14F-4D97-AF65-F5344CB8AC3E}">
        <p14:creationId xmlns:p14="http://schemas.microsoft.com/office/powerpoint/2010/main" val="420509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5D93-D76A-6BE1-723C-7F19AB84A966}"/>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274D6B9A-864F-44CF-B683-F40527F43B7B}"/>
              </a:ext>
            </a:extLst>
          </p:cNvPr>
          <p:cNvSpPr>
            <a:spLocks noGrp="1"/>
          </p:cNvSpPr>
          <p:nvPr>
            <p:ph idx="1"/>
          </p:nvPr>
        </p:nvSpPr>
        <p:spPr/>
        <p:txBody>
          <a:bodyPr/>
          <a:lstStyle/>
          <a:p>
            <a:r>
              <a:rPr lang="en-IN" b="1" dirty="0" err="1"/>
              <a:t>Visakh</a:t>
            </a:r>
            <a:r>
              <a:rPr lang="en-IN" b="1" dirty="0"/>
              <a:t> Pradeep </a:t>
            </a:r>
            <a:r>
              <a:rPr lang="en-IN" dirty="0"/>
              <a:t>– Creating the Presentation, Choosing end devices and implementing it into the network and configuring gateway with conditions</a:t>
            </a:r>
          </a:p>
          <a:p>
            <a:r>
              <a:rPr lang="en-IN" b="1" dirty="0"/>
              <a:t>Fawaaz S </a:t>
            </a:r>
            <a:r>
              <a:rPr lang="en-IN" dirty="0"/>
              <a:t>–Setting up ISP, DNS, IoT Servers and configuring it with Home Gateway and Mobile Tower. Demo video creation.</a:t>
            </a:r>
            <a:endParaRPr lang="en-IN" b="1" dirty="0"/>
          </a:p>
        </p:txBody>
      </p:sp>
    </p:spTree>
    <p:extLst>
      <p:ext uri="{BB962C8B-B14F-4D97-AF65-F5344CB8AC3E}">
        <p14:creationId xmlns:p14="http://schemas.microsoft.com/office/powerpoint/2010/main" val="254740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88E2-B0F7-FC35-D6A8-801E88570293}"/>
              </a:ext>
            </a:extLst>
          </p:cNvPr>
          <p:cNvSpPr>
            <a:spLocks noGrp="1"/>
          </p:cNvSpPr>
          <p:nvPr>
            <p:ph type="title"/>
          </p:nvPr>
        </p:nvSpPr>
        <p:spPr>
          <a:xfrm>
            <a:off x="676882" y="-73033"/>
            <a:ext cx="9905998" cy="1478570"/>
          </a:xfrm>
        </p:spPr>
        <p:txBody>
          <a:bodyPr/>
          <a:lstStyle/>
          <a:p>
            <a:r>
              <a:rPr lang="en-IN" dirty="0"/>
              <a:t>Output Screenshots</a:t>
            </a:r>
          </a:p>
        </p:txBody>
      </p:sp>
      <p:pic>
        <p:nvPicPr>
          <p:cNvPr id="9" name="Picture 8">
            <a:extLst>
              <a:ext uri="{FF2B5EF4-FFF2-40B4-BE49-F238E27FC236}">
                <a16:creationId xmlns:a16="http://schemas.microsoft.com/office/drawing/2014/main" id="{0BBF9C4B-5BBF-BB82-15FF-85D4C41D9587}"/>
              </a:ext>
            </a:extLst>
          </p:cNvPr>
          <p:cNvPicPr>
            <a:picLocks noChangeAspect="1"/>
          </p:cNvPicPr>
          <p:nvPr/>
        </p:nvPicPr>
        <p:blipFill>
          <a:blip r:embed="rId2"/>
          <a:stretch>
            <a:fillRect/>
          </a:stretch>
        </p:blipFill>
        <p:spPr>
          <a:xfrm>
            <a:off x="7495042" y="600212"/>
            <a:ext cx="3308808" cy="4652798"/>
          </a:xfrm>
          <a:prstGeom prst="rect">
            <a:avLst/>
          </a:prstGeom>
        </p:spPr>
      </p:pic>
      <p:pic>
        <p:nvPicPr>
          <p:cNvPr id="4" name="Picture 3">
            <a:extLst>
              <a:ext uri="{FF2B5EF4-FFF2-40B4-BE49-F238E27FC236}">
                <a16:creationId xmlns:a16="http://schemas.microsoft.com/office/drawing/2014/main" id="{9C460F95-F3DB-9310-B982-BA777E44FE88}"/>
              </a:ext>
            </a:extLst>
          </p:cNvPr>
          <p:cNvPicPr>
            <a:picLocks noChangeAspect="1"/>
          </p:cNvPicPr>
          <p:nvPr/>
        </p:nvPicPr>
        <p:blipFill>
          <a:blip r:embed="rId3"/>
          <a:stretch>
            <a:fillRect/>
          </a:stretch>
        </p:blipFill>
        <p:spPr>
          <a:xfrm>
            <a:off x="1745569" y="1097146"/>
            <a:ext cx="4902424" cy="2929851"/>
          </a:xfrm>
          <a:prstGeom prst="rect">
            <a:avLst/>
          </a:prstGeom>
        </p:spPr>
      </p:pic>
    </p:spTree>
    <p:extLst>
      <p:ext uri="{BB962C8B-B14F-4D97-AF65-F5344CB8AC3E}">
        <p14:creationId xmlns:p14="http://schemas.microsoft.com/office/powerpoint/2010/main" val="215185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5A07A7-CABF-A3DE-E1BC-807BC145DCE6}"/>
              </a:ext>
            </a:extLst>
          </p:cNvPr>
          <p:cNvPicPr>
            <a:picLocks noGrp="1" noChangeAspect="1"/>
          </p:cNvPicPr>
          <p:nvPr>
            <p:ph idx="1"/>
          </p:nvPr>
        </p:nvPicPr>
        <p:blipFill>
          <a:blip r:embed="rId2"/>
          <a:stretch>
            <a:fillRect/>
          </a:stretch>
        </p:blipFill>
        <p:spPr>
          <a:xfrm>
            <a:off x="1362664" y="1568239"/>
            <a:ext cx="4250349" cy="4335255"/>
          </a:xfrm>
        </p:spPr>
      </p:pic>
      <p:pic>
        <p:nvPicPr>
          <p:cNvPr id="9" name="Picture 8">
            <a:extLst>
              <a:ext uri="{FF2B5EF4-FFF2-40B4-BE49-F238E27FC236}">
                <a16:creationId xmlns:a16="http://schemas.microsoft.com/office/drawing/2014/main" id="{DAFDE0E6-2ED3-DFD3-E746-FEAF451E7C2F}"/>
              </a:ext>
            </a:extLst>
          </p:cNvPr>
          <p:cNvPicPr>
            <a:picLocks noChangeAspect="1"/>
          </p:cNvPicPr>
          <p:nvPr/>
        </p:nvPicPr>
        <p:blipFill>
          <a:blip r:embed="rId3"/>
          <a:stretch>
            <a:fillRect/>
          </a:stretch>
        </p:blipFill>
        <p:spPr>
          <a:xfrm>
            <a:off x="6466694" y="1568239"/>
            <a:ext cx="4182710" cy="4335256"/>
          </a:xfrm>
          <a:prstGeom prst="rect">
            <a:avLst/>
          </a:prstGeom>
        </p:spPr>
      </p:pic>
      <p:sp>
        <p:nvSpPr>
          <p:cNvPr id="10" name="TextBox 9">
            <a:extLst>
              <a:ext uri="{FF2B5EF4-FFF2-40B4-BE49-F238E27FC236}">
                <a16:creationId xmlns:a16="http://schemas.microsoft.com/office/drawing/2014/main" id="{E2FD4B81-D0EE-5795-BB09-2BC793143016}"/>
              </a:ext>
            </a:extLst>
          </p:cNvPr>
          <p:cNvSpPr txBox="1"/>
          <p:nvPr/>
        </p:nvSpPr>
        <p:spPr>
          <a:xfrm>
            <a:off x="4808465" y="160421"/>
            <a:ext cx="2960079" cy="830997"/>
          </a:xfrm>
          <a:prstGeom prst="rect">
            <a:avLst/>
          </a:prstGeom>
          <a:noFill/>
        </p:spPr>
        <p:txBody>
          <a:bodyPr wrap="square" rtlCol="0">
            <a:spAutoFit/>
          </a:bodyPr>
          <a:lstStyle/>
          <a:p>
            <a:r>
              <a:rPr lang="en-IN" sz="4800" dirty="0"/>
              <a:t>ISP SETUP</a:t>
            </a:r>
          </a:p>
        </p:txBody>
      </p:sp>
    </p:spTree>
    <p:extLst>
      <p:ext uri="{BB962C8B-B14F-4D97-AF65-F5344CB8AC3E}">
        <p14:creationId xmlns:p14="http://schemas.microsoft.com/office/powerpoint/2010/main" val="373617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5C4422A-0BB4-0B8E-6EDA-801E34C7F453}"/>
              </a:ext>
            </a:extLst>
          </p:cNvPr>
          <p:cNvPicPr>
            <a:picLocks noChangeAspect="1"/>
          </p:cNvPicPr>
          <p:nvPr/>
        </p:nvPicPr>
        <p:blipFill>
          <a:blip r:embed="rId2"/>
          <a:stretch>
            <a:fillRect/>
          </a:stretch>
        </p:blipFill>
        <p:spPr>
          <a:xfrm>
            <a:off x="692798" y="1706212"/>
            <a:ext cx="4440676" cy="4018244"/>
          </a:xfrm>
          <a:prstGeom prst="rect">
            <a:avLst/>
          </a:prstGeom>
        </p:spPr>
      </p:pic>
      <p:pic>
        <p:nvPicPr>
          <p:cNvPr id="16" name="Picture 15">
            <a:extLst>
              <a:ext uri="{FF2B5EF4-FFF2-40B4-BE49-F238E27FC236}">
                <a16:creationId xmlns:a16="http://schemas.microsoft.com/office/drawing/2014/main" id="{2CF708A4-E67F-EAA0-751D-F17E925D1868}"/>
              </a:ext>
            </a:extLst>
          </p:cNvPr>
          <p:cNvPicPr>
            <a:picLocks noChangeAspect="1"/>
          </p:cNvPicPr>
          <p:nvPr/>
        </p:nvPicPr>
        <p:blipFill>
          <a:blip r:embed="rId3"/>
          <a:stretch>
            <a:fillRect/>
          </a:stretch>
        </p:blipFill>
        <p:spPr>
          <a:xfrm>
            <a:off x="6245763" y="1706212"/>
            <a:ext cx="4358943" cy="4018244"/>
          </a:xfrm>
          <a:prstGeom prst="rect">
            <a:avLst/>
          </a:prstGeom>
        </p:spPr>
      </p:pic>
      <p:sp>
        <p:nvSpPr>
          <p:cNvPr id="24" name="TextBox 23">
            <a:extLst>
              <a:ext uri="{FF2B5EF4-FFF2-40B4-BE49-F238E27FC236}">
                <a16:creationId xmlns:a16="http://schemas.microsoft.com/office/drawing/2014/main" id="{B7510FAD-4CB2-62A3-2051-08FECD712FAF}"/>
              </a:ext>
            </a:extLst>
          </p:cNvPr>
          <p:cNvSpPr txBox="1"/>
          <p:nvPr/>
        </p:nvSpPr>
        <p:spPr>
          <a:xfrm>
            <a:off x="1029682" y="609600"/>
            <a:ext cx="9798739" cy="646331"/>
          </a:xfrm>
          <a:prstGeom prst="rect">
            <a:avLst/>
          </a:prstGeom>
          <a:noFill/>
        </p:spPr>
        <p:txBody>
          <a:bodyPr wrap="square" rtlCol="0">
            <a:spAutoFit/>
          </a:bodyPr>
          <a:lstStyle/>
          <a:p>
            <a:r>
              <a:rPr lang="en-IN" sz="3600" dirty="0"/>
              <a:t>IOT SERVER SETUP                 DNS SERVER SETUP</a:t>
            </a:r>
          </a:p>
        </p:txBody>
      </p:sp>
    </p:spTree>
    <p:extLst>
      <p:ext uri="{BB962C8B-B14F-4D97-AF65-F5344CB8AC3E}">
        <p14:creationId xmlns:p14="http://schemas.microsoft.com/office/powerpoint/2010/main" val="2751927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1153</TotalTime>
  <Words>375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Securing Smart Home Automation Network using Cisco Packet Tracer</vt:lpstr>
      <vt:lpstr>Motivation</vt:lpstr>
      <vt:lpstr>Objective</vt:lpstr>
      <vt:lpstr>Proposed methodology</vt:lpstr>
      <vt:lpstr>Block diagram</vt:lpstr>
      <vt:lpstr>Contribution</vt:lpstr>
      <vt:lpstr>Output Screenshots</vt:lpstr>
      <vt:lpstr>PowerPoint Presentation</vt:lpstr>
      <vt:lpstr>PowerPoint Presentation</vt:lpstr>
      <vt:lpstr>     WAN SETUP                        END NODE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Smart Home Automation Network using Cisco Packet Tracer</dc:title>
  <dc:creator>Fawaaz Sammil</dc:creator>
  <cp:lastModifiedBy>Fawaaz Sammil</cp:lastModifiedBy>
  <cp:revision>7</cp:revision>
  <dcterms:created xsi:type="dcterms:W3CDTF">2023-06-09T16:22:02Z</dcterms:created>
  <dcterms:modified xsi:type="dcterms:W3CDTF">2023-07-19T06:35:03Z</dcterms:modified>
</cp:coreProperties>
</file>