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3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3E0"/>
    <a:srgbClr val="768FC5"/>
    <a:srgbClr val="91A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E41099-1F63-4AFF-93DE-78627B0226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42F7-7D01-46CA-8FC9-F5889542A1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3DC8-9A6A-4D7B-A42C-EAFDD10C50E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346A-76C5-4913-A350-92FC1A3DF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508E-00EA-4F0B-A84F-0BD4C9635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3712-AB8C-4E6E-AFE3-C6A16FA8F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95EB-273A-3541-8198-98C67596568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43D61-137C-0448-9254-76679E7EE2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4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43D61-137C-0448-9254-76679E7EE2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6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0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CAB6-483C-4424-A057-3352C61E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9B5BF-27C2-4DD9-AF6C-8C06908BA98E}"/>
              </a:ext>
            </a:extLst>
          </p:cNvPr>
          <p:cNvSpPr/>
          <p:nvPr userDrawn="1"/>
        </p:nvSpPr>
        <p:spPr>
          <a:xfrm>
            <a:off x="11507794" y="6470602"/>
            <a:ext cx="567870" cy="307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4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3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CAB6-483C-4424-A057-3352C61E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25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29E7D489-C426-422E-9B4F-BFA262DE912F}"/>
              </a:ext>
            </a:extLst>
          </p:cNvPr>
          <p:cNvSpPr/>
          <p:nvPr userDrawn="1"/>
        </p:nvSpPr>
        <p:spPr>
          <a:xfrm>
            <a:off x="195532" y="1711976"/>
            <a:ext cx="11765918" cy="4990746"/>
          </a:xfrm>
          <a:prstGeom prst="roundRect">
            <a:avLst>
              <a:gd name="adj" fmla="val 2724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2A273B-A4E0-4425-B9C6-B6358A6457CB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4102338" y="1652859"/>
            <a:ext cx="3417995" cy="2302776"/>
            <a:chOff x="619048" y="2856678"/>
            <a:chExt cx="3417995" cy="2302776"/>
          </a:xfrm>
        </p:grpSpPr>
        <p:sp>
          <p:nvSpPr>
            <p:cNvPr id="94" name="Tile Background">
              <a:extLst>
                <a:ext uri="{FF2B5EF4-FFF2-40B4-BE49-F238E27FC236}">
                  <a16:creationId xmlns:a16="http://schemas.microsoft.com/office/drawing/2014/main" id="{EE86F96D-6D4E-43C5-B643-BB6F682B0F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9048" y="3302005"/>
              <a:ext cx="3414176" cy="1857449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Macro Nutrients</a:t>
              </a:r>
            </a:p>
          </p:txBody>
        </p:sp>
        <p:sp>
          <p:nvSpPr>
            <p:cNvPr id="95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2B33FFE-4C01-4BA8-87BC-1D8C613550C5}"/>
                </a:ext>
              </a:extLst>
            </p:cNvPr>
            <p:cNvSpPr>
              <a:spLocks noChangeArrowheads="1"/>
            </p:cNvSpPr>
            <p:nvPr userDrawn="1">
              <p:custDataLst>
                <p:tags r:id="rId18"/>
              </p:custDataLst>
            </p:nvPr>
          </p:nvSpPr>
          <p:spPr bwMode="auto">
            <a:xfrm>
              <a:off x="678925" y="2856678"/>
              <a:ext cx="64" cy="11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8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EA3A85A-D8E0-4C6B-A174-639557ADA7E3}"/>
                </a:ext>
              </a:extLst>
            </p:cNvPr>
            <p:cNvSpPr>
              <a:spLocks noChangeShapeType="1"/>
            </p:cNvSpPr>
            <p:nvPr userDrawn="1">
              <p:custDataLst>
                <p:tags r:id="rId19"/>
              </p:custDataLst>
            </p:nvPr>
          </p:nvSpPr>
          <p:spPr bwMode="auto">
            <a:xfrm>
              <a:off x="620983" y="3662793"/>
              <a:ext cx="3416060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7" name="Lines">
              <a:extLst>
                <a:ext uri="{FF2B5EF4-FFF2-40B4-BE49-F238E27FC236}">
                  <a16:creationId xmlns:a16="http://schemas.microsoft.com/office/drawing/2014/main" id="{AE63CEDD-C301-4557-BADE-866CA783A7FE}"/>
                </a:ext>
              </a:extLst>
            </p:cNvPr>
            <p:cNvGrpSpPr/>
            <p:nvPr userDrawn="1"/>
          </p:nvGrpSpPr>
          <p:grpSpPr>
            <a:xfrm>
              <a:off x="1608089" y="3796354"/>
              <a:ext cx="2253507" cy="972643"/>
              <a:chOff x="2054134" y="1328738"/>
              <a:chExt cx="949325" cy="274826"/>
            </a:xfrm>
          </p:grpSpPr>
          <p:sp>
            <p:nvSpPr>
              <p:cNvPr id="119" name="Line">
                <a:extLst>
                  <a:ext uri="{FF2B5EF4-FFF2-40B4-BE49-F238E27FC236}">
                    <a16:creationId xmlns:a16="http://schemas.microsoft.com/office/drawing/2014/main" id="{FF470C20-884E-4903-88D9-03F9272055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2054134" y="1331913"/>
                <a:ext cx="0" cy="267856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Line">
                <a:extLst>
                  <a:ext uri="{FF2B5EF4-FFF2-40B4-BE49-F238E27FC236}">
                    <a16:creationId xmlns:a16="http://schemas.microsoft.com/office/drawing/2014/main" id="{4714ED69-0D98-464F-A151-AA97CB3A0A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2674847" y="1328738"/>
                <a:ext cx="12700" cy="261039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Line">
                <a:extLst>
                  <a:ext uri="{FF2B5EF4-FFF2-40B4-BE49-F238E27FC236}">
                    <a16:creationId xmlns:a16="http://schemas.microsoft.com/office/drawing/2014/main" id="{5B3426C3-33FB-4A28-8DDB-8D3A83546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2997902" y="1328738"/>
                <a:ext cx="5557" cy="268796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Line">
                <a:extLst>
                  <a:ext uri="{FF2B5EF4-FFF2-40B4-BE49-F238E27FC236}">
                    <a16:creationId xmlns:a16="http://schemas.microsoft.com/office/drawing/2014/main" id="{C3765D8A-B127-48E4-8B58-BBD633666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2367803" y="1328738"/>
                <a:ext cx="2244" cy="274826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8" name="X Axis Labels">
              <a:extLst>
                <a:ext uri="{FF2B5EF4-FFF2-40B4-BE49-F238E27FC236}">
                  <a16:creationId xmlns:a16="http://schemas.microsoft.com/office/drawing/2014/main" id="{9751A327-7444-4BF7-B765-3BB63152A4A8}"/>
                </a:ext>
              </a:extLst>
            </p:cNvPr>
            <p:cNvGrpSpPr/>
            <p:nvPr userDrawn="1"/>
          </p:nvGrpSpPr>
          <p:grpSpPr>
            <a:xfrm>
              <a:off x="1562818" y="4840329"/>
              <a:ext cx="2381367" cy="272314"/>
              <a:chOff x="2035063" y="1623719"/>
              <a:chExt cx="1003188" cy="76944"/>
            </a:xfrm>
          </p:grpSpPr>
          <p:sp>
            <p:nvSpPr>
              <p:cNvPr id="115" name="Label">
                <a:extLst>
                  <a:ext uri="{FF2B5EF4-FFF2-40B4-BE49-F238E27FC236}">
                    <a16:creationId xmlns:a16="http://schemas.microsoft.com/office/drawing/2014/main" id="{C4316A74-220C-4AF3-8BAF-92A5A96BA45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67719" y="162371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6" name="Label">
                <a:extLst>
                  <a:ext uri="{FF2B5EF4-FFF2-40B4-BE49-F238E27FC236}">
                    <a16:creationId xmlns:a16="http://schemas.microsoft.com/office/drawing/2014/main" id="{0FEC9A8B-A89A-448B-B75D-10C078A035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51806" y="1623719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7" name="Label">
                <a:extLst>
                  <a:ext uri="{FF2B5EF4-FFF2-40B4-BE49-F238E27FC236}">
                    <a16:creationId xmlns:a16="http://schemas.microsoft.com/office/drawing/2014/main" id="{37AE19A4-E31C-4F96-B4D8-C984A944C5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350975" y="1623719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8" name="Label">
                <a:extLst>
                  <a:ext uri="{FF2B5EF4-FFF2-40B4-BE49-F238E27FC236}">
                    <a16:creationId xmlns:a16="http://schemas.microsoft.com/office/drawing/2014/main" id="{70061825-5D3C-4B45-AAAE-C14C8FE450E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35063" y="1623719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99" name="Y Axis Labels">
              <a:extLst>
                <a:ext uri="{FF2B5EF4-FFF2-40B4-BE49-F238E27FC236}">
                  <a16:creationId xmlns:a16="http://schemas.microsoft.com/office/drawing/2014/main" id="{9651EBCD-86C2-4ED8-AF8F-F0CB57A5ADEC}"/>
                </a:ext>
              </a:extLst>
            </p:cNvPr>
            <p:cNvGrpSpPr/>
            <p:nvPr userDrawn="1"/>
          </p:nvGrpSpPr>
          <p:grpSpPr>
            <a:xfrm>
              <a:off x="853724" y="3921749"/>
              <a:ext cx="662041" cy="676992"/>
              <a:chOff x="3685887" y="1364169"/>
              <a:chExt cx="278895" cy="191288"/>
            </a:xfrm>
          </p:grpSpPr>
          <p:sp>
            <p:nvSpPr>
              <p:cNvPr id="108" name="Label">
                <a:extLst>
                  <a:ext uri="{FF2B5EF4-FFF2-40B4-BE49-F238E27FC236}">
                    <a16:creationId xmlns:a16="http://schemas.microsoft.com/office/drawing/2014/main" id="{4C82C6FB-871F-461D-887D-CC29185D60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94552" y="1364169"/>
                <a:ext cx="70230" cy="3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Fat 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9" name="Label">
                <a:extLst>
                  <a:ext uri="{FF2B5EF4-FFF2-40B4-BE49-F238E27FC236}">
                    <a16:creationId xmlns:a16="http://schemas.microsoft.com/office/drawing/2014/main" id="{17940D2D-88C9-4B00-98A9-1A410636D9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85887" y="1444072"/>
                <a:ext cx="278895" cy="3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Carbohydrates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0" name="Label">
                <a:extLst>
                  <a:ext uri="{FF2B5EF4-FFF2-40B4-BE49-F238E27FC236}">
                    <a16:creationId xmlns:a16="http://schemas.microsoft.com/office/drawing/2014/main" id="{82013D91-AACA-40D8-983F-1309C8851C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27698" y="1523977"/>
                <a:ext cx="137084" cy="3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Protein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00" name="Bars">
              <a:extLst>
                <a:ext uri="{FF2B5EF4-FFF2-40B4-BE49-F238E27FC236}">
                  <a16:creationId xmlns:a16="http://schemas.microsoft.com/office/drawing/2014/main" id="{408FEC84-FB38-40E1-8E02-6DC89E43C6F1}"/>
                </a:ext>
              </a:extLst>
            </p:cNvPr>
            <p:cNvGrpSpPr/>
            <p:nvPr userDrawn="1"/>
          </p:nvGrpSpPr>
          <p:grpSpPr>
            <a:xfrm>
              <a:off x="1608089" y="3875011"/>
              <a:ext cx="2147991" cy="769714"/>
              <a:chOff x="2054134" y="1350963"/>
              <a:chExt cx="904875" cy="217487"/>
            </a:xfrm>
          </p:grpSpPr>
          <p:sp>
            <p:nvSpPr>
              <p:cNvPr id="105" name="Bar">
                <a:extLst>
                  <a:ext uri="{FF2B5EF4-FFF2-40B4-BE49-F238E27FC236}">
                    <a16:creationId xmlns:a16="http://schemas.microsoft.com/office/drawing/2014/main" id="{988DF1DA-9202-4767-86D1-BA29775C27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511300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Bar">
                <a:extLst>
                  <a:ext uri="{FF2B5EF4-FFF2-40B4-BE49-F238E27FC236}">
                    <a16:creationId xmlns:a16="http://schemas.microsoft.com/office/drawing/2014/main" id="{1C46AEE2-22F0-4FCF-A137-44F77FFCB3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431925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Bar">
                <a:extLst>
                  <a:ext uri="{FF2B5EF4-FFF2-40B4-BE49-F238E27FC236}">
                    <a16:creationId xmlns:a16="http://schemas.microsoft.com/office/drawing/2014/main" id="{BAD386C6-1294-4A6D-A403-448AF223C9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350963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C0180C-34B9-4AAA-9F56-A59BE878D549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4092426" y="4259636"/>
            <a:ext cx="3817524" cy="2034155"/>
            <a:chOff x="2502919" y="2327279"/>
            <a:chExt cx="3817524" cy="2034155"/>
          </a:xfrm>
        </p:grpSpPr>
        <p:sp>
          <p:nvSpPr>
            <p:cNvPr id="162" name="Tile Background">
              <a:extLst>
                <a:ext uri="{FF2B5EF4-FFF2-40B4-BE49-F238E27FC236}">
                  <a16:creationId xmlns:a16="http://schemas.microsoft.com/office/drawing/2014/main" id="{5F278C67-FA39-4D9B-8947-D4BF9AFC7B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02919" y="2327279"/>
              <a:ext cx="3817524" cy="203415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 Nutrients</a:t>
              </a:r>
            </a:p>
          </p:txBody>
        </p:sp>
        <p:grpSp>
          <p:nvGrpSpPr>
            <p:cNvPr id="165" name="Lines">
              <a:extLst>
                <a:ext uri="{FF2B5EF4-FFF2-40B4-BE49-F238E27FC236}">
                  <a16:creationId xmlns:a16="http://schemas.microsoft.com/office/drawing/2014/main" id="{508AA852-7BF6-41BC-8853-3850A1267985}"/>
                </a:ext>
              </a:extLst>
            </p:cNvPr>
            <p:cNvGrpSpPr/>
            <p:nvPr userDrawn="1"/>
          </p:nvGrpSpPr>
          <p:grpSpPr>
            <a:xfrm>
              <a:off x="3592924" y="2572307"/>
              <a:ext cx="2530506" cy="1540308"/>
              <a:chOff x="2054134" y="1328738"/>
              <a:chExt cx="949325" cy="577850"/>
            </a:xfrm>
          </p:grpSpPr>
          <p:sp>
            <p:nvSpPr>
              <p:cNvPr id="187" name="Line">
                <a:extLst>
                  <a:ext uri="{FF2B5EF4-FFF2-40B4-BE49-F238E27FC236}">
                    <a16:creationId xmlns:a16="http://schemas.microsoft.com/office/drawing/2014/main" id="{9C2EBFAD-E452-4310-85B4-85E28BCB99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2054134" y="1331913"/>
                <a:ext cx="0" cy="57150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8" name="Line">
                <a:extLst>
                  <a:ext uri="{FF2B5EF4-FFF2-40B4-BE49-F238E27FC236}">
                    <a16:creationId xmlns:a16="http://schemas.microsoft.com/office/drawing/2014/main" id="{E3C923F4-5AEB-4CEF-A37A-3C2291394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26875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9" name="Line">
                <a:extLst>
                  <a:ext uri="{FF2B5EF4-FFF2-40B4-BE49-F238E27FC236}">
                    <a16:creationId xmlns:a16="http://schemas.microsoft.com/office/drawing/2014/main" id="{807035B2-2365-4294-9C4C-DD50DAEF1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3003459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0" name="Line">
                <a:extLst>
                  <a:ext uri="{FF2B5EF4-FFF2-40B4-BE49-F238E27FC236}">
                    <a16:creationId xmlns:a16="http://schemas.microsoft.com/office/drawing/2014/main" id="{B935DA71-9F4D-4E30-8C61-DB9B8213A5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23700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6" name="X Axis Labels">
              <a:extLst>
                <a:ext uri="{FF2B5EF4-FFF2-40B4-BE49-F238E27FC236}">
                  <a16:creationId xmlns:a16="http://schemas.microsoft.com/office/drawing/2014/main" id="{BE861CD5-158E-4603-8675-A7BE1EB6E052}"/>
                </a:ext>
              </a:extLst>
            </p:cNvPr>
            <p:cNvGrpSpPr/>
            <p:nvPr userDrawn="1"/>
          </p:nvGrpSpPr>
          <p:grpSpPr>
            <a:xfrm>
              <a:off x="3546377" y="4121076"/>
              <a:ext cx="2674082" cy="205101"/>
              <a:chOff x="2036672" y="1909762"/>
              <a:chExt cx="1003188" cy="76944"/>
            </a:xfrm>
          </p:grpSpPr>
          <p:sp>
            <p:nvSpPr>
              <p:cNvPr id="183" name="Label">
                <a:extLst>
                  <a:ext uri="{FF2B5EF4-FFF2-40B4-BE49-F238E27FC236}">
                    <a16:creationId xmlns:a16="http://schemas.microsoft.com/office/drawing/2014/main" id="{228E600D-7954-438D-9EF5-59C7903679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69328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4" name="Label">
                <a:extLst>
                  <a:ext uri="{FF2B5EF4-FFF2-40B4-BE49-F238E27FC236}">
                    <a16:creationId xmlns:a16="http://schemas.microsoft.com/office/drawing/2014/main" id="{01FD0B34-FD24-4D19-82B4-C1CA604085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53415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5" name="Label">
                <a:extLst>
                  <a:ext uri="{FF2B5EF4-FFF2-40B4-BE49-F238E27FC236}">
                    <a16:creationId xmlns:a16="http://schemas.microsoft.com/office/drawing/2014/main" id="{5E7B95D3-8CFD-46F6-83BD-131FF33DC6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352584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6" name="Label">
                <a:extLst>
                  <a:ext uri="{FF2B5EF4-FFF2-40B4-BE49-F238E27FC236}">
                    <a16:creationId xmlns:a16="http://schemas.microsoft.com/office/drawing/2014/main" id="{CBC2384A-EDEE-4318-833F-8B6BAA5C98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36672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67" name="Y Axis Labels">
              <a:extLst>
                <a:ext uri="{FF2B5EF4-FFF2-40B4-BE49-F238E27FC236}">
                  <a16:creationId xmlns:a16="http://schemas.microsoft.com/office/drawing/2014/main" id="{AA7A1191-B9A5-41C1-95F9-D50871C12CCB}"/>
                </a:ext>
              </a:extLst>
            </p:cNvPr>
            <p:cNvGrpSpPr/>
            <p:nvPr userDrawn="1"/>
          </p:nvGrpSpPr>
          <p:grpSpPr>
            <a:xfrm>
              <a:off x="2525848" y="2554815"/>
              <a:ext cx="963406" cy="1470310"/>
              <a:chOff x="3603358" y="1322176"/>
              <a:chExt cx="361424" cy="551590"/>
            </a:xfrm>
          </p:grpSpPr>
          <p:sp>
            <p:nvSpPr>
              <p:cNvPr id="176" name="Label">
                <a:extLst>
                  <a:ext uri="{FF2B5EF4-FFF2-40B4-BE49-F238E27FC236}">
                    <a16:creationId xmlns:a16="http://schemas.microsoft.com/office/drawing/2014/main" id="{85E6A3AD-C5FC-41E0-AD6C-C01862DDA6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36989" y="1322176"/>
                <a:ext cx="127793" cy="11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Vitamin A, RAE (</a:t>
                </a:r>
                <a:r>
                  <a:rPr kumimoji="0" lang="en-US" altLang="en-US" sz="500" b="0" i="0" u="none" strike="noStrike" cap="none" normalizeH="0" baseline="0" dirty="0" err="1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mcg_RAE</a:t>
                </a: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)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7" name="Label">
                <a:extLst>
                  <a:ext uri="{FF2B5EF4-FFF2-40B4-BE49-F238E27FC236}">
                    <a16:creationId xmlns:a16="http://schemas.microsoft.com/office/drawing/2014/main" id="{738CC9FD-C48E-48DC-980C-D37A5410C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24061" y="1445379"/>
                <a:ext cx="140721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Thiamin (mg)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8" name="Label">
                <a:extLst>
                  <a:ext uri="{FF2B5EF4-FFF2-40B4-BE49-F238E27FC236}">
                    <a16:creationId xmlns:a16="http://schemas.microsoft.com/office/drawing/2014/main" id="{E912FDB7-C98C-4E84-B602-5218C08B4A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759714" y="1525283"/>
                <a:ext cx="205068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Vitamin B-12 (mcg)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79" name="Label">
                <a:extLst>
                  <a:ext uri="{FF2B5EF4-FFF2-40B4-BE49-F238E27FC236}">
                    <a16:creationId xmlns:a16="http://schemas.microsoft.com/office/drawing/2014/main" id="{F46058D7-7074-40E8-8D2F-13B07A083B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05419" y="1605187"/>
                <a:ext cx="159363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Vitamin C (mg)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0" name="Label">
                <a:extLst>
                  <a:ext uri="{FF2B5EF4-FFF2-40B4-BE49-F238E27FC236}">
                    <a16:creationId xmlns:a16="http://schemas.microsoft.com/office/drawing/2014/main" id="{4B19514A-0835-4BBB-9B28-28BACF2433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63496" y="1685091"/>
                <a:ext cx="301286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i-FI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Vitamin D (D2 + D3) (mcg)</a:t>
                </a: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 E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1" name="Label">
                <a:extLst>
                  <a:ext uri="{FF2B5EF4-FFF2-40B4-BE49-F238E27FC236}">
                    <a16:creationId xmlns:a16="http://schemas.microsoft.com/office/drawing/2014/main" id="{08D8CC9C-38E5-42B7-B358-7ED84D4095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03358" y="1764995"/>
                <a:ext cx="361424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Vitamin E (alpha-tocopherol) (mg)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2" name="Label">
                <a:extLst>
                  <a:ext uri="{FF2B5EF4-FFF2-40B4-BE49-F238E27FC236}">
                    <a16:creationId xmlns:a16="http://schemas.microsoft.com/office/drawing/2014/main" id="{D3ED9AF8-F317-43D5-8503-10695B8B5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24663" y="1844900"/>
                <a:ext cx="140119" cy="28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Calcium (mg)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68" name="Bars">
              <a:extLst>
                <a:ext uri="{FF2B5EF4-FFF2-40B4-BE49-F238E27FC236}">
                  <a16:creationId xmlns:a16="http://schemas.microsoft.com/office/drawing/2014/main" id="{33F12D34-173B-492F-BC62-BB8E9A9B22A1}"/>
                </a:ext>
              </a:extLst>
            </p:cNvPr>
            <p:cNvGrpSpPr/>
            <p:nvPr userDrawn="1"/>
          </p:nvGrpSpPr>
          <p:grpSpPr>
            <a:xfrm>
              <a:off x="3592924" y="2631550"/>
              <a:ext cx="2412021" cy="1434516"/>
              <a:chOff x="2054134" y="1350963"/>
              <a:chExt cx="904875" cy="538162"/>
            </a:xfrm>
          </p:grpSpPr>
          <p:sp>
            <p:nvSpPr>
              <p:cNvPr id="169" name="Bar">
                <a:extLst>
                  <a:ext uri="{FF2B5EF4-FFF2-40B4-BE49-F238E27FC236}">
                    <a16:creationId xmlns:a16="http://schemas.microsoft.com/office/drawing/2014/main" id="{168649A4-0798-42AD-9414-55E95945CF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831975"/>
                <a:ext cx="1571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Bar">
                <a:extLst>
                  <a:ext uri="{FF2B5EF4-FFF2-40B4-BE49-F238E27FC236}">
                    <a16:creationId xmlns:a16="http://schemas.microsoft.com/office/drawing/2014/main" id="{59E886F2-36BE-4F39-BEAB-0D1798B5B2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751013"/>
                <a:ext cx="207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1" name="Bar">
                <a:extLst>
                  <a:ext uri="{FF2B5EF4-FFF2-40B4-BE49-F238E27FC236}">
                    <a16:creationId xmlns:a16="http://schemas.microsoft.com/office/drawing/2014/main" id="{6552F9C7-B13A-48EE-A4DE-0C4EF24375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671638"/>
                <a:ext cx="2635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2" name="Bar">
                <a:extLst>
                  <a:ext uri="{FF2B5EF4-FFF2-40B4-BE49-F238E27FC236}">
                    <a16:creationId xmlns:a16="http://schemas.microsoft.com/office/drawing/2014/main" id="{8567F860-1328-450E-9863-CF35788CD0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590675"/>
                <a:ext cx="342900" cy="587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3" name="Bar">
                <a:extLst>
                  <a:ext uri="{FF2B5EF4-FFF2-40B4-BE49-F238E27FC236}">
                    <a16:creationId xmlns:a16="http://schemas.microsoft.com/office/drawing/2014/main" id="{80FC35AF-E050-4DCF-878F-2B8663B466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511300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4" name="Bar">
                <a:extLst>
                  <a:ext uri="{FF2B5EF4-FFF2-40B4-BE49-F238E27FC236}">
                    <a16:creationId xmlns:a16="http://schemas.microsoft.com/office/drawing/2014/main" id="{43301B94-EF05-4A68-8A1F-164274DAD9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431925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5" name="Bar">
                <a:extLst>
                  <a:ext uri="{FF2B5EF4-FFF2-40B4-BE49-F238E27FC236}">
                    <a16:creationId xmlns:a16="http://schemas.microsoft.com/office/drawing/2014/main" id="{D6AF1267-96A7-4285-93A6-9C165E9D4C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54134" y="1350963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E38AB06-0221-48CA-B05D-7D4AB1CAD60F}"/>
              </a:ext>
            </a:extLst>
          </p:cNvPr>
          <p:cNvGrpSpPr/>
          <p:nvPr userDrawn="1"/>
        </p:nvGrpSpPr>
        <p:grpSpPr>
          <a:xfrm>
            <a:off x="8824449" y="2698651"/>
            <a:ext cx="2699362" cy="2905596"/>
            <a:chOff x="8223314" y="809514"/>
            <a:chExt cx="2699362" cy="2905596"/>
          </a:xfrm>
        </p:grpSpPr>
        <p:grpSp>
          <p:nvGrpSpPr>
            <p:cNvPr id="192" name="Tile (1x1)" descr="&lt;SmartSettings&gt;&lt;SmartResize enabled=&quot;True&quot; minWidth=&quot;25&quot; minHeight=&quot;25&quot; /&gt;&lt;/SmartSettings&gt;">
              <a:extLst>
                <a:ext uri="{FF2B5EF4-FFF2-40B4-BE49-F238E27FC236}">
                  <a16:creationId xmlns:a16="http://schemas.microsoft.com/office/drawing/2014/main" id="{7CF58572-2632-410B-A53B-8254B6D86EDA}"/>
                </a:ext>
              </a:extLst>
            </p:cNvPr>
            <p:cNvGrpSpPr/>
            <p:nvPr userDrawn="1">
              <p:custDataLst>
                <p:tags r:id="rId15"/>
              </p:custDataLst>
            </p:nvPr>
          </p:nvGrpSpPr>
          <p:grpSpPr>
            <a:xfrm>
              <a:off x="8223314" y="809514"/>
              <a:ext cx="2699362" cy="2234476"/>
              <a:chOff x="1639094" y="1022033"/>
              <a:chExt cx="1439069" cy="977900"/>
            </a:xfrm>
          </p:grpSpPr>
          <p:sp>
            <p:nvSpPr>
              <p:cNvPr id="193" name="Tile Background">
                <a:extLst>
                  <a:ext uri="{FF2B5EF4-FFF2-40B4-BE49-F238E27FC236}">
                    <a16:creationId xmlns:a16="http://schemas.microsoft.com/office/drawing/2014/main" id="{A28C9015-962A-40A3-A96F-7B286CB9A6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9888" y="1022033"/>
                <a:ext cx="1438275" cy="9779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635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54864" tIns="36576" rIns="54864" bIns="3657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/>
                  <a:t>% Daily Value</a:t>
                </a:r>
              </a:p>
              <a:p>
                <a:endPara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Subtitle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03D57B0-4357-4C08-A051-D678889FDE48}"/>
                  </a:ext>
                </a:extLst>
              </p:cNvPr>
              <p:cNvSpPr>
                <a:spLocks noChangeArrowheads="1"/>
              </p:cNvSpPr>
              <p:nvPr userDrawn="1">
                <p:custDataLst>
                  <p:tags r:id="rId16"/>
                </p:custDataLst>
              </p:nvPr>
            </p:nvSpPr>
            <p:spPr bwMode="auto">
              <a:xfrm>
                <a:off x="1669986" y="1088469"/>
                <a:ext cx="946879" cy="33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all" normalizeH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Milk consumption based on US % Daily consumption </a:t>
                </a:r>
                <a:endParaRPr kumimoji="0" lang="en-US" altLang="en-US" sz="500" b="0" i="0" u="none" strike="noStrike" cap="all" normalizeH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5" name="Tile Header Line" descr="&lt;SmartSettings&gt;&lt;SmartResize anchorLeft=&quot;Relative&quot; anchorTop=&quot;Absolut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7100B7EE-1376-485C-9B22-9BCFD512A7C1}"/>
                  </a:ext>
                </a:extLst>
              </p:cNvPr>
              <p:cNvSpPr>
                <a:spLocks noChangeShapeType="1"/>
              </p:cNvSpPr>
              <p:nvPr userDrawn="1">
                <p:custDataLst>
                  <p:tags r:id="rId17"/>
                </p:custDataLst>
              </p:nvPr>
            </p:nvSpPr>
            <p:spPr bwMode="auto">
              <a:xfrm>
                <a:off x="1639094" y="1144743"/>
                <a:ext cx="1439069" cy="0"/>
              </a:xfrm>
              <a:prstGeom prst="line">
                <a:avLst/>
              </a:prstGeom>
              <a:noFill/>
              <a:ln w="6350" cap="sq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7" name="Block Arc 146">
              <a:extLst>
                <a:ext uri="{FF2B5EF4-FFF2-40B4-BE49-F238E27FC236}">
                  <a16:creationId xmlns:a16="http://schemas.microsoft.com/office/drawing/2014/main" id="{1ED18006-7FBA-44D2-B0EF-FABAB82357FD}"/>
                </a:ext>
              </a:extLst>
            </p:cNvPr>
            <p:cNvSpPr/>
            <p:nvPr userDrawn="1"/>
          </p:nvSpPr>
          <p:spPr>
            <a:xfrm>
              <a:off x="8413630" y="1316966"/>
              <a:ext cx="2398144" cy="2398144"/>
            </a:xfrm>
            <a:prstGeom prst="blockArc">
              <a:avLst>
                <a:gd name="adj1" fmla="val 10800000"/>
                <a:gd name="adj2" fmla="val 21509701"/>
                <a:gd name="adj3" fmla="val 1347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Arrow: Up 147">
              <a:extLst>
                <a:ext uri="{FF2B5EF4-FFF2-40B4-BE49-F238E27FC236}">
                  <a16:creationId xmlns:a16="http://schemas.microsoft.com/office/drawing/2014/main" id="{412F840D-7D42-43CE-86B0-59EDC9815753}"/>
                </a:ext>
              </a:extLst>
            </p:cNvPr>
            <p:cNvSpPr/>
            <p:nvPr userDrawn="1"/>
          </p:nvSpPr>
          <p:spPr>
            <a:xfrm rot="16636488">
              <a:off x="9077731" y="1818182"/>
              <a:ext cx="301925" cy="10754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FAB34DA-E2C3-44E2-8276-33A0CA2CB594}"/>
                </a:ext>
              </a:extLst>
            </p:cNvPr>
            <p:cNvSpPr txBox="1"/>
            <p:nvPr userDrawn="1"/>
          </p:nvSpPr>
          <p:spPr>
            <a:xfrm>
              <a:off x="9420225" y="1882281"/>
              <a:ext cx="519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5%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B110C95-22E2-4F12-AC0B-9DB60765336C}"/>
              </a:ext>
            </a:extLst>
          </p:cNvPr>
          <p:cNvGrpSpPr/>
          <p:nvPr userDrawn="1"/>
        </p:nvGrpSpPr>
        <p:grpSpPr>
          <a:xfrm>
            <a:off x="669185" y="900532"/>
            <a:ext cx="1288260" cy="657647"/>
            <a:chOff x="548493" y="584314"/>
            <a:chExt cx="1288260" cy="657647"/>
          </a:xfrm>
        </p:grpSpPr>
        <p:grpSp>
          <p:nvGrpSpPr>
            <p:cNvPr id="123" name="Drop-down" descr="&lt;SmartSettings&gt;&lt;SmartResize enabled=&quot;True&quot; minWidth=&quot;20&quot; minHeight=&quot;5&quot; /&gt;&lt;/SmartSettings&gt;">
              <a:extLst>
                <a:ext uri="{FF2B5EF4-FFF2-40B4-BE49-F238E27FC236}">
                  <a16:creationId xmlns:a16="http://schemas.microsoft.com/office/drawing/2014/main" id="{C9B29D76-32F6-40C4-9B03-F5A2A92726DE}"/>
                </a:ext>
              </a:extLst>
            </p:cNvPr>
            <p:cNvGrpSpPr/>
            <p:nvPr userDrawn="1">
              <p:custDataLst>
                <p:tags r:id="rId14"/>
              </p:custDataLst>
            </p:nvPr>
          </p:nvGrpSpPr>
          <p:grpSpPr>
            <a:xfrm>
              <a:off x="555640" y="707356"/>
              <a:ext cx="1281113" cy="206375"/>
              <a:chOff x="5537200" y="2495550"/>
              <a:chExt cx="1281113" cy="206375"/>
            </a:xfrm>
          </p:grpSpPr>
          <p:sp>
            <p:nvSpPr>
              <p:cNvPr id="124" name="Input Field">
                <a:extLst>
                  <a:ext uri="{FF2B5EF4-FFF2-40B4-BE49-F238E27FC236}">
                    <a16:creationId xmlns:a16="http://schemas.microsoft.com/office/drawing/2014/main" id="{B7C76B36-9281-463A-BFA7-70BF95536B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37200" y="2495550"/>
                <a:ext cx="1281113" cy="206375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0A0A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864" tIns="0" rIns="128016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Milk</a:t>
                </a:r>
              </a:p>
            </p:txBody>
          </p:sp>
          <p:sp>
            <p:nvSpPr>
              <p:cNvPr id="125" name="Arrow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6F0F32F-9238-4314-802D-2CA32B2719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8775" y="2579688"/>
                <a:ext cx="49213" cy="39688"/>
              </a:xfrm>
              <a:custGeom>
                <a:avLst/>
                <a:gdLst>
                  <a:gd name="T0" fmla="*/ 120 w 240"/>
                  <a:gd name="T1" fmla="*/ 197 h 197"/>
                  <a:gd name="T2" fmla="*/ 0 w 240"/>
                  <a:gd name="T3" fmla="*/ 0 h 197"/>
                  <a:gd name="T4" fmla="*/ 240 w 240"/>
                  <a:gd name="T5" fmla="*/ 0 h 197"/>
                  <a:gd name="T6" fmla="*/ 120 w 240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97">
                    <a:moveTo>
                      <a:pt x="120" y="197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120" y="197"/>
                    </a:lnTo>
                    <a:close/>
                  </a:path>
                </a:pathLst>
              </a:custGeom>
              <a:solidFill>
                <a:srgbClr val="30303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Button">
              <a:extLst>
                <a:ext uri="{FF2B5EF4-FFF2-40B4-BE49-F238E27FC236}">
                  <a16:creationId xmlns:a16="http://schemas.microsoft.com/office/drawing/2014/main" id="{781B160A-82B8-408C-91D7-B98DF52CD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493" y="999966"/>
              <a:ext cx="456215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</a:t>
              </a:r>
            </a:p>
          </p:txBody>
        </p:sp>
        <p:sp>
          <p:nvSpPr>
            <p:cNvPr id="297" name="Label">
              <a:extLst>
                <a:ext uri="{FF2B5EF4-FFF2-40B4-BE49-F238E27FC236}">
                  <a16:creationId xmlns:a16="http://schemas.microsoft.com/office/drawing/2014/main" id="{C57B9D6B-4A2C-4339-9B2C-DBE23F8C0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1130" y="584314"/>
              <a:ext cx="111408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Select the food or beverage: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58C9A0B-CEDC-4E6C-B30C-AB832280337C}"/>
              </a:ext>
            </a:extLst>
          </p:cNvPr>
          <p:cNvGrpSpPr/>
          <p:nvPr userDrawn="1"/>
        </p:nvGrpSpPr>
        <p:grpSpPr>
          <a:xfrm>
            <a:off x="2973930" y="914281"/>
            <a:ext cx="1281113" cy="661736"/>
            <a:chOff x="2090675" y="598601"/>
            <a:chExt cx="1281113" cy="661736"/>
          </a:xfrm>
        </p:grpSpPr>
        <p:grpSp>
          <p:nvGrpSpPr>
            <p:cNvPr id="126" name="Drop-down" descr="&lt;SmartSettings&gt;&lt;SmartResize enabled=&quot;True&quot; minWidth=&quot;20&quot; minHeight=&quot;5&quot; /&gt;&lt;/SmartSettings&gt;">
              <a:extLst>
                <a:ext uri="{FF2B5EF4-FFF2-40B4-BE49-F238E27FC236}">
                  <a16:creationId xmlns:a16="http://schemas.microsoft.com/office/drawing/2014/main" id="{48E9690D-10F9-4651-8008-37AE343AFFB4}"/>
                </a:ext>
              </a:extLst>
            </p:cNvPr>
            <p:cNvGrpSpPr/>
            <p:nvPr userDrawn="1">
              <p:custDataLst>
                <p:tags r:id="rId13"/>
              </p:custDataLst>
            </p:nvPr>
          </p:nvGrpSpPr>
          <p:grpSpPr>
            <a:xfrm>
              <a:off x="2090675" y="725376"/>
              <a:ext cx="1281113" cy="206375"/>
              <a:chOff x="5537200" y="2495550"/>
              <a:chExt cx="1281113" cy="206375"/>
            </a:xfrm>
          </p:grpSpPr>
          <p:sp>
            <p:nvSpPr>
              <p:cNvPr id="127" name="Input Field">
                <a:extLst>
                  <a:ext uri="{FF2B5EF4-FFF2-40B4-BE49-F238E27FC236}">
                    <a16:creationId xmlns:a16="http://schemas.microsoft.com/office/drawing/2014/main" id="{24B99994-7CE8-44FD-AAB6-578CF78F05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37200" y="2495550"/>
                <a:ext cx="1281113" cy="206375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0A0A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864" tIns="0" rIns="128016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 Cups/ 500g</a:t>
                </a:r>
              </a:p>
            </p:txBody>
          </p:sp>
          <p:sp>
            <p:nvSpPr>
              <p:cNvPr id="128" name="Arrow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77C0B5-C131-4441-BA9B-EF0C266115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8775" y="2579688"/>
                <a:ext cx="49213" cy="39688"/>
              </a:xfrm>
              <a:custGeom>
                <a:avLst/>
                <a:gdLst>
                  <a:gd name="T0" fmla="*/ 120 w 240"/>
                  <a:gd name="T1" fmla="*/ 197 h 197"/>
                  <a:gd name="T2" fmla="*/ 0 w 240"/>
                  <a:gd name="T3" fmla="*/ 0 h 197"/>
                  <a:gd name="T4" fmla="*/ 240 w 240"/>
                  <a:gd name="T5" fmla="*/ 0 h 197"/>
                  <a:gd name="T6" fmla="*/ 120 w 240"/>
                  <a:gd name="T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97">
                    <a:moveTo>
                      <a:pt x="120" y="197"/>
                    </a:moveTo>
                    <a:lnTo>
                      <a:pt x="0" y="0"/>
                    </a:lnTo>
                    <a:lnTo>
                      <a:pt x="240" y="0"/>
                    </a:lnTo>
                    <a:lnTo>
                      <a:pt x="120" y="197"/>
                    </a:lnTo>
                    <a:close/>
                  </a:path>
                </a:pathLst>
              </a:custGeom>
              <a:solidFill>
                <a:srgbClr val="30303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9A535183-1791-4DE2-A56D-0987ED6F41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6751" y="1018342"/>
              <a:ext cx="456215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</a:t>
              </a:r>
            </a:p>
          </p:txBody>
        </p:sp>
        <p:sp>
          <p:nvSpPr>
            <p:cNvPr id="298" name="Label">
              <a:extLst>
                <a:ext uri="{FF2B5EF4-FFF2-40B4-BE49-F238E27FC236}">
                  <a16:creationId xmlns:a16="http://schemas.microsoft.com/office/drawing/2014/main" id="{3D071AD9-1877-4B79-83AC-2CCE533545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15130" y="598601"/>
              <a:ext cx="87684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Select the portion size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CBAE94D-E316-41AA-944C-140A706E4F76}"/>
              </a:ext>
            </a:extLst>
          </p:cNvPr>
          <p:cNvGrpSpPr/>
          <p:nvPr userDrawn="1"/>
        </p:nvGrpSpPr>
        <p:grpSpPr>
          <a:xfrm>
            <a:off x="667164" y="2068724"/>
            <a:ext cx="1858107" cy="4391851"/>
            <a:chOff x="4323872" y="1859926"/>
            <a:chExt cx="1858107" cy="4391851"/>
          </a:xfrm>
        </p:grpSpPr>
        <p:grpSp>
          <p:nvGrpSpPr>
            <p:cNvPr id="300" name="Tile (1x1)" descr="&lt;SmartSettings&gt;&lt;SmartResize enabled=&quot;True&quot; minWidth=&quot;25&quot; minHeight=&quot;25&quot; /&gt;&lt;/SmartSettings&gt;">
              <a:extLst>
                <a:ext uri="{FF2B5EF4-FFF2-40B4-BE49-F238E27FC236}">
                  <a16:creationId xmlns:a16="http://schemas.microsoft.com/office/drawing/2014/main" id="{E46C3CB0-ED41-42FB-8706-4CD0EFF5ABE1}"/>
                </a:ext>
              </a:extLst>
            </p:cNvPr>
            <p:cNvGrpSpPr/>
            <p:nvPr userDrawn="1">
              <p:custDataLst>
                <p:tags r:id="rId11"/>
              </p:custDataLst>
            </p:nvPr>
          </p:nvGrpSpPr>
          <p:grpSpPr>
            <a:xfrm>
              <a:off x="4323872" y="1859926"/>
              <a:ext cx="1858107" cy="4391851"/>
              <a:chOff x="1639094" y="1022033"/>
              <a:chExt cx="1439069" cy="977900"/>
            </a:xfrm>
          </p:grpSpPr>
          <p:sp>
            <p:nvSpPr>
              <p:cNvPr id="301" name="Tile Background">
                <a:extLst>
                  <a:ext uri="{FF2B5EF4-FFF2-40B4-BE49-F238E27FC236}">
                    <a16:creationId xmlns:a16="http://schemas.microsoft.com/office/drawing/2014/main" id="{99D1483D-B4E1-4C37-839D-D427F0D13AC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9888" y="1022033"/>
                <a:ext cx="1438275" cy="9779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635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54864" tIns="36576" rIns="54864" bIns="3657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Nutrition Facts</a:t>
                </a:r>
              </a:p>
            </p:txBody>
          </p:sp>
          <p:sp>
            <p:nvSpPr>
              <p:cNvPr id="303" name="Tile Header Line" descr="&lt;SmartSettings&gt;&lt;SmartResize anchorLeft=&quot;Relative&quot; anchorTop=&quot;Absolut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986D6E2D-F840-4601-B41E-5CA50066576F}"/>
                  </a:ext>
                </a:extLst>
              </p:cNvPr>
              <p:cNvSpPr>
                <a:spLocks noChangeShapeType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1639094" y="1084465"/>
                <a:ext cx="1439069" cy="0"/>
              </a:xfrm>
              <a:prstGeom prst="line">
                <a:avLst/>
              </a:prstGeom>
              <a:noFill/>
              <a:ln w="6350" cap="sq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04" name="Bulleted List">
              <a:extLst>
                <a:ext uri="{FF2B5EF4-FFF2-40B4-BE49-F238E27FC236}">
                  <a16:creationId xmlns:a16="http://schemas.microsoft.com/office/drawing/2014/main" id="{2710BDEA-9FC1-4EA1-9B3A-635684635ACA}"/>
                </a:ext>
              </a:extLst>
            </p:cNvPr>
            <p:cNvSpPr txBox="1"/>
            <p:nvPr userDrawn="1"/>
          </p:nvSpPr>
          <p:spPr>
            <a:xfrm>
              <a:off x="4487792" y="2235448"/>
              <a:ext cx="1331914" cy="375179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 marL="171450" indent="-171450" algn="just">
                <a:spcAft>
                  <a:spcPts val="300"/>
                </a:spcAft>
                <a:buClr>
                  <a:srgbClr val="5F5F5F"/>
                </a:buClr>
                <a:buFont typeface="Arial" panose="020B0604020202020204" pitchFamily="34" charset="0"/>
                <a:buChar char="•"/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167729D5-2CA3-441D-BE3A-C9EA269F0A00}"/>
              </a:ext>
            </a:extLst>
          </p:cNvPr>
          <p:cNvSpPr txBox="1"/>
          <p:nvPr userDrawn="1"/>
        </p:nvSpPr>
        <p:spPr>
          <a:xfrm>
            <a:off x="362431" y="155275"/>
            <a:ext cx="112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and Beverage Dashboard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77CE907-CE39-4DBC-8E73-286CFAAB37C3}"/>
              </a:ext>
            </a:extLst>
          </p:cNvPr>
          <p:cNvCxnSpPr>
            <a:cxnSpLocks/>
          </p:cNvCxnSpPr>
          <p:nvPr userDrawn="1"/>
        </p:nvCxnSpPr>
        <p:spPr>
          <a:xfrm>
            <a:off x="126521" y="603849"/>
            <a:ext cx="1191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0" r:id="rId5"/>
    <p:sldLayoutId id="2147483652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94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heme/theme1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18224_Blue six chart dashboard_RVA_v3.potx" id="{19D0EA40-B34C-42F4-93F9-C1630B7AD01F}" vid="{E35732E1-88F9-42C6-B818-462ABC591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56D47-138C-49C2-8BF1-78301C0CEBF7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19FCF4-9BA2-42BF-9BD6-3E08AC6F9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05C72-61F3-4824-84EE-68EE41EEE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2020-02-13T04:20:01Z</dcterms:created>
  <dcterms:modified xsi:type="dcterms:W3CDTF">2020-02-13T05:40:15Z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