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2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4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9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0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300" r:id="rId3"/>
    <p:sldId id="310" r:id="rId4"/>
    <p:sldId id="363" r:id="rId5"/>
    <p:sldId id="382" r:id="rId6"/>
    <p:sldId id="364" r:id="rId7"/>
    <p:sldId id="380" r:id="rId8"/>
    <p:sldId id="381" r:id="rId9"/>
    <p:sldId id="365" r:id="rId10"/>
    <p:sldId id="369" r:id="rId11"/>
    <p:sldId id="372" r:id="rId12"/>
    <p:sldId id="374" r:id="rId13"/>
    <p:sldId id="373" r:id="rId14"/>
    <p:sldId id="375" r:id="rId15"/>
    <p:sldId id="376" r:id="rId16"/>
    <p:sldId id="377" r:id="rId17"/>
    <p:sldId id="378" r:id="rId18"/>
    <p:sldId id="379" r:id="rId19"/>
    <p:sldId id="366" r:id="rId20"/>
    <p:sldId id="370" r:id="rId21"/>
    <p:sldId id="308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Jingyi" initials="LJ" lastIdx="1" clrIdx="0">
    <p:extLst>
      <p:ext uri="{19B8F6BF-5375-455C-9EA6-DF929625EA0E}">
        <p15:presenceInfo xmlns:p15="http://schemas.microsoft.com/office/powerpoint/2012/main" userId="537643e55991ee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439"/>
    <a:srgbClr val="FFFFFF"/>
    <a:srgbClr val="395859"/>
    <a:srgbClr val="A2BFC1"/>
    <a:srgbClr val="123539"/>
    <a:srgbClr val="395959"/>
    <a:srgbClr val="A0C7C8"/>
    <a:srgbClr val="D6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pitchFamily="34" charset="-122"/>
              </a:rPr>
              <a:t>2021/7/4</a:t>
            </a:fld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pitchFamily="34" charset="-122"/>
              </a:rPr>
              <a:t>‹#›</a:t>
            </a:fld>
            <a:endParaRPr lang="zh-CN" altLang="en-US" dirty="0"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168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55F34A8D-3C4B-49CA-B522-451D0970926D}" type="datetimeFigureOut">
              <a:rPr lang="zh-CN" altLang="en-US" smtClean="0"/>
              <a:t>2021/7/4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957F689F-C29B-4067-B332-9085AEC33D5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63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02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37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02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868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624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01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6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410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77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212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56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604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004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4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9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12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08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08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40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26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12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D81AC27C-A77C-4EAF-AE57-4009713907B0}" type="datetimeFigureOut">
              <a:rPr lang="zh-CN" altLang="en-US" smtClean="0"/>
              <a:t>2021/7/4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3A7356C7-3C3F-410A-AE9A-B881164C506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4.xml"/><Relationship Id="rId7" Type="http://schemas.openxmlformats.org/officeDocument/2006/relationships/image" Target="../media/image9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1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0.xml"/><Relationship Id="rId7" Type="http://schemas.openxmlformats.org/officeDocument/2006/relationships/image" Target="../media/image12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14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76.xml"/><Relationship Id="rId7" Type="http://schemas.openxmlformats.org/officeDocument/2006/relationships/image" Target="../media/image15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17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18.jp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tags" Target="../tags/tag85.xml"/><Relationship Id="rId7" Type="http://schemas.openxmlformats.org/officeDocument/2006/relationships/image" Target="../media/image19.jp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8.xml"/><Relationship Id="rId10" Type="http://schemas.openxmlformats.org/officeDocument/2006/relationships/image" Target="../media/image22.jp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9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image" Target="../media/image1.png"/><Relationship Id="rId4" Type="http://schemas.openxmlformats.org/officeDocument/2006/relationships/tags" Target="../tags/tag101.xml"/><Relationship Id="rId9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2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1.xml"/><Relationship Id="rId7" Type="http://schemas.openxmlformats.org/officeDocument/2006/relationships/image" Target="../media/image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6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5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A-稻壳儿搜索【幻雨工作室】_2"/>
          <p:cNvSpPr/>
          <p:nvPr>
            <p:custDataLst>
              <p:tags r:id="rId1"/>
            </p:custDataLst>
          </p:nvPr>
        </p:nvSpPr>
        <p:spPr>
          <a:xfrm>
            <a:off x="7010400" y="4636948"/>
            <a:ext cx="5039434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负责人：张翔宇、肖思宇、吴嘉露、林洁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		</a:t>
            </a:r>
            <a:endParaRPr lang="id-ID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7" name="PA-稻壳儿搜索【幻雨工作室】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53708" y="2870928"/>
            <a:ext cx="91519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6600" spc="300" dirty="0">
                <a:solidFill>
                  <a:srgbClr val="123539"/>
                </a:solidFill>
                <a:latin typeface="微软雅黑" panose="020B0503020204020204" pitchFamily="34" charset="-122"/>
              </a:rPr>
              <a:t>超级饼里奥</a:t>
            </a:r>
          </a:p>
        </p:txBody>
      </p:sp>
      <p:sp>
        <p:nvSpPr>
          <p:cNvPr id="3" name="PA-矩形 2"/>
          <p:cNvSpPr/>
          <p:nvPr>
            <p:custDataLst>
              <p:tags r:id="rId3"/>
            </p:custDataLst>
          </p:nvPr>
        </p:nvSpPr>
        <p:spPr>
          <a:xfrm>
            <a:off x="1408386" y="943303"/>
            <a:ext cx="1860331" cy="4971394"/>
          </a:xfrm>
          <a:prstGeom prst="rect">
            <a:avLst/>
          </a:prstGeom>
          <a:solidFill>
            <a:srgbClr val="3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4"/>
            </p:custDataLst>
          </p:nvPr>
        </p:nvSpPr>
        <p:spPr>
          <a:xfrm>
            <a:off x="9889184" y="6106510"/>
            <a:ext cx="325821" cy="325821"/>
          </a:xfrm>
          <a:prstGeom prst="rect">
            <a:avLst/>
          </a:prstGeom>
          <a:solidFill>
            <a:srgbClr val="3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PA-矩形 38"/>
          <p:cNvSpPr/>
          <p:nvPr>
            <p:custDataLst>
              <p:tags r:id="rId5"/>
            </p:custDataLst>
          </p:nvPr>
        </p:nvSpPr>
        <p:spPr>
          <a:xfrm>
            <a:off x="10388441" y="6106508"/>
            <a:ext cx="325821" cy="325821"/>
          </a:xfrm>
          <a:prstGeom prst="rect">
            <a:avLst/>
          </a:prstGeom>
          <a:solidFill>
            <a:srgbClr val="A0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矩形 39"/>
          <p:cNvSpPr/>
          <p:nvPr>
            <p:custDataLst>
              <p:tags r:id="rId6"/>
            </p:custDataLst>
          </p:nvPr>
        </p:nvSpPr>
        <p:spPr>
          <a:xfrm>
            <a:off x="10887698" y="6106509"/>
            <a:ext cx="325821" cy="325821"/>
          </a:xfrm>
          <a:prstGeom prst="rect">
            <a:avLst/>
          </a:prstGeom>
          <a:solidFill>
            <a:srgbClr val="D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PA-矩形 40"/>
          <p:cNvSpPr/>
          <p:nvPr>
            <p:custDataLst>
              <p:tags r:id="rId7"/>
            </p:custDataLst>
          </p:nvPr>
        </p:nvSpPr>
        <p:spPr>
          <a:xfrm>
            <a:off x="11386955" y="6106508"/>
            <a:ext cx="325821" cy="325821"/>
          </a:xfrm>
          <a:prstGeom prst="rect">
            <a:avLst/>
          </a:prstGeom>
          <a:solidFill>
            <a:srgbClr val="A2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research_180415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529378" y="1305526"/>
            <a:ext cx="470481" cy="609684"/>
          </a:xfrm>
          <a:custGeom>
            <a:avLst/>
            <a:gdLst>
              <a:gd name="connsiteX0" fmla="*/ 187633 w 468413"/>
              <a:gd name="connsiteY0" fmla="*/ 448867 h 607004"/>
              <a:gd name="connsiteX1" fmla="*/ 358190 w 468413"/>
              <a:gd name="connsiteY1" fmla="*/ 448867 h 607004"/>
              <a:gd name="connsiteX2" fmla="*/ 358190 w 468413"/>
              <a:gd name="connsiteY2" fmla="*/ 467708 h 607004"/>
              <a:gd name="connsiteX3" fmla="*/ 187633 w 468413"/>
              <a:gd name="connsiteY3" fmla="*/ 467708 h 607004"/>
              <a:gd name="connsiteX4" fmla="*/ 110153 w 468413"/>
              <a:gd name="connsiteY4" fmla="*/ 448867 h 607004"/>
              <a:gd name="connsiteX5" fmla="*/ 156656 w 468413"/>
              <a:gd name="connsiteY5" fmla="*/ 448867 h 607004"/>
              <a:gd name="connsiteX6" fmla="*/ 156656 w 468413"/>
              <a:gd name="connsiteY6" fmla="*/ 467708 h 607004"/>
              <a:gd name="connsiteX7" fmla="*/ 110153 w 468413"/>
              <a:gd name="connsiteY7" fmla="*/ 467708 h 607004"/>
              <a:gd name="connsiteX8" fmla="*/ 187633 w 468413"/>
              <a:gd name="connsiteY8" fmla="*/ 356003 h 607004"/>
              <a:gd name="connsiteX9" fmla="*/ 358190 w 468413"/>
              <a:gd name="connsiteY9" fmla="*/ 356003 h 607004"/>
              <a:gd name="connsiteX10" fmla="*/ 358190 w 468413"/>
              <a:gd name="connsiteY10" fmla="*/ 374844 h 607004"/>
              <a:gd name="connsiteX11" fmla="*/ 187633 w 468413"/>
              <a:gd name="connsiteY11" fmla="*/ 374844 h 607004"/>
              <a:gd name="connsiteX12" fmla="*/ 110153 w 468413"/>
              <a:gd name="connsiteY12" fmla="*/ 356003 h 607004"/>
              <a:gd name="connsiteX13" fmla="*/ 156656 w 468413"/>
              <a:gd name="connsiteY13" fmla="*/ 356003 h 607004"/>
              <a:gd name="connsiteX14" fmla="*/ 156656 w 468413"/>
              <a:gd name="connsiteY14" fmla="*/ 374844 h 607004"/>
              <a:gd name="connsiteX15" fmla="*/ 110153 w 468413"/>
              <a:gd name="connsiteY15" fmla="*/ 374844 h 607004"/>
              <a:gd name="connsiteX16" fmla="*/ 187633 w 468413"/>
              <a:gd name="connsiteY16" fmla="*/ 263209 h 607004"/>
              <a:gd name="connsiteX17" fmla="*/ 358190 w 468413"/>
              <a:gd name="connsiteY17" fmla="*/ 263209 h 607004"/>
              <a:gd name="connsiteX18" fmla="*/ 358190 w 468413"/>
              <a:gd name="connsiteY18" fmla="*/ 281979 h 607004"/>
              <a:gd name="connsiteX19" fmla="*/ 187633 w 468413"/>
              <a:gd name="connsiteY19" fmla="*/ 281979 h 607004"/>
              <a:gd name="connsiteX20" fmla="*/ 110153 w 468413"/>
              <a:gd name="connsiteY20" fmla="*/ 263209 h 607004"/>
              <a:gd name="connsiteX21" fmla="*/ 156656 w 468413"/>
              <a:gd name="connsiteY21" fmla="*/ 263209 h 607004"/>
              <a:gd name="connsiteX22" fmla="*/ 156656 w 468413"/>
              <a:gd name="connsiteY22" fmla="*/ 281979 h 607004"/>
              <a:gd name="connsiteX23" fmla="*/ 110153 w 468413"/>
              <a:gd name="connsiteY23" fmla="*/ 281979 h 607004"/>
              <a:gd name="connsiteX24" fmla="*/ 187633 w 468413"/>
              <a:gd name="connsiteY24" fmla="*/ 170274 h 607004"/>
              <a:gd name="connsiteX25" fmla="*/ 358190 w 468413"/>
              <a:gd name="connsiteY25" fmla="*/ 170274 h 607004"/>
              <a:gd name="connsiteX26" fmla="*/ 358190 w 468413"/>
              <a:gd name="connsiteY26" fmla="*/ 189044 h 607004"/>
              <a:gd name="connsiteX27" fmla="*/ 187633 w 468413"/>
              <a:gd name="connsiteY27" fmla="*/ 189044 h 607004"/>
              <a:gd name="connsiteX28" fmla="*/ 110153 w 468413"/>
              <a:gd name="connsiteY28" fmla="*/ 170274 h 607004"/>
              <a:gd name="connsiteX29" fmla="*/ 156656 w 468413"/>
              <a:gd name="connsiteY29" fmla="*/ 170274 h 607004"/>
              <a:gd name="connsiteX30" fmla="*/ 156656 w 468413"/>
              <a:gd name="connsiteY30" fmla="*/ 189044 h 607004"/>
              <a:gd name="connsiteX31" fmla="*/ 110153 w 468413"/>
              <a:gd name="connsiteY31" fmla="*/ 189044 h 607004"/>
              <a:gd name="connsiteX32" fmla="*/ 73013 w 468413"/>
              <a:gd name="connsiteY32" fmla="*/ 96229 h 607004"/>
              <a:gd name="connsiteX33" fmla="*/ 73013 w 468413"/>
              <a:gd name="connsiteY33" fmla="*/ 534009 h 607004"/>
              <a:gd name="connsiteX34" fmla="*/ 395306 w 468413"/>
              <a:gd name="connsiteY34" fmla="*/ 534009 h 607004"/>
              <a:gd name="connsiteX35" fmla="*/ 395306 w 468413"/>
              <a:gd name="connsiteY35" fmla="*/ 96229 h 607004"/>
              <a:gd name="connsiteX36" fmla="*/ 365724 w 468413"/>
              <a:gd name="connsiteY36" fmla="*/ 96229 h 607004"/>
              <a:gd name="connsiteX37" fmla="*/ 342737 w 468413"/>
              <a:gd name="connsiteY37" fmla="*/ 111655 h 607004"/>
              <a:gd name="connsiteX38" fmla="*/ 125676 w 468413"/>
              <a:gd name="connsiteY38" fmla="*/ 111655 h 607004"/>
              <a:gd name="connsiteX39" fmla="*/ 102595 w 468413"/>
              <a:gd name="connsiteY39" fmla="*/ 96229 h 607004"/>
              <a:gd name="connsiteX40" fmla="*/ 18842 w 468413"/>
              <a:gd name="connsiteY40" fmla="*/ 49760 h 607004"/>
              <a:gd name="connsiteX41" fmla="*/ 18842 w 468413"/>
              <a:gd name="connsiteY41" fmla="*/ 588191 h 607004"/>
              <a:gd name="connsiteX42" fmla="*/ 449571 w 468413"/>
              <a:gd name="connsiteY42" fmla="*/ 588191 h 607004"/>
              <a:gd name="connsiteX43" fmla="*/ 449571 w 468413"/>
              <a:gd name="connsiteY43" fmla="*/ 49760 h 607004"/>
              <a:gd name="connsiteX44" fmla="*/ 367608 w 468413"/>
              <a:gd name="connsiteY44" fmla="*/ 49760 h 607004"/>
              <a:gd name="connsiteX45" fmla="*/ 367608 w 468413"/>
              <a:gd name="connsiteY45" fmla="*/ 77416 h 607004"/>
              <a:gd name="connsiteX46" fmla="*/ 414148 w 468413"/>
              <a:gd name="connsiteY46" fmla="*/ 77416 h 607004"/>
              <a:gd name="connsiteX47" fmla="*/ 414148 w 468413"/>
              <a:gd name="connsiteY47" fmla="*/ 552823 h 607004"/>
              <a:gd name="connsiteX48" fmla="*/ 54171 w 468413"/>
              <a:gd name="connsiteY48" fmla="*/ 552823 h 607004"/>
              <a:gd name="connsiteX49" fmla="*/ 54171 w 468413"/>
              <a:gd name="connsiteY49" fmla="*/ 77416 h 607004"/>
              <a:gd name="connsiteX50" fmla="*/ 100710 w 468413"/>
              <a:gd name="connsiteY50" fmla="*/ 77416 h 607004"/>
              <a:gd name="connsiteX51" fmla="*/ 100710 w 468413"/>
              <a:gd name="connsiteY51" fmla="*/ 49760 h 607004"/>
              <a:gd name="connsiteX52" fmla="*/ 164417 w 468413"/>
              <a:gd name="connsiteY52" fmla="*/ 46432 h 607004"/>
              <a:gd name="connsiteX53" fmla="*/ 303925 w 468413"/>
              <a:gd name="connsiteY53" fmla="*/ 46432 h 607004"/>
              <a:gd name="connsiteX54" fmla="*/ 303925 w 468413"/>
              <a:gd name="connsiteY54" fmla="*/ 65273 h 607004"/>
              <a:gd name="connsiteX55" fmla="*/ 164417 w 468413"/>
              <a:gd name="connsiteY55" fmla="*/ 65273 h 607004"/>
              <a:gd name="connsiteX56" fmla="*/ 125676 w 468413"/>
              <a:gd name="connsiteY56" fmla="*/ 18813 h 607004"/>
              <a:gd name="connsiteX57" fmla="*/ 119552 w 468413"/>
              <a:gd name="connsiteY57" fmla="*/ 24927 h 607004"/>
              <a:gd name="connsiteX58" fmla="*/ 119552 w 468413"/>
              <a:gd name="connsiteY58" fmla="*/ 86822 h 607004"/>
              <a:gd name="connsiteX59" fmla="*/ 125676 w 468413"/>
              <a:gd name="connsiteY59" fmla="*/ 92842 h 607004"/>
              <a:gd name="connsiteX60" fmla="*/ 342737 w 468413"/>
              <a:gd name="connsiteY60" fmla="*/ 92842 h 607004"/>
              <a:gd name="connsiteX61" fmla="*/ 348766 w 468413"/>
              <a:gd name="connsiteY61" fmla="*/ 86822 h 607004"/>
              <a:gd name="connsiteX62" fmla="*/ 348766 w 468413"/>
              <a:gd name="connsiteY62" fmla="*/ 24927 h 607004"/>
              <a:gd name="connsiteX63" fmla="*/ 342737 w 468413"/>
              <a:gd name="connsiteY63" fmla="*/ 18813 h 607004"/>
              <a:gd name="connsiteX64" fmla="*/ 125676 w 468413"/>
              <a:gd name="connsiteY64" fmla="*/ 0 h 607004"/>
              <a:gd name="connsiteX65" fmla="*/ 342737 w 468413"/>
              <a:gd name="connsiteY65" fmla="*/ 0 h 607004"/>
              <a:gd name="connsiteX66" fmla="*/ 367608 w 468413"/>
              <a:gd name="connsiteY66" fmla="*/ 24927 h 607004"/>
              <a:gd name="connsiteX67" fmla="*/ 367608 w 468413"/>
              <a:gd name="connsiteY67" fmla="*/ 30947 h 607004"/>
              <a:gd name="connsiteX68" fmla="*/ 468413 w 468413"/>
              <a:gd name="connsiteY68" fmla="*/ 30947 h 607004"/>
              <a:gd name="connsiteX69" fmla="*/ 468413 w 468413"/>
              <a:gd name="connsiteY69" fmla="*/ 607004 h 607004"/>
              <a:gd name="connsiteX70" fmla="*/ 0 w 468413"/>
              <a:gd name="connsiteY70" fmla="*/ 607004 h 607004"/>
              <a:gd name="connsiteX71" fmla="*/ 0 w 468413"/>
              <a:gd name="connsiteY71" fmla="*/ 30947 h 607004"/>
              <a:gd name="connsiteX72" fmla="*/ 100710 w 468413"/>
              <a:gd name="connsiteY72" fmla="*/ 30947 h 607004"/>
              <a:gd name="connsiteX73" fmla="*/ 100710 w 468413"/>
              <a:gd name="connsiteY73" fmla="*/ 24927 h 607004"/>
              <a:gd name="connsiteX74" fmla="*/ 125676 w 468413"/>
              <a:gd name="connsiteY74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68413" h="607004">
                <a:moveTo>
                  <a:pt x="187633" y="448867"/>
                </a:moveTo>
                <a:lnTo>
                  <a:pt x="358190" y="448867"/>
                </a:lnTo>
                <a:lnTo>
                  <a:pt x="358190" y="467708"/>
                </a:lnTo>
                <a:lnTo>
                  <a:pt x="187633" y="467708"/>
                </a:lnTo>
                <a:close/>
                <a:moveTo>
                  <a:pt x="110153" y="448867"/>
                </a:moveTo>
                <a:lnTo>
                  <a:pt x="156656" y="448867"/>
                </a:lnTo>
                <a:lnTo>
                  <a:pt x="156656" y="467708"/>
                </a:lnTo>
                <a:lnTo>
                  <a:pt x="110153" y="467708"/>
                </a:lnTo>
                <a:close/>
                <a:moveTo>
                  <a:pt x="187633" y="356003"/>
                </a:moveTo>
                <a:lnTo>
                  <a:pt x="358190" y="356003"/>
                </a:lnTo>
                <a:lnTo>
                  <a:pt x="358190" y="374844"/>
                </a:lnTo>
                <a:lnTo>
                  <a:pt x="187633" y="374844"/>
                </a:lnTo>
                <a:close/>
                <a:moveTo>
                  <a:pt x="110153" y="356003"/>
                </a:moveTo>
                <a:lnTo>
                  <a:pt x="156656" y="356003"/>
                </a:lnTo>
                <a:lnTo>
                  <a:pt x="156656" y="374844"/>
                </a:lnTo>
                <a:lnTo>
                  <a:pt x="110153" y="374844"/>
                </a:lnTo>
                <a:close/>
                <a:moveTo>
                  <a:pt x="187633" y="263209"/>
                </a:moveTo>
                <a:lnTo>
                  <a:pt x="358190" y="263209"/>
                </a:lnTo>
                <a:lnTo>
                  <a:pt x="358190" y="281979"/>
                </a:lnTo>
                <a:lnTo>
                  <a:pt x="187633" y="281979"/>
                </a:lnTo>
                <a:close/>
                <a:moveTo>
                  <a:pt x="110153" y="263209"/>
                </a:moveTo>
                <a:lnTo>
                  <a:pt x="156656" y="263209"/>
                </a:lnTo>
                <a:lnTo>
                  <a:pt x="156656" y="281979"/>
                </a:lnTo>
                <a:lnTo>
                  <a:pt x="110153" y="281979"/>
                </a:lnTo>
                <a:close/>
                <a:moveTo>
                  <a:pt x="187633" y="170274"/>
                </a:moveTo>
                <a:lnTo>
                  <a:pt x="358190" y="170274"/>
                </a:lnTo>
                <a:lnTo>
                  <a:pt x="358190" y="189044"/>
                </a:lnTo>
                <a:lnTo>
                  <a:pt x="187633" y="189044"/>
                </a:lnTo>
                <a:close/>
                <a:moveTo>
                  <a:pt x="110153" y="170274"/>
                </a:moveTo>
                <a:lnTo>
                  <a:pt x="156656" y="170274"/>
                </a:lnTo>
                <a:lnTo>
                  <a:pt x="156656" y="189044"/>
                </a:lnTo>
                <a:lnTo>
                  <a:pt x="110153" y="189044"/>
                </a:lnTo>
                <a:close/>
                <a:moveTo>
                  <a:pt x="73013" y="96229"/>
                </a:moveTo>
                <a:lnTo>
                  <a:pt x="73013" y="534009"/>
                </a:lnTo>
                <a:lnTo>
                  <a:pt x="395306" y="534009"/>
                </a:lnTo>
                <a:lnTo>
                  <a:pt x="395306" y="96229"/>
                </a:lnTo>
                <a:lnTo>
                  <a:pt x="365724" y="96229"/>
                </a:lnTo>
                <a:cubicBezTo>
                  <a:pt x="362050" y="105259"/>
                  <a:pt x="353100" y="111655"/>
                  <a:pt x="342737" y="111655"/>
                </a:cubicBezTo>
                <a:lnTo>
                  <a:pt x="125676" y="111655"/>
                </a:lnTo>
                <a:cubicBezTo>
                  <a:pt x="115219" y="111655"/>
                  <a:pt x="106269" y="105259"/>
                  <a:pt x="102595" y="96229"/>
                </a:cubicBezTo>
                <a:close/>
                <a:moveTo>
                  <a:pt x="18842" y="49760"/>
                </a:moveTo>
                <a:lnTo>
                  <a:pt x="18842" y="588191"/>
                </a:lnTo>
                <a:lnTo>
                  <a:pt x="449571" y="588191"/>
                </a:lnTo>
                <a:lnTo>
                  <a:pt x="449571" y="49760"/>
                </a:lnTo>
                <a:lnTo>
                  <a:pt x="367608" y="49760"/>
                </a:lnTo>
                <a:lnTo>
                  <a:pt x="367608" y="77416"/>
                </a:lnTo>
                <a:lnTo>
                  <a:pt x="414148" y="77416"/>
                </a:lnTo>
                <a:lnTo>
                  <a:pt x="414148" y="552823"/>
                </a:lnTo>
                <a:lnTo>
                  <a:pt x="54171" y="552823"/>
                </a:lnTo>
                <a:lnTo>
                  <a:pt x="54171" y="77416"/>
                </a:lnTo>
                <a:lnTo>
                  <a:pt x="100710" y="77416"/>
                </a:lnTo>
                <a:lnTo>
                  <a:pt x="100710" y="49760"/>
                </a:lnTo>
                <a:close/>
                <a:moveTo>
                  <a:pt x="164417" y="46432"/>
                </a:moveTo>
                <a:lnTo>
                  <a:pt x="303925" y="46432"/>
                </a:lnTo>
                <a:lnTo>
                  <a:pt x="303925" y="65273"/>
                </a:lnTo>
                <a:lnTo>
                  <a:pt x="164417" y="65273"/>
                </a:lnTo>
                <a:close/>
                <a:moveTo>
                  <a:pt x="125676" y="18813"/>
                </a:moveTo>
                <a:cubicBezTo>
                  <a:pt x="122379" y="18813"/>
                  <a:pt x="119552" y="21635"/>
                  <a:pt x="119552" y="24927"/>
                </a:cubicBezTo>
                <a:lnTo>
                  <a:pt x="119552" y="86822"/>
                </a:lnTo>
                <a:cubicBezTo>
                  <a:pt x="119552" y="90114"/>
                  <a:pt x="122379" y="92842"/>
                  <a:pt x="125676" y="92842"/>
                </a:cubicBezTo>
                <a:lnTo>
                  <a:pt x="342737" y="92842"/>
                </a:lnTo>
                <a:cubicBezTo>
                  <a:pt x="346034" y="92842"/>
                  <a:pt x="348766" y="90114"/>
                  <a:pt x="348766" y="86822"/>
                </a:cubicBezTo>
                <a:lnTo>
                  <a:pt x="348766" y="24927"/>
                </a:lnTo>
                <a:cubicBezTo>
                  <a:pt x="348766" y="21635"/>
                  <a:pt x="346034" y="18813"/>
                  <a:pt x="342737" y="18813"/>
                </a:cubicBezTo>
                <a:close/>
                <a:moveTo>
                  <a:pt x="125676" y="0"/>
                </a:moveTo>
                <a:lnTo>
                  <a:pt x="342737" y="0"/>
                </a:lnTo>
                <a:cubicBezTo>
                  <a:pt x="356397" y="0"/>
                  <a:pt x="367608" y="11194"/>
                  <a:pt x="367608" y="24927"/>
                </a:cubicBezTo>
                <a:lnTo>
                  <a:pt x="367608" y="30947"/>
                </a:lnTo>
                <a:lnTo>
                  <a:pt x="468413" y="30947"/>
                </a:lnTo>
                <a:lnTo>
                  <a:pt x="468413" y="607004"/>
                </a:lnTo>
                <a:lnTo>
                  <a:pt x="0" y="607004"/>
                </a:lnTo>
                <a:lnTo>
                  <a:pt x="0" y="30947"/>
                </a:lnTo>
                <a:lnTo>
                  <a:pt x="100710" y="30947"/>
                </a:lnTo>
                <a:lnTo>
                  <a:pt x="100710" y="24927"/>
                </a:lnTo>
                <a:cubicBezTo>
                  <a:pt x="100710" y="11194"/>
                  <a:pt x="111921" y="0"/>
                  <a:pt x="125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60" y="977420"/>
            <a:ext cx="1389751" cy="1389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使用的关键技术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5F7147-5CFC-4373-9206-E163D06AEA0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70" y="2892559"/>
            <a:ext cx="5274310" cy="258191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9758AB4-3D37-41F5-9F95-76AAEC581952}"/>
              </a:ext>
            </a:extLst>
          </p:cNvPr>
          <p:cNvSpPr/>
          <p:nvPr/>
        </p:nvSpPr>
        <p:spPr>
          <a:xfrm>
            <a:off x="1002135" y="1659215"/>
            <a:ext cx="10187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存档功能：使用数据流的方式记录玩家的数据，在数据流控制下生成文件进行存档功能</a:t>
            </a:r>
          </a:p>
        </p:txBody>
      </p:sp>
    </p:spTree>
    <p:extLst>
      <p:ext uri="{BB962C8B-B14F-4D97-AF65-F5344CB8AC3E}">
        <p14:creationId xmlns:p14="http://schemas.microsoft.com/office/powerpoint/2010/main" val="387068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使用的关键技术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0AA9D7-24E1-4E39-A50D-2D241FBCE80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70" y="5054458"/>
            <a:ext cx="2047875" cy="885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183556-2E25-4D2B-972A-92799219FABA}"/>
              </a:ext>
            </a:extLst>
          </p:cNvPr>
          <p:cNvSpPr/>
          <p:nvPr/>
        </p:nvSpPr>
        <p:spPr>
          <a:xfrm>
            <a:off x="1002135" y="1659215"/>
            <a:ext cx="9899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关卡名显示：使用</a:t>
            </a:r>
            <a:r>
              <a:rPr lang="en-US" altLang="zh-CN" sz="2400" dirty="0" err="1"/>
              <a:t>LevelNameDisplay</a:t>
            </a:r>
            <a:r>
              <a:rPr lang="zh-CN" altLang="en-US" sz="2400" dirty="0"/>
              <a:t>的预制体及对应同名脚本实现了展示游戏关卡名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4CE3DC-5A00-4A05-8CA1-44F3B6D1CB45}"/>
              </a:ext>
            </a:extLst>
          </p:cNvPr>
          <p:cNvSpPr/>
          <p:nvPr/>
        </p:nvSpPr>
        <p:spPr>
          <a:xfrm>
            <a:off x="1002135" y="4029311"/>
            <a:ext cx="9899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按下</a:t>
            </a:r>
            <a:r>
              <a:rPr lang="en-US" altLang="zh-CN" sz="2400" dirty="0"/>
              <a:t>tab</a:t>
            </a:r>
            <a:r>
              <a:rPr lang="zh-CN" altLang="en-US" sz="2400" dirty="0"/>
              <a:t>键触发生成</a:t>
            </a:r>
            <a:r>
              <a:rPr lang="en-US" altLang="zh-CN" sz="2400" dirty="0"/>
              <a:t>canvas</a:t>
            </a:r>
            <a:r>
              <a:rPr lang="zh-CN" altLang="en-US" sz="2400" dirty="0"/>
              <a:t>画布，使用文本对游戏时长和死亡次数进行记录，展示在画布上 </a:t>
            </a:r>
          </a:p>
          <a:p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73E5F6B-DBDC-4D07-AB7E-A9837091422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70" y="2628105"/>
            <a:ext cx="39719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使用的关键技术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E34CCB9-D19E-450C-B28A-AF1B1F8C96F4}"/>
              </a:ext>
            </a:extLst>
          </p:cNvPr>
          <p:cNvSpPr/>
          <p:nvPr/>
        </p:nvSpPr>
        <p:spPr>
          <a:xfrm>
            <a:off x="1002135" y="1751170"/>
            <a:ext cx="5561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通过碰撞体</a:t>
            </a:r>
            <a:r>
              <a:rPr lang="en-US" altLang="zh-CN" sz="2400" dirty="0"/>
              <a:t>collider</a:t>
            </a:r>
            <a:r>
              <a:rPr lang="zh-CN" altLang="en-US" sz="2400" dirty="0"/>
              <a:t>触发教学关卡中的提示功能或者使得玩家与</a:t>
            </a:r>
            <a:r>
              <a:rPr lang="en-US" altLang="zh-CN" sz="2400" dirty="0"/>
              <a:t>wrap</a:t>
            </a:r>
            <a:r>
              <a:rPr lang="zh-CN" altLang="en-US" sz="2400" dirty="0"/>
              <a:t>（通关位置）进行碰撞实现玩家切换场景关卡。</a:t>
            </a:r>
            <a:endParaRPr lang="en-US" altLang="zh-CN" sz="2400" dirty="0"/>
          </a:p>
          <a:p>
            <a:r>
              <a:rPr lang="zh-CN" altLang="en-US" sz="2400" dirty="0"/>
              <a:t>碰撞体也能使得角色在接触</a:t>
            </a:r>
            <a:r>
              <a:rPr lang="en-US" altLang="zh-CN" sz="2400" dirty="0" err="1"/>
              <a:t>deadwater</a:t>
            </a:r>
            <a:r>
              <a:rPr lang="zh-CN" altLang="en-US" sz="2400" dirty="0"/>
              <a:t>或刺之后触发死亡效果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C75F2F-14D9-4F5C-AB06-385A923E25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1" y="1233541"/>
            <a:ext cx="2603243" cy="47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使用的关键技术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3910F3D-DF23-4962-BEF4-05A36C859B94}"/>
              </a:ext>
            </a:extLst>
          </p:cNvPr>
          <p:cNvSpPr/>
          <p:nvPr/>
        </p:nvSpPr>
        <p:spPr>
          <a:xfrm>
            <a:off x="1002135" y="1659215"/>
            <a:ext cx="10187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灯光控制：使用</a:t>
            </a:r>
            <a:r>
              <a:rPr lang="en-US" altLang="zh-CN" sz="2400" dirty="0" err="1"/>
              <a:t>spiritemask</a:t>
            </a:r>
            <a:r>
              <a:rPr lang="zh-CN" altLang="en-US" sz="2400" dirty="0"/>
              <a:t>（精灵遮罩）实现</a:t>
            </a:r>
            <a:r>
              <a:rPr lang="en-US" altLang="zh-CN" sz="2400" dirty="0"/>
              <a:t>1-1</a:t>
            </a:r>
            <a:r>
              <a:rPr lang="zh-CN" altLang="en-US" sz="2400" dirty="0"/>
              <a:t>关卡灯光的明暗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8E8886-348E-427F-BC42-2E6B555B22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70" y="3164876"/>
            <a:ext cx="5274310" cy="27705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A9FF1A2-84BE-41D1-92EB-122F9E323BD5}"/>
              </a:ext>
            </a:extLst>
          </p:cNvPr>
          <p:cNvSpPr/>
          <p:nvPr/>
        </p:nvSpPr>
        <p:spPr>
          <a:xfrm>
            <a:off x="1002134" y="2149906"/>
            <a:ext cx="10187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明亮</a:t>
            </a:r>
            <a:r>
              <a:rPr lang="en-US" altLang="zh-CN" sz="2400" dirty="0"/>
              <a:t>/</a:t>
            </a:r>
            <a:r>
              <a:rPr lang="zh-CN" altLang="en-US" sz="2400" dirty="0"/>
              <a:t>黑暗切换：使用</a:t>
            </a:r>
            <a:r>
              <a:rPr lang="en-US" altLang="zh-CN" sz="2400" dirty="0" err="1"/>
              <a:t>color.a</a:t>
            </a:r>
            <a:r>
              <a:rPr lang="zh-CN" altLang="en-US" sz="2400" dirty="0"/>
              <a:t>属性即</a:t>
            </a:r>
            <a:r>
              <a:rPr lang="en-US" altLang="zh-CN" sz="2400" dirty="0"/>
              <a:t>alpha</a:t>
            </a:r>
            <a:r>
              <a:rPr lang="zh-CN" altLang="en-US" sz="2400" dirty="0"/>
              <a:t>分量控制游戏地图的透明和不透明，从而实现明亮与黑暗的切换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2F48ECB-B4DA-4A50-93AB-6B9203D35D9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20" y="3335584"/>
            <a:ext cx="527431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使用的关键技术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807AF5-CFFB-46D8-8126-2F3BC8232E91}"/>
              </a:ext>
            </a:extLst>
          </p:cNvPr>
          <p:cNvSpPr/>
          <p:nvPr/>
        </p:nvSpPr>
        <p:spPr>
          <a:xfrm>
            <a:off x="1002135" y="1584571"/>
            <a:ext cx="10187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粒子系统：在转场及结束（</a:t>
            </a:r>
            <a:r>
              <a:rPr lang="en-US" altLang="zh-CN" sz="2400" dirty="0"/>
              <a:t>credit</a:t>
            </a:r>
            <a:r>
              <a:rPr lang="zh-CN" altLang="en-US" sz="2400" dirty="0"/>
              <a:t>页面）使用粒子系统生成大量运动粒子，增加游戏过场时的动感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D3B4F4-D976-426A-AEFA-3CDBC27018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15" y="2550410"/>
            <a:ext cx="7870369" cy="35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使用的关键技术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4F9CDF-2A65-4BB5-9222-79B950839AAA}"/>
              </a:ext>
            </a:extLst>
          </p:cNvPr>
          <p:cNvSpPr/>
          <p:nvPr/>
        </p:nvSpPr>
        <p:spPr>
          <a:xfrm>
            <a:off x="1002135" y="1659215"/>
            <a:ext cx="10187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弹出死亡</a:t>
            </a:r>
            <a:r>
              <a:rPr lang="en-US" altLang="zh-CN" sz="2400" dirty="0"/>
              <a:t>/</a:t>
            </a:r>
            <a:r>
              <a:rPr lang="zh-CN" altLang="en-US" sz="2400" dirty="0"/>
              <a:t>重来：死亡的提示是通过</a:t>
            </a:r>
            <a:r>
              <a:rPr lang="en-US" altLang="zh-CN" sz="2400" dirty="0"/>
              <a:t>animator</a:t>
            </a:r>
            <a:r>
              <a:rPr lang="zh-CN" altLang="en-US" sz="2400" dirty="0"/>
              <a:t>触发事件调用并生成</a:t>
            </a:r>
            <a:r>
              <a:rPr lang="en-US" altLang="zh-CN" sz="2400" dirty="0" err="1"/>
              <a:t>GameOver</a:t>
            </a:r>
            <a:r>
              <a:rPr lang="zh-CN" altLang="en-US" sz="2400" dirty="0"/>
              <a:t>实例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F7FAC5-2121-4A14-8C9C-F6BFE50D7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46" y="3216864"/>
            <a:ext cx="5999308" cy="27085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019428-5B1B-40B2-85CD-B98FBD2B5C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2490212"/>
            <a:ext cx="44672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5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使用的关键技术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4F9CDF-2A65-4BB5-9222-79B950839AAA}"/>
              </a:ext>
            </a:extLst>
          </p:cNvPr>
          <p:cNvSpPr/>
          <p:nvPr/>
        </p:nvSpPr>
        <p:spPr>
          <a:xfrm>
            <a:off x="1002135" y="1547249"/>
            <a:ext cx="10187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场景切换：使用</a:t>
            </a:r>
            <a:r>
              <a:rPr lang="en-US" altLang="zh-CN" sz="2400" dirty="0" err="1"/>
              <a:t>scenemanager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levelnamedisplay</a:t>
            </a:r>
            <a:r>
              <a:rPr lang="zh-CN" altLang="en-US" sz="2400" dirty="0"/>
              <a:t>等进行跳转关卡的功能，其中的核心在于使用</a:t>
            </a:r>
            <a:r>
              <a:rPr lang="en-US" altLang="zh-CN" sz="2400" dirty="0" err="1"/>
              <a:t>GetActiveScene</a:t>
            </a:r>
            <a:r>
              <a:rPr lang="en-US" altLang="zh-CN" sz="2400" dirty="0"/>
              <a:t>()</a:t>
            </a:r>
            <a:r>
              <a:rPr lang="zh-CN" altLang="en-US" sz="2400" dirty="0"/>
              <a:t>函数获取正在活动的场景索引和场景名称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2FBC9F-60FD-48FD-85FA-86FD8F8588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66" y="2691592"/>
            <a:ext cx="6580467" cy="33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使用的关键技术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4F9CDF-2A65-4BB5-9222-79B950839AAA}"/>
              </a:ext>
            </a:extLst>
          </p:cNvPr>
          <p:cNvSpPr/>
          <p:nvPr/>
        </p:nvSpPr>
        <p:spPr>
          <a:xfrm>
            <a:off x="1002135" y="1659215"/>
            <a:ext cx="10187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火箭弹修正方向：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A31DF6-09A9-4FB2-987E-5C0B3DAA03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4" y="2489950"/>
            <a:ext cx="10030232" cy="29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使用的关键技术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4F9CDF-2A65-4BB5-9222-79B950839AAA}"/>
              </a:ext>
            </a:extLst>
          </p:cNvPr>
          <p:cNvSpPr/>
          <p:nvPr/>
        </p:nvSpPr>
        <p:spPr>
          <a:xfrm>
            <a:off x="844181" y="1620367"/>
            <a:ext cx="4450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使用对象池存储各类子弹和爆炸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8FFEA4-F689-4DA4-B0DF-22A685C51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98" y="1176046"/>
            <a:ext cx="5448450" cy="50648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534CE0-DE00-404C-8737-142623EFBC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71" y="2412254"/>
            <a:ext cx="2852645" cy="12211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159792-9606-477E-8152-E4B13D7F26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8" y="3352615"/>
            <a:ext cx="2253713" cy="11217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B2C7EF2-ED2B-4BF9-85BA-D13065687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4" y="4187280"/>
            <a:ext cx="4514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PA-矩形 10"/>
          <p:cNvSpPr/>
          <p:nvPr>
            <p:custDataLst>
              <p:tags r:id="rId1"/>
            </p:custDataLst>
          </p:nvPr>
        </p:nvSpPr>
        <p:spPr>
          <a:xfrm>
            <a:off x="1243899" y="1823389"/>
            <a:ext cx="9704201" cy="3434708"/>
          </a:xfrm>
          <a:prstGeom prst="rect">
            <a:avLst/>
          </a:prstGeom>
          <a:solidFill>
            <a:schemeClr val="bg1"/>
          </a:solidFill>
          <a:ln w="50800">
            <a:solidFill>
              <a:srgbClr val="A0C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PA-组合 3"/>
          <p:cNvGrpSpPr/>
          <p:nvPr>
            <p:custDataLst>
              <p:tags r:id="rId2"/>
            </p:custDataLst>
          </p:nvPr>
        </p:nvGrpSpPr>
        <p:grpSpPr>
          <a:xfrm>
            <a:off x="10497250" y="3008930"/>
            <a:ext cx="901700" cy="695326"/>
            <a:chOff x="10866438" y="3185886"/>
            <a:chExt cx="901700" cy="695326"/>
          </a:xfrm>
          <a:solidFill>
            <a:srgbClr val="92D050"/>
          </a:solidFill>
        </p:grpSpPr>
        <p:sp>
          <p:nvSpPr>
            <p:cNvPr id="5" name="PA-矩形 4"/>
            <p:cNvSpPr/>
            <p:nvPr>
              <p:custDataLst>
                <p:tags r:id="rId8"/>
              </p:custDataLst>
            </p:nvPr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PA-燕尾形 5"/>
            <p:cNvSpPr/>
            <p:nvPr>
              <p:custDataLst>
                <p:tags r:id="rId9"/>
              </p:custDataLst>
            </p:nvPr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770343" y="2959944"/>
            <a:ext cx="901700" cy="695326"/>
            <a:chOff x="423863" y="3185886"/>
            <a:chExt cx="901700" cy="695326"/>
          </a:xfrm>
          <a:solidFill>
            <a:srgbClr val="92D050"/>
          </a:solidFill>
        </p:grpSpPr>
        <p:sp>
          <p:nvSpPr>
            <p:cNvPr id="8" name="PA-矩形 7"/>
            <p:cNvSpPr/>
            <p:nvPr>
              <p:custDataLst>
                <p:tags r:id="rId6"/>
              </p:custDataLst>
            </p:nvPr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PA-燕尾形 8"/>
            <p:cNvSpPr/>
            <p:nvPr>
              <p:custDataLst>
                <p:tags r:id="rId7"/>
              </p:custDataLst>
            </p:nvPr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PA-文本框 9"/>
          <p:cNvSpPr txBox="1"/>
          <p:nvPr>
            <p:custDataLst>
              <p:tags r:id="rId4"/>
            </p:custDataLst>
          </p:nvPr>
        </p:nvSpPr>
        <p:spPr>
          <a:xfrm>
            <a:off x="4963186" y="2941706"/>
            <a:ext cx="493073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1233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创新点</a:t>
            </a:r>
          </a:p>
        </p:txBody>
      </p:sp>
      <p:sp>
        <p:nvSpPr>
          <p:cNvPr id="13" name="PA-文本框 11"/>
          <p:cNvSpPr txBox="1"/>
          <p:nvPr>
            <p:custDataLst>
              <p:tags r:id="rId5"/>
            </p:custDataLst>
          </p:nvPr>
        </p:nvSpPr>
        <p:spPr>
          <a:xfrm flipH="1">
            <a:off x="2291106" y="2633318"/>
            <a:ext cx="2672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1234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id-ID" sz="8800" dirty="0">
              <a:solidFill>
                <a:srgbClr val="1234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4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任意多边形 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6096000 w 12192000"/>
              <a:gd name="connsiteY5" fmla="*/ 600075 h 6858000"/>
              <a:gd name="connsiteX6" fmla="*/ 5386387 w 12192000"/>
              <a:gd name="connsiteY6" fmla="*/ 1309688 h 6858000"/>
              <a:gd name="connsiteX7" fmla="*/ 6096000 w 12192000"/>
              <a:gd name="connsiteY7" fmla="*/ 2019301 h 6858000"/>
              <a:gd name="connsiteX8" fmla="*/ 6805613 w 12192000"/>
              <a:gd name="connsiteY8" fmla="*/ 1309688 h 6858000"/>
              <a:gd name="connsiteX9" fmla="*/ 6096000 w 12192000"/>
              <a:gd name="connsiteY9" fmla="*/ 600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096000" y="600075"/>
                </a:moveTo>
                <a:cubicBezTo>
                  <a:pt x="5704092" y="600075"/>
                  <a:pt x="5386387" y="917780"/>
                  <a:pt x="5386387" y="1309688"/>
                </a:cubicBezTo>
                <a:cubicBezTo>
                  <a:pt x="5386387" y="1701596"/>
                  <a:pt x="5704092" y="2019301"/>
                  <a:pt x="6096000" y="2019301"/>
                </a:cubicBezTo>
                <a:cubicBezTo>
                  <a:pt x="6487908" y="2019301"/>
                  <a:pt x="6805613" y="1701596"/>
                  <a:pt x="6805613" y="1309688"/>
                </a:cubicBezTo>
                <a:cubicBezTo>
                  <a:pt x="6805613" y="917780"/>
                  <a:pt x="6487908" y="600075"/>
                  <a:pt x="6096000" y="600075"/>
                </a:cubicBezTo>
                <a:close/>
              </a:path>
            </a:pathLst>
          </a:custGeom>
          <a:solidFill>
            <a:srgbClr val="39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文本框 4"/>
          <p:cNvSpPr txBox="1"/>
          <p:nvPr>
            <p:custDataLst>
              <p:tags r:id="rId2"/>
            </p:custDataLst>
          </p:nvPr>
        </p:nvSpPr>
        <p:spPr>
          <a:xfrm>
            <a:off x="5274151" y="1159879"/>
            <a:ext cx="164369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dirty="0">
                <a:solidFill>
                  <a:srgbClr val="1235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  录</a:t>
            </a:r>
          </a:p>
        </p:txBody>
      </p:sp>
      <p:sp>
        <p:nvSpPr>
          <p:cNvPr id="6" name="PA-稻壳儿搜索【幻雨工作室】_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6347" y="3167847"/>
            <a:ext cx="373560" cy="351427"/>
          </a:xfrm>
          <a:prstGeom prst="ellipse">
            <a:avLst/>
          </a:prstGeom>
          <a:solidFill>
            <a:srgbClr val="123539"/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稻壳儿搜索【幻雨工作室】_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71752" y="3081950"/>
            <a:ext cx="3879942" cy="5847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选题背景及意义</a:t>
            </a:r>
          </a:p>
        </p:txBody>
      </p:sp>
      <p:sp>
        <p:nvSpPr>
          <p:cNvPr id="8" name="PA-稻壳儿搜索【幻雨工作室】_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53540" y="3167944"/>
            <a:ext cx="373558" cy="351425"/>
          </a:xfrm>
          <a:prstGeom prst="ellipse">
            <a:avLst/>
          </a:prstGeom>
          <a:solidFill>
            <a:srgbClr val="123539"/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稻壳儿搜索【幻雨工作室】_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01971" y="3039818"/>
            <a:ext cx="3560522" cy="5847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软件功能设计</a:t>
            </a:r>
          </a:p>
        </p:txBody>
      </p:sp>
      <p:sp>
        <p:nvSpPr>
          <p:cNvPr id="10" name="PA-稻壳儿搜索【幻雨工作室】_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96347" y="4879390"/>
            <a:ext cx="373558" cy="351425"/>
          </a:xfrm>
          <a:prstGeom prst="ellipse">
            <a:avLst/>
          </a:prstGeom>
          <a:solidFill>
            <a:srgbClr val="123539"/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稻壳儿搜索【幻雨工作室】_1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71751" y="4751264"/>
            <a:ext cx="3879943" cy="5847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使用的关键技术</a:t>
            </a:r>
          </a:p>
        </p:txBody>
      </p:sp>
      <p:sp>
        <p:nvSpPr>
          <p:cNvPr id="12" name="PA-稻壳儿搜索【幻雨工作室】_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56140" y="4879486"/>
            <a:ext cx="373558" cy="351425"/>
          </a:xfrm>
          <a:prstGeom prst="ellipse">
            <a:avLst/>
          </a:prstGeom>
          <a:solidFill>
            <a:srgbClr val="123539"/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稻壳儿搜索【幻雨工作室】_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31544" y="4751360"/>
            <a:ext cx="3530949" cy="5847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900800-C0EA-477A-942F-A115E6AF810B}"/>
              </a:ext>
            </a:extLst>
          </p:cNvPr>
          <p:cNvSpPr/>
          <p:nvPr/>
        </p:nvSpPr>
        <p:spPr>
          <a:xfrm>
            <a:off x="1002135" y="1659215"/>
            <a:ext cx="1018773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该项目使用了两种不同的游戏视角，分别是旁观者视角和上帝视角，视角跟随关卡的主题而变化，例如在地牢主题中，视角就转换为了上帝视角，控制玩家移动。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将解密、益智、闯关、迷宫、推箱子等元素结合于一身，给玩家带来全新的游戏体验，让整个游戏的可玩性更高，趣味性更强。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4670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2"/>
          <p:cNvSpPr/>
          <p:nvPr>
            <p:custDataLst>
              <p:tags r:id="rId1"/>
            </p:custDataLst>
          </p:nvPr>
        </p:nvSpPr>
        <p:spPr>
          <a:xfrm>
            <a:off x="1408386" y="943303"/>
            <a:ext cx="1860331" cy="4971394"/>
          </a:xfrm>
          <a:prstGeom prst="rect">
            <a:avLst/>
          </a:prstGeom>
          <a:solidFill>
            <a:srgbClr val="3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2"/>
            </p:custDataLst>
          </p:nvPr>
        </p:nvSpPr>
        <p:spPr>
          <a:xfrm>
            <a:off x="9889184" y="6106510"/>
            <a:ext cx="325821" cy="325821"/>
          </a:xfrm>
          <a:prstGeom prst="rect">
            <a:avLst/>
          </a:prstGeom>
          <a:solidFill>
            <a:srgbClr val="3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PA-矩形 38"/>
          <p:cNvSpPr/>
          <p:nvPr>
            <p:custDataLst>
              <p:tags r:id="rId3"/>
            </p:custDataLst>
          </p:nvPr>
        </p:nvSpPr>
        <p:spPr>
          <a:xfrm>
            <a:off x="10388441" y="6106508"/>
            <a:ext cx="325821" cy="325821"/>
          </a:xfrm>
          <a:prstGeom prst="rect">
            <a:avLst/>
          </a:prstGeom>
          <a:solidFill>
            <a:srgbClr val="A0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矩形 39"/>
          <p:cNvSpPr/>
          <p:nvPr>
            <p:custDataLst>
              <p:tags r:id="rId4"/>
            </p:custDataLst>
          </p:nvPr>
        </p:nvSpPr>
        <p:spPr>
          <a:xfrm>
            <a:off x="10887698" y="6106509"/>
            <a:ext cx="325821" cy="325821"/>
          </a:xfrm>
          <a:prstGeom prst="rect">
            <a:avLst/>
          </a:prstGeom>
          <a:solidFill>
            <a:srgbClr val="D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PA-矩形 40"/>
          <p:cNvSpPr/>
          <p:nvPr>
            <p:custDataLst>
              <p:tags r:id="rId5"/>
            </p:custDataLst>
          </p:nvPr>
        </p:nvSpPr>
        <p:spPr>
          <a:xfrm>
            <a:off x="11386955" y="6106508"/>
            <a:ext cx="325821" cy="325821"/>
          </a:xfrm>
          <a:prstGeom prst="rect">
            <a:avLst/>
          </a:prstGeom>
          <a:solidFill>
            <a:srgbClr val="A2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research_180415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2529378" y="1305526"/>
            <a:ext cx="470481" cy="609684"/>
          </a:xfrm>
          <a:custGeom>
            <a:avLst/>
            <a:gdLst>
              <a:gd name="connsiteX0" fmla="*/ 187633 w 468413"/>
              <a:gd name="connsiteY0" fmla="*/ 448867 h 607004"/>
              <a:gd name="connsiteX1" fmla="*/ 358190 w 468413"/>
              <a:gd name="connsiteY1" fmla="*/ 448867 h 607004"/>
              <a:gd name="connsiteX2" fmla="*/ 358190 w 468413"/>
              <a:gd name="connsiteY2" fmla="*/ 467708 h 607004"/>
              <a:gd name="connsiteX3" fmla="*/ 187633 w 468413"/>
              <a:gd name="connsiteY3" fmla="*/ 467708 h 607004"/>
              <a:gd name="connsiteX4" fmla="*/ 110153 w 468413"/>
              <a:gd name="connsiteY4" fmla="*/ 448867 h 607004"/>
              <a:gd name="connsiteX5" fmla="*/ 156656 w 468413"/>
              <a:gd name="connsiteY5" fmla="*/ 448867 h 607004"/>
              <a:gd name="connsiteX6" fmla="*/ 156656 w 468413"/>
              <a:gd name="connsiteY6" fmla="*/ 467708 h 607004"/>
              <a:gd name="connsiteX7" fmla="*/ 110153 w 468413"/>
              <a:gd name="connsiteY7" fmla="*/ 467708 h 607004"/>
              <a:gd name="connsiteX8" fmla="*/ 187633 w 468413"/>
              <a:gd name="connsiteY8" fmla="*/ 356003 h 607004"/>
              <a:gd name="connsiteX9" fmla="*/ 358190 w 468413"/>
              <a:gd name="connsiteY9" fmla="*/ 356003 h 607004"/>
              <a:gd name="connsiteX10" fmla="*/ 358190 w 468413"/>
              <a:gd name="connsiteY10" fmla="*/ 374844 h 607004"/>
              <a:gd name="connsiteX11" fmla="*/ 187633 w 468413"/>
              <a:gd name="connsiteY11" fmla="*/ 374844 h 607004"/>
              <a:gd name="connsiteX12" fmla="*/ 110153 w 468413"/>
              <a:gd name="connsiteY12" fmla="*/ 356003 h 607004"/>
              <a:gd name="connsiteX13" fmla="*/ 156656 w 468413"/>
              <a:gd name="connsiteY13" fmla="*/ 356003 h 607004"/>
              <a:gd name="connsiteX14" fmla="*/ 156656 w 468413"/>
              <a:gd name="connsiteY14" fmla="*/ 374844 h 607004"/>
              <a:gd name="connsiteX15" fmla="*/ 110153 w 468413"/>
              <a:gd name="connsiteY15" fmla="*/ 374844 h 607004"/>
              <a:gd name="connsiteX16" fmla="*/ 187633 w 468413"/>
              <a:gd name="connsiteY16" fmla="*/ 263209 h 607004"/>
              <a:gd name="connsiteX17" fmla="*/ 358190 w 468413"/>
              <a:gd name="connsiteY17" fmla="*/ 263209 h 607004"/>
              <a:gd name="connsiteX18" fmla="*/ 358190 w 468413"/>
              <a:gd name="connsiteY18" fmla="*/ 281979 h 607004"/>
              <a:gd name="connsiteX19" fmla="*/ 187633 w 468413"/>
              <a:gd name="connsiteY19" fmla="*/ 281979 h 607004"/>
              <a:gd name="connsiteX20" fmla="*/ 110153 w 468413"/>
              <a:gd name="connsiteY20" fmla="*/ 263209 h 607004"/>
              <a:gd name="connsiteX21" fmla="*/ 156656 w 468413"/>
              <a:gd name="connsiteY21" fmla="*/ 263209 h 607004"/>
              <a:gd name="connsiteX22" fmla="*/ 156656 w 468413"/>
              <a:gd name="connsiteY22" fmla="*/ 281979 h 607004"/>
              <a:gd name="connsiteX23" fmla="*/ 110153 w 468413"/>
              <a:gd name="connsiteY23" fmla="*/ 281979 h 607004"/>
              <a:gd name="connsiteX24" fmla="*/ 187633 w 468413"/>
              <a:gd name="connsiteY24" fmla="*/ 170274 h 607004"/>
              <a:gd name="connsiteX25" fmla="*/ 358190 w 468413"/>
              <a:gd name="connsiteY25" fmla="*/ 170274 h 607004"/>
              <a:gd name="connsiteX26" fmla="*/ 358190 w 468413"/>
              <a:gd name="connsiteY26" fmla="*/ 189044 h 607004"/>
              <a:gd name="connsiteX27" fmla="*/ 187633 w 468413"/>
              <a:gd name="connsiteY27" fmla="*/ 189044 h 607004"/>
              <a:gd name="connsiteX28" fmla="*/ 110153 w 468413"/>
              <a:gd name="connsiteY28" fmla="*/ 170274 h 607004"/>
              <a:gd name="connsiteX29" fmla="*/ 156656 w 468413"/>
              <a:gd name="connsiteY29" fmla="*/ 170274 h 607004"/>
              <a:gd name="connsiteX30" fmla="*/ 156656 w 468413"/>
              <a:gd name="connsiteY30" fmla="*/ 189044 h 607004"/>
              <a:gd name="connsiteX31" fmla="*/ 110153 w 468413"/>
              <a:gd name="connsiteY31" fmla="*/ 189044 h 607004"/>
              <a:gd name="connsiteX32" fmla="*/ 73013 w 468413"/>
              <a:gd name="connsiteY32" fmla="*/ 96229 h 607004"/>
              <a:gd name="connsiteX33" fmla="*/ 73013 w 468413"/>
              <a:gd name="connsiteY33" fmla="*/ 534009 h 607004"/>
              <a:gd name="connsiteX34" fmla="*/ 395306 w 468413"/>
              <a:gd name="connsiteY34" fmla="*/ 534009 h 607004"/>
              <a:gd name="connsiteX35" fmla="*/ 395306 w 468413"/>
              <a:gd name="connsiteY35" fmla="*/ 96229 h 607004"/>
              <a:gd name="connsiteX36" fmla="*/ 365724 w 468413"/>
              <a:gd name="connsiteY36" fmla="*/ 96229 h 607004"/>
              <a:gd name="connsiteX37" fmla="*/ 342737 w 468413"/>
              <a:gd name="connsiteY37" fmla="*/ 111655 h 607004"/>
              <a:gd name="connsiteX38" fmla="*/ 125676 w 468413"/>
              <a:gd name="connsiteY38" fmla="*/ 111655 h 607004"/>
              <a:gd name="connsiteX39" fmla="*/ 102595 w 468413"/>
              <a:gd name="connsiteY39" fmla="*/ 96229 h 607004"/>
              <a:gd name="connsiteX40" fmla="*/ 18842 w 468413"/>
              <a:gd name="connsiteY40" fmla="*/ 49760 h 607004"/>
              <a:gd name="connsiteX41" fmla="*/ 18842 w 468413"/>
              <a:gd name="connsiteY41" fmla="*/ 588191 h 607004"/>
              <a:gd name="connsiteX42" fmla="*/ 449571 w 468413"/>
              <a:gd name="connsiteY42" fmla="*/ 588191 h 607004"/>
              <a:gd name="connsiteX43" fmla="*/ 449571 w 468413"/>
              <a:gd name="connsiteY43" fmla="*/ 49760 h 607004"/>
              <a:gd name="connsiteX44" fmla="*/ 367608 w 468413"/>
              <a:gd name="connsiteY44" fmla="*/ 49760 h 607004"/>
              <a:gd name="connsiteX45" fmla="*/ 367608 w 468413"/>
              <a:gd name="connsiteY45" fmla="*/ 77416 h 607004"/>
              <a:gd name="connsiteX46" fmla="*/ 414148 w 468413"/>
              <a:gd name="connsiteY46" fmla="*/ 77416 h 607004"/>
              <a:gd name="connsiteX47" fmla="*/ 414148 w 468413"/>
              <a:gd name="connsiteY47" fmla="*/ 552823 h 607004"/>
              <a:gd name="connsiteX48" fmla="*/ 54171 w 468413"/>
              <a:gd name="connsiteY48" fmla="*/ 552823 h 607004"/>
              <a:gd name="connsiteX49" fmla="*/ 54171 w 468413"/>
              <a:gd name="connsiteY49" fmla="*/ 77416 h 607004"/>
              <a:gd name="connsiteX50" fmla="*/ 100710 w 468413"/>
              <a:gd name="connsiteY50" fmla="*/ 77416 h 607004"/>
              <a:gd name="connsiteX51" fmla="*/ 100710 w 468413"/>
              <a:gd name="connsiteY51" fmla="*/ 49760 h 607004"/>
              <a:gd name="connsiteX52" fmla="*/ 164417 w 468413"/>
              <a:gd name="connsiteY52" fmla="*/ 46432 h 607004"/>
              <a:gd name="connsiteX53" fmla="*/ 303925 w 468413"/>
              <a:gd name="connsiteY53" fmla="*/ 46432 h 607004"/>
              <a:gd name="connsiteX54" fmla="*/ 303925 w 468413"/>
              <a:gd name="connsiteY54" fmla="*/ 65273 h 607004"/>
              <a:gd name="connsiteX55" fmla="*/ 164417 w 468413"/>
              <a:gd name="connsiteY55" fmla="*/ 65273 h 607004"/>
              <a:gd name="connsiteX56" fmla="*/ 125676 w 468413"/>
              <a:gd name="connsiteY56" fmla="*/ 18813 h 607004"/>
              <a:gd name="connsiteX57" fmla="*/ 119552 w 468413"/>
              <a:gd name="connsiteY57" fmla="*/ 24927 h 607004"/>
              <a:gd name="connsiteX58" fmla="*/ 119552 w 468413"/>
              <a:gd name="connsiteY58" fmla="*/ 86822 h 607004"/>
              <a:gd name="connsiteX59" fmla="*/ 125676 w 468413"/>
              <a:gd name="connsiteY59" fmla="*/ 92842 h 607004"/>
              <a:gd name="connsiteX60" fmla="*/ 342737 w 468413"/>
              <a:gd name="connsiteY60" fmla="*/ 92842 h 607004"/>
              <a:gd name="connsiteX61" fmla="*/ 348766 w 468413"/>
              <a:gd name="connsiteY61" fmla="*/ 86822 h 607004"/>
              <a:gd name="connsiteX62" fmla="*/ 348766 w 468413"/>
              <a:gd name="connsiteY62" fmla="*/ 24927 h 607004"/>
              <a:gd name="connsiteX63" fmla="*/ 342737 w 468413"/>
              <a:gd name="connsiteY63" fmla="*/ 18813 h 607004"/>
              <a:gd name="connsiteX64" fmla="*/ 125676 w 468413"/>
              <a:gd name="connsiteY64" fmla="*/ 0 h 607004"/>
              <a:gd name="connsiteX65" fmla="*/ 342737 w 468413"/>
              <a:gd name="connsiteY65" fmla="*/ 0 h 607004"/>
              <a:gd name="connsiteX66" fmla="*/ 367608 w 468413"/>
              <a:gd name="connsiteY66" fmla="*/ 24927 h 607004"/>
              <a:gd name="connsiteX67" fmla="*/ 367608 w 468413"/>
              <a:gd name="connsiteY67" fmla="*/ 30947 h 607004"/>
              <a:gd name="connsiteX68" fmla="*/ 468413 w 468413"/>
              <a:gd name="connsiteY68" fmla="*/ 30947 h 607004"/>
              <a:gd name="connsiteX69" fmla="*/ 468413 w 468413"/>
              <a:gd name="connsiteY69" fmla="*/ 607004 h 607004"/>
              <a:gd name="connsiteX70" fmla="*/ 0 w 468413"/>
              <a:gd name="connsiteY70" fmla="*/ 607004 h 607004"/>
              <a:gd name="connsiteX71" fmla="*/ 0 w 468413"/>
              <a:gd name="connsiteY71" fmla="*/ 30947 h 607004"/>
              <a:gd name="connsiteX72" fmla="*/ 100710 w 468413"/>
              <a:gd name="connsiteY72" fmla="*/ 30947 h 607004"/>
              <a:gd name="connsiteX73" fmla="*/ 100710 w 468413"/>
              <a:gd name="connsiteY73" fmla="*/ 24927 h 607004"/>
              <a:gd name="connsiteX74" fmla="*/ 125676 w 468413"/>
              <a:gd name="connsiteY74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68413" h="607004">
                <a:moveTo>
                  <a:pt x="187633" y="448867"/>
                </a:moveTo>
                <a:lnTo>
                  <a:pt x="358190" y="448867"/>
                </a:lnTo>
                <a:lnTo>
                  <a:pt x="358190" y="467708"/>
                </a:lnTo>
                <a:lnTo>
                  <a:pt x="187633" y="467708"/>
                </a:lnTo>
                <a:close/>
                <a:moveTo>
                  <a:pt x="110153" y="448867"/>
                </a:moveTo>
                <a:lnTo>
                  <a:pt x="156656" y="448867"/>
                </a:lnTo>
                <a:lnTo>
                  <a:pt x="156656" y="467708"/>
                </a:lnTo>
                <a:lnTo>
                  <a:pt x="110153" y="467708"/>
                </a:lnTo>
                <a:close/>
                <a:moveTo>
                  <a:pt x="187633" y="356003"/>
                </a:moveTo>
                <a:lnTo>
                  <a:pt x="358190" y="356003"/>
                </a:lnTo>
                <a:lnTo>
                  <a:pt x="358190" y="374844"/>
                </a:lnTo>
                <a:lnTo>
                  <a:pt x="187633" y="374844"/>
                </a:lnTo>
                <a:close/>
                <a:moveTo>
                  <a:pt x="110153" y="356003"/>
                </a:moveTo>
                <a:lnTo>
                  <a:pt x="156656" y="356003"/>
                </a:lnTo>
                <a:lnTo>
                  <a:pt x="156656" y="374844"/>
                </a:lnTo>
                <a:lnTo>
                  <a:pt x="110153" y="374844"/>
                </a:lnTo>
                <a:close/>
                <a:moveTo>
                  <a:pt x="187633" y="263209"/>
                </a:moveTo>
                <a:lnTo>
                  <a:pt x="358190" y="263209"/>
                </a:lnTo>
                <a:lnTo>
                  <a:pt x="358190" y="281979"/>
                </a:lnTo>
                <a:lnTo>
                  <a:pt x="187633" y="281979"/>
                </a:lnTo>
                <a:close/>
                <a:moveTo>
                  <a:pt x="110153" y="263209"/>
                </a:moveTo>
                <a:lnTo>
                  <a:pt x="156656" y="263209"/>
                </a:lnTo>
                <a:lnTo>
                  <a:pt x="156656" y="281979"/>
                </a:lnTo>
                <a:lnTo>
                  <a:pt x="110153" y="281979"/>
                </a:lnTo>
                <a:close/>
                <a:moveTo>
                  <a:pt x="187633" y="170274"/>
                </a:moveTo>
                <a:lnTo>
                  <a:pt x="358190" y="170274"/>
                </a:lnTo>
                <a:lnTo>
                  <a:pt x="358190" y="189044"/>
                </a:lnTo>
                <a:lnTo>
                  <a:pt x="187633" y="189044"/>
                </a:lnTo>
                <a:close/>
                <a:moveTo>
                  <a:pt x="110153" y="170274"/>
                </a:moveTo>
                <a:lnTo>
                  <a:pt x="156656" y="170274"/>
                </a:lnTo>
                <a:lnTo>
                  <a:pt x="156656" y="189044"/>
                </a:lnTo>
                <a:lnTo>
                  <a:pt x="110153" y="189044"/>
                </a:lnTo>
                <a:close/>
                <a:moveTo>
                  <a:pt x="73013" y="96229"/>
                </a:moveTo>
                <a:lnTo>
                  <a:pt x="73013" y="534009"/>
                </a:lnTo>
                <a:lnTo>
                  <a:pt x="395306" y="534009"/>
                </a:lnTo>
                <a:lnTo>
                  <a:pt x="395306" y="96229"/>
                </a:lnTo>
                <a:lnTo>
                  <a:pt x="365724" y="96229"/>
                </a:lnTo>
                <a:cubicBezTo>
                  <a:pt x="362050" y="105259"/>
                  <a:pt x="353100" y="111655"/>
                  <a:pt x="342737" y="111655"/>
                </a:cubicBezTo>
                <a:lnTo>
                  <a:pt x="125676" y="111655"/>
                </a:lnTo>
                <a:cubicBezTo>
                  <a:pt x="115219" y="111655"/>
                  <a:pt x="106269" y="105259"/>
                  <a:pt x="102595" y="96229"/>
                </a:cubicBezTo>
                <a:close/>
                <a:moveTo>
                  <a:pt x="18842" y="49760"/>
                </a:moveTo>
                <a:lnTo>
                  <a:pt x="18842" y="588191"/>
                </a:lnTo>
                <a:lnTo>
                  <a:pt x="449571" y="588191"/>
                </a:lnTo>
                <a:lnTo>
                  <a:pt x="449571" y="49760"/>
                </a:lnTo>
                <a:lnTo>
                  <a:pt x="367608" y="49760"/>
                </a:lnTo>
                <a:lnTo>
                  <a:pt x="367608" y="77416"/>
                </a:lnTo>
                <a:lnTo>
                  <a:pt x="414148" y="77416"/>
                </a:lnTo>
                <a:lnTo>
                  <a:pt x="414148" y="552823"/>
                </a:lnTo>
                <a:lnTo>
                  <a:pt x="54171" y="552823"/>
                </a:lnTo>
                <a:lnTo>
                  <a:pt x="54171" y="77416"/>
                </a:lnTo>
                <a:lnTo>
                  <a:pt x="100710" y="77416"/>
                </a:lnTo>
                <a:lnTo>
                  <a:pt x="100710" y="49760"/>
                </a:lnTo>
                <a:close/>
                <a:moveTo>
                  <a:pt x="164417" y="46432"/>
                </a:moveTo>
                <a:lnTo>
                  <a:pt x="303925" y="46432"/>
                </a:lnTo>
                <a:lnTo>
                  <a:pt x="303925" y="65273"/>
                </a:lnTo>
                <a:lnTo>
                  <a:pt x="164417" y="65273"/>
                </a:lnTo>
                <a:close/>
                <a:moveTo>
                  <a:pt x="125676" y="18813"/>
                </a:moveTo>
                <a:cubicBezTo>
                  <a:pt x="122379" y="18813"/>
                  <a:pt x="119552" y="21635"/>
                  <a:pt x="119552" y="24927"/>
                </a:cubicBezTo>
                <a:lnTo>
                  <a:pt x="119552" y="86822"/>
                </a:lnTo>
                <a:cubicBezTo>
                  <a:pt x="119552" y="90114"/>
                  <a:pt x="122379" y="92842"/>
                  <a:pt x="125676" y="92842"/>
                </a:cubicBezTo>
                <a:lnTo>
                  <a:pt x="342737" y="92842"/>
                </a:lnTo>
                <a:cubicBezTo>
                  <a:pt x="346034" y="92842"/>
                  <a:pt x="348766" y="90114"/>
                  <a:pt x="348766" y="86822"/>
                </a:cubicBezTo>
                <a:lnTo>
                  <a:pt x="348766" y="24927"/>
                </a:lnTo>
                <a:cubicBezTo>
                  <a:pt x="348766" y="21635"/>
                  <a:pt x="346034" y="18813"/>
                  <a:pt x="342737" y="18813"/>
                </a:cubicBezTo>
                <a:close/>
                <a:moveTo>
                  <a:pt x="125676" y="0"/>
                </a:moveTo>
                <a:lnTo>
                  <a:pt x="342737" y="0"/>
                </a:lnTo>
                <a:cubicBezTo>
                  <a:pt x="356397" y="0"/>
                  <a:pt x="367608" y="11194"/>
                  <a:pt x="367608" y="24927"/>
                </a:cubicBezTo>
                <a:lnTo>
                  <a:pt x="367608" y="30947"/>
                </a:lnTo>
                <a:lnTo>
                  <a:pt x="468413" y="30947"/>
                </a:lnTo>
                <a:lnTo>
                  <a:pt x="468413" y="607004"/>
                </a:lnTo>
                <a:lnTo>
                  <a:pt x="0" y="607004"/>
                </a:lnTo>
                <a:lnTo>
                  <a:pt x="0" y="30947"/>
                </a:lnTo>
                <a:lnTo>
                  <a:pt x="100710" y="30947"/>
                </a:lnTo>
                <a:lnTo>
                  <a:pt x="100710" y="24927"/>
                </a:lnTo>
                <a:cubicBezTo>
                  <a:pt x="100710" y="11194"/>
                  <a:pt x="111921" y="0"/>
                  <a:pt x="125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21" y="1220334"/>
            <a:ext cx="1389751" cy="1389751"/>
          </a:xfrm>
          <a:prstGeom prst="rect">
            <a:avLst/>
          </a:prstGeom>
        </p:spPr>
      </p:pic>
      <p:sp>
        <p:nvSpPr>
          <p:cNvPr id="57" name="PA-稻壳儿搜索【幻雨工作室】_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81739" y="2921168"/>
            <a:ext cx="74317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dist" eaLnBrk="1" hangingPunct="1"/>
            <a:r>
              <a:rPr lang="zh-CN" altLang="en-US" sz="6000" spc="300" dirty="0">
                <a:solidFill>
                  <a:srgbClr val="123539"/>
                </a:solidFill>
                <a:latin typeface="微软雅黑" panose="020B0503020204020204" pitchFamily="34" charset="-122"/>
              </a:rPr>
              <a:t>感谢各位的观看！</a:t>
            </a:r>
          </a:p>
        </p:txBody>
      </p:sp>
    </p:spTree>
    <p:extLst>
      <p:ext uri="{BB962C8B-B14F-4D97-AF65-F5344CB8AC3E}">
        <p14:creationId xmlns:p14="http://schemas.microsoft.com/office/powerpoint/2010/main" val="3991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PA-矩形 10"/>
          <p:cNvSpPr/>
          <p:nvPr>
            <p:custDataLst>
              <p:tags r:id="rId1"/>
            </p:custDataLst>
          </p:nvPr>
        </p:nvSpPr>
        <p:spPr>
          <a:xfrm>
            <a:off x="1243899" y="1823389"/>
            <a:ext cx="9704201" cy="3434708"/>
          </a:xfrm>
          <a:prstGeom prst="rect">
            <a:avLst/>
          </a:prstGeom>
          <a:solidFill>
            <a:schemeClr val="bg1"/>
          </a:solidFill>
          <a:ln w="50800">
            <a:solidFill>
              <a:srgbClr val="A0C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PA-组合 3"/>
          <p:cNvGrpSpPr/>
          <p:nvPr>
            <p:custDataLst>
              <p:tags r:id="rId2"/>
            </p:custDataLst>
          </p:nvPr>
        </p:nvGrpSpPr>
        <p:grpSpPr>
          <a:xfrm>
            <a:off x="10497250" y="3008930"/>
            <a:ext cx="901700" cy="695326"/>
            <a:chOff x="10866438" y="3185886"/>
            <a:chExt cx="901700" cy="695326"/>
          </a:xfrm>
          <a:solidFill>
            <a:srgbClr val="92D050"/>
          </a:solidFill>
        </p:grpSpPr>
        <p:sp>
          <p:nvSpPr>
            <p:cNvPr id="5" name="PA-矩形 4"/>
            <p:cNvSpPr/>
            <p:nvPr>
              <p:custDataLst>
                <p:tags r:id="rId8"/>
              </p:custDataLst>
            </p:nvPr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PA-燕尾形 5"/>
            <p:cNvSpPr/>
            <p:nvPr>
              <p:custDataLst>
                <p:tags r:id="rId9"/>
              </p:custDataLst>
            </p:nvPr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770343" y="2959944"/>
            <a:ext cx="901700" cy="695326"/>
            <a:chOff x="423863" y="3185886"/>
            <a:chExt cx="901700" cy="695326"/>
          </a:xfrm>
          <a:solidFill>
            <a:srgbClr val="92D050"/>
          </a:solidFill>
        </p:grpSpPr>
        <p:sp>
          <p:nvSpPr>
            <p:cNvPr id="8" name="PA-矩形 7"/>
            <p:cNvSpPr/>
            <p:nvPr>
              <p:custDataLst>
                <p:tags r:id="rId6"/>
              </p:custDataLst>
            </p:nvPr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PA-燕尾形 8"/>
            <p:cNvSpPr/>
            <p:nvPr>
              <p:custDataLst>
                <p:tags r:id="rId7"/>
              </p:custDataLst>
            </p:nvPr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PA-文本框 9"/>
          <p:cNvSpPr txBox="1"/>
          <p:nvPr>
            <p:custDataLst>
              <p:tags r:id="rId4"/>
            </p:custDataLst>
          </p:nvPr>
        </p:nvSpPr>
        <p:spPr>
          <a:xfrm>
            <a:off x="4963186" y="2941706"/>
            <a:ext cx="493073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1233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选题背景</a:t>
            </a:r>
          </a:p>
        </p:txBody>
      </p:sp>
      <p:sp>
        <p:nvSpPr>
          <p:cNvPr id="13" name="PA-文本框 11"/>
          <p:cNvSpPr txBox="1"/>
          <p:nvPr>
            <p:custDataLst>
              <p:tags r:id="rId5"/>
            </p:custDataLst>
          </p:nvPr>
        </p:nvSpPr>
        <p:spPr>
          <a:xfrm flipH="1">
            <a:off x="2291106" y="2633318"/>
            <a:ext cx="2672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1234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8800" dirty="0">
                <a:solidFill>
                  <a:srgbClr val="1234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id-ID" sz="8800" dirty="0">
              <a:solidFill>
                <a:srgbClr val="1234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21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D9A111-1083-4A66-B6E4-5DD4693C977F}"/>
              </a:ext>
            </a:extLst>
          </p:cNvPr>
          <p:cNvSpPr txBox="1"/>
          <p:nvPr/>
        </p:nvSpPr>
        <p:spPr>
          <a:xfrm>
            <a:off x="1152144" y="1816608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在这个充满套路的世界里，连游戏都套路你！</a:t>
            </a: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DEDB64-AA81-4C69-8A80-A1C266C7BE3B}"/>
              </a:ext>
            </a:extLst>
          </p:cNvPr>
          <p:cNvSpPr/>
          <p:nvPr/>
        </p:nvSpPr>
        <p:spPr>
          <a:xfrm>
            <a:off x="5236250" y="2573903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在这个充满套路的世界里，不学点套路怎么活！！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A5F746-3C6A-4FEF-818F-168BAC169293}"/>
              </a:ext>
            </a:extLst>
          </p:cNvPr>
          <p:cNvSpPr/>
          <p:nvPr/>
        </p:nvSpPr>
        <p:spPr>
          <a:xfrm>
            <a:off x="554522" y="3331198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不是吧不是吧，不会还有人不会套路别人吧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54F20F-47CF-42C1-B4B5-C88B24E19105}"/>
              </a:ext>
            </a:extLst>
          </p:cNvPr>
          <p:cNvSpPr/>
          <p:nvPr/>
        </p:nvSpPr>
        <p:spPr>
          <a:xfrm>
            <a:off x="2618125" y="4284097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全新套路游戏上线！来享受被套路的痛苦乐趣吧！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7A1CBE-6F2E-44CF-8248-617691549134}"/>
              </a:ext>
            </a:extLst>
          </p:cNvPr>
          <p:cNvSpPr/>
          <p:nvPr/>
        </p:nvSpPr>
        <p:spPr>
          <a:xfrm>
            <a:off x="1749338" y="2769507"/>
            <a:ext cx="4278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我走过最长的路，是你的套路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B0DDF5-0F80-4E98-A430-B09B55382E9F}"/>
              </a:ext>
            </a:extLst>
          </p:cNvPr>
          <p:cNvSpPr txBox="1"/>
          <p:nvPr/>
        </p:nvSpPr>
        <p:spPr>
          <a:xfrm>
            <a:off x="7459935" y="3014955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SOS</a:t>
            </a:r>
            <a:r>
              <a:rPr lang="zh-CN" altLang="en-US" sz="2400" dirty="0"/>
              <a:t>，又被骗了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FF1FD4-6F50-4F51-845C-6CA3312BFC5B}"/>
              </a:ext>
            </a:extLst>
          </p:cNvPr>
          <p:cNvSpPr txBox="1"/>
          <p:nvPr/>
        </p:nvSpPr>
        <p:spPr>
          <a:xfrm>
            <a:off x="6777183" y="3515229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我劝你善良</a:t>
            </a:r>
            <a:r>
              <a:rPr lang="en-US" altLang="zh-CN" sz="2400" dirty="0"/>
              <a:t>:)</a:t>
            </a:r>
            <a:endParaRPr lang="zh-CN" altLang="en-US" sz="2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8B63877-51CC-4A6E-8DA2-DF5B958A25C1}"/>
              </a:ext>
            </a:extLst>
          </p:cNvPr>
          <p:cNvCxnSpPr/>
          <p:nvPr/>
        </p:nvCxnSpPr>
        <p:spPr>
          <a:xfrm>
            <a:off x="7546848" y="4352603"/>
            <a:ext cx="670560" cy="335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D786C66-B622-41BE-B82A-417B878B2629}"/>
              </a:ext>
            </a:extLst>
          </p:cNvPr>
          <p:cNvCxnSpPr>
            <a:cxnSpLocks/>
          </p:cNvCxnSpPr>
          <p:nvPr/>
        </p:nvCxnSpPr>
        <p:spPr>
          <a:xfrm flipH="1">
            <a:off x="7546848" y="4352603"/>
            <a:ext cx="670560" cy="33880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C1B19DF2-9EC4-46A0-8054-B6613B9433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024" y="4101256"/>
            <a:ext cx="1607991" cy="195611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AC553CE-9CB2-41C5-935C-B902DF437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962" y="1596872"/>
            <a:ext cx="1586389" cy="5216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3314F89-1D1F-44FA-B1C7-09CF4FB7F4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544" y="3917672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0" grpId="0"/>
      <p:bldP spid="23" grpId="0"/>
      <p:bldP spid="24" grpId="0"/>
      <p:bldP spid="18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4B0E51-0ACD-4CC8-82D7-75BB114E151D}"/>
              </a:ext>
            </a:extLst>
          </p:cNvPr>
          <p:cNvSpPr/>
          <p:nvPr/>
        </p:nvSpPr>
        <p:spPr>
          <a:xfrm>
            <a:off x="1057058" y="1679792"/>
            <a:ext cx="10077884" cy="391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学习了</a:t>
            </a:r>
            <a:r>
              <a:rPr lang="en-US" altLang="zh-CN" sz="2400" dirty="0"/>
              <a:t>C#</a:t>
            </a:r>
            <a:r>
              <a:rPr lang="zh-CN" altLang="en-US" sz="2400" dirty="0"/>
              <a:t>以后，我们对游戏的开发制作有了初步的了解，于是我们希望通过自主制作一款游戏来巩固提高自己学到的知识，检验本学期软件构造基础课程学习的成果。本游戏以闯关游戏为题材，融入解密益智的元素，通过模拟经典冒险游戏</a:t>
            </a:r>
            <a:r>
              <a:rPr lang="en-US" altLang="zh-CN" sz="2400" dirty="0"/>
              <a:t>《I </a:t>
            </a:r>
            <a:r>
              <a:rPr lang="en-US" altLang="zh-CN" sz="2400" dirty="0" err="1"/>
              <a:t>wanna</a:t>
            </a:r>
            <a:r>
              <a:rPr lang="en-US" altLang="zh-CN" sz="2400" dirty="0"/>
              <a:t> be the guy》</a:t>
            </a:r>
            <a:r>
              <a:rPr lang="zh-CN" altLang="en-US" sz="2400" dirty="0"/>
              <a:t>制造出的一款冒险闯关类游戏。此款游戏对于玩家的反应能力、观察能力、思考能力以及动作能力都有锻炼和提高的作用。部分关卡要求玩家思考游戏策略，学习假设判断的能力，尤其是提高挫折耐受力。</a:t>
            </a:r>
          </a:p>
        </p:txBody>
      </p:sp>
    </p:spTree>
    <p:extLst>
      <p:ext uri="{BB962C8B-B14F-4D97-AF65-F5344CB8AC3E}">
        <p14:creationId xmlns:p14="http://schemas.microsoft.com/office/powerpoint/2010/main" val="30974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PA-矩形 10"/>
          <p:cNvSpPr/>
          <p:nvPr>
            <p:custDataLst>
              <p:tags r:id="rId1"/>
            </p:custDataLst>
          </p:nvPr>
        </p:nvSpPr>
        <p:spPr>
          <a:xfrm>
            <a:off x="1243899" y="1823389"/>
            <a:ext cx="9704201" cy="3434708"/>
          </a:xfrm>
          <a:prstGeom prst="rect">
            <a:avLst/>
          </a:prstGeom>
          <a:solidFill>
            <a:schemeClr val="bg1"/>
          </a:solidFill>
          <a:ln w="50800">
            <a:solidFill>
              <a:srgbClr val="A0C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PA-组合 3"/>
          <p:cNvGrpSpPr/>
          <p:nvPr>
            <p:custDataLst>
              <p:tags r:id="rId2"/>
            </p:custDataLst>
          </p:nvPr>
        </p:nvGrpSpPr>
        <p:grpSpPr>
          <a:xfrm>
            <a:off x="10497250" y="3008930"/>
            <a:ext cx="901700" cy="695326"/>
            <a:chOff x="10866438" y="3185886"/>
            <a:chExt cx="901700" cy="695326"/>
          </a:xfrm>
          <a:solidFill>
            <a:srgbClr val="92D050"/>
          </a:solidFill>
        </p:grpSpPr>
        <p:sp>
          <p:nvSpPr>
            <p:cNvPr id="5" name="PA-矩形 4"/>
            <p:cNvSpPr/>
            <p:nvPr>
              <p:custDataLst>
                <p:tags r:id="rId8"/>
              </p:custDataLst>
            </p:nvPr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PA-燕尾形 5"/>
            <p:cNvSpPr/>
            <p:nvPr>
              <p:custDataLst>
                <p:tags r:id="rId9"/>
              </p:custDataLst>
            </p:nvPr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770343" y="2959944"/>
            <a:ext cx="901700" cy="695326"/>
            <a:chOff x="423863" y="3185886"/>
            <a:chExt cx="901700" cy="695326"/>
          </a:xfrm>
          <a:solidFill>
            <a:srgbClr val="92D050"/>
          </a:solidFill>
        </p:grpSpPr>
        <p:sp>
          <p:nvSpPr>
            <p:cNvPr id="8" name="PA-矩形 7"/>
            <p:cNvSpPr/>
            <p:nvPr>
              <p:custDataLst>
                <p:tags r:id="rId6"/>
              </p:custDataLst>
            </p:nvPr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PA-燕尾形 8"/>
            <p:cNvSpPr/>
            <p:nvPr>
              <p:custDataLst>
                <p:tags r:id="rId7"/>
              </p:custDataLst>
            </p:nvPr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PA-文本框 9"/>
          <p:cNvSpPr txBox="1"/>
          <p:nvPr>
            <p:custDataLst>
              <p:tags r:id="rId4"/>
            </p:custDataLst>
          </p:nvPr>
        </p:nvSpPr>
        <p:spPr>
          <a:xfrm>
            <a:off x="4963186" y="2941706"/>
            <a:ext cx="493073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>
                <a:solidFill>
                  <a:srgbClr val="1233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软件功能设计</a:t>
            </a:r>
            <a:endParaRPr lang="zh-CN" altLang="en-US" sz="4000" b="1" dirty="0">
              <a:solidFill>
                <a:srgbClr val="12333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PA-文本框 11"/>
          <p:cNvSpPr txBox="1"/>
          <p:nvPr>
            <p:custDataLst>
              <p:tags r:id="rId5"/>
            </p:custDataLst>
          </p:nvPr>
        </p:nvSpPr>
        <p:spPr>
          <a:xfrm flipH="1">
            <a:off x="2291106" y="2633318"/>
            <a:ext cx="2672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1234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id-ID" sz="8800" dirty="0">
              <a:solidFill>
                <a:srgbClr val="1234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8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软件需求与设计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4422FD-DBC2-48A7-9CA8-C9D657953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89" y="535605"/>
            <a:ext cx="7325442" cy="57867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737B19-3CC7-4980-9EE5-E437140D6B09}"/>
              </a:ext>
            </a:extLst>
          </p:cNvPr>
          <p:cNvSpPr txBox="1"/>
          <p:nvPr/>
        </p:nvSpPr>
        <p:spPr>
          <a:xfrm>
            <a:off x="844181" y="52998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用例图</a:t>
            </a:r>
          </a:p>
        </p:txBody>
      </p:sp>
    </p:spTree>
    <p:extLst>
      <p:ext uri="{BB962C8B-B14F-4D97-AF65-F5344CB8AC3E}">
        <p14:creationId xmlns:p14="http://schemas.microsoft.com/office/powerpoint/2010/main" val="20699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556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软件需求与设计</a:t>
            </a:r>
          </a:p>
        </p:txBody>
      </p:sp>
      <p:sp>
        <p:nvSpPr>
          <p:cNvPr id="28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48" y="62671"/>
            <a:ext cx="1194197" cy="11941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9C639E-4058-4F8D-A900-463BB147A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4" y="642153"/>
            <a:ext cx="11614951" cy="58714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04DAA2-4ACB-432C-904E-8DD3C36DC202}"/>
              </a:ext>
            </a:extLst>
          </p:cNvPr>
          <p:cNvSpPr txBox="1"/>
          <p:nvPr/>
        </p:nvSpPr>
        <p:spPr>
          <a:xfrm>
            <a:off x="844181" y="529985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功能组成图</a:t>
            </a:r>
          </a:p>
        </p:txBody>
      </p:sp>
    </p:spTree>
    <p:extLst>
      <p:ext uri="{BB962C8B-B14F-4D97-AF65-F5344CB8AC3E}">
        <p14:creationId xmlns:p14="http://schemas.microsoft.com/office/powerpoint/2010/main" val="31331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PA-矩形 10"/>
          <p:cNvSpPr/>
          <p:nvPr>
            <p:custDataLst>
              <p:tags r:id="rId1"/>
            </p:custDataLst>
          </p:nvPr>
        </p:nvSpPr>
        <p:spPr>
          <a:xfrm>
            <a:off x="1243899" y="1823389"/>
            <a:ext cx="9704201" cy="3434708"/>
          </a:xfrm>
          <a:prstGeom prst="rect">
            <a:avLst/>
          </a:prstGeom>
          <a:solidFill>
            <a:schemeClr val="bg1"/>
          </a:solidFill>
          <a:ln w="50800">
            <a:solidFill>
              <a:srgbClr val="A0C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PA-组合 3"/>
          <p:cNvGrpSpPr/>
          <p:nvPr>
            <p:custDataLst>
              <p:tags r:id="rId2"/>
            </p:custDataLst>
          </p:nvPr>
        </p:nvGrpSpPr>
        <p:grpSpPr>
          <a:xfrm>
            <a:off x="10497250" y="3008930"/>
            <a:ext cx="901700" cy="695326"/>
            <a:chOff x="10866438" y="3185886"/>
            <a:chExt cx="901700" cy="695326"/>
          </a:xfrm>
          <a:solidFill>
            <a:srgbClr val="92D050"/>
          </a:solidFill>
        </p:grpSpPr>
        <p:sp>
          <p:nvSpPr>
            <p:cNvPr id="5" name="PA-矩形 4"/>
            <p:cNvSpPr/>
            <p:nvPr>
              <p:custDataLst>
                <p:tags r:id="rId8"/>
              </p:custDataLst>
            </p:nvPr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PA-燕尾形 5"/>
            <p:cNvSpPr/>
            <p:nvPr>
              <p:custDataLst>
                <p:tags r:id="rId9"/>
              </p:custDataLst>
            </p:nvPr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770343" y="2959944"/>
            <a:ext cx="901700" cy="695326"/>
            <a:chOff x="423863" y="3185886"/>
            <a:chExt cx="901700" cy="695326"/>
          </a:xfrm>
          <a:solidFill>
            <a:srgbClr val="92D050"/>
          </a:solidFill>
        </p:grpSpPr>
        <p:sp>
          <p:nvSpPr>
            <p:cNvPr id="8" name="PA-矩形 7"/>
            <p:cNvSpPr/>
            <p:nvPr>
              <p:custDataLst>
                <p:tags r:id="rId6"/>
              </p:custDataLst>
            </p:nvPr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PA-燕尾形 8"/>
            <p:cNvSpPr/>
            <p:nvPr>
              <p:custDataLst>
                <p:tags r:id="rId7"/>
              </p:custDataLst>
            </p:nvPr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PA-文本框 9"/>
          <p:cNvSpPr txBox="1"/>
          <p:nvPr>
            <p:custDataLst>
              <p:tags r:id="rId4"/>
            </p:custDataLst>
          </p:nvPr>
        </p:nvSpPr>
        <p:spPr>
          <a:xfrm>
            <a:off x="4963186" y="2941706"/>
            <a:ext cx="493073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1233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使用的关键技术</a:t>
            </a:r>
          </a:p>
        </p:txBody>
      </p:sp>
      <p:sp>
        <p:nvSpPr>
          <p:cNvPr id="13" name="PA-文本框 11"/>
          <p:cNvSpPr txBox="1"/>
          <p:nvPr>
            <p:custDataLst>
              <p:tags r:id="rId5"/>
            </p:custDataLst>
          </p:nvPr>
        </p:nvSpPr>
        <p:spPr>
          <a:xfrm flipH="1">
            <a:off x="2291106" y="2633318"/>
            <a:ext cx="2672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1234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id-ID" sz="8800" dirty="0">
              <a:solidFill>
                <a:srgbClr val="1234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7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经典论文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E50"/>
      </a:accent1>
      <a:accent2>
        <a:srgbClr val="333E50"/>
      </a:accent2>
      <a:accent3>
        <a:srgbClr val="333E50"/>
      </a:accent3>
      <a:accent4>
        <a:srgbClr val="333E50"/>
      </a:accent4>
      <a:accent5>
        <a:srgbClr val="333E50"/>
      </a:accent5>
      <a:accent6>
        <a:srgbClr val="333E50"/>
      </a:accent6>
      <a:hlink>
        <a:srgbClr val="0563C1"/>
      </a:hlink>
      <a:folHlink>
        <a:srgbClr val="954F72"/>
      </a:folHlink>
    </a:clrScheme>
    <a:fontScheme name="自定义 2">
      <a:majorFont>
        <a:latin typeface="思源黑体 CN Normal"/>
        <a:ea typeface="思源黑体 CN Medium"/>
        <a:cs typeface=""/>
      </a:majorFont>
      <a:minorFont>
        <a:latin typeface="思源黑体 CN Regular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671</Words>
  <Application>Microsoft Office PowerPoint</Application>
  <PresentationFormat>宽屏</PresentationFormat>
  <Paragraphs>93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思源黑体 CN Light</vt:lpstr>
      <vt:lpstr>思源黑体 CN Normal</vt:lpstr>
      <vt:lpstr>思源黑体 CN Regular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</dc:title>
  <dc:creator>19940802</dc:creator>
  <cp:lastModifiedBy>张 翔宇</cp:lastModifiedBy>
  <cp:revision>225</cp:revision>
  <dcterms:created xsi:type="dcterms:W3CDTF">2019-05-23T01:39:00Z</dcterms:created>
  <dcterms:modified xsi:type="dcterms:W3CDTF">2021-07-04T14:39:56Z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