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cmr10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cmr10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cmr10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cmr10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cmr10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cmr10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E3EF71F-216F-446F-AE7A-6763F328D83D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cmr10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cmr10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cmr10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cmr10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cmr10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cmr10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89F2906-A381-41F2-A4B1-DF17EA55E10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cmr10"/>
              </a:rPr>
              <a:t>Quantitative genetics in structured populations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Goals: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1) Estimate the amount of genetic and  </a:t>
            </a:r>
            <a:r>
              <a:rPr lang="en-GB" sz="2800">
                <a:latin typeface="cmr10"/>
              </a:rPr>
              <a:t>	</a:t>
            </a:r>
            <a:r>
              <a:rPr lang="en-GB" sz="2800">
                <a:latin typeface="cmr10"/>
              </a:rPr>
              <a:t>                    </a:t>
            </a:r>
            <a:r>
              <a:rPr lang="en-GB" sz="2800">
                <a:latin typeface="cmr10"/>
              </a:rPr>
              <a:t>	</a:t>
            </a:r>
            <a:r>
              <a:rPr lang="en-GB" sz="2800">
                <a:latin typeface="cmr10"/>
              </a:rPr>
              <a:t>environmental variation in the population.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2) Estimate the genetic and environmental effects on </a:t>
            </a:r>
            <a:r>
              <a:rPr lang="en-GB" sz="2800">
                <a:latin typeface="cmr10"/>
              </a:rPr>
              <a:t>	</a:t>
            </a:r>
            <a:r>
              <a:rPr lang="en-GB" sz="2800">
                <a:latin typeface="cmr10"/>
              </a:rPr>
              <a:t>an individual.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3) Predict the phenotype of individuals using   </a:t>
            </a:r>
            <a:r>
              <a:rPr lang="en-GB" sz="2800">
                <a:latin typeface="cmr10"/>
              </a:rPr>
              <a:t>	</a:t>
            </a:r>
            <a:r>
              <a:rPr lang="en-GB" sz="2800">
                <a:latin typeface="cmr10"/>
              </a:rPr>
              <a:t>	</a:t>
            </a:r>
            <a:r>
              <a:rPr lang="en-GB" sz="2800">
                <a:latin typeface="cmr10"/>
              </a:rPr>
              <a:t>    </a:t>
            </a:r>
            <a:r>
              <a:rPr lang="en-GB" sz="2800">
                <a:latin typeface="cmr10"/>
              </a:rPr>
              <a:t>	</a:t>
            </a:r>
            <a:r>
              <a:rPr lang="en-GB" sz="2800">
                <a:latin typeface="cmr10"/>
              </a:rPr>
              <a:t>genome, pedigree, and environment.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Intermediate problems: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1) Genetic decompositions.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2) Estimating covariance matrices.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cmr10"/>
              </a:rPr>
              <a:t>Where I am: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Similar performance on allele frequency calling.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Improved ROC for polymorphic sites.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Test with VG?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Improved accuracy calculating genetic covariance matrices from genotypic likelihoods.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Including unique estimate of several matrices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Improved accuracy calculating genetic covariance from use of individual specific priors.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cmr10"/>
              </a:rPr>
              <a:t>TO DO LIST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    </a:t>
            </a:r>
            <a:r>
              <a:rPr lang="en-GB" sz="3200">
                <a:latin typeface="cmr10"/>
              </a:rPr>
              <a:t>Formally derive covariance matrices.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    </a:t>
            </a:r>
            <a:r>
              <a:rPr lang="en-GB" sz="3200">
                <a:latin typeface="cmr10"/>
              </a:rPr>
              <a:t>Estimate variances/covariances.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    </a:t>
            </a:r>
            <a:r>
              <a:rPr lang="en-GB" sz="3200">
                <a:latin typeface="cmr10"/>
              </a:rPr>
              <a:t>Get the </a:t>
            </a:r>
            <a:r>
              <a:rPr lang="en-GB" sz="3200">
                <a:latin typeface="cmr10"/>
              </a:rPr>
              <a:t>BLUP </a:t>
            </a:r>
            <a:r>
              <a:rPr lang="en-GB" sz="3200">
                <a:latin typeface="cmr10"/>
              </a:rPr>
              <a:t>right.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    </a:t>
            </a:r>
            <a:r>
              <a:rPr lang="en-GB" sz="3200">
                <a:latin typeface="cmr10"/>
              </a:rPr>
              <a:t>Implement model of DFE.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    </a:t>
            </a:r>
            <a:r>
              <a:rPr lang="en-GB" sz="3200">
                <a:latin typeface="cmr10"/>
              </a:rPr>
              <a:t>Implement population structure in simulations.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    </a:t>
            </a:r>
            <a:r>
              <a:rPr lang="en-GB" sz="3200">
                <a:latin typeface="cmr10"/>
              </a:rPr>
              <a:t>Check against GCTA in simulations.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    </a:t>
            </a:r>
            <a:r>
              <a:rPr lang="en-GB" sz="3200">
                <a:latin typeface="cmr10"/>
              </a:rPr>
              <a:t>Check against GCTA on human data.</a:t>
            </a:r>
            <a:endParaRPr/>
          </a:p>
        </p:txBody>
      </p:sp>
      <p:sp>
        <p:nvSpPr>
          <p:cNvPr id="84" name="Freeform 3"/>
          <p:cNvSpPr/>
          <p:nvPr/>
        </p:nvSpPr>
        <p:spPr>
          <a:xfrm>
            <a:off x="1028160" y="2379240"/>
            <a:ext cx="237240" cy="244080"/>
          </a:xfrm>
          <a:custGeom>
            <a:avLst/>
            <a:gdLst/>
            <a:ahLst/>
            <a:rect l="0" t="0" r="r" b="b"/>
            <a:pathLst>
              <a:path w="659" h="678">
                <a:moveTo>
                  <a:pt x="658" y="34"/>
                </a:moveTo>
                <a:cubicBezTo>
                  <a:pt x="658" y="3"/>
                  <a:pt x="655" y="0"/>
                  <a:pt x="621" y="0"/>
                </a:cubicBezTo>
                <a:lnTo>
                  <a:pt x="34" y="0"/>
                </a:lnTo>
                <a:cubicBezTo>
                  <a:pt x="3" y="0"/>
                  <a:pt x="0" y="3"/>
                </a:cubicBezTo>
                <a:cubicBezTo>
                  <a:pt x="0" y="34"/>
                </a:cubicBezTo>
                <a:lnTo>
                  <a:pt x="0" y="644"/>
                </a:lnTo>
                <a:cubicBezTo>
                  <a:pt x="0" y="675"/>
                </a:cubicBezTo>
                <a:cubicBezTo>
                  <a:pt x="3" y="677"/>
                  <a:pt x="36" y="677"/>
                </a:cubicBezTo>
                <a:lnTo>
                  <a:pt x="621" y="677"/>
                </a:lnTo>
                <a:cubicBezTo>
                  <a:pt x="655" y="677"/>
                  <a:pt x="658" y="675"/>
                  <a:pt x="658" y="644"/>
                </a:cubicBezTo>
                <a:lnTo>
                  <a:pt x="658" y="34"/>
                </a:lnTo>
              </a:path>
              <a:path w="581" h="600">
                <a:moveTo>
                  <a:pt x="0" y="0"/>
                </a:moveTo>
                <a:lnTo>
                  <a:pt x="580" y="0"/>
                </a:lnTo>
                <a:lnTo>
                  <a:pt x="580" y="599"/>
                </a:lnTo>
                <a:lnTo>
                  <a:pt x="0" y="59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5" name="Freeform 4"/>
          <p:cNvSpPr/>
          <p:nvPr/>
        </p:nvSpPr>
        <p:spPr>
          <a:xfrm>
            <a:off x="1073520" y="2351880"/>
            <a:ext cx="236160" cy="258480"/>
          </a:xfrm>
          <a:custGeom>
            <a:avLst/>
            <a:gdLst/>
            <a:ahLst/>
            <a:rect l="0" t="0" r="r" b="b"/>
            <a:pathLst>
              <a:path w="656" h="718">
                <a:moveTo>
                  <a:pt x="90" y="431"/>
                </a:moveTo>
                <a:cubicBezTo>
                  <a:pt x="81" y="417"/>
                  <a:pt x="78" y="417"/>
                  <a:pt x="73" y="417"/>
                </a:cubicBezTo>
                <a:cubicBezTo>
                  <a:pt x="50" y="417"/>
                  <a:pt x="0" y="448"/>
                  <a:pt x="0" y="465"/>
                </a:cubicBezTo>
                <a:cubicBezTo>
                  <a:pt x="0" y="467"/>
                  <a:pt x="0" y="467"/>
                  <a:pt x="8" y="481"/>
                </a:cubicBezTo>
                <a:lnTo>
                  <a:pt x="134" y="689"/>
                </a:lnTo>
                <a:cubicBezTo>
                  <a:pt x="137" y="697"/>
                  <a:pt x="148" y="711"/>
                </a:cubicBezTo>
                <a:cubicBezTo>
                  <a:pt x="148" y="714"/>
                </a:cubicBezTo>
                <a:cubicBezTo>
                  <a:pt x="151" y="717"/>
                  <a:pt x="157" y="717"/>
                </a:cubicBezTo>
                <a:cubicBezTo>
                  <a:pt x="162" y="717"/>
                  <a:pt x="182" y="717"/>
                  <a:pt x="230" y="691"/>
                </a:cubicBezTo>
                <a:cubicBezTo>
                  <a:pt x="232" y="669"/>
                </a:cubicBezTo>
                <a:cubicBezTo>
                  <a:pt x="266" y="521"/>
                  <a:pt x="322" y="381"/>
                </a:cubicBezTo>
                <a:cubicBezTo>
                  <a:pt x="412" y="258"/>
                </a:cubicBezTo>
                <a:cubicBezTo>
                  <a:pt x="462" y="188"/>
                  <a:pt x="529" y="112"/>
                </a:cubicBezTo>
                <a:cubicBezTo>
                  <a:pt x="627" y="36"/>
                </a:cubicBezTo>
                <a:cubicBezTo>
                  <a:pt x="644" y="25"/>
                  <a:pt x="655" y="17"/>
                </a:cubicBezTo>
                <a:cubicBezTo>
                  <a:pt x="655" y="6"/>
                  <a:pt x="655" y="0"/>
                  <a:pt x="652" y="0"/>
                </a:cubicBezTo>
                <a:cubicBezTo>
                  <a:pt x="644" y="0"/>
                  <a:pt x="599" y="0"/>
                  <a:pt x="456" y="134"/>
                </a:cubicBezTo>
                <a:cubicBezTo>
                  <a:pt x="400" y="199"/>
                </a:cubicBezTo>
                <a:cubicBezTo>
                  <a:pt x="300" y="319"/>
                  <a:pt x="235" y="431"/>
                </a:cubicBezTo>
                <a:cubicBezTo>
                  <a:pt x="182" y="582"/>
                </a:cubicBezTo>
                <a:lnTo>
                  <a:pt x="90" y="431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6" name="Freeform 5"/>
          <p:cNvSpPr/>
          <p:nvPr/>
        </p:nvSpPr>
        <p:spPr>
          <a:xfrm>
            <a:off x="1028880" y="5484240"/>
            <a:ext cx="237240" cy="244440"/>
          </a:xfrm>
          <a:custGeom>
            <a:avLst/>
            <a:gdLst/>
            <a:ahLst/>
            <a:rect l="0" t="0" r="r" b="b"/>
            <a:pathLst>
              <a:path w="659" h="679">
                <a:moveTo>
                  <a:pt x="658" y="34"/>
                </a:moveTo>
                <a:cubicBezTo>
                  <a:pt x="658" y="3"/>
                  <a:pt x="655" y="0"/>
                  <a:pt x="621" y="0"/>
                </a:cubicBezTo>
                <a:lnTo>
                  <a:pt x="34" y="0"/>
                </a:lnTo>
                <a:cubicBezTo>
                  <a:pt x="3" y="0"/>
                  <a:pt x="0" y="3"/>
                </a:cubicBezTo>
                <a:cubicBezTo>
                  <a:pt x="0" y="34"/>
                </a:cubicBezTo>
                <a:lnTo>
                  <a:pt x="0" y="644"/>
                </a:lnTo>
                <a:cubicBezTo>
                  <a:pt x="0" y="675"/>
                </a:cubicBezTo>
                <a:cubicBezTo>
                  <a:pt x="3" y="678"/>
                  <a:pt x="36" y="678"/>
                </a:cubicBezTo>
                <a:lnTo>
                  <a:pt x="621" y="678"/>
                </a:lnTo>
                <a:cubicBezTo>
                  <a:pt x="655" y="678"/>
                  <a:pt x="658" y="675"/>
                  <a:pt x="658" y="644"/>
                </a:cubicBezTo>
                <a:lnTo>
                  <a:pt x="658" y="34"/>
                </a:lnTo>
              </a:path>
              <a:path w="581" h="601">
                <a:moveTo>
                  <a:pt x="0" y="0"/>
                </a:moveTo>
                <a:lnTo>
                  <a:pt x="580" y="0"/>
                </a:lnTo>
                <a:lnTo>
                  <a:pt x="58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7" name="Freeform 6"/>
          <p:cNvSpPr/>
          <p:nvPr/>
        </p:nvSpPr>
        <p:spPr>
          <a:xfrm>
            <a:off x="1029240" y="4980240"/>
            <a:ext cx="237240" cy="244440"/>
          </a:xfrm>
          <a:custGeom>
            <a:avLst/>
            <a:gdLst/>
            <a:ahLst/>
            <a:rect l="0" t="0" r="r" b="b"/>
            <a:pathLst>
              <a:path w="659" h="679">
                <a:moveTo>
                  <a:pt x="658" y="34"/>
                </a:moveTo>
                <a:cubicBezTo>
                  <a:pt x="658" y="3"/>
                  <a:pt x="655" y="0"/>
                  <a:pt x="621" y="0"/>
                </a:cubicBezTo>
                <a:lnTo>
                  <a:pt x="34" y="0"/>
                </a:lnTo>
                <a:cubicBezTo>
                  <a:pt x="3" y="0"/>
                  <a:pt x="0" y="3"/>
                </a:cubicBezTo>
                <a:cubicBezTo>
                  <a:pt x="0" y="34"/>
                </a:cubicBezTo>
                <a:lnTo>
                  <a:pt x="0" y="644"/>
                </a:lnTo>
                <a:cubicBezTo>
                  <a:pt x="0" y="675"/>
                </a:cubicBezTo>
                <a:cubicBezTo>
                  <a:pt x="3" y="678"/>
                  <a:pt x="36" y="678"/>
                </a:cubicBezTo>
                <a:lnTo>
                  <a:pt x="621" y="678"/>
                </a:lnTo>
                <a:cubicBezTo>
                  <a:pt x="655" y="678"/>
                  <a:pt x="658" y="675"/>
                  <a:pt x="658" y="644"/>
                </a:cubicBezTo>
                <a:lnTo>
                  <a:pt x="658" y="34"/>
                </a:lnTo>
              </a:path>
              <a:path w="581" h="601">
                <a:moveTo>
                  <a:pt x="0" y="0"/>
                </a:moveTo>
                <a:lnTo>
                  <a:pt x="580" y="0"/>
                </a:lnTo>
                <a:lnTo>
                  <a:pt x="58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8" name="Freeform 7"/>
          <p:cNvSpPr/>
          <p:nvPr/>
        </p:nvSpPr>
        <p:spPr>
          <a:xfrm>
            <a:off x="1029240" y="4476240"/>
            <a:ext cx="237240" cy="244440"/>
          </a:xfrm>
          <a:custGeom>
            <a:avLst/>
            <a:gdLst/>
            <a:ahLst/>
            <a:rect l="0" t="0" r="r" b="b"/>
            <a:pathLst>
              <a:path w="659" h="679">
                <a:moveTo>
                  <a:pt x="658" y="34"/>
                </a:moveTo>
                <a:cubicBezTo>
                  <a:pt x="658" y="3"/>
                  <a:pt x="655" y="0"/>
                  <a:pt x="621" y="0"/>
                </a:cubicBezTo>
                <a:lnTo>
                  <a:pt x="34" y="0"/>
                </a:lnTo>
                <a:cubicBezTo>
                  <a:pt x="3" y="0"/>
                  <a:pt x="0" y="3"/>
                </a:cubicBezTo>
                <a:cubicBezTo>
                  <a:pt x="0" y="34"/>
                </a:cubicBezTo>
                <a:lnTo>
                  <a:pt x="0" y="644"/>
                </a:lnTo>
                <a:cubicBezTo>
                  <a:pt x="0" y="675"/>
                </a:cubicBezTo>
                <a:cubicBezTo>
                  <a:pt x="3" y="678"/>
                  <a:pt x="36" y="678"/>
                </a:cubicBezTo>
                <a:lnTo>
                  <a:pt x="621" y="678"/>
                </a:lnTo>
                <a:cubicBezTo>
                  <a:pt x="655" y="678"/>
                  <a:pt x="658" y="675"/>
                  <a:pt x="658" y="644"/>
                </a:cubicBezTo>
                <a:lnTo>
                  <a:pt x="658" y="34"/>
                </a:lnTo>
              </a:path>
              <a:path w="581" h="601">
                <a:moveTo>
                  <a:pt x="0" y="0"/>
                </a:moveTo>
                <a:lnTo>
                  <a:pt x="580" y="0"/>
                </a:lnTo>
                <a:lnTo>
                  <a:pt x="58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9" name="Freeform 8"/>
          <p:cNvSpPr/>
          <p:nvPr/>
        </p:nvSpPr>
        <p:spPr>
          <a:xfrm>
            <a:off x="1029240" y="3972240"/>
            <a:ext cx="237240" cy="244440"/>
          </a:xfrm>
          <a:custGeom>
            <a:avLst/>
            <a:gdLst/>
            <a:ahLst/>
            <a:rect l="0" t="0" r="r" b="b"/>
            <a:pathLst>
              <a:path w="659" h="679">
                <a:moveTo>
                  <a:pt x="658" y="34"/>
                </a:moveTo>
                <a:cubicBezTo>
                  <a:pt x="658" y="3"/>
                  <a:pt x="655" y="0"/>
                  <a:pt x="621" y="0"/>
                </a:cubicBezTo>
                <a:lnTo>
                  <a:pt x="34" y="0"/>
                </a:lnTo>
                <a:cubicBezTo>
                  <a:pt x="3" y="0"/>
                  <a:pt x="0" y="3"/>
                </a:cubicBezTo>
                <a:cubicBezTo>
                  <a:pt x="0" y="34"/>
                </a:cubicBezTo>
                <a:lnTo>
                  <a:pt x="0" y="644"/>
                </a:lnTo>
                <a:cubicBezTo>
                  <a:pt x="0" y="675"/>
                </a:cubicBezTo>
                <a:cubicBezTo>
                  <a:pt x="3" y="678"/>
                  <a:pt x="36" y="678"/>
                </a:cubicBezTo>
                <a:lnTo>
                  <a:pt x="621" y="678"/>
                </a:lnTo>
                <a:cubicBezTo>
                  <a:pt x="655" y="678"/>
                  <a:pt x="658" y="675"/>
                  <a:pt x="658" y="644"/>
                </a:cubicBezTo>
                <a:lnTo>
                  <a:pt x="658" y="34"/>
                </a:lnTo>
              </a:path>
              <a:path w="581" h="601">
                <a:moveTo>
                  <a:pt x="0" y="0"/>
                </a:moveTo>
                <a:lnTo>
                  <a:pt x="580" y="0"/>
                </a:lnTo>
                <a:lnTo>
                  <a:pt x="58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90" name="Freeform 9"/>
          <p:cNvSpPr/>
          <p:nvPr/>
        </p:nvSpPr>
        <p:spPr>
          <a:xfrm>
            <a:off x="1029240" y="3432240"/>
            <a:ext cx="237240" cy="244440"/>
          </a:xfrm>
          <a:custGeom>
            <a:avLst/>
            <a:gdLst/>
            <a:ahLst/>
            <a:rect l="0" t="0" r="r" b="b"/>
            <a:pathLst>
              <a:path w="659" h="679">
                <a:moveTo>
                  <a:pt x="658" y="34"/>
                </a:moveTo>
                <a:cubicBezTo>
                  <a:pt x="658" y="3"/>
                  <a:pt x="655" y="0"/>
                  <a:pt x="621" y="0"/>
                </a:cubicBezTo>
                <a:lnTo>
                  <a:pt x="34" y="0"/>
                </a:lnTo>
                <a:cubicBezTo>
                  <a:pt x="3" y="0"/>
                  <a:pt x="0" y="3"/>
                </a:cubicBezTo>
                <a:cubicBezTo>
                  <a:pt x="0" y="34"/>
                </a:cubicBezTo>
                <a:lnTo>
                  <a:pt x="0" y="644"/>
                </a:lnTo>
                <a:cubicBezTo>
                  <a:pt x="0" y="675"/>
                </a:cubicBezTo>
                <a:cubicBezTo>
                  <a:pt x="3" y="678"/>
                  <a:pt x="36" y="678"/>
                </a:cubicBezTo>
                <a:lnTo>
                  <a:pt x="621" y="678"/>
                </a:lnTo>
                <a:cubicBezTo>
                  <a:pt x="655" y="678"/>
                  <a:pt x="658" y="675"/>
                  <a:pt x="658" y="644"/>
                </a:cubicBezTo>
                <a:lnTo>
                  <a:pt x="658" y="34"/>
                </a:lnTo>
              </a:path>
              <a:path w="581" h="601">
                <a:moveTo>
                  <a:pt x="0" y="0"/>
                </a:moveTo>
                <a:lnTo>
                  <a:pt x="580" y="0"/>
                </a:lnTo>
                <a:lnTo>
                  <a:pt x="58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91" name="Freeform 10"/>
          <p:cNvSpPr/>
          <p:nvPr/>
        </p:nvSpPr>
        <p:spPr>
          <a:xfrm>
            <a:off x="1029240" y="2892240"/>
            <a:ext cx="237240" cy="244440"/>
          </a:xfrm>
          <a:custGeom>
            <a:avLst/>
            <a:gdLst/>
            <a:ahLst/>
            <a:rect l="0" t="0" r="r" b="b"/>
            <a:pathLst>
              <a:path w="659" h="679">
                <a:moveTo>
                  <a:pt x="658" y="34"/>
                </a:moveTo>
                <a:cubicBezTo>
                  <a:pt x="658" y="3"/>
                  <a:pt x="655" y="0"/>
                  <a:pt x="621" y="0"/>
                </a:cubicBezTo>
                <a:lnTo>
                  <a:pt x="34" y="0"/>
                </a:lnTo>
                <a:cubicBezTo>
                  <a:pt x="3" y="0"/>
                  <a:pt x="0" y="3"/>
                </a:cubicBezTo>
                <a:cubicBezTo>
                  <a:pt x="0" y="34"/>
                </a:cubicBezTo>
                <a:lnTo>
                  <a:pt x="0" y="644"/>
                </a:lnTo>
                <a:cubicBezTo>
                  <a:pt x="0" y="675"/>
                </a:cubicBezTo>
                <a:cubicBezTo>
                  <a:pt x="3" y="678"/>
                  <a:pt x="36" y="678"/>
                </a:cubicBezTo>
                <a:lnTo>
                  <a:pt x="621" y="678"/>
                </a:lnTo>
                <a:cubicBezTo>
                  <a:pt x="655" y="678"/>
                  <a:pt x="658" y="675"/>
                  <a:pt x="658" y="644"/>
                </a:cubicBezTo>
                <a:lnTo>
                  <a:pt x="658" y="34"/>
                </a:lnTo>
              </a:path>
              <a:path w="581" h="601">
                <a:moveTo>
                  <a:pt x="0" y="0"/>
                </a:moveTo>
                <a:lnTo>
                  <a:pt x="580" y="0"/>
                </a:lnTo>
                <a:lnTo>
                  <a:pt x="58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cmr10"/>
              </a:rPr>
              <a:t>Potential future projects.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1) Phenotypic prediction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Ancient DNA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Works well with genetic likelihood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2) Genetic architecture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3)Historic inbreeding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ROH?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4) Selection tests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GB" sz="4400">
                <a:latin typeface="cmr10"/>
              </a:rPr>
              <a:t>Genetic architecture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Effects of inbreeding.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Total amount of dominance variation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Epistatic effects verse genetic distance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Is GCTA really recovering narrow sense heritability?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cmr10"/>
              </a:rPr>
              <a:t>What is going on with linkage?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cmr10"/>
              </a:rPr>
              <a:t>LDAK vs GCTA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GB" sz="4400">
                <a:latin typeface="cmr10"/>
              </a:rPr>
              <a:t>Phenotypic prediction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769040"/>
            <a:ext cx="4752000" cy="324000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504360" y="5009400"/>
            <a:ext cx="9071640" cy="467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2000">
                <a:latin typeface="cmr10"/>
              </a:rPr>
              <a:t>Wood et. al 2014, Nature Genetics. 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9000" y="1512720"/>
            <a:ext cx="4800240" cy="48002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4920" y="1501560"/>
            <a:ext cx="4800240" cy="48002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0480" y="1404000"/>
            <a:ext cx="4800240" cy="48002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6560" y="1406160"/>
            <a:ext cx="4800240" cy="4800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