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89" r:id="rId35"/>
    <p:sldId id="290" r:id="rId36"/>
    <p:sldId id="288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1B0E2-FAD0-46D8-91F6-43986070F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B6203-2599-404F-85E9-A2E3D147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23EC-8119-4D69-92FA-66F604C9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7505-E768-4833-9059-9C458955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5EF8-31FF-426E-B55A-C858FE12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7A55-102F-46EE-A9B9-F6AFE7AA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2E5A5-4A65-4A44-80EF-EEE93E86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FC663-942D-402D-B937-D71BC09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D00B3-1191-4083-986B-A2B98EA6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A94C-06F8-4A43-BCB9-E36A080B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334FA-4DA0-420E-A144-5B8971C67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11D13-1D41-470C-ACF6-2A97F018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04C8C-0BFB-4275-8D2F-E66655CC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2C29F-1AF8-4388-AF31-5C9B64E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A2D4-9293-480F-B741-B7430F9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7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368EF-9248-4534-BCC3-45B72947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E8EC9-8E05-43C9-AC19-DA9DBB3D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139FA-9406-4187-81F6-5C6CFEE0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4292F-3C2E-42ED-9CF4-FC247B0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7F86B-A3EF-4E23-903D-6AD9FB84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76C3F-BDAF-4DB7-A51F-D65EA281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47A91-A843-4A1F-93C4-B659A023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E9B5B-C93C-4F11-B103-D2DA9F3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0D76F-4693-4A1E-8C0F-39960067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E3EBA-150E-41D7-B625-29B5D2AC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88C27-262F-4F86-BAF3-111C99B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17D91-18F3-4561-BB60-45D75D2AD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38739-DF66-4345-984A-026F4E3A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DDB1B-C54F-4449-A8E3-27F37448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88566-E097-451D-AC82-13D9603C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8E352-C15F-45A9-A208-8352B8E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E339-A14E-48DE-AC28-8170B95A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8B224-9A4C-4DB8-A73E-B61E98C5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92782-7A35-4BE1-9A76-831C7045A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864806-DC97-4A98-8AF5-0253B6D42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9729F4-00B3-4B82-9C18-EF8C78758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BE31C-6EEB-4847-8A86-840DEA7F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76D25B-0765-43FD-8B7D-1DB85F9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C86C8D-F230-4E90-AFD2-64587FE8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8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CDA4E-B308-445F-98DC-A068A1BD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419316-FDA4-4D74-B4B9-A6CD14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E894F7-3CC0-4C25-89FD-AF4D1384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71FC7-B35E-4947-B1EE-4DE593C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E41F0-6252-4DDA-9FF8-9E4123DF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E102B8-A1AC-424B-9140-5E6A7EE3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869EA-1F94-46F7-BA04-092774E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BD94-814D-4774-BCFF-9FE4CAF4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3ED03-4075-4696-9EB0-0EAC4609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9F13E-89E1-4FEA-8E1E-8DF6BBEF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CA9B7-DCBE-4C64-B6D4-F08C4E82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E02BC-1113-4A38-AD20-71EAEAF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AE4E7-EC93-4E14-8444-280324BF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9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BEC7-1D45-4821-87C9-735A7D4A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ECFB4A-3943-4557-B8B0-4B9499AD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BF124-154D-4E09-9ADA-1A18E4EF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CD74E-92BE-43DF-BEE3-08D9676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D502-52AE-4F36-86E5-49AF35B2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B28F1-FC84-45DE-A0F7-5FDACF74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10A6C-90DD-4296-986A-14BCF422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9F3AE-B8E2-4642-835D-84D7FE87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A49C6-7905-45AA-9B96-AEA5F5B6E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5114-8C4D-4F8B-8AA8-ADCC4EB8669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EC482-C915-4733-8C72-DBCE897B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11914-0AD2-4D12-8016-4F177D38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B5E9-767A-42C7-AFA3-4B65D58A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ordb.com/" TargetMode="External"/><Relationship Id="rId2" Type="http://schemas.openxmlformats.org/officeDocument/2006/relationships/hyperlink" Target="https://gchq.github.io/CyberChe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pycrypto/" TargetMode="External"/><Relationship Id="rId4" Type="http://schemas.openxmlformats.org/officeDocument/2006/relationships/hyperlink" Target="https://www.md5online.org/md5-decryp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tflearn.com/lab/sql-injection-part-1" TargetMode="External"/><Relationship Id="rId2" Type="http://schemas.openxmlformats.org/officeDocument/2006/relationships/hyperlink" Target="https://web.ctflearn.com/web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2ourc3.github.io/" TargetMode="External"/><Relationship Id="rId2" Type="http://schemas.openxmlformats.org/officeDocument/2006/relationships/hyperlink" Target="https://ctf-wiki.org/pwn/readm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C2DC-CC6D-4E48-BBFB-9B1D613ED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CTF</a:t>
            </a:r>
            <a:r>
              <a:rPr lang="zh-CN" altLang="en-US" dirty="0"/>
              <a:t>校队新手入门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6C5D9-1A75-4BB0-A5D5-1739223E5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June. 19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9EF69-C483-4E96-987C-3247C975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来自一教的图片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F9EC2-2EB3-42E2-87B5-752EA431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在一教做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傅里叶光学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实验时，在实验室电脑的模拟程序里发现了这么一张的图片：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数理基础并不扎实的小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并不知道什么东西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成像会是这个样子：又或许什么东西都不是，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毕竟这只是模拟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...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但可以确定的是，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这些看似奇怪的花纹里确实隐藏着一些信息，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或许是地下金矿的藏宝图也未可知。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FFCE4D-C72A-48DA-8FF5-6D43422D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20" y="2453816"/>
            <a:ext cx="3587367" cy="35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9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4C5E-9741-420A-9117-46CD18FC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来自一教的图片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C76B-326F-4034-99C2-EC6A674C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cv2 as cv</a:t>
            </a:r>
          </a:p>
          <a:p>
            <a:r>
              <a:rPr lang="en-US" altLang="zh-CN" dirty="0"/>
              <a:t>from matplotlib import </a:t>
            </a:r>
            <a:r>
              <a:rPr lang="en-US" altLang="zh-CN" dirty="0" err="1"/>
              <a:t>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cv.imread</a:t>
            </a:r>
            <a:r>
              <a:rPr lang="en-US" altLang="zh-CN" dirty="0"/>
              <a:t>('./4f_system_middle.bmp', 0)</a:t>
            </a:r>
          </a:p>
          <a:p>
            <a:r>
              <a:rPr lang="en-US" altLang="zh-CN" dirty="0"/>
              <a:t>f = np.fft.fft2(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logf</a:t>
            </a:r>
            <a:r>
              <a:rPr lang="en-US" altLang="zh-CN" dirty="0"/>
              <a:t> = 20*np.log(</a:t>
            </a:r>
            <a:r>
              <a:rPr lang="en-US" altLang="zh-CN" dirty="0" err="1"/>
              <a:t>np.abs</a:t>
            </a:r>
            <a:r>
              <a:rPr lang="en-US" altLang="zh-CN" dirty="0"/>
              <a:t>(f))</a:t>
            </a:r>
          </a:p>
          <a:p>
            <a:r>
              <a:rPr lang="en-US" altLang="zh-CN" dirty="0" err="1"/>
              <a:t>plt.imshow</a:t>
            </a:r>
            <a:r>
              <a:rPr lang="en-US" altLang="zh-CN" dirty="0"/>
              <a:t>(</a:t>
            </a:r>
            <a:r>
              <a:rPr lang="en-US" altLang="zh-CN" dirty="0" err="1"/>
              <a:t>logf</a:t>
            </a:r>
            <a:r>
              <a:rPr lang="en-US" altLang="zh-CN" dirty="0"/>
              <a:t>, 'gray')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90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01AF-A6FE-45DD-BA76-D695FFF1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来自一教的图片</a:t>
            </a:r>
            <a:endParaRPr lang="zh-CN" altLang="en-US" dirty="0"/>
          </a:p>
        </p:txBody>
      </p:sp>
      <p:pic>
        <p:nvPicPr>
          <p:cNvPr id="6146" name="Picture 2" descr="1">
            <a:extLst>
              <a:ext uri="{FF2B5EF4-FFF2-40B4-BE49-F238E27FC236}">
                <a16:creationId xmlns:a16="http://schemas.microsoft.com/office/drawing/2014/main" id="{520DE48C-B2A0-440F-80E6-B4472749E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36" y="1825625"/>
            <a:ext cx="4980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4CA70-D93F-45D3-96F5-10E93250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Cryptography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CEF38-7097-4E71-94AD-98822CF6A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密码学</a:t>
            </a:r>
          </a:p>
        </p:txBody>
      </p:sp>
    </p:spTree>
    <p:extLst>
      <p:ext uri="{BB962C8B-B14F-4D97-AF65-F5344CB8AC3E}">
        <p14:creationId xmlns:p14="http://schemas.microsoft.com/office/powerpoint/2010/main" val="191423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56A9-0509-4252-A7E8-7ED2FA0F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43A1D-1BF7-444F-A729-08A2F078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</a:p>
          <a:p>
            <a:r>
              <a:rPr lang="en-US" altLang="zh-CN" dirty="0"/>
              <a:t>Traditional Cipher</a:t>
            </a:r>
          </a:p>
          <a:p>
            <a:r>
              <a:rPr lang="en-US" altLang="zh-CN" dirty="0"/>
              <a:t>Hashing Functions</a:t>
            </a:r>
          </a:p>
          <a:p>
            <a:r>
              <a:rPr lang="en-US" altLang="zh-CN" dirty="0"/>
              <a:t>Block Cipher</a:t>
            </a:r>
          </a:p>
          <a:p>
            <a:r>
              <a:rPr lang="en-US" altLang="zh-CN" dirty="0"/>
              <a:t>Stream Cipher</a:t>
            </a:r>
          </a:p>
          <a:p>
            <a:r>
              <a:rPr lang="en-US" altLang="zh-CN" dirty="0"/>
              <a:t>Asymmetric Cipher</a:t>
            </a:r>
          </a:p>
        </p:txBody>
      </p:sp>
    </p:spTree>
    <p:extLst>
      <p:ext uri="{BB962C8B-B14F-4D97-AF65-F5344CB8AC3E}">
        <p14:creationId xmlns:p14="http://schemas.microsoft.com/office/powerpoint/2010/main" val="283699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896EC-1D97-46B5-BFEB-2C31BCB6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Cipher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240F3-660A-45BF-8062-45EE7CBA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Caesar Cipher</a:t>
            </a:r>
          </a:p>
          <a:p>
            <a:r>
              <a:rPr lang="en-US" altLang="zh-CN" dirty="0"/>
              <a:t>Substitution Cipher</a:t>
            </a:r>
          </a:p>
          <a:p>
            <a:r>
              <a:rPr lang="en-US" altLang="zh-CN" dirty="0"/>
              <a:t>Vigenère Cipher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1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B089-E6E8-45C5-87BC-38C3B58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EE49E-9595-4F4A-B128-DC7D272A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SHA-1, SHA-2, SHA128, SHA256, SHA512…</a:t>
            </a:r>
          </a:p>
          <a:p>
            <a:r>
              <a:rPr lang="en-US" altLang="zh-CN" dirty="0"/>
              <a:t>MD4, MD5 (insecurity)</a:t>
            </a:r>
          </a:p>
          <a:p>
            <a:r>
              <a:rPr lang="en-US" altLang="zh-CN" dirty="0"/>
              <a:t>CRC32</a:t>
            </a:r>
          </a:p>
          <a:p>
            <a:endParaRPr lang="en-US" altLang="zh-CN" dirty="0"/>
          </a:p>
          <a:p>
            <a:r>
              <a:rPr lang="en-US" altLang="zh-CN" dirty="0"/>
              <a:t>Hash Collisions</a:t>
            </a:r>
            <a:endParaRPr lang="zh-CN" altLang="en-US" dirty="0"/>
          </a:p>
        </p:txBody>
      </p:sp>
      <p:pic>
        <p:nvPicPr>
          <p:cNvPr id="7170" name="Picture 2" descr="Password to Hash">
            <a:extLst>
              <a:ext uri="{FF2B5EF4-FFF2-40B4-BE49-F238E27FC236}">
                <a16:creationId xmlns:a16="http://schemas.microsoft.com/office/drawing/2014/main" id="{9FA11653-848F-4B81-A3E2-100A1256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6763"/>
            <a:ext cx="6496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0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1C21-482E-4C82-8B63-364D8BE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Cipher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7F56B-7134-4BC3-9197-8D96BE08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ECB mode: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Padding Oracle Attack</a:t>
            </a:r>
            <a:endParaRPr lang="zh-CN" altLang="en-US" dirty="0"/>
          </a:p>
        </p:txBody>
      </p:sp>
      <p:pic>
        <p:nvPicPr>
          <p:cNvPr id="8196" name="Picture 4" descr="ECB Encryption">
            <a:extLst>
              <a:ext uri="{FF2B5EF4-FFF2-40B4-BE49-F238E27FC236}">
                <a16:creationId xmlns:a16="http://schemas.microsoft.com/office/drawing/2014/main" id="{CE5EC1EB-067E-41D1-8484-B8B126C8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2187"/>
            <a:ext cx="5715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3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09FA-5D8A-4A95-8669-09974595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Cipher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34B-FDBC-4056-840C-0B3497F2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Synchronous Stream Cipher</a:t>
            </a:r>
          </a:p>
          <a:p>
            <a:r>
              <a:rPr lang="en-US" altLang="zh-CN" dirty="0"/>
              <a:t>Self-synchronizing Stream Cipher</a:t>
            </a:r>
          </a:p>
          <a:p>
            <a:pPr lvl="1"/>
            <a:r>
              <a:rPr lang="en-US" altLang="zh-CN" dirty="0"/>
              <a:t>CFB is an example of CTAK</a:t>
            </a:r>
          </a:p>
          <a:p>
            <a:endParaRPr lang="en-US" altLang="zh-CN" dirty="0"/>
          </a:p>
          <a:p>
            <a:r>
              <a:rPr lang="en-US" altLang="zh-CN" dirty="0"/>
              <a:t>Key Reuse</a:t>
            </a:r>
          </a:p>
          <a:p>
            <a:r>
              <a:rPr lang="en-US" altLang="zh-CN" dirty="0"/>
              <a:t>Bit-flipping Attack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28D0-BC65-4175-A06B-E21EAA88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Cipher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6E4A4-D1E4-434D-A1B9-CC156173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Public Key Cryptography: RSA</a:t>
            </a:r>
          </a:p>
          <a:p>
            <a:r>
              <a:rPr lang="en-US" altLang="zh-CN" dirty="0"/>
              <a:t>The Public Key is made up of (n, e)</a:t>
            </a:r>
          </a:p>
          <a:p>
            <a:r>
              <a:rPr lang="en-US" altLang="zh-CN" dirty="0"/>
              <a:t>The Private Key is made up of (n, d)</a:t>
            </a:r>
          </a:p>
          <a:p>
            <a:r>
              <a:rPr lang="en-US" altLang="zh-CN" dirty="0"/>
              <a:t>The message is represented as m and is converted into a number</a:t>
            </a:r>
          </a:p>
          <a:p>
            <a:r>
              <a:rPr lang="en-US" altLang="zh-CN" dirty="0"/>
              <a:t>The encrypted message or ciphertext is represented by c</a:t>
            </a:r>
          </a:p>
          <a:p>
            <a:r>
              <a:rPr lang="en-US" altLang="zh-CN" dirty="0"/>
              <a:t>p and q are prime numbers which make up n</a:t>
            </a:r>
          </a:p>
          <a:p>
            <a:r>
              <a:rPr lang="en-US" altLang="zh-CN" dirty="0"/>
              <a:t>e is the public exponent</a:t>
            </a:r>
          </a:p>
          <a:p>
            <a:r>
              <a:rPr lang="en-US" altLang="zh-CN" dirty="0"/>
              <a:t>n is the modulus and its length in bits is the bit length (i.e. 1024 bit RSA)</a:t>
            </a:r>
          </a:p>
          <a:p>
            <a:r>
              <a:rPr lang="en-US" altLang="zh-CN" dirty="0"/>
              <a:t>d is the private exponent</a:t>
            </a:r>
          </a:p>
          <a:p>
            <a:r>
              <a:rPr lang="en-US" altLang="zh-CN" dirty="0"/>
              <a:t>The totient λ(n) is used to compute d and is equal to the lcm(p-1, q-1), another definition for λ(n) is that λ(</a:t>
            </a:r>
            <a:r>
              <a:rPr lang="en-US" altLang="zh-CN" dirty="0" err="1"/>
              <a:t>pq</a:t>
            </a:r>
            <a:r>
              <a:rPr lang="en-US" altLang="zh-CN" dirty="0"/>
              <a:t>) = lcm(λ(p), λ(q))</a:t>
            </a:r>
          </a:p>
        </p:txBody>
      </p:sp>
    </p:spTree>
    <p:extLst>
      <p:ext uri="{BB962C8B-B14F-4D97-AF65-F5344CB8AC3E}">
        <p14:creationId xmlns:p14="http://schemas.microsoft.com/office/powerpoint/2010/main" val="28888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3CA1-AA7D-48F1-89FE-D74B2DB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Hacker Attitude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8A00A-C41D-4CBC-9FE1-55320073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world is full of fascinating problems waiting to be solved.</a:t>
            </a:r>
          </a:p>
          <a:p>
            <a:r>
              <a:rPr lang="en-US" altLang="zh-CN" dirty="0"/>
              <a:t>2. No problem should ever have to be solved twice.</a:t>
            </a:r>
          </a:p>
          <a:p>
            <a:r>
              <a:rPr lang="en-US" altLang="zh-CN" dirty="0"/>
              <a:t>3. Boredom and drudgery are evil.</a:t>
            </a:r>
          </a:p>
          <a:p>
            <a:r>
              <a:rPr lang="en-US" altLang="zh-CN" dirty="0"/>
              <a:t>4. Freedom is good.</a:t>
            </a:r>
          </a:p>
          <a:p>
            <a:r>
              <a:rPr lang="en-US" altLang="zh-CN" dirty="0"/>
              <a:t>5. Attitude is no substitute for competence.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89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4E446-9F8F-4821-94F4-0E608605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BCB7-8884-4E28-A7BC-1AA4F9EE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CN" b="0" i="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pt-BR" altLang="zh-CN" b="0" i="1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pt-BR" altLang="zh-CN" b="0" i="1" baseline="3000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pt-BR" altLang="zh-CN" b="0" i="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pt-BR" altLang="zh-CN" b="0" i="1" baseline="3000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pt-BR" altLang="zh-CN" b="0" i="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 ≡ </a:t>
            </a:r>
            <a:r>
              <a:rPr lang="pt-BR" altLang="zh-CN" b="0" i="1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pt-BR" altLang="zh-CN" b="0" i="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 (mod </a:t>
            </a:r>
            <a:r>
              <a:rPr lang="pt-BR" altLang="zh-CN" b="0" i="1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pt-BR" altLang="zh-CN" b="0" i="0" dirty="0">
                <a:solidFill>
                  <a:srgbClr val="6F6F6F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endParaRPr lang="pt-BR" altLang="zh-CN" dirty="0">
              <a:solidFill>
                <a:srgbClr val="6F6F6F"/>
              </a:solidFill>
              <a:latin typeface="Open Sans" panose="020B0606030504020204" pitchFamily="34" charset="0"/>
            </a:endParaRPr>
          </a:p>
          <a:p>
            <a:r>
              <a:rPr lang="en-US" altLang="zh-CN" dirty="0"/>
              <a:t>Weak public key factorization</a:t>
            </a:r>
          </a:p>
          <a:p>
            <a:r>
              <a:rPr lang="en-US" altLang="zh-CN" dirty="0"/>
              <a:t>Wiener's attack</a:t>
            </a:r>
          </a:p>
          <a:p>
            <a:r>
              <a:rPr lang="en-US" altLang="zh-CN" dirty="0" err="1"/>
              <a:t>Hastad's</a:t>
            </a:r>
            <a:r>
              <a:rPr lang="en-US" altLang="zh-CN" dirty="0"/>
              <a:t> attack (Small public exponent attack)</a:t>
            </a:r>
          </a:p>
          <a:p>
            <a:r>
              <a:rPr lang="en-US" altLang="zh-CN" dirty="0"/>
              <a:t>Small q (q &lt; 100,000)</a:t>
            </a:r>
          </a:p>
          <a:p>
            <a:r>
              <a:rPr lang="en-US" altLang="zh-CN" dirty="0"/>
              <a:t>Common factor between ciphertext and modulus attack</a:t>
            </a:r>
          </a:p>
          <a:p>
            <a:r>
              <a:rPr lang="en-US" altLang="zh-CN" dirty="0"/>
              <a:t>Fermat's </a:t>
            </a:r>
            <a:r>
              <a:rPr lang="en-US" altLang="zh-CN" dirty="0" err="1"/>
              <a:t>factorisation</a:t>
            </a:r>
            <a:r>
              <a:rPr lang="en-US" altLang="zh-CN" dirty="0"/>
              <a:t> for close p and q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46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E02DB-7368-4535-A937-8FE182F9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D147B-DC47-45EC-A6A6-DE3B573D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离散数学及其应用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编码：隐匿在计算机软硬件背后的语言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现代密码学</a:t>
            </a:r>
            <a:r>
              <a:rPr lang="en-US" altLang="zh-CN" dirty="0"/>
              <a:t>——</a:t>
            </a:r>
            <a:r>
              <a:rPr lang="zh-CN" altLang="en-US" dirty="0"/>
              <a:t>原理与协议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49067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EC8E-25C9-481A-BDE8-B689F1F5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8D033-2603-404B-9D39-7FECA3C1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https://gchq.github.io/CyberChef/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http://www.factordb.com/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https://www.md5online.org/md5-decrypt.html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https://pypi.org/project/pycrypto/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2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E9B8-E839-45C4-9272-6FA31F67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212529"/>
                </a:solidFill>
                <a:effectLst/>
                <a:latin typeface="Raleway"/>
              </a:rPr>
              <a:t>cookin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 the ramen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DFCB6-E239-4892-9583-2629083C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Apparently we made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Lato"/>
              </a:rPr>
              <a:t>cookin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 the books too hard, here's some ramen to boil as a warmup: .--- ...- ...- . ....- ...- ... ..--- .. .-. .-- --. -.-. .-- -.- -.-- -. -... ..--- ..-. -.-. ...- ...-- ..- --. .--- ... ..- .. --.. -.-. .... -- ...- -.- . ..- -- - . -. ...- -. ..-. --- -.-- --.. - .-.. .--- --.. --. --. ...-- ... -.-. -.- ..... .--- ..- --- -. -.- -..- -.- --.. -.- ...- ..- .-- - -.. .--- -... .... ..-. --. --.. -.- -..- .. --.. .-- ...- ... -- ...-- --.- --. ..-. ... .-- --- .--. .--- 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26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8990D-00D1-489A-9015-2228B6FC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The Obligatory RSA 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68F19-C4A8-4718-BBD7-37C9620B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Would you believe last year someone complained because we didn't have any RSA challenges?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8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225D-5552-4C6A-BBBE-313694B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58DAC-C45A-4F8F-97F7-AB48C9E13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网页</a:t>
            </a:r>
          </a:p>
        </p:txBody>
      </p:sp>
    </p:spTree>
    <p:extLst>
      <p:ext uri="{BB962C8B-B14F-4D97-AF65-F5344CB8AC3E}">
        <p14:creationId xmlns:p14="http://schemas.microsoft.com/office/powerpoint/2010/main" val="176596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238BF-9633-4133-90B7-17EF8DBF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FCB5-077A-4763-A268-D3749AAE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Injection</a:t>
            </a:r>
          </a:p>
          <a:p>
            <a:r>
              <a:rPr lang="en-US" altLang="zh-CN" dirty="0"/>
              <a:t>Command Injection</a:t>
            </a:r>
          </a:p>
          <a:p>
            <a:r>
              <a:rPr lang="en-US" altLang="zh-CN" dirty="0"/>
              <a:t>Directory Traversal</a:t>
            </a:r>
          </a:p>
          <a:p>
            <a:r>
              <a:rPr lang="en-US" altLang="zh-CN" dirty="0"/>
              <a:t>Cross Site Request Forgery</a:t>
            </a:r>
          </a:p>
          <a:p>
            <a:r>
              <a:rPr lang="en-US" altLang="zh-CN" dirty="0"/>
              <a:t>Cross Site Scripting</a:t>
            </a:r>
          </a:p>
          <a:p>
            <a:r>
              <a:rPr lang="en-US" altLang="zh-CN" dirty="0"/>
              <a:t>Server Side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68583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8F9B-2F24-40FC-B863-51480AD0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769CA-EAC7-4BCC-A86E-DB7CD271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白帽子讲</a:t>
            </a:r>
            <a:r>
              <a:rPr lang="en-US" altLang="zh-CN" dirty="0"/>
              <a:t>web</a:t>
            </a:r>
            <a:r>
              <a:rPr lang="zh-CN" altLang="en-US" dirty="0"/>
              <a:t>安全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代码审计：企业级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代码安全架构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计算机网络：自顶向下方法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数据库系统概念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78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1D5C6-14D6-4BC7-B185-0DF7F85C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4596A-DF53-45B5-85C2-222F86FD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Burp Suite, Fiddler</a:t>
            </a:r>
          </a:p>
          <a:p>
            <a:r>
              <a:rPr lang="en-US" altLang="zh-CN" dirty="0"/>
              <a:t>Wireshark</a:t>
            </a:r>
          </a:p>
          <a:p>
            <a:r>
              <a:rPr lang="zh-CN" altLang="en-US" dirty="0"/>
              <a:t>菜刀，蚁剑</a:t>
            </a:r>
            <a:endParaRPr lang="en-US" altLang="zh-CN" dirty="0"/>
          </a:p>
          <a:p>
            <a:r>
              <a:rPr lang="en-US" altLang="zh-CN" dirty="0" err="1"/>
              <a:t>gobuster</a:t>
            </a:r>
            <a:r>
              <a:rPr lang="en-US" altLang="zh-CN" dirty="0"/>
              <a:t>, </a:t>
            </a:r>
            <a:r>
              <a:rPr lang="en-US" altLang="zh-CN" dirty="0" err="1"/>
              <a:t>dirbuster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28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3FB57-5B5F-4BDE-A61E-7FFE6AEF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Basic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54618-FEC1-4E21-84B4-2C5C7C98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effectLst/>
                <a:latin typeface="Lato -apple-system"/>
              </a:rPr>
              <a:t>See if you can leak the whole database using what you know about SQL Injections. </a:t>
            </a:r>
            <a:r>
              <a:rPr lang="en-US" altLang="zh-CN" b="0" i="0" u="sng" dirty="0">
                <a:effectLst/>
                <a:latin typeface="Lato 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zh-CN" b="0" i="0" dirty="0">
              <a:effectLst/>
              <a:latin typeface="Lato -apple-system"/>
            </a:endParaRPr>
          </a:p>
          <a:p>
            <a:pPr algn="l"/>
            <a:r>
              <a:rPr lang="en-US" altLang="zh-CN" b="0" i="0" dirty="0">
                <a:effectLst/>
                <a:latin typeface="Lato -apple-system"/>
              </a:rPr>
              <a:t>Don't know where to begin? Check out </a:t>
            </a:r>
            <a:r>
              <a:rPr lang="en-US" altLang="zh-CN" b="0" i="0" dirty="0" err="1">
                <a:effectLst/>
                <a:latin typeface="Lato -apple-system"/>
              </a:rPr>
              <a:t>CTFlearn's</a:t>
            </a:r>
            <a:r>
              <a:rPr lang="en-US" altLang="zh-CN" b="0" i="0" dirty="0">
                <a:effectLst/>
                <a:latin typeface="Lato -apple-system"/>
              </a:rPr>
              <a:t> </a:t>
            </a:r>
            <a:r>
              <a:rPr lang="en-US" altLang="zh-CN" b="0" i="0" u="sng" dirty="0">
                <a:effectLst/>
                <a:latin typeface="Lato 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Injection Lab</a:t>
            </a:r>
            <a:endParaRPr lang="en-US" altLang="zh-CN" b="0" i="0" dirty="0">
              <a:effectLst/>
              <a:latin typeface="Lato -apple-system"/>
            </a:endParaRPr>
          </a:p>
          <a:p>
            <a:r>
              <a:rPr lang="en-US" altLang="zh-CN" dirty="0">
                <a:hlinkClick r:id="rId2"/>
              </a:rPr>
              <a:t>https://web.ctflearn.com/web4/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https://ctflearn.com/lab/sql-injection-part-1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27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C2DBC-A34E-4E47-90E6-8361A30A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Forensics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23549-8AD2-484D-B028-199ADFEE1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隐写术</a:t>
            </a:r>
          </a:p>
        </p:txBody>
      </p:sp>
    </p:spTree>
    <p:extLst>
      <p:ext uri="{BB962C8B-B14F-4D97-AF65-F5344CB8AC3E}">
        <p14:creationId xmlns:p14="http://schemas.microsoft.com/office/powerpoint/2010/main" val="255081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A1206-EE24-4EAC-85F1-4BFF621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Basic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30F0B-4432-41C7-8305-9A46F72C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' or '1' ='1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8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8027-31CF-4306-BF66-FD5D95D8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Calculat3 M3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53E1E-FFDA-4CE4-BB0D-BB00A52E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Lato -apple-system"/>
              </a:rPr>
              <a:t>Here! http://web.ctflearn.com/web7/ I forget how we were doing those calculations, but something tells me it was pretty insecure.</a:t>
            </a:r>
          </a:p>
          <a:p>
            <a:r>
              <a:rPr lang="en-US" altLang="zh-CN" dirty="0"/>
              <a:t>https://web.ctflearn.com/web7/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51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CBD8-42E3-403D-AEB0-8E1A83E4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Calculat3 M3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8850-5424-42A3-B5BC-83A1B936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expression: ;ls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14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E373-C593-4407-9147-78A2E9E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Engineering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E5841-B724-41B3-B59D-A6E45878A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143561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87DF6-E4FC-4501-8143-F3C2BE13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DD468-D49A-43E2-8468-6633F477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Assembly / Machine Code</a:t>
            </a:r>
          </a:p>
          <a:p>
            <a:r>
              <a:rPr lang="en-US" altLang="zh-CN" dirty="0"/>
              <a:t>C Programming Language</a:t>
            </a:r>
          </a:p>
          <a:p>
            <a:r>
              <a:rPr lang="en-US" altLang="zh-CN" dirty="0"/>
              <a:t>Disassemblers</a:t>
            </a:r>
          </a:p>
          <a:p>
            <a:r>
              <a:rPr lang="en-US" altLang="zh-CN" dirty="0" err="1"/>
              <a:t>Decompilers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10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36C20-4BFE-457A-89B5-0CD99E76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2D3E-16C7-494E-B133-D6CC8B34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计算机组成原理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汇编语言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《C++ Primer Plus》</a:t>
            </a:r>
          </a:p>
          <a:p>
            <a:r>
              <a:rPr lang="en-US" altLang="zh-CN" dirty="0"/>
              <a:t>《CTF</a:t>
            </a:r>
            <a:r>
              <a:rPr lang="zh-CN" altLang="en-US" dirty="0"/>
              <a:t>竞赛权威指南（</a:t>
            </a:r>
            <a:r>
              <a:rPr lang="en-US" altLang="zh-CN" dirty="0" err="1"/>
              <a:t>Pwn</a:t>
            </a:r>
            <a:r>
              <a:rPr lang="zh-CN" altLang="en-US" dirty="0"/>
              <a:t>篇）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09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3C2DD-0C94-469D-8EE0-5D7D3F99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D4A0B-B970-4BF7-AE4E-3505414D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Ninja, IDA pro</a:t>
            </a:r>
          </a:p>
          <a:p>
            <a:r>
              <a:rPr lang="en-US" altLang="zh-CN" dirty="0"/>
              <a:t>JD-</a:t>
            </a:r>
            <a:r>
              <a:rPr lang="en-US" altLang="zh-CN" dirty="0" err="1"/>
              <a:t>gui</a:t>
            </a:r>
            <a:r>
              <a:rPr lang="en-US" altLang="zh-CN" dirty="0"/>
              <a:t>, </a:t>
            </a:r>
            <a:r>
              <a:rPr lang="en-US" altLang="zh-CN" dirty="0" err="1"/>
              <a:t>jadx-gui</a:t>
            </a:r>
            <a:endParaRPr lang="en-US" altLang="zh-CN" dirty="0"/>
          </a:p>
          <a:p>
            <a:r>
              <a:rPr lang="en-US" altLang="zh-CN" dirty="0"/>
              <a:t>file, strings, </a:t>
            </a:r>
            <a:r>
              <a:rPr lang="en-US" altLang="zh-CN" dirty="0" err="1"/>
              <a:t>checksec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16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F4F4-BD88-4227-B711-ECA00A11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Secret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34779-49B0-4D9A-8997-39A2A3A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I hid my flag in a secret app but I forgot what my username and password are.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919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B477-762A-4D8F-B18B-F3FFAF6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Secret App</a:t>
            </a: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08A768-CD41-48D2-8B4A-9435F456B6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8684"/>
            <a:ext cx="10515600" cy="198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85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E8A03-C774-490F-8B59-7B8D00B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Who am 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9574C-C6FB-47A8-8BEE-1D2E0E04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I hid my flag in this program but it seems to have forgot who it is?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8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0B28-FF94-4041-8C16-F13D4F62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79E4-308A-4BDA-A083-9EC1631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Formats</a:t>
            </a:r>
          </a:p>
          <a:p>
            <a:r>
              <a:rPr lang="en-US" altLang="zh-CN" dirty="0"/>
              <a:t>EXIF data</a:t>
            </a:r>
          </a:p>
          <a:p>
            <a:r>
              <a:rPr lang="en-US" altLang="zh-CN" dirty="0"/>
              <a:t>Wireshark &amp; PCAPs</a:t>
            </a:r>
          </a:p>
          <a:p>
            <a:r>
              <a:rPr lang="en-US" altLang="zh-CN" dirty="0"/>
              <a:t>Steganography</a:t>
            </a:r>
          </a:p>
          <a:p>
            <a:r>
              <a:rPr lang="en-US" altLang="zh-CN" dirty="0"/>
              <a:t>Disk Imaging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61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5A36-71FC-4580-94E2-8D296DA6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Who am 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ADA7C-4CEF-4965-A22E-9093074B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for ( i = 0; i &lt; 9; ++i )</a:t>
            </a:r>
          </a:p>
          <a:p>
            <a:r>
              <a:rPr lang="en-US" altLang="zh-CN" dirty="0"/>
              <a:t>    *(_BYTE *)(i + a1 + 10) = byte_4F7B40[i] ^ 0x78;</a:t>
            </a:r>
          </a:p>
          <a:p>
            <a:r>
              <a:rPr lang="en-US" altLang="zh-CN" dirty="0"/>
              <a:t>  return 0;</a:t>
            </a:r>
          </a:p>
          <a:p>
            <a:endParaRPr lang="en-US" altLang="zh-CN" dirty="0"/>
          </a:p>
          <a:p>
            <a:r>
              <a:rPr lang="en-US" altLang="zh-CN" dirty="0"/>
              <a:t>&gt;&gt;&gt; hex = [0x3c,0x19,0x0f,0x1f,0x3b,0x2c,0x3e,0x03,0x10,0x2d,0x27,0x4c,0x35,0x55,0x4b,0x01,0x4b,0x47,0x05]</a:t>
            </a:r>
          </a:p>
          <a:p>
            <a:r>
              <a:rPr lang="en-US" altLang="zh-CN" dirty="0"/>
              <a:t>&gt;&gt;&gt; flag = "".join([</a:t>
            </a:r>
            <a:r>
              <a:rPr lang="en-US" altLang="zh-CN" dirty="0" err="1"/>
              <a:t>chr</a:t>
            </a:r>
            <a:r>
              <a:rPr lang="en-US" altLang="zh-CN" dirty="0"/>
              <a:t>(d ^ 0x78) for d in hex])</a:t>
            </a:r>
          </a:p>
        </p:txBody>
      </p:sp>
    </p:spTree>
    <p:extLst>
      <p:ext uri="{BB962C8B-B14F-4D97-AF65-F5344CB8AC3E}">
        <p14:creationId xmlns:p14="http://schemas.microsoft.com/office/powerpoint/2010/main" val="2801197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48618-2AED-42D4-9939-33CA4349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85B33-E0B5-4C5B-806B-94EA184DF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</p:spTree>
    <p:extLst>
      <p:ext uri="{BB962C8B-B14F-4D97-AF65-F5344CB8AC3E}">
        <p14:creationId xmlns:p14="http://schemas.microsoft.com/office/powerpoint/2010/main" val="3727981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7C3CD-BFF7-4EB9-A793-A4EFB043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C694B-DC0C-4ACC-9428-EA511909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Registers, stack, calling conversion, heap</a:t>
            </a:r>
          </a:p>
          <a:p>
            <a:r>
              <a:rPr lang="en-US" altLang="zh-CN" dirty="0"/>
              <a:t>Buffer overflow</a:t>
            </a:r>
          </a:p>
          <a:p>
            <a:r>
              <a:rPr lang="en-US" altLang="zh-CN" dirty="0"/>
              <a:t>ROP, ROL</a:t>
            </a:r>
          </a:p>
          <a:p>
            <a:r>
              <a:rPr lang="en-US" altLang="zh-CN" dirty="0"/>
              <a:t>Binary Security</a:t>
            </a:r>
          </a:p>
        </p:txBody>
      </p:sp>
    </p:spTree>
    <p:extLst>
      <p:ext uri="{BB962C8B-B14F-4D97-AF65-F5344CB8AC3E}">
        <p14:creationId xmlns:p14="http://schemas.microsoft.com/office/powerpoint/2010/main" val="3224222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62A09-21B8-4412-8AEA-C53F00BE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34E3-FCB9-4100-9178-A7636C6A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深入理解计算机系统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现代操作系统</a:t>
            </a:r>
            <a:r>
              <a:rPr lang="en-US" altLang="zh-CN" dirty="0"/>
              <a:t>》</a:t>
            </a:r>
          </a:p>
          <a:p>
            <a:r>
              <a:rPr lang="en-US" altLang="zh-CN" dirty="0">
                <a:hlinkClick r:id="rId2"/>
              </a:rPr>
              <a:t>https://ctf-wiki.org/pwn/readme/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https://2ourc3.github.io/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657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47EF6-8E9C-409B-B9AC-2FC070C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Lazy Game 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A81E1-4E45-4CC6-A0A1-0D8E5F4B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found an interesting game made by some guy named "John_123". It is some betting game. I made some small fixes to the game; see if you can still </a:t>
            </a:r>
            <a:r>
              <a:rPr lang="en-US" altLang="zh-CN" dirty="0" err="1"/>
              <a:t>pwn</a:t>
            </a:r>
            <a:r>
              <a:rPr lang="en-US" altLang="zh-CN" dirty="0"/>
              <a:t> this and steal $1000000 from me!</a:t>
            </a:r>
          </a:p>
          <a:p>
            <a:endParaRPr lang="en-US" altLang="zh-CN" dirty="0"/>
          </a:p>
          <a:p>
            <a:r>
              <a:rPr lang="en-US" altLang="zh-CN" dirty="0"/>
              <a:t>To get flag, </a:t>
            </a:r>
            <a:r>
              <a:rPr lang="en-US" altLang="zh-CN" dirty="0" err="1"/>
              <a:t>pwn</a:t>
            </a:r>
            <a:r>
              <a:rPr lang="en-US" altLang="zh-CN" dirty="0"/>
              <a:t> the server at: </a:t>
            </a:r>
            <a:r>
              <a:rPr lang="en-US" altLang="zh-CN" dirty="0" err="1"/>
              <a:t>nc</a:t>
            </a:r>
            <a:r>
              <a:rPr lang="en-US" altLang="zh-CN" dirty="0"/>
              <a:t> thekidofarcrania.com 10001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83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97A4-3D05-459E-BA45-35B80B4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ontserrat"/>
              </a:rPr>
              <a:t>Lazy Game 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26B52-35BB-4A07-8135-8E74B8E6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-10000000</a:t>
            </a:r>
          </a:p>
          <a:p>
            <a:r>
              <a:rPr lang="en-US" altLang="zh-CN" sz="1800" dirty="0">
                <a:effectLst/>
                <a:latin typeface="Cascadia Mono" panose="020B0609020000020004" pitchFamily="49" charset="0"/>
              </a:rPr>
              <a:t>Sorry you didn't made it !</a:t>
            </a:r>
            <a:br>
              <a:rPr lang="en-US" altLang="zh-CN" sz="1800" dirty="0"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effectLst/>
                <a:latin typeface="Cascadia Mono" panose="020B0609020000020004" pitchFamily="49" charset="0"/>
              </a:rPr>
              <a:t>Play Again !...</a:t>
            </a:r>
            <a:br>
              <a:rPr lang="en-US" altLang="zh-CN" sz="1800" dirty="0"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effectLst/>
                <a:latin typeface="Cascadia Mono" panose="020B0609020000020004" pitchFamily="49" charset="0"/>
              </a:rPr>
              <a:t>Better Luck next Time !.</a:t>
            </a:r>
            <a:br>
              <a:rPr lang="en-US" altLang="zh-CN" sz="1800" dirty="0"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effectLst/>
                <a:latin typeface="Cascadia Mono" panose="020B0609020000020004" pitchFamily="49" charset="0"/>
              </a:rPr>
              <a:t>8Sorry you lost some money !..</a:t>
            </a:r>
            <a:br>
              <a:rPr lang="en-US" altLang="zh-CN" sz="1800" dirty="0"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effectLst/>
                <a:latin typeface="Cascadia Mono" panose="020B0609020000020004" pitchFamily="49" charset="0"/>
              </a:rPr>
              <a:t>Your balance has been updated !.</a:t>
            </a:r>
            <a:br>
              <a:rPr lang="en-US" altLang="zh-CN" sz="1800" dirty="0">
                <a:solidFill>
                  <a:srgbClr val="D3D7CF"/>
                </a:solidFill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solidFill>
                  <a:srgbClr val="CC0000"/>
                </a:solidFill>
                <a:effectLst/>
                <a:latin typeface="Cascadia Mono" panose="020B0609020000020004" pitchFamily="49" charset="0"/>
              </a:rPr>
              <a:t>Current balance : </a:t>
            </a:r>
            <a:r>
              <a:rPr lang="en-US" altLang="zh-CN" sz="1800" dirty="0">
                <a:solidFill>
                  <a:srgbClr val="D3D7CF"/>
                </a:solidFill>
                <a:effectLst/>
                <a:latin typeface="Cascadia Mono" panose="020B0609020000020004" pitchFamily="49" charset="0"/>
              </a:rPr>
              <a:t>:</a:t>
            </a:r>
            <a:br>
              <a:rPr lang="en-US" altLang="zh-CN" sz="1800" dirty="0">
                <a:solidFill>
                  <a:srgbClr val="D3D7CF"/>
                </a:solidFill>
                <a:effectLst/>
                <a:latin typeface="Cascadia Mono" panose="020B0609020000020004" pitchFamily="49" charset="0"/>
              </a:rPr>
            </a:br>
            <a:r>
              <a:rPr lang="en-US" altLang="zh-CN" sz="1800" dirty="0">
                <a:solidFill>
                  <a:srgbClr val="4E9A06"/>
                </a:solidFill>
                <a:effectLst/>
                <a:latin typeface="Cascadia Mono" panose="020B0609020000020004" pitchFamily="49" charset="0"/>
              </a:rPr>
              <a:t>10000500$</a:t>
            </a:r>
            <a:endParaRPr lang="en-US" altLang="zh-CN" sz="1800" dirty="0"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52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F6903-9E95-49A1-BEC7-09D9589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No Step On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Raleway"/>
              </a:rPr>
              <a:t>Snek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46D42-0569-4684-B3EE-63EA0EF2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I heard you guys like python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Lato"/>
              </a:rPr>
              <a:t>pwnables</a:t>
            </a:r>
            <a:endParaRPr lang="en-US" altLang="zh-CN" b="0" i="0" dirty="0">
              <a:solidFill>
                <a:srgbClr val="212529"/>
              </a:solidFill>
              <a:effectLst/>
              <a:latin typeface="Lato"/>
            </a:endParaRPr>
          </a:p>
          <a:p>
            <a:pPr algn="l"/>
            <a:r>
              <a:rPr lang="en-US" altLang="zh-CN" b="0" i="0" dirty="0" err="1">
                <a:solidFill>
                  <a:srgbClr val="212529"/>
                </a:solidFill>
                <a:effectLst/>
                <a:latin typeface="Lato"/>
              </a:rPr>
              <a:t>nc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Lato"/>
              </a:rPr>
              <a:t> umbccd.io 4000</a:t>
            </a:r>
          </a:p>
        </p:txBody>
      </p:sp>
    </p:spTree>
    <p:extLst>
      <p:ext uri="{BB962C8B-B14F-4D97-AF65-F5344CB8AC3E}">
        <p14:creationId xmlns:p14="http://schemas.microsoft.com/office/powerpoint/2010/main" val="2376093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86EC-C24E-446C-9899-0AB61A2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Raleway"/>
              </a:rPr>
              <a:t>No Step On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Raleway"/>
              </a:rPr>
              <a:t>Snek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DC244-1AA8-4506-9BB0-5234F2E4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your move: </a:t>
            </a:r>
            <a:r>
              <a:rPr lang="en-US" altLang="zh-CN" dirty="0" err="1"/>
              <a:t>make_move</a:t>
            </a:r>
            <a:r>
              <a:rPr lang="en-US" altLang="zh-CN" dirty="0"/>
              <a:t>(</a:t>
            </a:r>
            <a:r>
              <a:rPr lang="en-US" altLang="zh-CN" dirty="0" err="1"/>
              <a:t>os.listdir</a:t>
            </a:r>
            <a:r>
              <a:rPr lang="en-US" altLang="zh-CN" dirty="0"/>
              <a:t>('/home/</a:t>
            </a:r>
            <a:r>
              <a:rPr lang="en-US" altLang="zh-CN" dirty="0" err="1"/>
              <a:t>challuser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['.</a:t>
            </a:r>
            <a:r>
              <a:rPr lang="en-US" altLang="zh-CN" dirty="0" err="1"/>
              <a:t>bashrc</a:t>
            </a:r>
            <a:r>
              <a:rPr lang="en-US" altLang="zh-CN" dirty="0"/>
              <a:t>', '.profile', '.</a:t>
            </a:r>
            <a:r>
              <a:rPr lang="en-US" altLang="zh-CN" dirty="0" err="1"/>
              <a:t>bash_logout</a:t>
            </a:r>
            <a:r>
              <a:rPr lang="en-US" altLang="zh-CN" dirty="0"/>
              <a:t>', 'nosteponsnek.py', 'flag.txt']</a:t>
            </a:r>
          </a:p>
          <a:p>
            <a:r>
              <a:rPr lang="en-US" altLang="zh-CN" dirty="0"/>
              <a:t>Make your move: </a:t>
            </a:r>
            <a:r>
              <a:rPr lang="en-US" altLang="zh-CN" dirty="0" err="1"/>
              <a:t>make_move</a:t>
            </a:r>
            <a:r>
              <a:rPr lang="en-US" altLang="zh-CN" dirty="0"/>
              <a:t>(open('flag.txt', 'rt').read())</a:t>
            </a:r>
          </a:p>
          <a:p>
            <a:r>
              <a:rPr lang="en-US" altLang="zh-CN" dirty="0" err="1"/>
              <a:t>DawgCTF</a:t>
            </a:r>
            <a:r>
              <a:rPr lang="en-US" altLang="zh-CN" dirty="0"/>
              <a:t>{bUt_iT'5_c@ll3d_1nput}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6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359F8-9E44-4221-BCAB-5C91BCD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7EF0-B55C-45E6-9751-33089E6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《Linux</a:t>
            </a:r>
            <a:r>
              <a:rPr lang="zh-CN" altLang="en-US" dirty="0"/>
              <a:t>基础 </a:t>
            </a:r>
            <a:r>
              <a:rPr lang="en-US" altLang="zh-CN" dirty="0"/>
              <a:t>— Linux Tools Quick Tutorial》</a:t>
            </a:r>
          </a:p>
          <a:p>
            <a:pPr lvl="1"/>
            <a:r>
              <a:rPr lang="en-US" altLang="zh-CN" dirty="0"/>
              <a:t>https://linuxtools-rst.readthedocs.io/zh_CN/latest/base/index.html</a:t>
            </a:r>
          </a:p>
          <a:p>
            <a:r>
              <a:rPr lang="en-US" altLang="zh-CN" dirty="0"/>
              <a:t>《Kali Tools Listing》</a:t>
            </a:r>
          </a:p>
          <a:p>
            <a:pPr lvl="1"/>
            <a:r>
              <a:rPr lang="en-US" altLang="zh-CN" dirty="0"/>
              <a:t>https://tools.kali.org/tools-listing</a:t>
            </a:r>
          </a:p>
          <a:p>
            <a:r>
              <a:rPr lang="en-US" altLang="zh-CN" dirty="0"/>
              <a:t>《The Python Tutorial》</a:t>
            </a:r>
          </a:p>
          <a:p>
            <a:pPr lvl="1"/>
            <a:r>
              <a:rPr lang="en-US" altLang="zh-CN" dirty="0"/>
              <a:t>https://docs.python.org/3/tutorial/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计算机科学导论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5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76ED-2577-4BED-BCB4-D954A95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2C966-BD15-46CF-9DFD-99E49DA7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binwalk</a:t>
            </a:r>
            <a:r>
              <a:rPr lang="en-US" altLang="zh-CN" dirty="0"/>
              <a:t>, dd, foremost</a:t>
            </a:r>
          </a:p>
          <a:p>
            <a:r>
              <a:rPr lang="en-US" altLang="zh-CN" dirty="0" err="1"/>
              <a:t>winhex</a:t>
            </a:r>
            <a:r>
              <a:rPr lang="en-US" altLang="zh-CN" dirty="0"/>
              <a:t>, 01editor, binary ninja</a:t>
            </a:r>
          </a:p>
          <a:p>
            <a:r>
              <a:rPr lang="en-US" altLang="zh-CN" dirty="0" err="1"/>
              <a:t>StegSolver</a:t>
            </a:r>
            <a:endParaRPr lang="en-US" altLang="zh-CN" dirty="0"/>
          </a:p>
          <a:p>
            <a:r>
              <a:rPr lang="en-US" altLang="zh-CN" dirty="0"/>
              <a:t>Audacity</a:t>
            </a:r>
          </a:p>
          <a:p>
            <a:r>
              <a:rPr lang="en-US" altLang="zh-CN" dirty="0" err="1"/>
              <a:t>cloacked</a:t>
            </a:r>
            <a:r>
              <a:rPr lang="en-US" altLang="zh-CN" dirty="0"/>
              <a:t>-pixel</a:t>
            </a:r>
          </a:p>
          <a:p>
            <a:r>
              <a:rPr lang="en-US" altLang="zh-CN" dirty="0"/>
              <a:t>https://www.filesignatures.net/index.php?page=search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7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67AB-D9C7-4C50-9E3D-86C2D51F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从零开始的火星文生活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554E9-6471-4974-87EF-7FF1E222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一年一度的 </a:t>
            </a:r>
            <a:r>
              <a:rPr lang="en-US" altLang="zh-CN" dirty="0" err="1"/>
              <a:t>Hackergame</a:t>
            </a:r>
            <a:r>
              <a:rPr lang="en-US" altLang="zh-CN" dirty="0"/>
              <a:t> </a:t>
            </a:r>
            <a:r>
              <a:rPr lang="zh-CN" altLang="en-US" dirty="0"/>
              <a:t>就要到了，</a:t>
            </a:r>
            <a:r>
              <a:rPr lang="en-US" altLang="zh-CN" dirty="0"/>
              <a:t>L </a:t>
            </a:r>
            <a:r>
              <a:rPr lang="zh-CN" altLang="en-US" dirty="0"/>
              <a:t>同学打算叫上 </a:t>
            </a:r>
            <a:r>
              <a:rPr lang="en-US" altLang="zh-CN" dirty="0"/>
              <a:t>Q </a:t>
            </a:r>
            <a:r>
              <a:rPr lang="zh-CN" altLang="en-US" dirty="0"/>
              <a:t>同学一起去参加，却一连几天都见不到 </a:t>
            </a:r>
            <a:r>
              <a:rPr lang="en-US" altLang="zh-CN" dirty="0"/>
              <a:t>Q </a:t>
            </a:r>
            <a:r>
              <a:rPr lang="zh-CN" altLang="en-US" dirty="0"/>
              <a:t>同学的人影。然而在比赛开始的前一天晚上却收到了来自 </a:t>
            </a:r>
            <a:r>
              <a:rPr lang="en-US" altLang="zh-CN" dirty="0"/>
              <a:t>Q </a:t>
            </a:r>
            <a:r>
              <a:rPr lang="zh-CN" altLang="en-US" dirty="0"/>
              <a:t>同学的邮件：</a:t>
            </a:r>
          </a:p>
          <a:p>
            <a:endParaRPr lang="zh-CN" altLang="en-US" dirty="0"/>
          </a:p>
          <a:p>
            <a:r>
              <a:rPr lang="en-US" altLang="zh-CN" dirty="0"/>
              <a:t>Subject: </a:t>
            </a:r>
            <a:r>
              <a:rPr lang="zh-CN" altLang="en-US" dirty="0"/>
              <a:t>绝密！不要外传！！！</a:t>
            </a:r>
          </a:p>
          <a:p>
            <a:r>
              <a:rPr lang="en-US" altLang="zh-CN" dirty="0"/>
              <a:t>Body: </a:t>
            </a:r>
            <a:r>
              <a:rPr lang="zh-CN" altLang="en-US" dirty="0"/>
              <a:t>详情见附件</a:t>
            </a:r>
          </a:p>
          <a:p>
            <a:r>
              <a:rPr lang="en-US" altLang="zh-CN" dirty="0"/>
              <a:t>From: Q</a:t>
            </a:r>
          </a:p>
          <a:p>
            <a:r>
              <a:rPr lang="en-US" altLang="zh-CN" dirty="0"/>
              <a:t>L </a:t>
            </a:r>
            <a:r>
              <a:rPr lang="zh-CN" altLang="en-US" dirty="0"/>
              <a:t>同学打开附件一看，傻眼了，全都是意义不明的汉字。机智的 </a:t>
            </a:r>
            <a:r>
              <a:rPr lang="en-US" altLang="zh-CN" dirty="0"/>
              <a:t>L </a:t>
            </a:r>
            <a:r>
              <a:rPr lang="zh-CN" altLang="en-US" dirty="0"/>
              <a:t>同学想到 </a:t>
            </a:r>
            <a:r>
              <a:rPr lang="en-US" altLang="zh-CN" dirty="0"/>
              <a:t>Q </a:t>
            </a:r>
            <a:r>
              <a:rPr lang="zh-CN" altLang="en-US" dirty="0"/>
              <a:t>同学平时喜欢使用 </a:t>
            </a:r>
            <a:r>
              <a:rPr lang="en-US" altLang="zh-CN" dirty="0"/>
              <a:t>GBK </a:t>
            </a:r>
            <a:r>
              <a:rPr lang="zh-CN" altLang="en-US" dirty="0"/>
              <a:t>编码，也许是打开方式不对。结果用 </a:t>
            </a:r>
            <a:r>
              <a:rPr lang="en-US" altLang="zh-CN" dirty="0"/>
              <a:t>GBK </a:t>
            </a:r>
            <a:r>
              <a:rPr lang="zh-CN" altLang="en-US" dirty="0"/>
              <a:t>打开却看到了一堆夹杂着日语和数字的火星文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L </a:t>
            </a:r>
            <a:r>
              <a:rPr lang="zh-CN" altLang="en-US" dirty="0"/>
              <a:t>同学彻底懵逼了，几经周折，</a:t>
            </a:r>
            <a:r>
              <a:rPr lang="en-US" altLang="zh-CN" dirty="0"/>
              <a:t>TA </a:t>
            </a:r>
            <a:r>
              <a:rPr lang="zh-CN" altLang="en-US" dirty="0"/>
              <a:t>找到了科大最负盛名的火星文专家 </a:t>
            </a:r>
            <a:r>
              <a:rPr lang="en-US" altLang="zh-CN" dirty="0"/>
              <a:t>(</a:t>
            </a:r>
            <a:r>
              <a:rPr lang="zh-CN" altLang="en-US" dirty="0"/>
              <a:t>你</a:t>
            </a:r>
            <a:r>
              <a:rPr lang="en-US" altLang="zh-CN" dirty="0"/>
              <a:t>)</a:t>
            </a:r>
            <a:r>
              <a:rPr lang="zh-CN" altLang="en-US" dirty="0"/>
              <a:t>。依靠多年的字符编码解码的经验，你可以破译 </a:t>
            </a:r>
            <a:r>
              <a:rPr lang="en-US" altLang="zh-CN" dirty="0"/>
              <a:t>Q </a:t>
            </a:r>
            <a:r>
              <a:rPr lang="zh-CN" altLang="en-US" dirty="0"/>
              <a:t>同学发来的火星文是什么意思吗？</a:t>
            </a:r>
          </a:p>
          <a:p>
            <a:endParaRPr lang="zh-CN" altLang="en-US" dirty="0"/>
          </a:p>
          <a:p>
            <a:r>
              <a:rPr lang="zh-CN" altLang="en-US" dirty="0"/>
              <a:t>注：正确的 </a:t>
            </a:r>
            <a:r>
              <a:rPr lang="en-US" altLang="zh-CN" dirty="0"/>
              <a:t>flag </a:t>
            </a:r>
            <a:r>
              <a:rPr lang="zh-CN" altLang="en-US" dirty="0"/>
              <a:t>全部由 </a:t>
            </a:r>
            <a:r>
              <a:rPr lang="en-US" altLang="zh-CN" dirty="0"/>
              <a:t>ASCII </a:t>
            </a:r>
            <a:r>
              <a:rPr lang="zh-CN" altLang="en-US" dirty="0"/>
              <a:t>字符组成！</a:t>
            </a:r>
          </a:p>
        </p:txBody>
      </p:sp>
    </p:spTree>
    <p:extLst>
      <p:ext uri="{BB962C8B-B14F-4D97-AF65-F5344CB8AC3E}">
        <p14:creationId xmlns:p14="http://schemas.microsoft.com/office/powerpoint/2010/main" val="12823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176F5-B505-456D-88D8-A32EC88A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从零开始的火星文生活</a:t>
            </a:r>
            <a:endParaRPr lang="zh-CN" altLang="en-US" dirty="0"/>
          </a:p>
        </p:txBody>
      </p:sp>
      <p:pic>
        <p:nvPicPr>
          <p:cNvPr id="4098" name="Picture 2" descr="常见乱码">
            <a:extLst>
              <a:ext uri="{FF2B5EF4-FFF2-40B4-BE49-F238E27FC236}">
                <a16:creationId xmlns:a16="http://schemas.microsoft.com/office/drawing/2014/main" id="{4333AAAE-AC32-4D6F-98A8-E3F67F9AA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95" y="1800904"/>
            <a:ext cx="7250410" cy="48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2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4610-E3CF-4ECA-9766-63E62B57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从零开始的火星文生活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6EA7A-ADD1-4534-A04B-365F224F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Save with Encoding -&gt; GBK</a:t>
            </a:r>
          </a:p>
          <a:p>
            <a:r>
              <a:rPr lang="en-US" altLang="zh-CN" dirty="0"/>
              <a:t>Reopen with Encoding -&gt; UTF-8</a:t>
            </a:r>
          </a:p>
          <a:p>
            <a:r>
              <a:rPr lang="en-US" altLang="zh-CN" dirty="0"/>
              <a:t>Save with Encoding -&gt; ISO8859-1</a:t>
            </a:r>
          </a:p>
          <a:p>
            <a:r>
              <a:rPr lang="en-US" altLang="zh-CN" dirty="0"/>
              <a:t>Reopen with Encoding -&gt; GBK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8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1568</Words>
  <Application>Microsoft Office PowerPoint</Application>
  <PresentationFormat>宽屏</PresentationFormat>
  <Paragraphs>218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-apple-system</vt:lpstr>
      <vt:lpstr>Lato</vt:lpstr>
      <vt:lpstr>Lato -apple-system</vt:lpstr>
      <vt:lpstr>Montserrat</vt:lpstr>
      <vt:lpstr>Raleway</vt:lpstr>
      <vt:lpstr>等线</vt:lpstr>
      <vt:lpstr>等线 Light</vt:lpstr>
      <vt:lpstr>Arial</vt:lpstr>
      <vt:lpstr>Cascadia Mono</vt:lpstr>
      <vt:lpstr>Open Sans</vt:lpstr>
      <vt:lpstr>Office 主题​​</vt:lpstr>
      <vt:lpstr>CTF校队新手入门</vt:lpstr>
      <vt:lpstr>The Hacker Attitude</vt:lpstr>
      <vt:lpstr>Forensics</vt:lpstr>
      <vt:lpstr>Components</vt:lpstr>
      <vt:lpstr>References</vt:lpstr>
      <vt:lpstr>Tools</vt:lpstr>
      <vt:lpstr>从零开始的火星文生活</vt:lpstr>
      <vt:lpstr>从零开始的火星文生活</vt:lpstr>
      <vt:lpstr>从零开始的火星文生活</vt:lpstr>
      <vt:lpstr>来自一教的图片</vt:lpstr>
      <vt:lpstr>来自一教的图片</vt:lpstr>
      <vt:lpstr>来自一教的图片</vt:lpstr>
      <vt:lpstr>Cryptography</vt:lpstr>
      <vt:lpstr>Components</vt:lpstr>
      <vt:lpstr>Traditional Cipher</vt:lpstr>
      <vt:lpstr>Hashing Functions</vt:lpstr>
      <vt:lpstr>Block Cipher</vt:lpstr>
      <vt:lpstr>Stream Cipher</vt:lpstr>
      <vt:lpstr>Asymmetric Cipher</vt:lpstr>
      <vt:lpstr>RSA</vt:lpstr>
      <vt:lpstr>References</vt:lpstr>
      <vt:lpstr>Tools</vt:lpstr>
      <vt:lpstr>cookin the ramen</vt:lpstr>
      <vt:lpstr>The Obligatory RSA Challenge</vt:lpstr>
      <vt:lpstr>Web</vt:lpstr>
      <vt:lpstr>Components</vt:lpstr>
      <vt:lpstr>References</vt:lpstr>
      <vt:lpstr>Tools</vt:lpstr>
      <vt:lpstr>Basic Injection</vt:lpstr>
      <vt:lpstr>Basic Injection</vt:lpstr>
      <vt:lpstr>Calculat3 M3</vt:lpstr>
      <vt:lpstr>Calculat3 M3</vt:lpstr>
      <vt:lpstr>Reverse Engineering</vt:lpstr>
      <vt:lpstr>Components</vt:lpstr>
      <vt:lpstr>References</vt:lpstr>
      <vt:lpstr>Tools</vt:lpstr>
      <vt:lpstr>Secret App</vt:lpstr>
      <vt:lpstr>Secret App</vt:lpstr>
      <vt:lpstr>Who am I?</vt:lpstr>
      <vt:lpstr>Who am I?</vt:lpstr>
      <vt:lpstr>Binary</vt:lpstr>
      <vt:lpstr>Components</vt:lpstr>
      <vt:lpstr>References</vt:lpstr>
      <vt:lpstr>Lazy Game Challenge</vt:lpstr>
      <vt:lpstr>Lazy Game Challenge</vt:lpstr>
      <vt:lpstr>No Step On Snek</vt:lpstr>
      <vt:lpstr>No Step On Snek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CTF校队新手入门</dc:title>
  <dc:creator>绕鹅 安德</dc:creator>
  <cp:lastModifiedBy>绕鹅 安德</cp:lastModifiedBy>
  <cp:revision>11</cp:revision>
  <dcterms:created xsi:type="dcterms:W3CDTF">2021-06-19T01:25:56Z</dcterms:created>
  <dcterms:modified xsi:type="dcterms:W3CDTF">2021-06-19T02:58:33Z</dcterms:modified>
</cp:coreProperties>
</file>