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710" r:id="rId3"/>
    <p:sldId id="572" r:id="rId4"/>
    <p:sldId id="573" r:id="rId5"/>
    <p:sldId id="712" r:id="rId6"/>
    <p:sldId id="718" r:id="rId7"/>
    <p:sldId id="713" r:id="rId8"/>
    <p:sldId id="714" r:id="rId9"/>
    <p:sldId id="709" r:id="rId10"/>
    <p:sldId id="715" r:id="rId11"/>
    <p:sldId id="716" r:id="rId12"/>
    <p:sldId id="720" r:id="rId13"/>
    <p:sldId id="719" r:id="rId14"/>
    <p:sldId id="721" r:id="rId15"/>
    <p:sldId id="723" r:id="rId16"/>
    <p:sldId id="722" r:id="rId17"/>
    <p:sldId id="724" r:id="rId18"/>
    <p:sldId id="72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555" autoAdjust="0"/>
    <p:restoredTop sz="94660"/>
  </p:normalViewPr>
  <p:slideViewPr>
    <p:cSldViewPr snapToGrid="0">
      <p:cViewPr varScale="1">
        <p:scale>
          <a:sx n="54" d="100"/>
          <a:sy n="54" d="100"/>
        </p:scale>
        <p:origin x="57" y="5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2022/1/9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5C6B4-1D5A-E746-97FA-B86DBFB9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Template in OpenCV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088F34-DA06-D447-A469-3A97EF273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56" y="1690688"/>
            <a:ext cx="6502400" cy="39683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7AB4B4-65FE-0345-B5E0-D5955FDED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200" y="1564923"/>
            <a:ext cx="4749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9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5C6B4-1D5A-E746-97FA-B86DBFB9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Template in OpenCV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332E96-804F-1C42-9C8A-63995812A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1" y="1982435"/>
            <a:ext cx="7603626" cy="34522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184F17-A935-4845-B707-78DDF9133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179" y="73378"/>
            <a:ext cx="41783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2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9B461-6A81-024E-9D45-3CF5157397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" altLang="zh-CN" dirty="0"/>
              <a:t>Class Template Specialization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97FD3D-435C-584A-AD7A-56BE429E4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0530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46EFC-295F-2240-AF17-07AC1316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Class template specialization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B3B0D-C879-3246-AFFD-1DC298E61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304397"/>
          </a:xfrm>
        </p:spPr>
        <p:txBody>
          <a:bodyPr/>
          <a:lstStyle/>
          <a:p>
            <a:r>
              <a:rPr kumimoji="1" lang="en-US" altLang="zh-CN" dirty="0"/>
              <a:t>The class template can be for most types</a:t>
            </a:r>
          </a:p>
          <a:p>
            <a:r>
              <a:rPr kumimoji="1" lang="en-US" altLang="zh-CN" dirty="0"/>
              <a:t>But we want to save memory for type 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bool </a:t>
            </a:r>
            <a:r>
              <a:rPr kumimoji="1" lang="en-US" altLang="zh-CN" dirty="0"/>
              <a:t>(1 byte or 1 bit).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EC807F-07DD-474C-96CC-FBBD888ECB67}"/>
              </a:ext>
            </a:extLst>
          </p:cNvPr>
          <p:cNvSpPr/>
          <p:nvPr/>
        </p:nvSpPr>
        <p:spPr>
          <a:xfrm>
            <a:off x="1159046" y="2591391"/>
            <a:ext cx="951467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)]{};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~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[]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729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0BE0D-1745-D140-99B0-58A119A6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Class template specialization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8A5A8E-F452-A74B-92A8-5432E784D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6843" y="1070489"/>
            <a:ext cx="5327993" cy="58344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Specialize </a:t>
            </a:r>
            <a:r>
              <a:rPr kumimoji="1" lang="en-US" altLang="zh-CN" dirty="0" err="1"/>
              <a:t>MyVector</a:t>
            </a:r>
            <a:r>
              <a:rPr kumimoji="1" lang="en-US" altLang="zh-CN" dirty="0"/>
              <a:t> for 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bool</a:t>
            </a:r>
            <a:endParaRPr kumimoji="1" lang="zh-CN" altLang="en-US" dirty="0">
              <a:solidFill>
                <a:srgbClr val="0000CC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EE0573-590A-F34C-A6B1-B5A4703AF519}"/>
              </a:ext>
            </a:extLst>
          </p:cNvPr>
          <p:cNvSpPr/>
          <p:nvPr/>
        </p:nvSpPr>
        <p:spPr>
          <a:xfrm>
            <a:off x="2478704" y="6457890"/>
            <a:ext cx="295465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specialization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3D3F0-4647-2647-BEF0-CD93BE5421C3}"/>
              </a:ext>
            </a:extLst>
          </p:cNvPr>
          <p:cNvSpPr/>
          <p:nvPr/>
        </p:nvSpPr>
        <p:spPr>
          <a:xfrm>
            <a:off x="1376479" y="1094888"/>
            <a:ext cx="78001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&lt;&gt;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num_bytes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num_bytes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]{};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~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delete []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MyVector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D2D7DFEC-A1D2-0542-8BD6-7D0817FE110C}"/>
              </a:ext>
            </a:extLst>
          </p:cNvPr>
          <p:cNvSpPr/>
          <p:nvPr/>
        </p:nvSpPr>
        <p:spPr>
          <a:xfrm rot="3252234">
            <a:off x="6550312" y="1189020"/>
            <a:ext cx="522514" cy="1688674"/>
          </a:xfrm>
          <a:prstGeom prst="downArrow">
            <a:avLst>
              <a:gd name="adj1" fmla="val 50000"/>
              <a:gd name="adj2" fmla="val 8437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59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AD475B7-92AB-6543-94F6-09462381C8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400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</a:t>
            </a:r>
            <a:r>
              <a:rPr lang="en-US" altLang="zh-CN" dirty="0"/>
              <a:t> classes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5D97773-90E5-2C4F-84EC-C04494995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618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5A8E4-8A47-4047-88F1-7BCFCF29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std::</a:t>
            </a:r>
            <a:r>
              <a:rPr kumimoji="1" lang="en" altLang="zh-CN" dirty="0" err="1"/>
              <a:t>basic_string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4EE1E-8B16-114B-ABEF-37B374033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2537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Store and manipulate sequences of char-like objects.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647961-33F1-FF4D-959E-2F2DBA833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81511"/>
            <a:ext cx="77851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52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C062A-3514-5F4E-A4D9-B8D20D7C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std::array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918BD7-EAF6-5242-9E7E-234A81AFC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6"/>
            <a:ext cx="11053879" cy="833632"/>
          </a:xfrm>
        </p:spPr>
        <p:txBody>
          <a:bodyPr/>
          <a:lstStyle/>
          <a:p>
            <a:r>
              <a:rPr kumimoji="1" lang="en" altLang="zh-CN" dirty="0"/>
              <a:t>a container that encapsulates </a:t>
            </a:r>
            <a:r>
              <a:rPr kumimoji="1" lang="en" altLang="zh-CN" dirty="0">
                <a:solidFill>
                  <a:srgbClr val="FF0000"/>
                </a:solidFill>
              </a:rPr>
              <a:t>fixed</a:t>
            </a:r>
            <a:r>
              <a:rPr kumimoji="1" lang="en" altLang="zh-CN" dirty="0"/>
              <a:t> size arrays.</a:t>
            </a:r>
          </a:p>
          <a:p>
            <a:endParaRPr kumimoji="1" lang="en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D1AC4E-D611-664C-A5F5-9C5B2295E3D7}"/>
              </a:ext>
            </a:extLst>
          </p:cNvPr>
          <p:cNvSpPr/>
          <p:nvPr/>
        </p:nvSpPr>
        <p:spPr>
          <a:xfrm>
            <a:off x="1376479" y="187764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    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T,  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    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</a:t>
            </a:r>
            <a:r>
              <a:rPr lang="en" altLang="zh-CN" sz="2000" dirty="0" err="1">
                <a:solidFill>
                  <a:srgbClr val="003080"/>
                </a:solidFill>
                <a:latin typeface="DejaVuSansMono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N</a:t>
            </a: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struct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array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3C97BA-16D2-D842-9E3D-6C00782B6346}"/>
              </a:ext>
            </a:extLst>
          </p:cNvPr>
          <p:cNvSpPr/>
          <p:nvPr/>
        </p:nvSpPr>
        <p:spPr>
          <a:xfrm>
            <a:off x="1376479" y="3350505"/>
            <a:ext cx="3431837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" altLang="zh-CN" sz="2000" dirty="0"/>
              <a:t>std</a:t>
            </a:r>
            <a:r>
              <a:rPr lang="en" altLang="zh-CN" sz="2000" dirty="0">
                <a:solidFill>
                  <a:srgbClr val="008080"/>
                </a:solidFill>
              </a:rPr>
              <a:t>::</a:t>
            </a:r>
            <a:r>
              <a:rPr lang="en" altLang="zh-CN" sz="2000" dirty="0"/>
              <a:t>array</a:t>
            </a:r>
            <a:r>
              <a:rPr lang="en" altLang="zh-CN" sz="2000" dirty="0">
                <a:solidFill>
                  <a:srgbClr val="000080"/>
                </a:solidFill>
              </a:rPr>
              <a:t>&lt;</a:t>
            </a:r>
            <a:r>
              <a:rPr lang="en" altLang="zh-CN" sz="2000" dirty="0">
                <a:solidFill>
                  <a:srgbClr val="0000FF"/>
                </a:solidFill>
              </a:rPr>
              <a:t>int</a:t>
            </a:r>
            <a:r>
              <a:rPr lang="en" altLang="zh-CN" sz="2000" dirty="0"/>
              <a:t>, </a:t>
            </a:r>
            <a:r>
              <a:rPr lang="en" altLang="zh-CN" sz="2000" dirty="0">
                <a:solidFill>
                  <a:srgbClr val="000080"/>
                </a:solidFill>
              </a:rPr>
              <a:t>3&gt;</a:t>
            </a:r>
            <a:r>
              <a:rPr lang="en" altLang="zh-CN" sz="2000" dirty="0"/>
              <a:t> a2 </a:t>
            </a:r>
            <a:r>
              <a:rPr lang="en" altLang="zh-CN" sz="2000" dirty="0">
                <a:solidFill>
                  <a:srgbClr val="000080"/>
                </a:solidFill>
              </a:rPr>
              <a:t>=</a:t>
            </a:r>
            <a:r>
              <a:rPr lang="en" altLang="zh-CN" sz="2000" dirty="0"/>
              <a:t> </a:t>
            </a:r>
            <a:r>
              <a:rPr lang="en" altLang="zh-CN" sz="2000" dirty="0">
                <a:solidFill>
                  <a:srgbClr val="008000"/>
                </a:solidFill>
              </a:rPr>
              <a:t>{</a:t>
            </a:r>
            <a:r>
              <a:rPr lang="en" altLang="zh-CN" sz="2000" dirty="0">
                <a:solidFill>
                  <a:srgbClr val="000080"/>
                </a:solidFill>
              </a:rPr>
              <a:t>1</a:t>
            </a:r>
            <a:r>
              <a:rPr lang="en" altLang="zh-CN" sz="2000" dirty="0"/>
              <a:t>, </a:t>
            </a:r>
            <a:r>
              <a:rPr lang="en" altLang="zh-CN" sz="2000" dirty="0">
                <a:solidFill>
                  <a:srgbClr val="000080"/>
                </a:solidFill>
              </a:rPr>
              <a:t>2</a:t>
            </a:r>
            <a:r>
              <a:rPr lang="en" altLang="zh-CN" sz="2000" dirty="0"/>
              <a:t>, </a:t>
            </a:r>
            <a:r>
              <a:rPr lang="en" altLang="zh-CN" sz="2000" dirty="0">
                <a:solidFill>
                  <a:srgbClr val="000080"/>
                </a:solidFill>
              </a:rPr>
              <a:t>3</a:t>
            </a:r>
            <a:r>
              <a:rPr lang="en" altLang="zh-CN" sz="2000" dirty="0">
                <a:solidFill>
                  <a:srgbClr val="008000"/>
                </a:solidFill>
              </a:rPr>
              <a:t>}</a:t>
            </a:r>
            <a:r>
              <a:rPr lang="en" altLang="zh-CN" sz="2000" dirty="0">
                <a:solidFill>
                  <a:srgbClr val="008080"/>
                </a:solidFill>
              </a:rPr>
              <a:t>;</a:t>
            </a:r>
            <a:r>
              <a:rPr lang="en" altLang="zh-CN" sz="2000" dirty="0"/>
              <a:t> </a:t>
            </a:r>
            <a:endParaRPr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BBAACA-4AE5-2D46-86A9-1BA441A5F0D0}"/>
              </a:ext>
            </a:extLst>
          </p:cNvPr>
          <p:cNvSpPr/>
          <p:nvPr/>
        </p:nvSpPr>
        <p:spPr>
          <a:xfrm>
            <a:off x="1034847" y="3900042"/>
            <a:ext cx="513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" altLang="zh-CN" dirty="0"/>
              <a:t>*Keyword: </a:t>
            </a:r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typename</a:t>
            </a:r>
            <a:r>
              <a:rPr kumimoji="1" lang="en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/class</a:t>
            </a:r>
            <a:r>
              <a:rPr kumimoji="1" lang="en" altLang="zh-CN" dirty="0"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kumimoji="1" lang="en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class/struct</a:t>
            </a:r>
            <a:endParaRPr lang="zh-CN" altLang="en-US" dirty="0">
              <a:solidFill>
                <a:srgbClr val="0000CC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15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774D2-D169-2646-9629-EFD76E92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Some other templates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9D2127-E999-6449-AB8E-E8FC888C9351}"/>
              </a:ext>
            </a:extLst>
          </p:cNvPr>
          <p:cNvSpPr/>
          <p:nvPr/>
        </p:nvSpPr>
        <p:spPr>
          <a:xfrm>
            <a:off x="368639" y="1256952"/>
            <a:ext cx="41286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sz="2000" dirty="0"/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T,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Allocator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std::allocator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T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DejaVuSansMono"/>
              </a:rPr>
              <a:t>vector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609158-07E3-DB4C-AFEE-AC94FBC493C5}"/>
              </a:ext>
            </a:extLst>
          </p:cNvPr>
          <p:cNvSpPr/>
          <p:nvPr/>
        </p:nvSpPr>
        <p:spPr>
          <a:xfrm>
            <a:off x="4257507" y="1097852"/>
            <a:ext cx="41286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sz="2000" dirty="0"/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T,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Allocator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std::allocator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T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DejaVuSansMono"/>
              </a:rPr>
              <a:t>list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A7763C-5223-644F-A877-2B37AEEADED4}"/>
              </a:ext>
            </a:extLst>
          </p:cNvPr>
          <p:cNvSpPr/>
          <p:nvPr/>
        </p:nvSpPr>
        <p:spPr>
          <a:xfrm>
            <a:off x="8146374" y="1097852"/>
            <a:ext cx="412861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sz="2000" dirty="0"/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Key,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Compare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std::less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Key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Allocator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std::allocator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Key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DejaVuSansMono"/>
              </a:rPr>
              <a:t>set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34EA98-86E1-ED4A-BCE7-7D73F6A2AE1A}"/>
              </a:ext>
            </a:extLst>
          </p:cNvPr>
          <p:cNvSpPr/>
          <p:nvPr/>
        </p:nvSpPr>
        <p:spPr>
          <a:xfrm>
            <a:off x="1449250" y="2667252"/>
            <a:ext cx="72106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sz="2000" dirty="0"/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Key,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T,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Compare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std::less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Key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Allocator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std::allocator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std::pair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FF"/>
                </a:solidFill>
                <a:latin typeface="DejaVuSansMono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Key, T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DejaVuSansMono"/>
              </a:rPr>
              <a:t>map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975BF1-24EC-2049-9268-4D062FAC114C}"/>
              </a:ext>
            </a:extLst>
          </p:cNvPr>
          <p:cNvSpPr/>
          <p:nvPr/>
        </p:nvSpPr>
        <p:spPr>
          <a:xfrm>
            <a:off x="1376479" y="5000883"/>
            <a:ext cx="38189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sz="2000" dirty="0"/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T,</a:t>
            </a:r>
            <a:br>
              <a:rPr lang="en" altLang="zh-CN" sz="2000" dirty="0">
                <a:solidFill>
                  <a:srgbClr val="000000"/>
                </a:solidFill>
                <a:latin typeface="DejaVuSansMono"/>
              </a:rPr>
            </a:b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Container 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3080"/>
                </a:solidFill>
                <a:latin typeface="DejaVuSansMono"/>
              </a:rPr>
              <a:t>std::deque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T</a:t>
            </a:r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sz="2000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sz="20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000" b="1" dirty="0">
                <a:solidFill>
                  <a:srgbClr val="000000"/>
                </a:solidFill>
                <a:latin typeface="DejaVuSansMono"/>
              </a:rPr>
              <a:t>stack</a:t>
            </a:r>
            <a:r>
              <a:rPr lang="en" altLang="zh-CN" sz="20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5780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4FDBA2D-39E4-CE49-A895-7269C2567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Class Templates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F373957-5C9F-3A49-8FDF-718FC3501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3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B1646-0710-EB4E-9493-BA7F507E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Function Templates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8C7A6-5F48-B144-9438-104AAE452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97852"/>
            <a:ext cx="11053879" cy="2029909"/>
          </a:xfrm>
        </p:spPr>
        <p:txBody>
          <a:bodyPr>
            <a:normAutofit fontScale="92500" lnSpcReduction="20000"/>
          </a:bodyPr>
          <a:lstStyle/>
          <a:p>
            <a:r>
              <a:rPr kumimoji="1" lang="en" altLang="zh-CN" dirty="0"/>
              <a:t>A function template is not a type, or a function, or any other entity. </a:t>
            </a:r>
          </a:p>
          <a:p>
            <a:r>
              <a:rPr kumimoji="1" lang="en" altLang="zh-CN" dirty="0"/>
              <a:t>No code is generated from a source file that contains only template definitions.</a:t>
            </a:r>
          </a:p>
          <a:p>
            <a:r>
              <a:rPr kumimoji="1" lang="en" altLang="zh-CN" dirty="0"/>
              <a:t>The template arguments must be determined, then the compiler can generate an actual function</a:t>
            </a:r>
          </a:p>
          <a:p>
            <a:r>
              <a:rPr kumimoji="1" lang="en-US" altLang="zh-CN" dirty="0"/>
              <a:t>"</a:t>
            </a:r>
            <a:r>
              <a:rPr kumimoji="1" lang="en-US" altLang="zh-CN" b="1" dirty="0"/>
              <a:t>Function templates</a:t>
            </a:r>
            <a:r>
              <a:rPr kumimoji="1" lang="en-US" altLang="zh-CN" dirty="0"/>
              <a:t>" vs "</a:t>
            </a:r>
            <a:r>
              <a:rPr kumimoji="1" lang="en-US" altLang="zh-CN" b="1" dirty="0"/>
              <a:t>template functions</a:t>
            </a:r>
            <a:r>
              <a:rPr kumimoji="1" lang="en-US" altLang="zh-CN" dirty="0"/>
              <a:t>".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C075EB-B2B4-F945-B3D0-883FE15D8D7D}"/>
              </a:ext>
            </a:extLst>
          </p:cNvPr>
          <p:cNvSpPr/>
          <p:nvPr/>
        </p:nvSpPr>
        <p:spPr>
          <a:xfrm>
            <a:off x="838198" y="2874822"/>
            <a:ext cx="1075211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input type is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instantiates sum&lt;double&gt;(double, double)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instantiates sum&lt;char&gt;(char, char), template argument deduced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&lt;&gt;(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instantiates sum&lt;int&gt;(int, int), template argument deduced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67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C4A5A-EC4A-9145-B9AB-CEE51977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Review: Function Templates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8FAEE-D493-5843-9834-45CCC8CD9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Implicit instantiation occurs when a function template is not explicitly instantiated.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E28BEF-8DE0-5748-B451-353ADA70A168}"/>
              </a:ext>
            </a:extLst>
          </p:cNvPr>
          <p:cNvSpPr/>
          <p:nvPr/>
        </p:nvSpPr>
        <p:spPr>
          <a:xfrm>
            <a:off x="898676" y="2206645"/>
            <a:ext cx="927858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product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input type is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Implicitly instantiates product&lt;int&gt;(int, int)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"product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product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Implicitly instantiates product&lt;float&gt;(float, float)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"product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product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13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17F6D-219D-4C4A-9DA5-254999E3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Different Classes for Different Type Matrices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12836-FEC8-BB4B-AADE-5E32364F8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6198"/>
            <a:ext cx="11053879" cy="721724"/>
          </a:xfrm>
        </p:spPr>
        <p:txBody>
          <a:bodyPr/>
          <a:lstStyle/>
          <a:p>
            <a:r>
              <a:rPr kumimoji="1" lang="en-US" altLang="zh-CN" dirty="0"/>
              <a:t>Matrix with 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kumimoji="1" lang="en-US" altLang="zh-CN" dirty="0"/>
              <a:t> elements, Matrix with 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float</a:t>
            </a:r>
            <a:r>
              <a:rPr kumimoji="1" lang="en-US" altLang="zh-CN" dirty="0"/>
              <a:t> elements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40F960-88CA-BB40-8B77-14E83772A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3672"/>
            <a:ext cx="5143500" cy="48343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57745D-C918-FB4D-862C-BD3020B6D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461" y="2010818"/>
            <a:ext cx="5551714" cy="48471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18BF222-89AE-0E4C-B18D-D6682C6D6021}"/>
              </a:ext>
            </a:extLst>
          </p:cNvPr>
          <p:cNvSpPr/>
          <p:nvPr/>
        </p:nvSpPr>
        <p:spPr>
          <a:xfrm>
            <a:off x="3638033" y="6457890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matclass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5453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1D1D5-FA51-7F4D-8FFE-048FF6C7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 Templates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08B0C8-8F04-D046-9BEA-0A5E295D2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521"/>
            <a:ext cx="11053879" cy="833631"/>
          </a:xfrm>
        </p:spPr>
        <p:txBody>
          <a:bodyPr>
            <a:normAutofit fontScale="92500" lnSpcReduction="20000"/>
          </a:bodyPr>
          <a:lstStyle/>
          <a:p>
            <a:r>
              <a:rPr kumimoji="1" lang="en" altLang="zh-CN" dirty="0"/>
              <a:t>A class template defines a family of classes.</a:t>
            </a:r>
          </a:p>
          <a:p>
            <a:r>
              <a:rPr kumimoji="1" lang="en" altLang="zh-CN" dirty="0"/>
              <a:t>Class template instantiation.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1E6079-3076-9342-B2B2-557AD07478C4}"/>
              </a:ext>
            </a:extLst>
          </p:cNvPr>
          <p:cNvSpPr/>
          <p:nvPr/>
        </p:nvSpPr>
        <p:spPr>
          <a:xfrm>
            <a:off x="1219199" y="1935238"/>
            <a:ext cx="843098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)]{};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~Mat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delete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[]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673DED-EF4D-AC48-838C-9E1A0B084E19}"/>
              </a:ext>
            </a:extLst>
          </p:cNvPr>
          <p:cNvSpPr/>
          <p:nvPr/>
        </p:nvSpPr>
        <p:spPr>
          <a:xfrm>
            <a:off x="6365139" y="6457890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mattemplate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A8CC26-6285-514D-9060-E1DA4AF97868}"/>
              </a:ext>
            </a:extLst>
          </p:cNvPr>
          <p:cNvSpPr/>
          <p:nvPr/>
        </p:nvSpPr>
        <p:spPr>
          <a:xfrm>
            <a:off x="5434692" y="1799914"/>
            <a:ext cx="513261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Explicitly instantiate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6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B11F19D-ED9A-E84C-9436-58922EC20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Template Non-Type Parameters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4ADDFAF-7709-344C-9A6A-03E76C9A9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65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56F28-114F-274D-BE9F-8A0D6471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Non-Type Parameters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C0C9A-55AB-074C-9314-AC3A65A08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53100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To declare a template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 parameters can be</a:t>
            </a:r>
          </a:p>
          <a:p>
            <a:pPr lvl="1"/>
            <a:r>
              <a:rPr lang="en" altLang="zh-CN" sz="2800" dirty="0"/>
              <a:t>type template parameters</a:t>
            </a:r>
          </a:p>
          <a:p>
            <a:pPr lvl="1"/>
            <a:r>
              <a:rPr lang="en" altLang="zh-CN" sz="2800" dirty="0"/>
              <a:t>template template parameters</a:t>
            </a:r>
          </a:p>
          <a:p>
            <a:pPr lvl="1"/>
            <a:r>
              <a:rPr lang="en" altLang="zh-CN" sz="2800" dirty="0"/>
              <a:t>non-type template parameters</a:t>
            </a:r>
          </a:p>
          <a:p>
            <a:pPr lvl="2"/>
            <a:r>
              <a:rPr lang="en" altLang="zh-CN" sz="2800" dirty="0"/>
              <a:t>integral types</a:t>
            </a:r>
          </a:p>
          <a:p>
            <a:pPr lvl="2"/>
            <a:r>
              <a:rPr lang="en" altLang="zh-CN" sz="2800" dirty="0"/>
              <a:t>floating-point type</a:t>
            </a:r>
          </a:p>
          <a:p>
            <a:pPr lvl="2"/>
            <a:r>
              <a:rPr lang="en" altLang="zh-CN" sz="2800" dirty="0"/>
              <a:t>pointer types</a:t>
            </a:r>
          </a:p>
          <a:p>
            <a:pPr lvl="2"/>
            <a:r>
              <a:rPr lang="en" altLang="zh-CN" sz="2800" dirty="0" err="1"/>
              <a:t>lvalue</a:t>
            </a:r>
            <a:r>
              <a:rPr lang="en" altLang="zh-CN" sz="2800" dirty="0"/>
              <a:t> reference types</a:t>
            </a:r>
          </a:p>
          <a:p>
            <a:pPr lvl="2"/>
            <a:r>
              <a:rPr lang="en" altLang="zh-CN" sz="2800" dirty="0"/>
              <a:t>...</a:t>
            </a:r>
          </a:p>
          <a:p>
            <a:pPr lvl="2"/>
            <a:endParaRPr lang="en" altLang="zh-CN" dirty="0"/>
          </a:p>
          <a:p>
            <a:pPr lvl="1"/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B928E5-6095-7D42-9E62-8EFF45CF721B}"/>
              </a:ext>
            </a:extLst>
          </p:cNvPr>
          <p:cNvSpPr/>
          <p:nvPr/>
        </p:nvSpPr>
        <p:spPr>
          <a:xfrm>
            <a:off x="1376479" y="1889062"/>
            <a:ext cx="5763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parameter-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list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declaration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27D8E1-D568-4541-8A61-9280EB42AC12}"/>
              </a:ext>
            </a:extLst>
          </p:cNvPr>
          <p:cNvSpPr/>
          <p:nvPr/>
        </p:nvSpPr>
        <p:spPr>
          <a:xfrm>
            <a:off x="7336970" y="1097852"/>
            <a:ext cx="4555107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vector&lt;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vec1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vector&lt;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vec2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0770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74FE2-FF7A-1F40-B9C7-CFF3B7A1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Non-Type Parameters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159F22-C739-0A46-847B-515086672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062774"/>
          </a:xfrm>
        </p:spPr>
        <p:txBody>
          <a:bodyPr/>
          <a:lstStyle/>
          <a:p>
            <a:r>
              <a:rPr kumimoji="1" lang="en-US" altLang="zh-CN" dirty="0"/>
              <a:t>If we want to create a static matrix (no dynamic memory allocation inside)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58DA1C-F9C7-3E4B-A1A0-604F563EBC52}"/>
              </a:ext>
            </a:extLst>
          </p:cNvPr>
          <p:cNvSpPr/>
          <p:nvPr/>
        </p:nvSpPr>
        <p:spPr>
          <a:xfrm>
            <a:off x="664639" y="2136338"/>
            <a:ext cx="86655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[rows][cols];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(){}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setElement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70766E-5E87-7748-9689-B5DF8B088706}"/>
              </a:ext>
            </a:extLst>
          </p:cNvPr>
          <p:cNvSpPr/>
          <p:nvPr/>
        </p:nvSpPr>
        <p:spPr>
          <a:xfrm>
            <a:off x="2103147" y="6457890"/>
            <a:ext cx="2646878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nontypeparam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A7121E-6780-E942-8A01-410BB156708E}"/>
              </a:ext>
            </a:extLst>
          </p:cNvPr>
          <p:cNvSpPr/>
          <p:nvPr/>
        </p:nvSpPr>
        <p:spPr>
          <a:xfrm>
            <a:off x="8143075" y="2245628"/>
            <a:ext cx="401683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Mat&lt;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vec1(3, 3)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Mat&lt;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vec2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9383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32083</TotalTime>
  <Words>1108</Words>
  <Application>Microsoft Office PowerPoint</Application>
  <PresentationFormat>宽屏</PresentationFormat>
  <Paragraphs>164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Courier</vt:lpstr>
      <vt:lpstr>DejaVuSansMono</vt:lpstr>
      <vt:lpstr>Menlo</vt:lpstr>
      <vt:lpstr>等线</vt:lpstr>
      <vt:lpstr>KaiTi</vt:lpstr>
      <vt:lpstr>Arial</vt:lpstr>
      <vt:lpstr>Calibri</vt:lpstr>
      <vt:lpstr>Franklin Gothic Demi</vt:lpstr>
      <vt:lpstr>Franklin Gothic Medium</vt:lpstr>
      <vt:lpstr>Wingdings</vt:lpstr>
      <vt:lpstr>Office 主题</vt:lpstr>
      <vt:lpstr>C/C++ Program Design</vt:lpstr>
      <vt:lpstr>Class Templates</vt:lpstr>
      <vt:lpstr>Review: Function Templates</vt:lpstr>
      <vt:lpstr>Review: Function Templates</vt:lpstr>
      <vt:lpstr>Different Classes for Different Type Matrices</vt:lpstr>
      <vt:lpstr>Class Templates</vt:lpstr>
      <vt:lpstr>Template Non-Type Parameters</vt:lpstr>
      <vt:lpstr>Non-Type Parameters</vt:lpstr>
      <vt:lpstr>Non-Type Parameters</vt:lpstr>
      <vt:lpstr>Template in OpenCV</vt:lpstr>
      <vt:lpstr>Template in OpenCV</vt:lpstr>
      <vt:lpstr>Class Template Specialization</vt:lpstr>
      <vt:lpstr>Class template specialization</vt:lpstr>
      <vt:lpstr>Class template specialization</vt:lpstr>
      <vt:lpstr>std classes</vt:lpstr>
      <vt:lpstr>std::basic_string</vt:lpstr>
      <vt:lpstr>std::array</vt:lpstr>
      <vt:lpstr>Some other templates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刘 乐奇</cp:lastModifiedBy>
  <cp:revision>1630</cp:revision>
  <dcterms:created xsi:type="dcterms:W3CDTF">2020-09-05T08:11:12Z</dcterms:created>
  <dcterms:modified xsi:type="dcterms:W3CDTF">2022-01-09T07:02:57Z</dcterms:modified>
  <cp:category/>
</cp:coreProperties>
</file>