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344" r:id="rId2"/>
    <p:sldId id="258" r:id="rId3"/>
    <p:sldId id="317" r:id="rId4"/>
    <p:sldId id="327" r:id="rId5"/>
    <p:sldId id="358" r:id="rId6"/>
    <p:sldId id="356" r:id="rId7"/>
    <p:sldId id="359" r:id="rId8"/>
    <p:sldId id="360" r:id="rId9"/>
    <p:sldId id="361" r:id="rId10"/>
    <p:sldId id="318" r:id="rId11"/>
    <p:sldId id="354" r:id="rId12"/>
    <p:sldId id="347" r:id="rId13"/>
    <p:sldId id="353" r:id="rId14"/>
    <p:sldId id="346" r:id="rId15"/>
    <p:sldId id="349" r:id="rId16"/>
    <p:sldId id="348" r:id="rId17"/>
    <p:sldId id="351" r:id="rId18"/>
    <p:sldId id="319" r:id="rId19"/>
    <p:sldId id="350" r:id="rId20"/>
    <p:sldId id="355" r:id="rId21"/>
    <p:sldId id="357" r:id="rId22"/>
    <p:sldId id="329" r:id="rId23"/>
    <p:sldId id="352" r:id="rId24"/>
    <p:sldId id="265" r:id="rId25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1" autoAdjust="0"/>
    <p:restoredTop sz="94660"/>
  </p:normalViewPr>
  <p:slideViewPr>
    <p:cSldViewPr snapToGrid="0" showGuides="1">
      <p:cViewPr varScale="1">
        <p:scale>
          <a:sx n="156" d="100"/>
          <a:sy n="156" d="100"/>
        </p:scale>
        <p:origin x="416" y="96"/>
      </p:cViewPr>
      <p:guideLst>
        <p:guide orient="horz" pos="2160"/>
        <p:guide pos="38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DBB8C-53D3-4CA0-A64A-F3102BC37D1D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07E43-7974-4B39-A262-15B0AE7FF3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7E43-7974-4B39-A262-15B0AE7FF3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865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7E43-7974-4B39-A262-15B0AE7FF3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750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7E43-7974-4B39-A262-15B0AE7FF3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234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7E43-7974-4B39-A262-15B0AE7FF3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ChangeArrowheads="1"/>
          </p:cNvSpPr>
          <p:nvPr userDrawn="1"/>
        </p:nvSpPr>
        <p:spPr bwMode="auto">
          <a:xfrm>
            <a:off x="0" y="6585586"/>
            <a:ext cx="12192000" cy="272414"/>
          </a:xfrm>
          <a:prstGeom prst="rect">
            <a:avLst/>
          </a:prstGeom>
          <a:solidFill>
            <a:srgbClr val="0073BB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nl-NL" altLang="zh-CN" sz="264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Line 20"/>
          <p:cNvSpPr>
            <a:spLocks noChangeShapeType="1"/>
          </p:cNvSpPr>
          <p:nvPr userDrawn="1"/>
        </p:nvSpPr>
        <p:spPr bwMode="auto">
          <a:xfrm>
            <a:off x="0" y="6781800"/>
            <a:ext cx="1219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313266" y="6554125"/>
            <a:ext cx="36229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Preparing for the future</a:t>
            </a:r>
            <a:endParaRPr lang="zh-CN" altLang="en-US" sz="11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0207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0ADB-E45B-426D-9730-C9268C39E7A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F30BC-6899-4F55-B589-E24D17FF83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1637929" y="2793584"/>
            <a:ext cx="8916140" cy="635416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计网期末</a:t>
            </a:r>
            <a:r>
              <a:rPr lang="en-US" altLang="zh-CN" sz="4000" dirty="0"/>
              <a:t>project</a:t>
            </a:r>
            <a:r>
              <a:rPr lang="zh-CN" altLang="en-US" sz="4000" dirty="0"/>
              <a:t>答辩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15447" y="4350924"/>
            <a:ext cx="6161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金扬、黄梓通、刘乐奇</a:t>
            </a:r>
          </a:p>
          <a:p>
            <a:pPr algn="ctr"/>
            <a:endParaRPr lang="zh-CN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5712792"/>
          </a:xfrm>
          <a:prstGeom prst="rect">
            <a:avLst/>
          </a:prstGeom>
          <a:solidFill>
            <a:srgbClr val="007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46662" y="2175894"/>
            <a:ext cx="5678867" cy="2439094"/>
            <a:chOff x="5584761" y="1852044"/>
            <a:chExt cx="5678867" cy="2439094"/>
          </a:xfrm>
        </p:grpSpPr>
        <p:sp>
          <p:nvSpPr>
            <p:cNvPr id="4" name="矩形 3"/>
            <p:cNvSpPr/>
            <p:nvPr/>
          </p:nvSpPr>
          <p:spPr>
            <a:xfrm>
              <a:off x="5584761" y="1852044"/>
              <a:ext cx="5588064" cy="2185144"/>
            </a:xfrm>
            <a:prstGeom prst="rect">
              <a:avLst/>
            </a:prstGeom>
            <a:solidFill>
              <a:srgbClr val="0073B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048231" y="2429090"/>
              <a:ext cx="1215397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spc="600" dirty="0">
                  <a:solidFill>
                    <a:schemeClr val="bg1"/>
                  </a:solidFill>
                  <a:latin typeface="Times New Roman" panose="02020603050405020304" pitchFamily="18" charset="0"/>
                  <a:ea typeface="Source Han Serif SC" panose="02020400000000000000" pitchFamily="18" charset="-122"/>
                  <a:cs typeface="Times New Roman" panose="02020603050405020304" pitchFamily="18" charset="0"/>
                  <a:sym typeface="Source Han Serif SC" panose="02020400000000000000" pitchFamily="18" charset="-122"/>
                </a:rPr>
                <a:t>Ⅱ</a:t>
              </a: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5707895" y="2013591"/>
              <a:ext cx="3576813" cy="1366757"/>
              <a:chOff x="3857079" y="2498637"/>
              <a:chExt cx="3576813" cy="1366757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3857079" y="2498637"/>
                <a:ext cx="357681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8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sym typeface="Source Han Serif SC" panose="02020400000000000000" pitchFamily="18" charset="-122"/>
                  </a:rPr>
                  <a:t>Basic Test</a:t>
                </a:r>
                <a:endParaRPr lang="zh-CN" altLang="en-US" sz="4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Source Han Serif SC" panose="02020400000000000000" pitchFamily="18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4048782" y="3557617"/>
                <a:ext cx="27576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1400" dirty="0">
                  <a:solidFill>
                    <a:schemeClr val="bg1"/>
                  </a:solidFill>
                  <a:latin typeface="Source Han Serif SC" panose="02020400000000000000" pitchFamily="18" charset="-122"/>
                  <a:ea typeface="Source Han Serif SC" panose="02020400000000000000" pitchFamily="18" charset="-122"/>
                  <a:cs typeface="Angsana New" panose="02020603050405020304" pitchFamily="18" charset="-34"/>
                  <a:sym typeface="Source Han Serif SC" panose="02020400000000000000" pitchFamily="18" charset="-122"/>
                </a:endParaRPr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647700" y="0"/>
            <a:ext cx="647700" cy="5712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9802" y="6618066"/>
            <a:ext cx="1615253" cy="1429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Basic Test</a:t>
            </a:r>
            <a:endParaRPr lang="en-US" sz="32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D513F37-33A6-10D4-12E2-9AF4D996F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5" y="2748886"/>
            <a:ext cx="10515600" cy="136022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5611A7-8A05-74FE-2937-6114103AAF3B}"/>
              </a:ext>
            </a:extLst>
          </p:cNvPr>
          <p:cNvSpPr txBox="1"/>
          <p:nvPr/>
        </p:nvSpPr>
        <p:spPr>
          <a:xfrm>
            <a:off x="4300693" y="630512"/>
            <a:ext cx="6068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Handshaking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7105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Basic Test</a:t>
            </a:r>
            <a:endParaRPr lang="en-US" sz="3200" dirty="0"/>
          </a:p>
        </p:txBody>
      </p:sp>
      <p:pic>
        <p:nvPicPr>
          <p:cNvPr id="13" name="内容占位符 4">
            <a:extLst>
              <a:ext uri="{FF2B5EF4-FFF2-40B4-BE49-F238E27FC236}">
                <a16:creationId xmlns:a16="http://schemas.microsoft.com/office/drawing/2014/main" id="{11404491-29E2-D468-D417-B0E2F56AE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2" y="3006432"/>
            <a:ext cx="10515600" cy="1467597"/>
          </a:xfr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79A7318-F24D-97D3-FDB8-2A343C49738C}"/>
              </a:ext>
            </a:extLst>
          </p:cNvPr>
          <p:cNvSpPr txBox="1"/>
          <p:nvPr/>
        </p:nvSpPr>
        <p:spPr>
          <a:xfrm>
            <a:off x="4418611" y="718184"/>
            <a:ext cx="6068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Transfer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42441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Basic Test</a:t>
            </a:r>
            <a:endParaRPr 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5538A8-1B46-EABE-1C79-434E37724B40}"/>
              </a:ext>
            </a:extLst>
          </p:cNvPr>
          <p:cNvSpPr txBox="1"/>
          <p:nvPr/>
        </p:nvSpPr>
        <p:spPr>
          <a:xfrm>
            <a:off x="4608614" y="718184"/>
            <a:ext cx="6068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cwnd</a:t>
            </a:r>
            <a:r>
              <a:rPr lang="en-US" altLang="zh-CN" sz="3200" dirty="0"/>
              <a:t> plot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598B9B-5AF4-FCA0-4937-FEF09AF65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444" y="1615601"/>
            <a:ext cx="6378223" cy="48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10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Basic Test</a:t>
            </a:r>
            <a:endParaRPr lang="en-US" sz="3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C944BBC-69C9-93B4-5AE2-F56B3A4B2E46}"/>
              </a:ext>
            </a:extLst>
          </p:cNvPr>
          <p:cNvSpPr txBox="1"/>
          <p:nvPr/>
        </p:nvSpPr>
        <p:spPr>
          <a:xfrm>
            <a:off x="4596740" y="718184"/>
            <a:ext cx="6068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Concurrency</a:t>
            </a: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10F3A3-B9C3-96EA-3F45-7A52EE081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20" y="3279394"/>
            <a:ext cx="10515600" cy="13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9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Basic Test</a:t>
            </a:r>
            <a:endParaRPr 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68F020-B645-6287-A365-5F2AF054E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859" y="1634671"/>
            <a:ext cx="6600026" cy="49217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73AC680-E886-E7AA-F8CA-4F0EDD0DB007}"/>
              </a:ext>
            </a:extLst>
          </p:cNvPr>
          <p:cNvSpPr txBox="1"/>
          <p:nvPr/>
        </p:nvSpPr>
        <p:spPr>
          <a:xfrm>
            <a:off x="4276106" y="718184"/>
            <a:ext cx="6068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Concurrency Visualization Plot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30116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Basic Test</a:t>
            </a:r>
            <a:endParaRPr 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79A7318-F24D-97D3-FDB8-2A343C49738C}"/>
              </a:ext>
            </a:extLst>
          </p:cNvPr>
          <p:cNvSpPr txBox="1"/>
          <p:nvPr/>
        </p:nvSpPr>
        <p:spPr>
          <a:xfrm>
            <a:off x="4667992" y="718184"/>
            <a:ext cx="6068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Crash</a:t>
            </a:r>
            <a:endParaRPr lang="zh-CN" altLang="en-US" sz="3200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94896597-B55F-9EAA-15C2-709A81A61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1920"/>
            <a:ext cx="10515600" cy="1374160"/>
          </a:xfrm>
        </p:spPr>
      </p:pic>
    </p:spTree>
    <p:extLst>
      <p:ext uri="{BB962C8B-B14F-4D97-AF65-F5344CB8AC3E}">
        <p14:creationId xmlns:p14="http://schemas.microsoft.com/office/powerpoint/2010/main" val="2105344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Basic Test</a:t>
            </a:r>
            <a:endParaRPr 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FF0375-20B5-AFC3-5C85-A670BBC241F9}"/>
              </a:ext>
            </a:extLst>
          </p:cNvPr>
          <p:cNvSpPr txBox="1"/>
          <p:nvPr/>
        </p:nvSpPr>
        <p:spPr>
          <a:xfrm>
            <a:off x="4276106" y="718184"/>
            <a:ext cx="6068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Concurrency Visualization Plot</a:t>
            </a: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797562-E744-E613-79AF-30A287E0D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174" y="1562468"/>
            <a:ext cx="6689951" cy="499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74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5712792"/>
          </a:xfrm>
          <a:prstGeom prst="rect">
            <a:avLst/>
          </a:prstGeom>
          <a:solidFill>
            <a:srgbClr val="007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46662" y="2175894"/>
            <a:ext cx="5691578" cy="2459328"/>
            <a:chOff x="5584761" y="1852044"/>
            <a:chExt cx="5691578" cy="2459328"/>
          </a:xfrm>
        </p:grpSpPr>
        <p:sp>
          <p:nvSpPr>
            <p:cNvPr id="4" name="矩形 3"/>
            <p:cNvSpPr/>
            <p:nvPr/>
          </p:nvSpPr>
          <p:spPr>
            <a:xfrm>
              <a:off x="5584761" y="1852044"/>
              <a:ext cx="5588064" cy="2185144"/>
            </a:xfrm>
            <a:prstGeom prst="rect">
              <a:avLst/>
            </a:prstGeom>
            <a:solidFill>
              <a:srgbClr val="0073B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599277" y="2449324"/>
              <a:ext cx="167706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spc="600" dirty="0">
                  <a:solidFill>
                    <a:schemeClr val="bg1"/>
                  </a:solidFill>
                  <a:latin typeface="Times New Roman" panose="02020603050405020304" pitchFamily="18" charset="0"/>
                  <a:ea typeface="Source Han Serif SC" panose="02020400000000000000" pitchFamily="18" charset="-122"/>
                  <a:cs typeface="Times New Roman" panose="02020603050405020304" pitchFamily="18" charset="0"/>
                  <a:sym typeface="Source Han Serif SC" panose="02020400000000000000" pitchFamily="18" charset="-122"/>
                </a:rPr>
                <a:t>Ⅲ</a:t>
              </a: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5584761" y="2033825"/>
              <a:ext cx="5246524" cy="1346523"/>
              <a:chOff x="3733945" y="2518871"/>
              <a:chExt cx="5246524" cy="1346523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3733945" y="2518871"/>
                <a:ext cx="524652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8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sym typeface="Source Han Serif SC" panose="02020400000000000000" pitchFamily="18" charset="-122"/>
                  </a:rPr>
                  <a:t>Bonus Check</a:t>
                </a:r>
                <a:endParaRPr lang="zh-CN" altLang="en-US" sz="4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Source Han Serif SC" panose="02020400000000000000" pitchFamily="18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4048782" y="3557617"/>
                <a:ext cx="27576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1400" dirty="0">
                  <a:solidFill>
                    <a:schemeClr val="bg1"/>
                  </a:solidFill>
                  <a:latin typeface="Source Han Serif SC" panose="02020400000000000000" pitchFamily="18" charset="-122"/>
                  <a:ea typeface="Source Han Serif SC" panose="02020400000000000000" pitchFamily="18" charset="-122"/>
                  <a:cs typeface="Angsana New" panose="02020603050405020304" pitchFamily="18" charset="-34"/>
                  <a:sym typeface="Source Han Serif SC" panose="02020400000000000000" pitchFamily="18" charset="-122"/>
                </a:endParaRPr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647700" y="0"/>
            <a:ext cx="647700" cy="5712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9802" y="6618066"/>
            <a:ext cx="1615253" cy="1429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Bonus Check</a:t>
            </a:r>
            <a:endParaRPr 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79A7318-F24D-97D3-FDB8-2A343C49738C}"/>
              </a:ext>
            </a:extLst>
          </p:cNvPr>
          <p:cNvSpPr txBox="1"/>
          <p:nvPr/>
        </p:nvSpPr>
        <p:spPr>
          <a:xfrm>
            <a:off x="4470688" y="640723"/>
            <a:ext cx="6068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Fast Recovery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4985DC-A9EF-7F9A-4677-4B37EA630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302" y="1627188"/>
            <a:ext cx="6648415" cy="505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0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396160" y="2511576"/>
            <a:ext cx="2104423" cy="1552885"/>
            <a:chOff x="1271038" y="2378418"/>
            <a:chExt cx="2497554" cy="1742385"/>
          </a:xfrm>
        </p:grpSpPr>
        <p:sp>
          <p:nvSpPr>
            <p:cNvPr id="14" name="TextBox 59"/>
            <p:cNvSpPr txBox="1"/>
            <p:nvPr/>
          </p:nvSpPr>
          <p:spPr bwMode="auto">
            <a:xfrm flipH="1">
              <a:off x="1271038" y="3084731"/>
              <a:ext cx="2394179" cy="5007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defTabSz="685800"/>
              <a:r>
                <a:rPr lang="en-US" altLang="ko-KR" sz="2300" b="1" kern="0" dirty="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CONTENTS</a:t>
              </a:r>
            </a:p>
          </p:txBody>
        </p:sp>
        <p:sp>
          <p:nvSpPr>
            <p:cNvPr id="15" name="任意多边形 4"/>
            <p:cNvSpPr/>
            <p:nvPr/>
          </p:nvSpPr>
          <p:spPr>
            <a:xfrm>
              <a:off x="1923474" y="2378418"/>
              <a:ext cx="1845118" cy="534043"/>
            </a:xfrm>
            <a:custGeom>
              <a:avLst/>
              <a:gdLst>
                <a:gd name="connsiteX0" fmla="*/ 0 w 1682088"/>
                <a:gd name="connsiteY0" fmla="*/ 0 h 519125"/>
                <a:gd name="connsiteX1" fmla="*/ 1682088 w 1682088"/>
                <a:gd name="connsiteY1" fmla="*/ 0 h 519125"/>
                <a:gd name="connsiteX2" fmla="*/ 1682088 w 1682088"/>
                <a:gd name="connsiteY2" fmla="*/ 519125 h 519125"/>
                <a:gd name="connsiteX3" fmla="*/ 0 w 1682088"/>
                <a:gd name="connsiteY3" fmla="*/ 519125 h 519125"/>
                <a:gd name="connsiteX4" fmla="*/ 0 w 1682088"/>
                <a:gd name="connsiteY4" fmla="*/ 0 h 519125"/>
                <a:gd name="connsiteX0-1" fmla="*/ 0 w 1682088"/>
                <a:gd name="connsiteY0-2" fmla="*/ 519125 h 610565"/>
                <a:gd name="connsiteX1-3" fmla="*/ 0 w 1682088"/>
                <a:gd name="connsiteY1-4" fmla="*/ 0 h 610565"/>
                <a:gd name="connsiteX2-5" fmla="*/ 1682088 w 1682088"/>
                <a:gd name="connsiteY2-6" fmla="*/ 0 h 610565"/>
                <a:gd name="connsiteX3-7" fmla="*/ 1682088 w 1682088"/>
                <a:gd name="connsiteY3-8" fmla="*/ 519125 h 610565"/>
                <a:gd name="connsiteX4-9" fmla="*/ 91440 w 1682088"/>
                <a:gd name="connsiteY4-10" fmla="*/ 610565 h 610565"/>
                <a:gd name="connsiteX0-11" fmla="*/ 0 w 1682088"/>
                <a:gd name="connsiteY0-12" fmla="*/ 519125 h 519125"/>
                <a:gd name="connsiteX1-13" fmla="*/ 0 w 1682088"/>
                <a:gd name="connsiteY1-14" fmla="*/ 0 h 519125"/>
                <a:gd name="connsiteX2-15" fmla="*/ 1682088 w 1682088"/>
                <a:gd name="connsiteY2-16" fmla="*/ 0 h 519125"/>
                <a:gd name="connsiteX3-17" fmla="*/ 1682088 w 1682088"/>
                <a:gd name="connsiteY3-18" fmla="*/ 519125 h 5191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82088" h="519125">
                  <a:moveTo>
                    <a:pt x="0" y="519125"/>
                  </a:moveTo>
                  <a:lnTo>
                    <a:pt x="0" y="0"/>
                  </a:lnTo>
                  <a:lnTo>
                    <a:pt x="1682088" y="0"/>
                  </a:lnTo>
                  <a:lnTo>
                    <a:pt x="1682088" y="519125"/>
                  </a:lnTo>
                </a:path>
              </a:pathLst>
            </a:custGeom>
            <a:noFill/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任意多边形 5"/>
            <p:cNvSpPr/>
            <p:nvPr/>
          </p:nvSpPr>
          <p:spPr>
            <a:xfrm>
              <a:off x="1374413" y="2642158"/>
              <a:ext cx="2301816" cy="1478645"/>
            </a:xfrm>
            <a:custGeom>
              <a:avLst/>
              <a:gdLst>
                <a:gd name="connsiteX0" fmla="*/ 0 w 2463662"/>
                <a:gd name="connsiteY0" fmla="*/ 0 h 1478645"/>
                <a:gd name="connsiteX1" fmla="*/ 877819 w 2463662"/>
                <a:gd name="connsiteY1" fmla="*/ 0 h 1478645"/>
                <a:gd name="connsiteX2" fmla="*/ 877819 w 2463662"/>
                <a:gd name="connsiteY2" fmla="*/ 1105159 h 1478645"/>
                <a:gd name="connsiteX3" fmla="*/ 2463662 w 2463662"/>
                <a:gd name="connsiteY3" fmla="*/ 1105159 h 1478645"/>
                <a:gd name="connsiteX4" fmla="*/ 2463662 w 2463662"/>
                <a:gd name="connsiteY4" fmla="*/ 1478645 h 1478645"/>
                <a:gd name="connsiteX5" fmla="*/ 0 w 2463662"/>
                <a:gd name="connsiteY5" fmla="*/ 1478645 h 1478645"/>
                <a:gd name="connsiteX6" fmla="*/ 0 w 2463662"/>
                <a:gd name="connsiteY6" fmla="*/ 0 h 1478645"/>
                <a:gd name="connsiteX0-1" fmla="*/ 877819 w 2463662"/>
                <a:gd name="connsiteY0-2" fmla="*/ 1105159 h 1478645"/>
                <a:gd name="connsiteX1-3" fmla="*/ 2463662 w 2463662"/>
                <a:gd name="connsiteY1-4" fmla="*/ 1105159 h 1478645"/>
                <a:gd name="connsiteX2-5" fmla="*/ 2463662 w 2463662"/>
                <a:gd name="connsiteY2-6" fmla="*/ 1478645 h 1478645"/>
                <a:gd name="connsiteX3-7" fmla="*/ 0 w 2463662"/>
                <a:gd name="connsiteY3-8" fmla="*/ 1478645 h 1478645"/>
                <a:gd name="connsiteX4-9" fmla="*/ 0 w 2463662"/>
                <a:gd name="connsiteY4-10" fmla="*/ 0 h 1478645"/>
                <a:gd name="connsiteX5-11" fmla="*/ 877819 w 2463662"/>
                <a:gd name="connsiteY5-12" fmla="*/ 0 h 1478645"/>
                <a:gd name="connsiteX6-13" fmla="*/ 969259 w 2463662"/>
                <a:gd name="connsiteY6-14" fmla="*/ 1196599 h 1478645"/>
                <a:gd name="connsiteX0-15" fmla="*/ 877819 w 2463662"/>
                <a:gd name="connsiteY0-16" fmla="*/ 1105159 h 1478645"/>
                <a:gd name="connsiteX1-17" fmla="*/ 2463662 w 2463662"/>
                <a:gd name="connsiteY1-18" fmla="*/ 1105159 h 1478645"/>
                <a:gd name="connsiteX2-19" fmla="*/ 2463662 w 2463662"/>
                <a:gd name="connsiteY2-20" fmla="*/ 1478645 h 1478645"/>
                <a:gd name="connsiteX3-21" fmla="*/ 0 w 2463662"/>
                <a:gd name="connsiteY3-22" fmla="*/ 1478645 h 1478645"/>
                <a:gd name="connsiteX4-23" fmla="*/ 0 w 2463662"/>
                <a:gd name="connsiteY4-24" fmla="*/ 0 h 1478645"/>
                <a:gd name="connsiteX5-25" fmla="*/ 877819 w 2463662"/>
                <a:gd name="connsiteY5-26" fmla="*/ 0 h 1478645"/>
                <a:gd name="connsiteX0-27" fmla="*/ 2463662 w 2463662"/>
                <a:gd name="connsiteY0-28" fmla="*/ 1105159 h 1478645"/>
                <a:gd name="connsiteX1-29" fmla="*/ 2463662 w 2463662"/>
                <a:gd name="connsiteY1-30" fmla="*/ 1478645 h 1478645"/>
                <a:gd name="connsiteX2-31" fmla="*/ 0 w 2463662"/>
                <a:gd name="connsiteY2-32" fmla="*/ 1478645 h 1478645"/>
                <a:gd name="connsiteX3-33" fmla="*/ 0 w 2463662"/>
                <a:gd name="connsiteY3-34" fmla="*/ 0 h 1478645"/>
                <a:gd name="connsiteX4-35" fmla="*/ 877819 w 2463662"/>
                <a:gd name="connsiteY4-36" fmla="*/ 0 h 147864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463662" h="1478645">
                  <a:moveTo>
                    <a:pt x="2463662" y="1105159"/>
                  </a:moveTo>
                  <a:lnTo>
                    <a:pt x="2463662" y="1478645"/>
                  </a:lnTo>
                  <a:lnTo>
                    <a:pt x="0" y="1478645"/>
                  </a:lnTo>
                  <a:lnTo>
                    <a:pt x="0" y="0"/>
                  </a:lnTo>
                  <a:lnTo>
                    <a:pt x="877819" y="0"/>
                  </a:lnTo>
                </a:path>
              </a:pathLst>
            </a:custGeom>
            <a:noFill/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组合 4"/>
          <p:cNvGrpSpPr/>
          <p:nvPr/>
        </p:nvGrpSpPr>
        <p:grpSpPr>
          <a:xfrm>
            <a:off x="6555554" y="1450280"/>
            <a:ext cx="4957353" cy="706651"/>
            <a:chOff x="7653931" y="1936955"/>
            <a:chExt cx="2917077" cy="366699"/>
          </a:xfrm>
        </p:grpSpPr>
        <p:sp>
          <p:nvSpPr>
            <p:cNvPr id="19" name="矩形 5"/>
            <p:cNvSpPr/>
            <p:nvPr/>
          </p:nvSpPr>
          <p:spPr>
            <a:xfrm>
              <a:off x="7653931" y="1936955"/>
              <a:ext cx="2917077" cy="353128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ACCBF9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64"/>
            <p:cNvSpPr txBox="1"/>
            <p:nvPr/>
          </p:nvSpPr>
          <p:spPr>
            <a:xfrm>
              <a:off x="7985135" y="1968257"/>
              <a:ext cx="2149631" cy="3353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8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pPr algn="ctr" fontAlgn="ctr"/>
              <a:r>
                <a:rPr lang="en-US" altLang="zh-CN" sz="36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Introduction</a:t>
              </a:r>
            </a:p>
          </p:txBody>
        </p:sp>
      </p:grpSp>
      <p:sp>
        <p:nvSpPr>
          <p:cNvPr id="29" name="矩形 14"/>
          <p:cNvSpPr>
            <a:spLocks noChangeArrowheads="1"/>
          </p:cNvSpPr>
          <p:nvPr/>
        </p:nvSpPr>
        <p:spPr bwMode="auto">
          <a:xfrm>
            <a:off x="5411580" y="1463354"/>
            <a:ext cx="771255" cy="593725"/>
          </a:xfrm>
          <a:prstGeom prst="rect">
            <a:avLst/>
          </a:prstGeom>
          <a:solidFill>
            <a:srgbClr val="5B9BD5">
              <a:lumMod val="75000"/>
            </a:srgbClr>
          </a:solidFill>
          <a:ln w="9525">
            <a:noFill/>
            <a:miter lim="800000"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30" name="文本框 15"/>
          <p:cNvSpPr txBox="1">
            <a:spLocks noChangeArrowheads="1"/>
          </p:cNvSpPr>
          <p:nvPr/>
        </p:nvSpPr>
        <p:spPr bwMode="auto">
          <a:xfrm>
            <a:off x="5586326" y="1432655"/>
            <a:ext cx="468312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6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Ⅰ</a:t>
            </a:r>
            <a:endParaRPr lang="zh-CN" altLang="en-US" sz="3600" b="1" kern="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L 形 16"/>
          <p:cNvSpPr/>
          <p:nvPr/>
        </p:nvSpPr>
        <p:spPr bwMode="auto">
          <a:xfrm rot="16200000">
            <a:off x="5639258" y="1517059"/>
            <a:ext cx="612775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</a:ln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kern="0">
              <a:solidFill>
                <a:srgbClr val="00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08538" y="2444754"/>
            <a:ext cx="6110900" cy="819266"/>
            <a:chOff x="5525560" y="2774773"/>
            <a:chExt cx="6110900" cy="819266"/>
          </a:xfrm>
        </p:grpSpPr>
        <p:grpSp>
          <p:nvGrpSpPr>
            <p:cNvPr id="21" name="组合 17"/>
            <p:cNvGrpSpPr/>
            <p:nvPr/>
          </p:nvGrpSpPr>
          <p:grpSpPr>
            <a:xfrm>
              <a:off x="6672577" y="2774773"/>
              <a:ext cx="4963883" cy="752181"/>
              <a:chOff x="7475536" y="1918885"/>
              <a:chExt cx="2923499" cy="390325"/>
            </a:xfrm>
          </p:grpSpPr>
          <p:sp>
            <p:nvSpPr>
              <p:cNvPr id="22" name="矩形 18"/>
              <p:cNvSpPr/>
              <p:nvPr/>
            </p:nvSpPr>
            <p:spPr>
              <a:xfrm>
                <a:off x="7475536" y="1925351"/>
                <a:ext cx="2917076" cy="353128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rgbClr val="ACCBF9">
                      <a:lumMod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TextBox 64"/>
              <p:cNvSpPr txBox="1"/>
              <p:nvPr/>
            </p:nvSpPr>
            <p:spPr>
              <a:xfrm>
                <a:off x="8072970" y="1973813"/>
                <a:ext cx="1627572" cy="335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800">
                    <a:solidFill>
                      <a:schemeClr val="tx1">
                        <a:lumMod val="75000"/>
                        <a:lumOff val="25000"/>
                      </a:schemeClr>
                    </a:solidFill>
                  </a:defRPr>
                </a:lvl1pPr>
              </a:lstStyle>
              <a:p>
                <a:pPr algn="ctr" fontAlgn="ctr"/>
                <a:r>
                  <a:rPr lang="en-US" altLang="zh-CN" sz="36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Basic Test</a:t>
                </a:r>
              </a:p>
            </p:txBody>
          </p:sp>
          <p:sp>
            <p:nvSpPr>
              <p:cNvPr id="24" name="任意多边形 6"/>
              <p:cNvSpPr/>
              <p:nvPr/>
            </p:nvSpPr>
            <p:spPr>
              <a:xfrm>
                <a:off x="7826396" y="1918885"/>
                <a:ext cx="2572639" cy="368039"/>
              </a:xfrm>
              <a:custGeom>
                <a:avLst/>
                <a:gdLst>
                  <a:gd name="connsiteX0" fmla="*/ 0 w 2463662"/>
                  <a:gd name="connsiteY0" fmla="*/ 0 h 1478645"/>
                  <a:gd name="connsiteX1" fmla="*/ 877819 w 2463662"/>
                  <a:gd name="connsiteY1" fmla="*/ 0 h 1478645"/>
                  <a:gd name="connsiteX2" fmla="*/ 877819 w 2463662"/>
                  <a:gd name="connsiteY2" fmla="*/ 1105159 h 1478645"/>
                  <a:gd name="connsiteX3" fmla="*/ 2463662 w 2463662"/>
                  <a:gd name="connsiteY3" fmla="*/ 1105159 h 1478645"/>
                  <a:gd name="connsiteX4" fmla="*/ 2463662 w 2463662"/>
                  <a:gd name="connsiteY4" fmla="*/ 1478645 h 1478645"/>
                  <a:gd name="connsiteX5" fmla="*/ 0 w 2463662"/>
                  <a:gd name="connsiteY5" fmla="*/ 1478645 h 1478645"/>
                  <a:gd name="connsiteX6" fmla="*/ 0 w 2463662"/>
                  <a:gd name="connsiteY6" fmla="*/ 0 h 1478645"/>
                  <a:gd name="connsiteX0-1" fmla="*/ 877819 w 2463662"/>
                  <a:gd name="connsiteY0-2" fmla="*/ 1105159 h 1478645"/>
                  <a:gd name="connsiteX1-3" fmla="*/ 2463662 w 2463662"/>
                  <a:gd name="connsiteY1-4" fmla="*/ 1105159 h 1478645"/>
                  <a:gd name="connsiteX2-5" fmla="*/ 2463662 w 2463662"/>
                  <a:gd name="connsiteY2-6" fmla="*/ 1478645 h 1478645"/>
                  <a:gd name="connsiteX3-7" fmla="*/ 0 w 2463662"/>
                  <a:gd name="connsiteY3-8" fmla="*/ 1478645 h 1478645"/>
                  <a:gd name="connsiteX4-9" fmla="*/ 0 w 2463662"/>
                  <a:gd name="connsiteY4-10" fmla="*/ 0 h 1478645"/>
                  <a:gd name="connsiteX5-11" fmla="*/ 877819 w 2463662"/>
                  <a:gd name="connsiteY5-12" fmla="*/ 0 h 1478645"/>
                  <a:gd name="connsiteX6-13" fmla="*/ 969259 w 2463662"/>
                  <a:gd name="connsiteY6-14" fmla="*/ 1196599 h 1478645"/>
                  <a:gd name="connsiteX0-15" fmla="*/ 877819 w 2463662"/>
                  <a:gd name="connsiteY0-16" fmla="*/ 1105159 h 1478645"/>
                  <a:gd name="connsiteX1-17" fmla="*/ 2463662 w 2463662"/>
                  <a:gd name="connsiteY1-18" fmla="*/ 1105159 h 1478645"/>
                  <a:gd name="connsiteX2-19" fmla="*/ 2463662 w 2463662"/>
                  <a:gd name="connsiteY2-20" fmla="*/ 1478645 h 1478645"/>
                  <a:gd name="connsiteX3-21" fmla="*/ 0 w 2463662"/>
                  <a:gd name="connsiteY3-22" fmla="*/ 1478645 h 1478645"/>
                  <a:gd name="connsiteX4-23" fmla="*/ 0 w 2463662"/>
                  <a:gd name="connsiteY4-24" fmla="*/ 0 h 1478645"/>
                  <a:gd name="connsiteX5-25" fmla="*/ 877819 w 2463662"/>
                  <a:gd name="connsiteY5-26" fmla="*/ 0 h 1478645"/>
                  <a:gd name="connsiteX0-27" fmla="*/ 2463662 w 2463662"/>
                  <a:gd name="connsiteY0-28" fmla="*/ 1105159 h 1478645"/>
                  <a:gd name="connsiteX1-29" fmla="*/ 2463662 w 2463662"/>
                  <a:gd name="connsiteY1-30" fmla="*/ 1478645 h 1478645"/>
                  <a:gd name="connsiteX2-31" fmla="*/ 0 w 2463662"/>
                  <a:gd name="connsiteY2-32" fmla="*/ 1478645 h 1478645"/>
                  <a:gd name="connsiteX3-33" fmla="*/ 0 w 2463662"/>
                  <a:gd name="connsiteY3-34" fmla="*/ 0 h 1478645"/>
                  <a:gd name="connsiteX4-35" fmla="*/ 877819 w 2463662"/>
                  <a:gd name="connsiteY4-36" fmla="*/ 0 h 1478645"/>
                  <a:gd name="connsiteX0-37" fmla="*/ 2463662 w 2463662"/>
                  <a:gd name="connsiteY0-38" fmla="*/ 1105159 h 1478645"/>
                  <a:gd name="connsiteX1-39" fmla="*/ 2463662 w 2463662"/>
                  <a:gd name="connsiteY1-40" fmla="*/ 1478645 h 1478645"/>
                  <a:gd name="connsiteX2-41" fmla="*/ 0 w 2463662"/>
                  <a:gd name="connsiteY2-42" fmla="*/ 1478645 h 1478645"/>
                  <a:gd name="connsiteX3-43" fmla="*/ 0 w 2463662"/>
                  <a:gd name="connsiteY3-44" fmla="*/ 0 h 1478645"/>
                  <a:gd name="connsiteX0-45" fmla="*/ 2463662 w 2463662"/>
                  <a:gd name="connsiteY0-46" fmla="*/ 0 h 373486"/>
                  <a:gd name="connsiteX1-47" fmla="*/ 2463662 w 2463662"/>
                  <a:gd name="connsiteY1-48" fmla="*/ 373486 h 373486"/>
                  <a:gd name="connsiteX2-49" fmla="*/ 0 w 2463662"/>
                  <a:gd name="connsiteY2-50" fmla="*/ 373486 h 3734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463662" h="373486">
                    <a:moveTo>
                      <a:pt x="2463662" y="0"/>
                    </a:moveTo>
                    <a:lnTo>
                      <a:pt x="2463662" y="373486"/>
                    </a:lnTo>
                    <a:lnTo>
                      <a:pt x="0" y="373486"/>
                    </a:lnTo>
                  </a:path>
                </a:pathLst>
              </a:custGeom>
              <a:noFill/>
              <a:ln w="317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b="1">
                  <a:solidFill>
                    <a:srgbClr val="ACCBF9">
                      <a:lumMod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矩形 14"/>
            <p:cNvSpPr>
              <a:spLocks noChangeArrowheads="1"/>
            </p:cNvSpPr>
            <p:nvPr/>
          </p:nvSpPr>
          <p:spPr bwMode="auto">
            <a:xfrm>
              <a:off x="5525560" y="2920193"/>
              <a:ext cx="771255" cy="593725"/>
            </a:xfrm>
            <a:prstGeom prst="rect">
              <a:avLst/>
            </a:prstGeom>
            <a:solidFill>
              <a:srgbClr val="5B9BD5">
                <a:lumMod val="75000"/>
              </a:srgbClr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33" name="文本框 15"/>
            <p:cNvSpPr txBox="1">
              <a:spLocks noChangeArrowheads="1"/>
            </p:cNvSpPr>
            <p:nvPr/>
          </p:nvSpPr>
          <p:spPr bwMode="auto">
            <a:xfrm>
              <a:off x="5624821" y="2909142"/>
              <a:ext cx="468312" cy="647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36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Ⅱ</a:t>
              </a:r>
            </a:p>
          </p:txBody>
        </p:sp>
        <p:sp>
          <p:nvSpPr>
            <p:cNvPr id="34" name="L 形 16"/>
            <p:cNvSpPr/>
            <p:nvPr/>
          </p:nvSpPr>
          <p:spPr bwMode="auto">
            <a:xfrm rot="16200000">
              <a:off x="5756273" y="2983646"/>
              <a:ext cx="612775" cy="6080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607845"/>
                </a:cxn>
                <a:cxn ang="0">
                  <a:pos x="613411" y="607845"/>
                </a:cxn>
                <a:cxn ang="0">
                  <a:pos x="613411" y="607845"/>
                </a:cxn>
                <a:cxn ang="0">
                  <a:pos x="0" y="607845"/>
                </a:cxn>
                <a:cxn ang="0">
                  <a:pos x="0" y="0"/>
                </a:cxn>
              </a:cxnLst>
              <a:rect l="0" t="0" r="r" b="b"/>
              <a:pathLst>
                <a:path w="613411" h="607845">
                  <a:moveTo>
                    <a:pt x="0" y="0"/>
                  </a:moveTo>
                  <a:lnTo>
                    <a:pt x="0" y="0"/>
                  </a:lnTo>
                  <a:lnTo>
                    <a:pt x="0" y="607845"/>
                  </a:lnTo>
                  <a:lnTo>
                    <a:pt x="613411" y="607845"/>
                  </a:lnTo>
                  <a:lnTo>
                    <a:pt x="0" y="607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BAB"/>
            </a:solidFill>
            <a:ln w="12700" cap="flat" cmpd="sng">
              <a:solidFill>
                <a:srgbClr val="7F7F7F"/>
              </a:solidFill>
              <a:round/>
            </a:ln>
          </p:spPr>
          <p:txBody>
            <a:bodyPr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408538" y="3492010"/>
            <a:ext cx="6106716" cy="770824"/>
            <a:chOff x="5525560" y="3924600"/>
            <a:chExt cx="6106716" cy="770824"/>
          </a:xfrm>
        </p:grpSpPr>
        <p:grpSp>
          <p:nvGrpSpPr>
            <p:cNvPr id="25" name="组合 21"/>
            <p:cNvGrpSpPr/>
            <p:nvPr/>
          </p:nvGrpSpPr>
          <p:grpSpPr>
            <a:xfrm>
              <a:off x="6672577" y="3939833"/>
              <a:ext cx="4959699" cy="755591"/>
              <a:chOff x="7732071" y="1953123"/>
              <a:chExt cx="2887886" cy="392095"/>
            </a:xfrm>
          </p:grpSpPr>
          <p:sp>
            <p:nvSpPr>
              <p:cNvPr id="26" name="矩形 22"/>
              <p:cNvSpPr/>
              <p:nvPr/>
            </p:nvSpPr>
            <p:spPr>
              <a:xfrm>
                <a:off x="7732071" y="1953123"/>
                <a:ext cx="2883972" cy="353128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rgbClr val="ACCBF9">
                      <a:lumMod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TextBox 64"/>
              <p:cNvSpPr txBox="1"/>
              <p:nvPr/>
            </p:nvSpPr>
            <p:spPr>
              <a:xfrm>
                <a:off x="8322725" y="2009821"/>
                <a:ext cx="1609101" cy="335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800">
                    <a:solidFill>
                      <a:schemeClr val="tx1">
                        <a:lumMod val="75000"/>
                        <a:lumOff val="25000"/>
                      </a:schemeClr>
                    </a:solidFill>
                  </a:defRPr>
                </a:lvl1pPr>
              </a:lstStyle>
              <a:p>
                <a:pPr algn="ctr" fontAlgn="ctr"/>
                <a:r>
                  <a:rPr lang="en-US" altLang="zh-CN" sz="36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Bonus Check</a:t>
                </a:r>
              </a:p>
            </p:txBody>
          </p:sp>
          <p:sp>
            <p:nvSpPr>
              <p:cNvPr id="28" name="任意多边形 6"/>
              <p:cNvSpPr/>
              <p:nvPr/>
            </p:nvSpPr>
            <p:spPr>
              <a:xfrm>
                <a:off x="8076512" y="1953123"/>
                <a:ext cx="2543445" cy="368039"/>
              </a:xfrm>
              <a:custGeom>
                <a:avLst/>
                <a:gdLst>
                  <a:gd name="connsiteX0" fmla="*/ 0 w 2463662"/>
                  <a:gd name="connsiteY0" fmla="*/ 0 h 1478645"/>
                  <a:gd name="connsiteX1" fmla="*/ 877819 w 2463662"/>
                  <a:gd name="connsiteY1" fmla="*/ 0 h 1478645"/>
                  <a:gd name="connsiteX2" fmla="*/ 877819 w 2463662"/>
                  <a:gd name="connsiteY2" fmla="*/ 1105159 h 1478645"/>
                  <a:gd name="connsiteX3" fmla="*/ 2463662 w 2463662"/>
                  <a:gd name="connsiteY3" fmla="*/ 1105159 h 1478645"/>
                  <a:gd name="connsiteX4" fmla="*/ 2463662 w 2463662"/>
                  <a:gd name="connsiteY4" fmla="*/ 1478645 h 1478645"/>
                  <a:gd name="connsiteX5" fmla="*/ 0 w 2463662"/>
                  <a:gd name="connsiteY5" fmla="*/ 1478645 h 1478645"/>
                  <a:gd name="connsiteX6" fmla="*/ 0 w 2463662"/>
                  <a:gd name="connsiteY6" fmla="*/ 0 h 1478645"/>
                  <a:gd name="connsiteX0-1" fmla="*/ 877819 w 2463662"/>
                  <a:gd name="connsiteY0-2" fmla="*/ 1105159 h 1478645"/>
                  <a:gd name="connsiteX1-3" fmla="*/ 2463662 w 2463662"/>
                  <a:gd name="connsiteY1-4" fmla="*/ 1105159 h 1478645"/>
                  <a:gd name="connsiteX2-5" fmla="*/ 2463662 w 2463662"/>
                  <a:gd name="connsiteY2-6" fmla="*/ 1478645 h 1478645"/>
                  <a:gd name="connsiteX3-7" fmla="*/ 0 w 2463662"/>
                  <a:gd name="connsiteY3-8" fmla="*/ 1478645 h 1478645"/>
                  <a:gd name="connsiteX4-9" fmla="*/ 0 w 2463662"/>
                  <a:gd name="connsiteY4-10" fmla="*/ 0 h 1478645"/>
                  <a:gd name="connsiteX5-11" fmla="*/ 877819 w 2463662"/>
                  <a:gd name="connsiteY5-12" fmla="*/ 0 h 1478645"/>
                  <a:gd name="connsiteX6-13" fmla="*/ 969259 w 2463662"/>
                  <a:gd name="connsiteY6-14" fmla="*/ 1196599 h 1478645"/>
                  <a:gd name="connsiteX0-15" fmla="*/ 877819 w 2463662"/>
                  <a:gd name="connsiteY0-16" fmla="*/ 1105159 h 1478645"/>
                  <a:gd name="connsiteX1-17" fmla="*/ 2463662 w 2463662"/>
                  <a:gd name="connsiteY1-18" fmla="*/ 1105159 h 1478645"/>
                  <a:gd name="connsiteX2-19" fmla="*/ 2463662 w 2463662"/>
                  <a:gd name="connsiteY2-20" fmla="*/ 1478645 h 1478645"/>
                  <a:gd name="connsiteX3-21" fmla="*/ 0 w 2463662"/>
                  <a:gd name="connsiteY3-22" fmla="*/ 1478645 h 1478645"/>
                  <a:gd name="connsiteX4-23" fmla="*/ 0 w 2463662"/>
                  <a:gd name="connsiteY4-24" fmla="*/ 0 h 1478645"/>
                  <a:gd name="connsiteX5-25" fmla="*/ 877819 w 2463662"/>
                  <a:gd name="connsiteY5-26" fmla="*/ 0 h 1478645"/>
                  <a:gd name="connsiteX0-27" fmla="*/ 2463662 w 2463662"/>
                  <a:gd name="connsiteY0-28" fmla="*/ 1105159 h 1478645"/>
                  <a:gd name="connsiteX1-29" fmla="*/ 2463662 w 2463662"/>
                  <a:gd name="connsiteY1-30" fmla="*/ 1478645 h 1478645"/>
                  <a:gd name="connsiteX2-31" fmla="*/ 0 w 2463662"/>
                  <a:gd name="connsiteY2-32" fmla="*/ 1478645 h 1478645"/>
                  <a:gd name="connsiteX3-33" fmla="*/ 0 w 2463662"/>
                  <a:gd name="connsiteY3-34" fmla="*/ 0 h 1478645"/>
                  <a:gd name="connsiteX4-35" fmla="*/ 877819 w 2463662"/>
                  <a:gd name="connsiteY4-36" fmla="*/ 0 h 1478645"/>
                  <a:gd name="connsiteX0-37" fmla="*/ 2463662 w 2463662"/>
                  <a:gd name="connsiteY0-38" fmla="*/ 1105159 h 1478645"/>
                  <a:gd name="connsiteX1-39" fmla="*/ 2463662 w 2463662"/>
                  <a:gd name="connsiteY1-40" fmla="*/ 1478645 h 1478645"/>
                  <a:gd name="connsiteX2-41" fmla="*/ 0 w 2463662"/>
                  <a:gd name="connsiteY2-42" fmla="*/ 1478645 h 1478645"/>
                  <a:gd name="connsiteX3-43" fmla="*/ 0 w 2463662"/>
                  <a:gd name="connsiteY3-44" fmla="*/ 0 h 1478645"/>
                  <a:gd name="connsiteX0-45" fmla="*/ 2463662 w 2463662"/>
                  <a:gd name="connsiteY0-46" fmla="*/ 0 h 373486"/>
                  <a:gd name="connsiteX1-47" fmla="*/ 2463662 w 2463662"/>
                  <a:gd name="connsiteY1-48" fmla="*/ 373486 h 373486"/>
                  <a:gd name="connsiteX2-49" fmla="*/ 0 w 2463662"/>
                  <a:gd name="connsiteY2-50" fmla="*/ 373486 h 3734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463662" h="373486">
                    <a:moveTo>
                      <a:pt x="2463662" y="0"/>
                    </a:moveTo>
                    <a:lnTo>
                      <a:pt x="2463662" y="373486"/>
                    </a:lnTo>
                    <a:lnTo>
                      <a:pt x="0" y="373486"/>
                    </a:lnTo>
                  </a:path>
                </a:pathLst>
              </a:custGeom>
              <a:noFill/>
              <a:ln w="317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b="1">
                  <a:solidFill>
                    <a:srgbClr val="ACCBF9">
                      <a:lumMod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5" name="矩形 14"/>
            <p:cNvSpPr>
              <a:spLocks noChangeArrowheads="1"/>
            </p:cNvSpPr>
            <p:nvPr/>
          </p:nvSpPr>
          <p:spPr bwMode="auto">
            <a:xfrm>
              <a:off x="5525560" y="3955278"/>
              <a:ext cx="771255" cy="593725"/>
            </a:xfrm>
            <a:prstGeom prst="rect">
              <a:avLst/>
            </a:prstGeom>
            <a:solidFill>
              <a:srgbClr val="5B9BD5">
                <a:lumMod val="75000"/>
              </a:srgbClr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36" name="文本框 15"/>
            <p:cNvSpPr txBox="1">
              <a:spLocks noChangeArrowheads="1"/>
            </p:cNvSpPr>
            <p:nvPr/>
          </p:nvSpPr>
          <p:spPr bwMode="auto">
            <a:xfrm>
              <a:off x="5567360" y="3924600"/>
              <a:ext cx="468312" cy="647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6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Ⅲ</a:t>
              </a:r>
              <a:endParaRPr lang="zh-CN" altLang="en-US" sz="36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L 形 16"/>
            <p:cNvSpPr/>
            <p:nvPr/>
          </p:nvSpPr>
          <p:spPr bwMode="auto">
            <a:xfrm rot="16200000">
              <a:off x="5756272" y="4026946"/>
              <a:ext cx="612775" cy="6080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607845"/>
                </a:cxn>
                <a:cxn ang="0">
                  <a:pos x="613411" y="607845"/>
                </a:cxn>
                <a:cxn ang="0">
                  <a:pos x="613411" y="607845"/>
                </a:cxn>
                <a:cxn ang="0">
                  <a:pos x="0" y="607845"/>
                </a:cxn>
                <a:cxn ang="0">
                  <a:pos x="0" y="0"/>
                </a:cxn>
              </a:cxnLst>
              <a:rect l="0" t="0" r="r" b="b"/>
              <a:pathLst>
                <a:path w="613411" h="607845">
                  <a:moveTo>
                    <a:pt x="0" y="0"/>
                  </a:moveTo>
                  <a:lnTo>
                    <a:pt x="0" y="0"/>
                  </a:lnTo>
                  <a:lnTo>
                    <a:pt x="0" y="607845"/>
                  </a:lnTo>
                  <a:lnTo>
                    <a:pt x="613411" y="607845"/>
                  </a:lnTo>
                  <a:lnTo>
                    <a:pt x="0" y="607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BAB"/>
            </a:solidFill>
            <a:ln w="12700" cap="flat" cmpd="sng">
              <a:solidFill>
                <a:srgbClr val="7F7F7F"/>
              </a:solidFill>
              <a:round/>
            </a:ln>
          </p:spPr>
          <p:txBody>
            <a:bodyPr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sp>
        <p:nvSpPr>
          <p:cNvPr id="40" name="任意多边形 6"/>
          <p:cNvSpPr/>
          <p:nvPr/>
        </p:nvSpPr>
        <p:spPr>
          <a:xfrm>
            <a:off x="7125134" y="1432655"/>
            <a:ext cx="4387773" cy="709234"/>
          </a:xfrm>
          <a:custGeom>
            <a:avLst/>
            <a:gdLst>
              <a:gd name="connsiteX0" fmla="*/ 0 w 2463662"/>
              <a:gd name="connsiteY0" fmla="*/ 0 h 1478645"/>
              <a:gd name="connsiteX1" fmla="*/ 877819 w 2463662"/>
              <a:gd name="connsiteY1" fmla="*/ 0 h 1478645"/>
              <a:gd name="connsiteX2" fmla="*/ 877819 w 2463662"/>
              <a:gd name="connsiteY2" fmla="*/ 1105159 h 1478645"/>
              <a:gd name="connsiteX3" fmla="*/ 2463662 w 2463662"/>
              <a:gd name="connsiteY3" fmla="*/ 1105159 h 1478645"/>
              <a:gd name="connsiteX4" fmla="*/ 2463662 w 2463662"/>
              <a:gd name="connsiteY4" fmla="*/ 1478645 h 1478645"/>
              <a:gd name="connsiteX5" fmla="*/ 0 w 2463662"/>
              <a:gd name="connsiteY5" fmla="*/ 1478645 h 1478645"/>
              <a:gd name="connsiteX6" fmla="*/ 0 w 2463662"/>
              <a:gd name="connsiteY6" fmla="*/ 0 h 1478645"/>
              <a:gd name="connsiteX0-1" fmla="*/ 877819 w 2463662"/>
              <a:gd name="connsiteY0-2" fmla="*/ 1105159 h 1478645"/>
              <a:gd name="connsiteX1-3" fmla="*/ 2463662 w 2463662"/>
              <a:gd name="connsiteY1-4" fmla="*/ 1105159 h 1478645"/>
              <a:gd name="connsiteX2-5" fmla="*/ 2463662 w 2463662"/>
              <a:gd name="connsiteY2-6" fmla="*/ 1478645 h 1478645"/>
              <a:gd name="connsiteX3-7" fmla="*/ 0 w 2463662"/>
              <a:gd name="connsiteY3-8" fmla="*/ 1478645 h 1478645"/>
              <a:gd name="connsiteX4-9" fmla="*/ 0 w 2463662"/>
              <a:gd name="connsiteY4-10" fmla="*/ 0 h 1478645"/>
              <a:gd name="connsiteX5-11" fmla="*/ 877819 w 2463662"/>
              <a:gd name="connsiteY5-12" fmla="*/ 0 h 1478645"/>
              <a:gd name="connsiteX6-13" fmla="*/ 969259 w 2463662"/>
              <a:gd name="connsiteY6-14" fmla="*/ 1196599 h 1478645"/>
              <a:gd name="connsiteX0-15" fmla="*/ 877819 w 2463662"/>
              <a:gd name="connsiteY0-16" fmla="*/ 1105159 h 1478645"/>
              <a:gd name="connsiteX1-17" fmla="*/ 2463662 w 2463662"/>
              <a:gd name="connsiteY1-18" fmla="*/ 1105159 h 1478645"/>
              <a:gd name="connsiteX2-19" fmla="*/ 2463662 w 2463662"/>
              <a:gd name="connsiteY2-20" fmla="*/ 1478645 h 1478645"/>
              <a:gd name="connsiteX3-21" fmla="*/ 0 w 2463662"/>
              <a:gd name="connsiteY3-22" fmla="*/ 1478645 h 1478645"/>
              <a:gd name="connsiteX4-23" fmla="*/ 0 w 2463662"/>
              <a:gd name="connsiteY4-24" fmla="*/ 0 h 1478645"/>
              <a:gd name="connsiteX5-25" fmla="*/ 877819 w 2463662"/>
              <a:gd name="connsiteY5-26" fmla="*/ 0 h 1478645"/>
              <a:gd name="connsiteX0-27" fmla="*/ 2463662 w 2463662"/>
              <a:gd name="connsiteY0-28" fmla="*/ 1105159 h 1478645"/>
              <a:gd name="connsiteX1-29" fmla="*/ 2463662 w 2463662"/>
              <a:gd name="connsiteY1-30" fmla="*/ 1478645 h 1478645"/>
              <a:gd name="connsiteX2-31" fmla="*/ 0 w 2463662"/>
              <a:gd name="connsiteY2-32" fmla="*/ 1478645 h 1478645"/>
              <a:gd name="connsiteX3-33" fmla="*/ 0 w 2463662"/>
              <a:gd name="connsiteY3-34" fmla="*/ 0 h 1478645"/>
              <a:gd name="connsiteX4-35" fmla="*/ 877819 w 2463662"/>
              <a:gd name="connsiteY4-36" fmla="*/ 0 h 1478645"/>
              <a:gd name="connsiteX0-37" fmla="*/ 2463662 w 2463662"/>
              <a:gd name="connsiteY0-38" fmla="*/ 1105159 h 1478645"/>
              <a:gd name="connsiteX1-39" fmla="*/ 2463662 w 2463662"/>
              <a:gd name="connsiteY1-40" fmla="*/ 1478645 h 1478645"/>
              <a:gd name="connsiteX2-41" fmla="*/ 0 w 2463662"/>
              <a:gd name="connsiteY2-42" fmla="*/ 1478645 h 1478645"/>
              <a:gd name="connsiteX3-43" fmla="*/ 0 w 2463662"/>
              <a:gd name="connsiteY3-44" fmla="*/ 0 h 1478645"/>
              <a:gd name="connsiteX0-45" fmla="*/ 2463662 w 2463662"/>
              <a:gd name="connsiteY0-46" fmla="*/ 0 h 373486"/>
              <a:gd name="connsiteX1-47" fmla="*/ 2463662 w 2463662"/>
              <a:gd name="connsiteY1-48" fmla="*/ 373486 h 373486"/>
              <a:gd name="connsiteX2-49" fmla="*/ 0 w 2463662"/>
              <a:gd name="connsiteY2-50" fmla="*/ 373486 h 3734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463662" h="373486">
                <a:moveTo>
                  <a:pt x="2463662" y="0"/>
                </a:moveTo>
                <a:lnTo>
                  <a:pt x="2463662" y="373486"/>
                </a:lnTo>
                <a:lnTo>
                  <a:pt x="0" y="373486"/>
                </a:lnTo>
              </a:path>
            </a:pathLst>
          </a:cu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b="1">
              <a:solidFill>
                <a:srgbClr val="ACCBF9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>
            <a:grpSpLocks noGrp="1" noUngrp="1" noRot="1" noMove="1" noResize="1"/>
          </p:cNvGrpSpPr>
          <p:nvPr/>
        </p:nvGrpSpPr>
        <p:grpSpPr>
          <a:xfrm>
            <a:off x="-5182" y="0"/>
            <a:ext cx="12192000" cy="617619"/>
            <a:chOff x="0" y="-123096"/>
            <a:chExt cx="12192000" cy="617619"/>
          </a:xfrm>
        </p:grpSpPr>
        <p:pic>
          <p:nvPicPr>
            <p:cNvPr id="44" name="图片 43" descr="徽标&#10;&#10;描述已自动生成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2603" y="-123096"/>
              <a:ext cx="2185816" cy="498414"/>
            </a:xfrm>
            <a:prstGeom prst="rect">
              <a:avLst/>
            </a:prstGeom>
          </p:spPr>
        </p:pic>
        <p:sp>
          <p:nvSpPr>
            <p:cNvPr id="45" name="矩形 4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448804"/>
              <a:ext cx="12192000" cy="4571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401816" y="4530788"/>
            <a:ext cx="6106716" cy="724463"/>
            <a:chOff x="5525560" y="3924600"/>
            <a:chExt cx="6106716" cy="724463"/>
          </a:xfrm>
        </p:grpSpPr>
        <p:grpSp>
          <p:nvGrpSpPr>
            <p:cNvPr id="5" name="组合 21"/>
            <p:cNvGrpSpPr/>
            <p:nvPr/>
          </p:nvGrpSpPr>
          <p:grpSpPr>
            <a:xfrm>
              <a:off x="6672577" y="3939830"/>
              <a:ext cx="4959699" cy="709233"/>
              <a:chOff x="7732071" y="1953123"/>
              <a:chExt cx="2887886" cy="368039"/>
            </a:xfrm>
          </p:grpSpPr>
          <p:sp>
            <p:nvSpPr>
              <p:cNvPr id="9" name="矩形 22"/>
              <p:cNvSpPr/>
              <p:nvPr/>
            </p:nvSpPr>
            <p:spPr>
              <a:xfrm>
                <a:off x="7732071" y="1953123"/>
                <a:ext cx="2883972" cy="353128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rgbClr val="ACCBF9">
                      <a:lumMod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64"/>
              <p:cNvSpPr txBox="1"/>
              <p:nvPr/>
            </p:nvSpPr>
            <p:spPr>
              <a:xfrm>
                <a:off x="7992334" y="1983854"/>
                <a:ext cx="2413135" cy="335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800">
                    <a:solidFill>
                      <a:schemeClr val="tx1">
                        <a:lumMod val="75000"/>
                        <a:lumOff val="25000"/>
                      </a:schemeClr>
                    </a:solidFill>
                  </a:defRPr>
                </a:lvl1pPr>
              </a:lstStyle>
              <a:p>
                <a:pPr algn="ctr" fontAlgn="ctr"/>
                <a:r>
                  <a:rPr lang="en-US" altLang="zh-CN" sz="36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Contribution Rate</a:t>
                </a:r>
              </a:p>
            </p:txBody>
          </p:sp>
          <p:sp>
            <p:nvSpPr>
              <p:cNvPr id="11" name="任意多边形 6"/>
              <p:cNvSpPr/>
              <p:nvPr/>
            </p:nvSpPr>
            <p:spPr>
              <a:xfrm>
                <a:off x="8076512" y="1953123"/>
                <a:ext cx="2543445" cy="368039"/>
              </a:xfrm>
              <a:custGeom>
                <a:avLst/>
                <a:gdLst>
                  <a:gd name="connsiteX0" fmla="*/ 0 w 2463662"/>
                  <a:gd name="connsiteY0" fmla="*/ 0 h 1478645"/>
                  <a:gd name="connsiteX1" fmla="*/ 877819 w 2463662"/>
                  <a:gd name="connsiteY1" fmla="*/ 0 h 1478645"/>
                  <a:gd name="connsiteX2" fmla="*/ 877819 w 2463662"/>
                  <a:gd name="connsiteY2" fmla="*/ 1105159 h 1478645"/>
                  <a:gd name="connsiteX3" fmla="*/ 2463662 w 2463662"/>
                  <a:gd name="connsiteY3" fmla="*/ 1105159 h 1478645"/>
                  <a:gd name="connsiteX4" fmla="*/ 2463662 w 2463662"/>
                  <a:gd name="connsiteY4" fmla="*/ 1478645 h 1478645"/>
                  <a:gd name="connsiteX5" fmla="*/ 0 w 2463662"/>
                  <a:gd name="connsiteY5" fmla="*/ 1478645 h 1478645"/>
                  <a:gd name="connsiteX6" fmla="*/ 0 w 2463662"/>
                  <a:gd name="connsiteY6" fmla="*/ 0 h 1478645"/>
                  <a:gd name="connsiteX0-1" fmla="*/ 877819 w 2463662"/>
                  <a:gd name="connsiteY0-2" fmla="*/ 1105159 h 1478645"/>
                  <a:gd name="connsiteX1-3" fmla="*/ 2463662 w 2463662"/>
                  <a:gd name="connsiteY1-4" fmla="*/ 1105159 h 1478645"/>
                  <a:gd name="connsiteX2-5" fmla="*/ 2463662 w 2463662"/>
                  <a:gd name="connsiteY2-6" fmla="*/ 1478645 h 1478645"/>
                  <a:gd name="connsiteX3-7" fmla="*/ 0 w 2463662"/>
                  <a:gd name="connsiteY3-8" fmla="*/ 1478645 h 1478645"/>
                  <a:gd name="connsiteX4-9" fmla="*/ 0 w 2463662"/>
                  <a:gd name="connsiteY4-10" fmla="*/ 0 h 1478645"/>
                  <a:gd name="connsiteX5-11" fmla="*/ 877819 w 2463662"/>
                  <a:gd name="connsiteY5-12" fmla="*/ 0 h 1478645"/>
                  <a:gd name="connsiteX6-13" fmla="*/ 969259 w 2463662"/>
                  <a:gd name="connsiteY6-14" fmla="*/ 1196599 h 1478645"/>
                  <a:gd name="connsiteX0-15" fmla="*/ 877819 w 2463662"/>
                  <a:gd name="connsiteY0-16" fmla="*/ 1105159 h 1478645"/>
                  <a:gd name="connsiteX1-17" fmla="*/ 2463662 w 2463662"/>
                  <a:gd name="connsiteY1-18" fmla="*/ 1105159 h 1478645"/>
                  <a:gd name="connsiteX2-19" fmla="*/ 2463662 w 2463662"/>
                  <a:gd name="connsiteY2-20" fmla="*/ 1478645 h 1478645"/>
                  <a:gd name="connsiteX3-21" fmla="*/ 0 w 2463662"/>
                  <a:gd name="connsiteY3-22" fmla="*/ 1478645 h 1478645"/>
                  <a:gd name="connsiteX4-23" fmla="*/ 0 w 2463662"/>
                  <a:gd name="connsiteY4-24" fmla="*/ 0 h 1478645"/>
                  <a:gd name="connsiteX5-25" fmla="*/ 877819 w 2463662"/>
                  <a:gd name="connsiteY5-26" fmla="*/ 0 h 1478645"/>
                  <a:gd name="connsiteX0-27" fmla="*/ 2463662 w 2463662"/>
                  <a:gd name="connsiteY0-28" fmla="*/ 1105159 h 1478645"/>
                  <a:gd name="connsiteX1-29" fmla="*/ 2463662 w 2463662"/>
                  <a:gd name="connsiteY1-30" fmla="*/ 1478645 h 1478645"/>
                  <a:gd name="connsiteX2-31" fmla="*/ 0 w 2463662"/>
                  <a:gd name="connsiteY2-32" fmla="*/ 1478645 h 1478645"/>
                  <a:gd name="connsiteX3-33" fmla="*/ 0 w 2463662"/>
                  <a:gd name="connsiteY3-34" fmla="*/ 0 h 1478645"/>
                  <a:gd name="connsiteX4-35" fmla="*/ 877819 w 2463662"/>
                  <a:gd name="connsiteY4-36" fmla="*/ 0 h 1478645"/>
                  <a:gd name="connsiteX0-37" fmla="*/ 2463662 w 2463662"/>
                  <a:gd name="connsiteY0-38" fmla="*/ 1105159 h 1478645"/>
                  <a:gd name="connsiteX1-39" fmla="*/ 2463662 w 2463662"/>
                  <a:gd name="connsiteY1-40" fmla="*/ 1478645 h 1478645"/>
                  <a:gd name="connsiteX2-41" fmla="*/ 0 w 2463662"/>
                  <a:gd name="connsiteY2-42" fmla="*/ 1478645 h 1478645"/>
                  <a:gd name="connsiteX3-43" fmla="*/ 0 w 2463662"/>
                  <a:gd name="connsiteY3-44" fmla="*/ 0 h 1478645"/>
                  <a:gd name="connsiteX0-45" fmla="*/ 2463662 w 2463662"/>
                  <a:gd name="connsiteY0-46" fmla="*/ 0 h 373486"/>
                  <a:gd name="connsiteX1-47" fmla="*/ 2463662 w 2463662"/>
                  <a:gd name="connsiteY1-48" fmla="*/ 373486 h 373486"/>
                  <a:gd name="connsiteX2-49" fmla="*/ 0 w 2463662"/>
                  <a:gd name="connsiteY2-50" fmla="*/ 373486 h 3734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463662" h="373486">
                    <a:moveTo>
                      <a:pt x="2463662" y="0"/>
                    </a:moveTo>
                    <a:lnTo>
                      <a:pt x="2463662" y="373486"/>
                    </a:lnTo>
                    <a:lnTo>
                      <a:pt x="0" y="373486"/>
                    </a:lnTo>
                  </a:path>
                </a:pathLst>
              </a:custGeom>
              <a:noFill/>
              <a:ln w="317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b="1">
                  <a:solidFill>
                    <a:srgbClr val="ACCBF9">
                      <a:lumMod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" name="矩形 14"/>
            <p:cNvSpPr>
              <a:spLocks noChangeArrowheads="1"/>
            </p:cNvSpPr>
            <p:nvPr/>
          </p:nvSpPr>
          <p:spPr bwMode="auto">
            <a:xfrm>
              <a:off x="5525560" y="3955278"/>
              <a:ext cx="771255" cy="593725"/>
            </a:xfrm>
            <a:prstGeom prst="rect">
              <a:avLst/>
            </a:prstGeom>
            <a:solidFill>
              <a:srgbClr val="5B9BD5">
                <a:lumMod val="75000"/>
              </a:srgbClr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7" name="文本框 15"/>
            <p:cNvSpPr txBox="1">
              <a:spLocks noChangeArrowheads="1"/>
            </p:cNvSpPr>
            <p:nvPr/>
          </p:nvSpPr>
          <p:spPr bwMode="auto">
            <a:xfrm>
              <a:off x="5567360" y="3924600"/>
              <a:ext cx="468312" cy="647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6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Ⅳ</a:t>
              </a:r>
              <a:endParaRPr lang="zh-CN" altLang="en-US" sz="36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L 形 16"/>
            <p:cNvSpPr/>
            <p:nvPr/>
          </p:nvSpPr>
          <p:spPr bwMode="auto">
            <a:xfrm rot="16200000">
              <a:off x="5756272" y="4026946"/>
              <a:ext cx="612775" cy="6080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607845"/>
                </a:cxn>
                <a:cxn ang="0">
                  <a:pos x="613411" y="607845"/>
                </a:cxn>
                <a:cxn ang="0">
                  <a:pos x="613411" y="607845"/>
                </a:cxn>
                <a:cxn ang="0">
                  <a:pos x="0" y="607845"/>
                </a:cxn>
                <a:cxn ang="0">
                  <a:pos x="0" y="0"/>
                </a:cxn>
              </a:cxnLst>
              <a:rect l="0" t="0" r="r" b="b"/>
              <a:pathLst>
                <a:path w="613411" h="607845">
                  <a:moveTo>
                    <a:pt x="0" y="0"/>
                  </a:moveTo>
                  <a:lnTo>
                    <a:pt x="0" y="0"/>
                  </a:lnTo>
                  <a:lnTo>
                    <a:pt x="0" y="607845"/>
                  </a:lnTo>
                  <a:lnTo>
                    <a:pt x="613411" y="607845"/>
                  </a:lnTo>
                  <a:lnTo>
                    <a:pt x="0" y="607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BAB"/>
            </a:solidFill>
            <a:ln w="12700" cap="flat" cmpd="sng">
              <a:solidFill>
                <a:srgbClr val="7F7F7F"/>
              </a:solidFill>
              <a:round/>
            </a:ln>
          </p:spPr>
          <p:txBody>
            <a:bodyPr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Bonus Check</a:t>
            </a:r>
            <a:endParaRPr 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9872CD-9603-BC15-A04E-4F4E66F245DF}"/>
              </a:ext>
            </a:extLst>
          </p:cNvPr>
          <p:cNvSpPr txBox="1"/>
          <p:nvPr/>
        </p:nvSpPr>
        <p:spPr>
          <a:xfrm>
            <a:off x="4810493" y="718184"/>
            <a:ext cx="6068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SR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F494B9-A8F1-492B-130B-62E06C7B54D5}"/>
              </a:ext>
            </a:extLst>
          </p:cNvPr>
          <p:cNvSpPr txBox="1"/>
          <p:nvPr/>
        </p:nvSpPr>
        <p:spPr>
          <a:xfrm>
            <a:off x="1200395" y="5307973"/>
            <a:ext cx="88223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Receiver</a:t>
            </a:r>
            <a:r>
              <a:rPr lang="zh-CN" altLang="en-US" sz="2000" dirty="0"/>
              <a:t>在接收到</a:t>
            </a:r>
            <a:r>
              <a:rPr lang="en-US" altLang="zh-CN" sz="2000" dirty="0"/>
              <a:t>seq num=150</a:t>
            </a:r>
            <a:r>
              <a:rPr lang="zh-CN" altLang="en-US" sz="2000" dirty="0"/>
              <a:t>的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pkt</a:t>
            </a:r>
            <a:r>
              <a:rPr lang="zh-CN" altLang="en-US" sz="2000" dirty="0"/>
              <a:t>时，前面失序的</a:t>
            </a:r>
            <a:r>
              <a:rPr lang="en-US" altLang="zh-CN" sz="2000" dirty="0"/>
              <a:t>DATA pkt</a:t>
            </a:r>
            <a:r>
              <a:rPr lang="zh-CN" altLang="en-US" sz="2000" dirty="0"/>
              <a:t>重新变成有序，下一个发出的</a:t>
            </a:r>
            <a:r>
              <a:rPr lang="en-US" altLang="zh-CN" sz="2000" dirty="0"/>
              <a:t>ACK pkt</a:t>
            </a:r>
            <a:r>
              <a:rPr lang="zh-CN" altLang="en-US" sz="2000" dirty="0"/>
              <a:t>的</a:t>
            </a:r>
            <a:r>
              <a:rPr lang="en-US" altLang="zh-CN" sz="2000" dirty="0"/>
              <a:t>ack num</a:t>
            </a:r>
            <a:r>
              <a:rPr lang="zh-CN" altLang="en-US" sz="2000" dirty="0"/>
              <a:t>应是目前已经收到</a:t>
            </a:r>
            <a:r>
              <a:rPr lang="en-US" altLang="zh-CN" sz="2000" dirty="0"/>
              <a:t>DATA pkt</a:t>
            </a:r>
            <a:r>
              <a:rPr lang="zh-CN" altLang="en-US" sz="2000" dirty="0"/>
              <a:t>的最大</a:t>
            </a:r>
            <a:r>
              <a:rPr lang="en-US" altLang="zh-CN" sz="2000" dirty="0"/>
              <a:t>seq num</a:t>
            </a:r>
            <a:endParaRPr lang="zh-CN" altLang="en-US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F5E29B1-05E3-0222-71EA-F0BDE8DB5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1754"/>
            <a:ext cx="12205454" cy="353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01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Bonus Check</a:t>
            </a:r>
            <a:endParaRPr 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9872CD-9603-BC15-A04E-4F4E66F245DF}"/>
              </a:ext>
            </a:extLst>
          </p:cNvPr>
          <p:cNvSpPr txBox="1"/>
          <p:nvPr/>
        </p:nvSpPr>
        <p:spPr>
          <a:xfrm>
            <a:off x="4454234" y="643896"/>
            <a:ext cx="6068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Variant of SACK</a:t>
            </a: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9F7FA4-CEFF-D2F1-A96C-A77112C47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45" y="1478610"/>
            <a:ext cx="8134842" cy="20359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3BC34F1-BE3D-C0A3-9FB8-A2FED24356C8}"/>
              </a:ext>
            </a:extLst>
          </p:cNvPr>
          <p:cNvSpPr txBox="1"/>
          <p:nvPr/>
        </p:nvSpPr>
        <p:spPr>
          <a:xfrm>
            <a:off x="8759652" y="1969459"/>
            <a:ext cx="29925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如果失序，则</a:t>
            </a:r>
            <a:r>
              <a:rPr lang="en-US" altLang="zh-CN" sz="2000" dirty="0"/>
              <a:t>Receiver</a:t>
            </a:r>
            <a:r>
              <a:rPr lang="zh-CN" altLang="en-US" sz="2000" dirty="0"/>
              <a:t>在发</a:t>
            </a:r>
            <a:r>
              <a:rPr lang="en-US" altLang="zh-CN" sz="2000" dirty="0"/>
              <a:t>ACK pkt</a:t>
            </a:r>
            <a:r>
              <a:rPr lang="zh-CN" altLang="en-US" sz="2000" dirty="0"/>
              <a:t>时会在</a:t>
            </a:r>
            <a:r>
              <a:rPr lang="en-US" altLang="zh-CN" sz="2000" dirty="0"/>
              <a:t>payload</a:t>
            </a:r>
            <a:r>
              <a:rPr lang="zh-CN" altLang="en-US" sz="2000" dirty="0"/>
              <a:t>中添加所有未收到的失序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pkt</a:t>
            </a:r>
            <a:r>
              <a:rPr lang="zh-CN" altLang="en-US" sz="2000" dirty="0"/>
              <a:t>的</a:t>
            </a:r>
            <a:r>
              <a:rPr lang="en-US" altLang="zh-CN" sz="2000" dirty="0"/>
              <a:t>seq num</a:t>
            </a:r>
            <a:endParaRPr lang="zh-CN" alt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C88ADBD-7038-AB6A-D01E-9AC8C6A74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45" y="3662912"/>
            <a:ext cx="7727571" cy="305852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7264A2C-ABAE-1A20-BD81-951FB041ED91}"/>
              </a:ext>
            </a:extLst>
          </p:cNvPr>
          <p:cNvSpPr txBox="1"/>
          <p:nvPr/>
        </p:nvSpPr>
        <p:spPr>
          <a:xfrm>
            <a:off x="8759652" y="4532550"/>
            <a:ext cx="29925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Sender</a:t>
            </a:r>
            <a:r>
              <a:rPr lang="zh-CN" altLang="en-US" sz="2000" dirty="0"/>
              <a:t>在收到</a:t>
            </a:r>
            <a:r>
              <a:rPr lang="en-US" altLang="zh-CN" sz="2000" dirty="0"/>
              <a:t>ACK pkt</a:t>
            </a:r>
            <a:r>
              <a:rPr lang="zh-CN" altLang="en-US" sz="2000" dirty="0"/>
              <a:t>时会检查</a:t>
            </a:r>
            <a:r>
              <a:rPr lang="en-US" altLang="zh-CN" sz="2000" dirty="0"/>
              <a:t>payload</a:t>
            </a:r>
            <a:r>
              <a:rPr lang="zh-CN" altLang="en-US" sz="2000" dirty="0"/>
              <a:t>中有无信息，并在有信息时一次性多传失序的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pkt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4614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5712792"/>
          </a:xfrm>
          <a:prstGeom prst="rect">
            <a:avLst/>
          </a:prstGeom>
          <a:solidFill>
            <a:srgbClr val="007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46662" y="2175894"/>
            <a:ext cx="5758904" cy="2459328"/>
            <a:chOff x="5584761" y="1852044"/>
            <a:chExt cx="5758904" cy="2459328"/>
          </a:xfrm>
        </p:grpSpPr>
        <p:sp>
          <p:nvSpPr>
            <p:cNvPr id="4" name="矩形 3"/>
            <p:cNvSpPr/>
            <p:nvPr/>
          </p:nvSpPr>
          <p:spPr>
            <a:xfrm>
              <a:off x="5584761" y="1852044"/>
              <a:ext cx="5588064" cy="2185144"/>
            </a:xfrm>
            <a:prstGeom prst="rect">
              <a:avLst/>
            </a:prstGeom>
            <a:solidFill>
              <a:srgbClr val="0073B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531951" y="2449324"/>
              <a:ext cx="181171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spc="600" dirty="0">
                  <a:solidFill>
                    <a:schemeClr val="bg1"/>
                  </a:solidFill>
                  <a:latin typeface="Times New Roman" panose="02020603050405020304" pitchFamily="18" charset="0"/>
                  <a:ea typeface="Source Han Serif SC" panose="02020400000000000000" pitchFamily="18" charset="-122"/>
                  <a:cs typeface="Times New Roman" panose="02020603050405020304" pitchFamily="18" charset="0"/>
                  <a:sym typeface="Source Han Serif SC" panose="02020400000000000000" pitchFamily="18" charset="-122"/>
                </a:rPr>
                <a:t>Ⅳ</a:t>
              </a: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5584761" y="2033825"/>
              <a:ext cx="4850556" cy="1569660"/>
              <a:chOff x="3733945" y="2518871"/>
              <a:chExt cx="4850556" cy="1569660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3733945" y="2518871"/>
                <a:ext cx="485055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8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sym typeface="Source Han Serif SC" panose="02020400000000000000" pitchFamily="18" charset="-122"/>
                  </a:rPr>
                  <a:t>Contribution Rate</a:t>
                </a:r>
                <a:endParaRPr lang="zh-CN" altLang="en-US" sz="4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Source Han Serif SC" panose="02020400000000000000" pitchFamily="18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4048782" y="3557617"/>
                <a:ext cx="27576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1400" dirty="0">
                  <a:solidFill>
                    <a:schemeClr val="bg1"/>
                  </a:solidFill>
                  <a:latin typeface="Source Han Serif SC" panose="02020400000000000000" pitchFamily="18" charset="-122"/>
                  <a:ea typeface="Source Han Serif SC" panose="02020400000000000000" pitchFamily="18" charset="-122"/>
                  <a:cs typeface="Angsana New" panose="02020603050405020304" pitchFamily="18" charset="-34"/>
                  <a:sym typeface="Source Han Serif SC" panose="02020400000000000000" pitchFamily="18" charset="-122"/>
                </a:endParaRPr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647700" y="0"/>
            <a:ext cx="647700" cy="5712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9802" y="6618066"/>
            <a:ext cx="1615253" cy="1429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10688" y="23037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Contribution Rate</a:t>
            </a:r>
            <a:endParaRPr 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2FBF95-6DEB-82D8-6A98-32AC25D65E54}"/>
              </a:ext>
            </a:extLst>
          </p:cNvPr>
          <p:cNvSpPr txBox="1"/>
          <p:nvPr/>
        </p:nvSpPr>
        <p:spPr>
          <a:xfrm>
            <a:off x="3020291" y="2644170"/>
            <a:ext cx="6151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金扬：</a:t>
            </a:r>
            <a:r>
              <a:rPr lang="en-US" altLang="zh-CN" sz="3200" dirty="0"/>
              <a:t>33.3%</a:t>
            </a:r>
          </a:p>
          <a:p>
            <a:r>
              <a:rPr lang="zh-CN" altLang="en-US" sz="3200" dirty="0"/>
              <a:t>黄梓通：</a:t>
            </a:r>
            <a:r>
              <a:rPr lang="en-US" altLang="zh-CN" sz="3200" dirty="0"/>
              <a:t> 33.3%</a:t>
            </a:r>
          </a:p>
          <a:p>
            <a:r>
              <a:rPr lang="zh-CN" altLang="en-US" sz="3200" dirty="0"/>
              <a:t>刘乐奇：</a:t>
            </a:r>
            <a:r>
              <a:rPr lang="en-US" altLang="zh-CN" sz="3200" dirty="0"/>
              <a:t> 33.3%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83119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文本框 3"/>
          <p:cNvSpPr txBox="1"/>
          <p:nvPr/>
        </p:nvSpPr>
        <p:spPr>
          <a:xfrm>
            <a:off x="3813188" y="2497976"/>
            <a:ext cx="64939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chemeClr val="bg1"/>
                </a:solidFill>
              </a:rPr>
              <a:t>Thanks</a:t>
            </a:r>
            <a:endParaRPr lang="zh-CN" altLang="en-US" sz="1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5712792"/>
          </a:xfrm>
          <a:prstGeom prst="rect">
            <a:avLst/>
          </a:prstGeom>
          <a:solidFill>
            <a:srgbClr val="007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46662" y="2175893"/>
            <a:ext cx="5588064" cy="2439095"/>
            <a:chOff x="5584761" y="1852043"/>
            <a:chExt cx="5588064" cy="2439095"/>
          </a:xfrm>
        </p:grpSpPr>
        <p:sp>
          <p:nvSpPr>
            <p:cNvPr id="4" name="矩形 3"/>
            <p:cNvSpPr/>
            <p:nvPr/>
          </p:nvSpPr>
          <p:spPr>
            <a:xfrm>
              <a:off x="5584761" y="1852043"/>
              <a:ext cx="5588064" cy="2185144"/>
            </a:xfrm>
            <a:prstGeom prst="rect">
              <a:avLst/>
            </a:prstGeom>
            <a:solidFill>
              <a:srgbClr val="0073B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79865" y="2429090"/>
              <a:ext cx="75212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spc="600" dirty="0">
                  <a:solidFill>
                    <a:schemeClr val="bg1"/>
                  </a:solidFill>
                  <a:latin typeface="Times New Roman" panose="02020603050405020304" pitchFamily="18" charset="0"/>
                  <a:ea typeface="Source Han Serif SC" panose="02020400000000000000" pitchFamily="18" charset="-122"/>
                  <a:cs typeface="Times New Roman" panose="02020603050405020304" pitchFamily="18" charset="0"/>
                  <a:sym typeface="Source Han Serif SC" panose="02020400000000000000" pitchFamily="18" charset="-122"/>
                </a:rPr>
                <a:t>Ⅰ</a:t>
              </a:r>
              <a:endParaRPr lang="zh-CN" altLang="en-US" sz="11500" spc="600" dirty="0">
                <a:solidFill>
                  <a:schemeClr val="bg1"/>
                </a:solidFill>
                <a:latin typeface="Times New Roman" panose="02020603050405020304" pitchFamily="18" charset="0"/>
                <a:ea typeface="Source Han Serif SC" panose="02020400000000000000" pitchFamily="18" charset="-122"/>
                <a:cs typeface="Times New Roman" panose="02020603050405020304" pitchFamily="18" charset="0"/>
                <a:sym typeface="Source Han Serif SC" panose="02020400000000000000" pitchFamily="18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5584761" y="2013591"/>
              <a:ext cx="4911788" cy="1366757"/>
              <a:chOff x="3733945" y="2498637"/>
              <a:chExt cx="4911788" cy="1366757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3733945" y="2498637"/>
                <a:ext cx="49117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8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sym typeface="Source Han Serif SC" panose="02020400000000000000" pitchFamily="18" charset="-122"/>
                  </a:rPr>
                  <a:t>Introduction</a:t>
                </a:r>
                <a:endParaRPr lang="zh-CN" altLang="en-US" sz="4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Source Han Serif SC" panose="02020400000000000000" pitchFamily="18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4048782" y="3557617"/>
                <a:ext cx="27576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1400" dirty="0">
                  <a:solidFill>
                    <a:schemeClr val="bg1"/>
                  </a:solidFill>
                  <a:latin typeface="Source Han Serif SC" panose="02020400000000000000" pitchFamily="18" charset="-122"/>
                  <a:ea typeface="Source Han Serif SC" panose="02020400000000000000" pitchFamily="18" charset="-122"/>
                  <a:cs typeface="Angsana New" panose="02020603050405020304" pitchFamily="18" charset="-34"/>
                  <a:sym typeface="Source Han Serif SC" panose="02020400000000000000" pitchFamily="18" charset="-122"/>
                </a:endParaRPr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647700" y="0"/>
            <a:ext cx="647700" cy="5712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9802" y="6618066"/>
            <a:ext cx="1615253" cy="1429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6498" y="1864418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/>
              <a:t>No additional classes</a:t>
            </a:r>
          </a:p>
          <a:p>
            <a:pPr lvl="1"/>
            <a:r>
              <a:rPr lang="en-US" altLang="zh-CN" sz="2800" dirty="0"/>
              <a:t>No extension of header</a:t>
            </a:r>
          </a:p>
          <a:p>
            <a:pPr lvl="1"/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Use </a:t>
            </a:r>
            <a:r>
              <a:rPr lang="en-US" altLang="zh-CN" sz="2800" b="1" dirty="0" err="1"/>
              <a:t>dict</a:t>
            </a:r>
            <a:r>
              <a:rPr lang="en-US" altLang="zh-CN" sz="2800" b="1" dirty="0"/>
              <a:t>() </a:t>
            </a:r>
            <a:r>
              <a:rPr lang="en-US" altLang="zh-CN" sz="2800" dirty="0"/>
              <a:t>to handle concurrency</a:t>
            </a:r>
          </a:p>
          <a:p>
            <a:pPr lvl="1"/>
            <a:r>
              <a:rPr lang="en-US" altLang="zh-CN" sz="2800" dirty="0"/>
              <a:t>No change on all basic testing scripts.</a:t>
            </a:r>
            <a:endParaRPr lang="en-US" altLang="zh-CN" sz="2800" i="1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Introduction</a:t>
            </a:r>
            <a:endParaRPr 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3A499C-0FEA-7B9E-2E81-42B64D2AE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889" y="2882996"/>
            <a:ext cx="5175332" cy="19470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Introduction</a:t>
            </a:r>
            <a:endParaRPr lang="en-US" sz="3200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A8699DC-6CA9-9EF2-D82B-D540BDC3F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623" y="1508159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/>
              <a:t>Our handshaking is based on the WHOHAS, IHAVE and GET pkt. </a:t>
            </a:r>
          </a:p>
          <a:p>
            <a:pPr lvl="1"/>
            <a:r>
              <a:rPr lang="en-US" altLang="zh-CN" sz="2800" dirty="0"/>
              <a:t>The connection will be built in receiver when it sent GET pkt and in sender when it received GET pkt.</a:t>
            </a:r>
          </a:p>
          <a:p>
            <a:pPr lvl="1"/>
            <a:r>
              <a:rPr lang="en-US" altLang="zh-CN" sz="2800" dirty="0"/>
              <a:t>Before building the connection, we will check if this channel is busy, i.e., if there is any chunk is receiving. If not, the connection will be built; otherwise, nothing happened.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FC5083B-3715-6A3F-E4E8-B878D962C72C}"/>
              </a:ext>
            </a:extLst>
          </p:cNvPr>
          <p:cNvSpPr txBox="1"/>
          <p:nvPr/>
        </p:nvSpPr>
        <p:spPr>
          <a:xfrm>
            <a:off x="4300693" y="630512"/>
            <a:ext cx="6068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Handshaking</a:t>
            </a:r>
            <a:endParaRPr lang="zh-CN" altLang="en-US" sz="32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2E37E47-271E-EBBD-F01E-1396CD60C2E3}"/>
              </a:ext>
            </a:extLst>
          </p:cNvPr>
          <p:cNvSpPr/>
          <p:nvPr/>
        </p:nvSpPr>
        <p:spPr>
          <a:xfrm>
            <a:off x="3803444" y="5081415"/>
            <a:ext cx="699160" cy="699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32DD613-6853-8E30-CDC4-0389528CA29C}"/>
              </a:ext>
            </a:extLst>
          </p:cNvPr>
          <p:cNvSpPr/>
          <p:nvPr/>
        </p:nvSpPr>
        <p:spPr>
          <a:xfrm>
            <a:off x="6748030" y="5160338"/>
            <a:ext cx="699160" cy="699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E731158-7501-EC48-6283-4E9CC3F71324}"/>
              </a:ext>
            </a:extLst>
          </p:cNvPr>
          <p:cNvSpPr txBox="1"/>
          <p:nvPr/>
        </p:nvSpPr>
        <p:spPr>
          <a:xfrm>
            <a:off x="5135334" y="4624216"/>
            <a:ext cx="1044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WHOHAS</a:t>
            </a:r>
            <a:endParaRPr lang="zh-CN" altLang="en-US" sz="1000" dirty="0"/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8012B93F-8512-873D-B2C6-825EFDF27171}"/>
              </a:ext>
            </a:extLst>
          </p:cNvPr>
          <p:cNvCxnSpPr>
            <a:cxnSpLocks/>
            <a:stCxn id="12" idx="7"/>
            <a:endCxn id="13" idx="1"/>
          </p:cNvCxnSpPr>
          <p:nvPr/>
        </p:nvCxnSpPr>
        <p:spPr>
          <a:xfrm rot="16200000" flipH="1">
            <a:off x="5585855" y="3998162"/>
            <a:ext cx="78923" cy="2450206"/>
          </a:xfrm>
          <a:prstGeom prst="curvedConnector3">
            <a:avLst>
              <a:gd name="adj1" fmla="val -4193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597E2E35-D212-5976-1ACD-0F6D60127E11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rot="10800000">
            <a:off x="4502604" y="5430996"/>
            <a:ext cx="2245426" cy="789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AEA2E781-6C36-58CF-F2F5-610F290E1831}"/>
              </a:ext>
            </a:extLst>
          </p:cNvPr>
          <p:cNvSpPr txBox="1"/>
          <p:nvPr/>
        </p:nvSpPr>
        <p:spPr>
          <a:xfrm>
            <a:off x="5283678" y="5263696"/>
            <a:ext cx="1044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IHAVE</a:t>
            </a:r>
            <a:endParaRPr lang="zh-CN" altLang="en-US" sz="1000" dirty="0"/>
          </a:p>
        </p:txBody>
      </p: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27E17930-5B90-4239-4867-FD3B86099498}"/>
              </a:ext>
            </a:extLst>
          </p:cNvPr>
          <p:cNvCxnSpPr>
            <a:cxnSpLocks/>
            <a:stCxn id="12" idx="5"/>
            <a:endCxn id="13" idx="3"/>
          </p:cNvCxnSpPr>
          <p:nvPr/>
        </p:nvCxnSpPr>
        <p:spPr>
          <a:xfrm rot="16200000" flipH="1">
            <a:off x="5585856" y="4492543"/>
            <a:ext cx="78923" cy="2450206"/>
          </a:xfrm>
          <a:prstGeom prst="curvedConnector3">
            <a:avLst>
              <a:gd name="adj1" fmla="val 5193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7D85235C-BED4-F870-7C29-2C08CC297002}"/>
              </a:ext>
            </a:extLst>
          </p:cNvPr>
          <p:cNvSpPr txBox="1"/>
          <p:nvPr/>
        </p:nvSpPr>
        <p:spPr>
          <a:xfrm>
            <a:off x="5340827" y="6071545"/>
            <a:ext cx="1044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GET</a:t>
            </a:r>
            <a:endParaRPr lang="zh-CN" altLang="en-US" sz="1000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59A0D345-D621-A62E-6D9B-5C3AB2215104}"/>
              </a:ext>
            </a:extLst>
          </p:cNvPr>
          <p:cNvSpPr/>
          <p:nvPr/>
        </p:nvSpPr>
        <p:spPr>
          <a:xfrm>
            <a:off x="2011239" y="4650682"/>
            <a:ext cx="699160" cy="699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04FBAE12-A089-5470-C525-745F54237312}"/>
              </a:ext>
            </a:extLst>
          </p:cNvPr>
          <p:cNvCxnSpPr>
            <a:cxnSpLocks/>
            <a:stCxn id="12" idx="1"/>
            <a:endCxn id="36" idx="6"/>
          </p:cNvCxnSpPr>
          <p:nvPr/>
        </p:nvCxnSpPr>
        <p:spPr>
          <a:xfrm rot="16200000" flipV="1">
            <a:off x="3216346" y="4494315"/>
            <a:ext cx="183542" cy="11954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2BD4E588-7F60-07A4-98DC-6976F0B08AA8}"/>
              </a:ext>
            </a:extLst>
          </p:cNvPr>
          <p:cNvSpPr txBox="1"/>
          <p:nvPr/>
        </p:nvSpPr>
        <p:spPr>
          <a:xfrm>
            <a:off x="2963781" y="4783516"/>
            <a:ext cx="1044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WHOHAS</a:t>
            </a:r>
            <a:endParaRPr lang="zh-CN" altLang="en-US" sz="10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7D6ECEB-9307-A407-A0B0-CF859FC269E9}"/>
              </a:ext>
            </a:extLst>
          </p:cNvPr>
          <p:cNvSpPr txBox="1"/>
          <p:nvPr/>
        </p:nvSpPr>
        <p:spPr>
          <a:xfrm>
            <a:off x="7334839" y="5045303"/>
            <a:ext cx="2053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Search my chunks. I have!</a:t>
            </a:r>
            <a:endParaRPr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D93E558-AF71-E748-3234-015FB76CBADB}"/>
              </a:ext>
            </a:extLst>
          </p:cNvPr>
          <p:cNvSpPr txBox="1"/>
          <p:nvPr/>
        </p:nvSpPr>
        <p:spPr>
          <a:xfrm>
            <a:off x="733183" y="4650682"/>
            <a:ext cx="1307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Search my chunks. I don’t have!</a:t>
            </a:r>
            <a:endParaRPr lang="zh-CN" altLang="en-US" sz="12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E5B20A4-8D0E-1E8D-B5EE-7B6A74EE213E}"/>
              </a:ext>
            </a:extLst>
          </p:cNvPr>
          <p:cNvSpPr txBox="1"/>
          <p:nvPr/>
        </p:nvSpPr>
        <p:spPr>
          <a:xfrm>
            <a:off x="2652836" y="5734133"/>
            <a:ext cx="2053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Search my connections, no channel with B.</a:t>
            </a:r>
          </a:p>
          <a:p>
            <a:r>
              <a:rPr lang="en-US" altLang="zh-CN" sz="1200" dirty="0"/>
              <a:t>Build up connection with B</a:t>
            </a:r>
            <a:endParaRPr lang="zh-CN" altLang="en-US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A7C9514-2914-C4DF-6B5C-779D426FF21D}"/>
              </a:ext>
            </a:extLst>
          </p:cNvPr>
          <p:cNvSpPr txBox="1"/>
          <p:nvPr/>
        </p:nvSpPr>
        <p:spPr>
          <a:xfrm>
            <a:off x="7018007" y="5836032"/>
            <a:ext cx="2053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Not reach max connection.</a:t>
            </a:r>
          </a:p>
          <a:p>
            <a:r>
              <a:rPr lang="en-US" altLang="zh-CN" sz="1200" dirty="0"/>
              <a:t>Build up connection with A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1055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24407" y="1587953"/>
            <a:ext cx="4169268" cy="476512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800" i="1" dirty="0"/>
              <a:t>Receiver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Introduction</a:t>
            </a:r>
            <a:endParaRPr lang="en-US" sz="3200" dirty="0"/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2477DF09-5B02-65EB-A8CC-EA94863DF831}"/>
              </a:ext>
            </a:extLst>
          </p:cNvPr>
          <p:cNvSpPr txBox="1">
            <a:spLocks/>
          </p:cNvSpPr>
          <p:nvPr/>
        </p:nvSpPr>
        <p:spPr>
          <a:xfrm>
            <a:off x="7100292" y="1587954"/>
            <a:ext cx="4169268" cy="4765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800" i="1" dirty="0"/>
              <a:t>Sender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B3199A-A1A9-80FA-DBD6-057070F9F094}"/>
              </a:ext>
            </a:extLst>
          </p:cNvPr>
          <p:cNvSpPr txBox="1"/>
          <p:nvPr/>
        </p:nvSpPr>
        <p:spPr>
          <a:xfrm>
            <a:off x="4300693" y="630512"/>
            <a:ext cx="6068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Timer</a:t>
            </a:r>
            <a:endParaRPr lang="zh-CN" altLang="en-US" sz="32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6341B14-BD97-EEDD-11C9-B3C55E06F8D5}"/>
              </a:ext>
            </a:extLst>
          </p:cNvPr>
          <p:cNvCxnSpPr/>
          <p:nvPr/>
        </p:nvCxnSpPr>
        <p:spPr>
          <a:xfrm>
            <a:off x="2784021" y="2061482"/>
            <a:ext cx="28575" cy="42916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B09C3FE-DD98-FFC4-4BF5-05B7769C539C}"/>
              </a:ext>
            </a:extLst>
          </p:cNvPr>
          <p:cNvCxnSpPr/>
          <p:nvPr/>
        </p:nvCxnSpPr>
        <p:spPr>
          <a:xfrm>
            <a:off x="8145236" y="2096793"/>
            <a:ext cx="28575" cy="42916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FF4E7E8-D59C-C6A3-31DC-BE73EDF25659}"/>
              </a:ext>
            </a:extLst>
          </p:cNvPr>
          <p:cNvCxnSpPr>
            <a:cxnSpLocks/>
          </p:cNvCxnSpPr>
          <p:nvPr/>
        </p:nvCxnSpPr>
        <p:spPr>
          <a:xfrm>
            <a:off x="2951474" y="2061482"/>
            <a:ext cx="4988294" cy="440133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5AB53E8-BDB7-9017-F64F-BCB25BCB9EED}"/>
              </a:ext>
            </a:extLst>
          </p:cNvPr>
          <p:cNvSpPr txBox="1"/>
          <p:nvPr/>
        </p:nvSpPr>
        <p:spPr>
          <a:xfrm>
            <a:off x="5049487" y="1951304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B610595-8CE7-DE9F-EC92-D5D53BFC2998}"/>
              </a:ext>
            </a:extLst>
          </p:cNvPr>
          <p:cNvCxnSpPr>
            <a:cxnSpLocks/>
          </p:cNvCxnSpPr>
          <p:nvPr/>
        </p:nvCxnSpPr>
        <p:spPr>
          <a:xfrm flipH="1">
            <a:off x="2951474" y="2640280"/>
            <a:ext cx="4988294" cy="290349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8CDEA46-8948-4229-5788-2244706358E7}"/>
              </a:ext>
            </a:extLst>
          </p:cNvPr>
          <p:cNvSpPr txBox="1"/>
          <p:nvPr/>
        </p:nvSpPr>
        <p:spPr>
          <a:xfrm>
            <a:off x="4615688" y="2449237"/>
            <a:ext cx="169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seq:=1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53576E4-BCC1-4905-6C56-D8898FFF6FFF}"/>
              </a:ext>
            </a:extLst>
          </p:cNvPr>
          <p:cNvCxnSpPr>
            <a:cxnSpLocks/>
          </p:cNvCxnSpPr>
          <p:nvPr/>
        </p:nvCxnSpPr>
        <p:spPr>
          <a:xfrm>
            <a:off x="2951474" y="3062865"/>
            <a:ext cx="4988294" cy="440133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E05C8B9-6D03-B478-0009-2A73F52B0870}"/>
              </a:ext>
            </a:extLst>
          </p:cNvPr>
          <p:cNvSpPr txBox="1"/>
          <p:nvPr/>
        </p:nvSpPr>
        <p:spPr>
          <a:xfrm>
            <a:off x="4695664" y="2957234"/>
            <a:ext cx="123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ACK ack:=1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294262B-788C-6021-56A2-909295743B9C}"/>
              </a:ext>
            </a:extLst>
          </p:cNvPr>
          <p:cNvSpPr txBox="1"/>
          <p:nvPr/>
        </p:nvSpPr>
        <p:spPr>
          <a:xfrm>
            <a:off x="8200931" y="3364498"/>
            <a:ext cx="209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last_recv_time</a:t>
            </a:r>
            <a:r>
              <a:rPr lang="en-US" altLang="zh-CN" sz="1200" dirty="0"/>
              <a:t>:=</a:t>
            </a:r>
            <a:r>
              <a:rPr lang="en-US" altLang="zh-CN" sz="1200" dirty="0" err="1"/>
              <a:t>time.time</a:t>
            </a:r>
            <a:r>
              <a:rPr lang="en-US" altLang="zh-CN" sz="1200" dirty="0"/>
              <a:t>()</a:t>
            </a:r>
            <a:endParaRPr lang="zh-CN" altLang="en-US" sz="1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8DFA6AD-7C87-6BAA-E2F3-8006A3029435}"/>
              </a:ext>
            </a:extLst>
          </p:cNvPr>
          <p:cNvSpPr txBox="1"/>
          <p:nvPr/>
        </p:nvSpPr>
        <p:spPr>
          <a:xfrm>
            <a:off x="838200" y="2818734"/>
            <a:ext cx="209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last_recv_time</a:t>
            </a:r>
            <a:r>
              <a:rPr lang="en-US" altLang="zh-CN" sz="1200" dirty="0"/>
              <a:t>:=</a:t>
            </a:r>
            <a:r>
              <a:rPr lang="en-US" altLang="zh-CN" sz="1200" dirty="0" err="1"/>
              <a:t>time.time</a:t>
            </a:r>
            <a:r>
              <a:rPr lang="en-US" altLang="zh-CN" sz="1200" dirty="0"/>
              <a:t>()</a:t>
            </a:r>
            <a:endParaRPr lang="zh-CN" altLang="en-US" sz="12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78A2EED-E4C7-C996-3E20-40D88B322CC8}"/>
              </a:ext>
            </a:extLst>
          </p:cNvPr>
          <p:cNvSpPr txBox="1"/>
          <p:nvPr/>
        </p:nvSpPr>
        <p:spPr>
          <a:xfrm>
            <a:off x="8256966" y="2441591"/>
            <a:ext cx="2385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pkt_time_stamp</a:t>
            </a:r>
            <a:r>
              <a:rPr lang="en-US" altLang="zh-CN" sz="1200" dirty="0"/>
              <a:t>[seq]:=</a:t>
            </a:r>
            <a:r>
              <a:rPr lang="en-US" altLang="zh-CN" sz="1200" dirty="0" err="1"/>
              <a:t>time.time</a:t>
            </a:r>
            <a:r>
              <a:rPr lang="en-US" altLang="zh-CN" sz="1200" dirty="0"/>
              <a:t>()</a:t>
            </a:r>
            <a:endParaRPr lang="zh-CN" altLang="en-US" sz="12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BC57A79-6CC8-B616-1299-DB773004D739}"/>
              </a:ext>
            </a:extLst>
          </p:cNvPr>
          <p:cNvSpPr txBox="1"/>
          <p:nvPr/>
        </p:nvSpPr>
        <p:spPr>
          <a:xfrm>
            <a:off x="8343900" y="266314"/>
            <a:ext cx="3326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600" dirty="0" err="1"/>
              <a:t>pkt_time_stamp</a:t>
            </a:r>
            <a:r>
              <a:rPr lang="en-GB" altLang="zh-CN" sz="1600" dirty="0"/>
              <a:t> is used to trace RRT, RTO and trigger time out retransmit</a:t>
            </a:r>
            <a:endParaRPr lang="zh-CN" altLang="en-US" sz="16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AB355CE-6717-16B0-D2A0-012019BB8011}"/>
              </a:ext>
            </a:extLst>
          </p:cNvPr>
          <p:cNvSpPr txBox="1"/>
          <p:nvPr/>
        </p:nvSpPr>
        <p:spPr>
          <a:xfrm>
            <a:off x="8343900" y="857197"/>
            <a:ext cx="3326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600" dirty="0" err="1"/>
              <a:t>last_recv_time</a:t>
            </a:r>
            <a:r>
              <a:rPr lang="en-GB" altLang="zh-CN" sz="1600" dirty="0"/>
              <a:t> is used to trace if the opposite is crashed.</a:t>
            </a:r>
            <a:endParaRPr lang="zh-CN" altLang="en-US" sz="1600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DCAB1D5-6DCF-9D95-6681-2C2714074905}"/>
              </a:ext>
            </a:extLst>
          </p:cNvPr>
          <p:cNvCxnSpPr>
            <a:cxnSpLocks/>
          </p:cNvCxnSpPr>
          <p:nvPr/>
        </p:nvCxnSpPr>
        <p:spPr>
          <a:xfrm flipH="1">
            <a:off x="2951474" y="3709421"/>
            <a:ext cx="4988294" cy="290349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7C40014-BD71-9E79-2CF0-5EBA29561D76}"/>
              </a:ext>
            </a:extLst>
          </p:cNvPr>
          <p:cNvSpPr txBox="1"/>
          <p:nvPr/>
        </p:nvSpPr>
        <p:spPr>
          <a:xfrm>
            <a:off x="4615688" y="3518378"/>
            <a:ext cx="169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seq:=2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1CBFEA8-78A7-63DB-7BA2-A3AB7879DF40}"/>
              </a:ext>
            </a:extLst>
          </p:cNvPr>
          <p:cNvCxnSpPr>
            <a:cxnSpLocks/>
          </p:cNvCxnSpPr>
          <p:nvPr/>
        </p:nvCxnSpPr>
        <p:spPr>
          <a:xfrm>
            <a:off x="2951474" y="4132006"/>
            <a:ext cx="4988294" cy="440133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78D849B-8E57-B01D-EF79-BAD9C4757DC1}"/>
              </a:ext>
            </a:extLst>
          </p:cNvPr>
          <p:cNvSpPr txBox="1"/>
          <p:nvPr/>
        </p:nvSpPr>
        <p:spPr>
          <a:xfrm>
            <a:off x="4695664" y="4026375"/>
            <a:ext cx="123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ACK ack:=2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D77EADE-1546-E9F5-8681-6653E021DDA7}"/>
              </a:ext>
            </a:extLst>
          </p:cNvPr>
          <p:cNvSpPr txBox="1"/>
          <p:nvPr/>
        </p:nvSpPr>
        <p:spPr>
          <a:xfrm>
            <a:off x="8200931" y="4433639"/>
            <a:ext cx="209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last_recv_time</a:t>
            </a:r>
            <a:r>
              <a:rPr lang="en-US" altLang="zh-CN" sz="1200" dirty="0"/>
              <a:t>:=</a:t>
            </a:r>
            <a:r>
              <a:rPr lang="en-US" altLang="zh-CN" sz="1200" dirty="0" err="1"/>
              <a:t>time.time</a:t>
            </a:r>
            <a:r>
              <a:rPr lang="en-US" altLang="zh-CN" sz="1200" dirty="0"/>
              <a:t>()</a:t>
            </a:r>
            <a:endParaRPr lang="zh-CN" altLang="en-US" sz="12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57567F2-D21D-CCE4-FF6B-32B45F1F2C75}"/>
              </a:ext>
            </a:extLst>
          </p:cNvPr>
          <p:cNvSpPr txBox="1"/>
          <p:nvPr/>
        </p:nvSpPr>
        <p:spPr>
          <a:xfrm>
            <a:off x="838200" y="3887875"/>
            <a:ext cx="209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last_recv_time</a:t>
            </a:r>
            <a:r>
              <a:rPr lang="en-US" altLang="zh-CN" sz="1200" dirty="0"/>
              <a:t>:=</a:t>
            </a:r>
            <a:r>
              <a:rPr lang="en-US" altLang="zh-CN" sz="1200" dirty="0" err="1"/>
              <a:t>time.time</a:t>
            </a:r>
            <a:r>
              <a:rPr lang="en-US" altLang="zh-CN" sz="1200" dirty="0"/>
              <a:t>()</a:t>
            </a:r>
            <a:endParaRPr lang="zh-CN" altLang="en-US" sz="1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0D6A8A1-8732-A17C-5376-F274BCD5FFD5}"/>
              </a:ext>
            </a:extLst>
          </p:cNvPr>
          <p:cNvSpPr txBox="1"/>
          <p:nvPr/>
        </p:nvSpPr>
        <p:spPr>
          <a:xfrm>
            <a:off x="8256967" y="3510732"/>
            <a:ext cx="2385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pkt_time_stamp</a:t>
            </a:r>
            <a:r>
              <a:rPr lang="en-US" altLang="zh-CN" sz="1200" dirty="0"/>
              <a:t>[seq]:=</a:t>
            </a:r>
            <a:r>
              <a:rPr lang="en-US" altLang="zh-CN" sz="1200" dirty="0" err="1"/>
              <a:t>time.time</a:t>
            </a:r>
            <a:r>
              <a:rPr lang="en-US" altLang="zh-CN" sz="1200" dirty="0"/>
              <a:t>()</a:t>
            </a:r>
            <a:endParaRPr lang="zh-CN" altLang="en-US" sz="1200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C9771E6-4A88-23F4-67E7-7FB63C8E842A}"/>
              </a:ext>
            </a:extLst>
          </p:cNvPr>
          <p:cNvCxnSpPr>
            <a:cxnSpLocks/>
          </p:cNvCxnSpPr>
          <p:nvPr/>
        </p:nvCxnSpPr>
        <p:spPr>
          <a:xfrm flipH="1">
            <a:off x="2951474" y="4787786"/>
            <a:ext cx="4988294" cy="290349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57392060-0607-BC0D-6D2F-B696F34AF7E5}"/>
              </a:ext>
            </a:extLst>
          </p:cNvPr>
          <p:cNvSpPr txBox="1"/>
          <p:nvPr/>
        </p:nvSpPr>
        <p:spPr>
          <a:xfrm>
            <a:off x="4615688" y="4596743"/>
            <a:ext cx="169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seq:=3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4188F12-2686-8E48-8D2E-C53819E615A8}"/>
              </a:ext>
            </a:extLst>
          </p:cNvPr>
          <p:cNvCxnSpPr>
            <a:cxnSpLocks/>
          </p:cNvCxnSpPr>
          <p:nvPr/>
        </p:nvCxnSpPr>
        <p:spPr>
          <a:xfrm>
            <a:off x="2951474" y="5210371"/>
            <a:ext cx="4988294" cy="440133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2E74A71C-BA9B-4BA7-1460-3D8C2BC08ABD}"/>
              </a:ext>
            </a:extLst>
          </p:cNvPr>
          <p:cNvSpPr txBox="1"/>
          <p:nvPr/>
        </p:nvSpPr>
        <p:spPr>
          <a:xfrm>
            <a:off x="4695664" y="5104740"/>
            <a:ext cx="123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ACK ack:=3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5326117-416E-72E3-AEE7-0EA96255D355}"/>
              </a:ext>
            </a:extLst>
          </p:cNvPr>
          <p:cNvSpPr txBox="1"/>
          <p:nvPr/>
        </p:nvSpPr>
        <p:spPr>
          <a:xfrm>
            <a:off x="8200931" y="5512004"/>
            <a:ext cx="209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last_recv_time</a:t>
            </a:r>
            <a:r>
              <a:rPr lang="en-US" altLang="zh-CN" sz="1200" dirty="0"/>
              <a:t>:=</a:t>
            </a:r>
            <a:r>
              <a:rPr lang="en-US" altLang="zh-CN" sz="1200" dirty="0" err="1"/>
              <a:t>time.time</a:t>
            </a:r>
            <a:r>
              <a:rPr lang="en-US" altLang="zh-CN" sz="1200" dirty="0"/>
              <a:t>()</a:t>
            </a:r>
            <a:endParaRPr lang="zh-CN" altLang="en-US" sz="12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9454DBC-455A-84BF-0FD8-15F01DF0CE8A}"/>
              </a:ext>
            </a:extLst>
          </p:cNvPr>
          <p:cNvSpPr txBox="1"/>
          <p:nvPr/>
        </p:nvSpPr>
        <p:spPr>
          <a:xfrm>
            <a:off x="838200" y="4966240"/>
            <a:ext cx="209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last_recv_time</a:t>
            </a:r>
            <a:r>
              <a:rPr lang="en-US" altLang="zh-CN" sz="1200" dirty="0"/>
              <a:t>:=</a:t>
            </a:r>
            <a:r>
              <a:rPr lang="en-US" altLang="zh-CN" sz="1200" dirty="0" err="1"/>
              <a:t>time.time</a:t>
            </a:r>
            <a:r>
              <a:rPr lang="en-US" altLang="zh-CN" sz="1200" dirty="0"/>
              <a:t>()</a:t>
            </a:r>
            <a:endParaRPr lang="zh-CN" altLang="en-US" sz="12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8BAFF49-B6D5-E904-E218-80C85F2D4345}"/>
              </a:ext>
            </a:extLst>
          </p:cNvPr>
          <p:cNvSpPr txBox="1"/>
          <p:nvPr/>
        </p:nvSpPr>
        <p:spPr>
          <a:xfrm>
            <a:off x="8256966" y="4589097"/>
            <a:ext cx="2342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pkt_time_stamp</a:t>
            </a:r>
            <a:r>
              <a:rPr lang="en-US" altLang="zh-CN" sz="1200" dirty="0"/>
              <a:t>[seq]:=</a:t>
            </a:r>
            <a:r>
              <a:rPr lang="en-US" altLang="zh-CN" sz="1200" dirty="0" err="1"/>
              <a:t>time.time</a:t>
            </a:r>
            <a:r>
              <a:rPr lang="en-US" altLang="zh-CN" sz="1200" dirty="0"/>
              <a:t>()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27763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1227" y="1326896"/>
            <a:ext cx="2164480" cy="458375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altLang="zh-CN" sz="2800" i="1" dirty="0"/>
              <a:t>Receiver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Introduction</a:t>
            </a:r>
            <a:endParaRPr lang="en-US" sz="3200" dirty="0"/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2477DF09-5B02-65EB-A8CC-EA94863DF831}"/>
              </a:ext>
            </a:extLst>
          </p:cNvPr>
          <p:cNvSpPr txBox="1">
            <a:spLocks/>
          </p:cNvSpPr>
          <p:nvPr/>
        </p:nvSpPr>
        <p:spPr>
          <a:xfrm>
            <a:off x="7137066" y="1228112"/>
            <a:ext cx="2164479" cy="49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800" i="1" dirty="0"/>
              <a:t>Sender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B3199A-A1A9-80FA-DBD6-057070F9F094}"/>
              </a:ext>
            </a:extLst>
          </p:cNvPr>
          <p:cNvSpPr txBox="1"/>
          <p:nvPr/>
        </p:nvSpPr>
        <p:spPr>
          <a:xfrm>
            <a:off x="4300693" y="630512"/>
            <a:ext cx="6068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Out of Order Pkt &amp; Fast Retransmit</a:t>
            </a:r>
            <a:endParaRPr lang="zh-CN" altLang="en-US" sz="32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6341B14-BD97-EEDD-11C9-B3C55E06F8D5}"/>
              </a:ext>
            </a:extLst>
          </p:cNvPr>
          <p:cNvCxnSpPr>
            <a:cxnSpLocks/>
          </p:cNvCxnSpPr>
          <p:nvPr/>
        </p:nvCxnSpPr>
        <p:spPr>
          <a:xfrm flipH="1">
            <a:off x="2779121" y="1722753"/>
            <a:ext cx="4900" cy="49448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B09C3FE-DD98-FFC4-4BF5-05B7769C539C}"/>
              </a:ext>
            </a:extLst>
          </p:cNvPr>
          <p:cNvCxnSpPr>
            <a:cxnSpLocks/>
          </p:cNvCxnSpPr>
          <p:nvPr/>
        </p:nvCxnSpPr>
        <p:spPr>
          <a:xfrm>
            <a:off x="8135605" y="1661126"/>
            <a:ext cx="38646" cy="48489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B610595-8CE7-DE9F-EC92-D5D53BFC2998}"/>
              </a:ext>
            </a:extLst>
          </p:cNvPr>
          <p:cNvCxnSpPr>
            <a:cxnSpLocks/>
          </p:cNvCxnSpPr>
          <p:nvPr/>
        </p:nvCxnSpPr>
        <p:spPr>
          <a:xfrm flipH="1">
            <a:off x="2962873" y="1673739"/>
            <a:ext cx="4988294" cy="290349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8CDEA46-8948-4229-5788-2244706358E7}"/>
              </a:ext>
            </a:extLst>
          </p:cNvPr>
          <p:cNvSpPr txBox="1"/>
          <p:nvPr/>
        </p:nvSpPr>
        <p:spPr>
          <a:xfrm>
            <a:off x="4627087" y="1482696"/>
            <a:ext cx="169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seq:=12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53576E4-BCC1-4905-6C56-D8898FFF6FFF}"/>
              </a:ext>
            </a:extLst>
          </p:cNvPr>
          <p:cNvCxnSpPr>
            <a:cxnSpLocks/>
          </p:cNvCxnSpPr>
          <p:nvPr/>
        </p:nvCxnSpPr>
        <p:spPr>
          <a:xfrm>
            <a:off x="2962873" y="2096324"/>
            <a:ext cx="4988294" cy="440133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E05C8B9-6D03-B478-0009-2A73F52B0870}"/>
              </a:ext>
            </a:extLst>
          </p:cNvPr>
          <p:cNvSpPr txBox="1"/>
          <p:nvPr/>
        </p:nvSpPr>
        <p:spPr>
          <a:xfrm>
            <a:off x="4707063" y="1990693"/>
            <a:ext cx="152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ACK ack:=12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DCAB1D5-6DCF-9D95-6681-2C2714074905}"/>
              </a:ext>
            </a:extLst>
          </p:cNvPr>
          <p:cNvCxnSpPr>
            <a:cxnSpLocks/>
          </p:cNvCxnSpPr>
          <p:nvPr/>
        </p:nvCxnSpPr>
        <p:spPr>
          <a:xfrm flipH="1">
            <a:off x="4701307" y="2654625"/>
            <a:ext cx="3244104" cy="178289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7C40014-BD71-9E79-2CF0-5EBA29561D76}"/>
              </a:ext>
            </a:extLst>
          </p:cNvPr>
          <p:cNvSpPr txBox="1"/>
          <p:nvPr/>
        </p:nvSpPr>
        <p:spPr>
          <a:xfrm>
            <a:off x="4632902" y="2476209"/>
            <a:ext cx="169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seq:=13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C9771E6-4A88-23F4-67E7-7FB63C8E842A}"/>
              </a:ext>
            </a:extLst>
          </p:cNvPr>
          <p:cNvCxnSpPr>
            <a:cxnSpLocks/>
          </p:cNvCxnSpPr>
          <p:nvPr/>
        </p:nvCxnSpPr>
        <p:spPr>
          <a:xfrm flipH="1">
            <a:off x="2957117" y="3039783"/>
            <a:ext cx="4988294" cy="290349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57392060-0607-BC0D-6D2F-B696F34AF7E5}"/>
              </a:ext>
            </a:extLst>
          </p:cNvPr>
          <p:cNvSpPr txBox="1"/>
          <p:nvPr/>
        </p:nvSpPr>
        <p:spPr>
          <a:xfrm>
            <a:off x="4621331" y="2848740"/>
            <a:ext cx="169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seq:=14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4188F12-2686-8E48-8D2E-C53819E615A8}"/>
              </a:ext>
            </a:extLst>
          </p:cNvPr>
          <p:cNvCxnSpPr>
            <a:cxnSpLocks/>
          </p:cNvCxnSpPr>
          <p:nvPr/>
        </p:nvCxnSpPr>
        <p:spPr>
          <a:xfrm>
            <a:off x="2957117" y="3462368"/>
            <a:ext cx="4988294" cy="440133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2E74A71C-BA9B-4BA7-1460-3D8C2BC08ABD}"/>
              </a:ext>
            </a:extLst>
          </p:cNvPr>
          <p:cNvSpPr txBox="1"/>
          <p:nvPr/>
        </p:nvSpPr>
        <p:spPr>
          <a:xfrm>
            <a:off x="4701307" y="3356737"/>
            <a:ext cx="148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ACK ack:=12</a:t>
            </a:r>
            <a:endParaRPr lang="zh-CN" altLang="en-US" dirty="0"/>
          </a:p>
        </p:txBody>
      </p:sp>
      <p:sp>
        <p:nvSpPr>
          <p:cNvPr id="7" name="乘号 6">
            <a:extLst>
              <a:ext uri="{FF2B5EF4-FFF2-40B4-BE49-F238E27FC236}">
                <a16:creationId xmlns:a16="http://schemas.microsoft.com/office/drawing/2014/main" id="{0180A44D-88F4-1425-5B3C-9EDE412A8902}"/>
              </a:ext>
            </a:extLst>
          </p:cNvPr>
          <p:cNvSpPr/>
          <p:nvPr/>
        </p:nvSpPr>
        <p:spPr>
          <a:xfrm>
            <a:off x="4392491" y="2565141"/>
            <a:ext cx="443526" cy="509186"/>
          </a:xfrm>
          <a:prstGeom prst="mathMultiply">
            <a:avLst>
              <a:gd name="adj1" fmla="val 9714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A9A7829-72CF-F99C-A5DC-AC1BD8A7FF1A}"/>
              </a:ext>
            </a:extLst>
          </p:cNvPr>
          <p:cNvCxnSpPr>
            <a:cxnSpLocks/>
          </p:cNvCxnSpPr>
          <p:nvPr/>
        </p:nvCxnSpPr>
        <p:spPr>
          <a:xfrm flipH="1">
            <a:off x="2959078" y="4032632"/>
            <a:ext cx="4988294" cy="290349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3CC7D3B-29B9-8AC5-FB3F-6D13A1026992}"/>
              </a:ext>
            </a:extLst>
          </p:cNvPr>
          <p:cNvSpPr txBox="1"/>
          <p:nvPr/>
        </p:nvSpPr>
        <p:spPr>
          <a:xfrm>
            <a:off x="4619086" y="3831773"/>
            <a:ext cx="169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seq:=14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8007438-A1BF-B7A4-4A93-5DB81040E312}"/>
              </a:ext>
            </a:extLst>
          </p:cNvPr>
          <p:cNvCxnSpPr>
            <a:cxnSpLocks/>
          </p:cNvCxnSpPr>
          <p:nvPr/>
        </p:nvCxnSpPr>
        <p:spPr>
          <a:xfrm>
            <a:off x="2959078" y="4455217"/>
            <a:ext cx="4988294" cy="440133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C2B1C2D-50CC-6565-100C-823F7A1F3415}"/>
              </a:ext>
            </a:extLst>
          </p:cNvPr>
          <p:cNvSpPr txBox="1"/>
          <p:nvPr/>
        </p:nvSpPr>
        <p:spPr>
          <a:xfrm>
            <a:off x="4703268" y="4349586"/>
            <a:ext cx="148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ACK ack:=12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1DF1E1C-E391-22D3-94EF-9FAC34981B0C}"/>
              </a:ext>
            </a:extLst>
          </p:cNvPr>
          <p:cNvCxnSpPr>
            <a:cxnSpLocks/>
          </p:cNvCxnSpPr>
          <p:nvPr/>
        </p:nvCxnSpPr>
        <p:spPr>
          <a:xfrm flipH="1">
            <a:off x="2968688" y="5075185"/>
            <a:ext cx="4988294" cy="290349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FE0BB1E-0741-937B-692E-BC6121CC3D86}"/>
              </a:ext>
            </a:extLst>
          </p:cNvPr>
          <p:cNvSpPr txBox="1"/>
          <p:nvPr/>
        </p:nvSpPr>
        <p:spPr>
          <a:xfrm>
            <a:off x="4632902" y="4884142"/>
            <a:ext cx="169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seq:=14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01CC291-0FA2-B4B7-24B4-00E09BFB2203}"/>
              </a:ext>
            </a:extLst>
          </p:cNvPr>
          <p:cNvCxnSpPr>
            <a:cxnSpLocks/>
          </p:cNvCxnSpPr>
          <p:nvPr/>
        </p:nvCxnSpPr>
        <p:spPr>
          <a:xfrm>
            <a:off x="2968688" y="5497770"/>
            <a:ext cx="4988294" cy="440133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9E26676-EE67-106E-D6E7-A0954E1E9811}"/>
              </a:ext>
            </a:extLst>
          </p:cNvPr>
          <p:cNvSpPr txBox="1"/>
          <p:nvPr/>
        </p:nvSpPr>
        <p:spPr>
          <a:xfrm>
            <a:off x="4712878" y="5392139"/>
            <a:ext cx="148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ACK ack:=12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42EEA62-CD47-2D83-8226-142FFDE3DB3B}"/>
              </a:ext>
            </a:extLst>
          </p:cNvPr>
          <p:cNvSpPr txBox="1"/>
          <p:nvPr/>
        </p:nvSpPr>
        <p:spPr>
          <a:xfrm>
            <a:off x="8539843" y="5717836"/>
            <a:ext cx="2088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3 redundant ack!</a:t>
            </a:r>
          </a:p>
          <a:p>
            <a:r>
              <a:rPr lang="en-US" altLang="zh-CN" sz="1600" dirty="0"/>
              <a:t>Fast retransmit</a:t>
            </a:r>
            <a:endParaRPr lang="zh-CN" altLang="en-US" sz="1600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9B2E3B8-6177-A12F-9C4D-3182B5579BC8}"/>
              </a:ext>
            </a:extLst>
          </p:cNvPr>
          <p:cNvCxnSpPr>
            <a:cxnSpLocks/>
          </p:cNvCxnSpPr>
          <p:nvPr/>
        </p:nvCxnSpPr>
        <p:spPr>
          <a:xfrm flipH="1">
            <a:off x="2957117" y="6089433"/>
            <a:ext cx="4988294" cy="290349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9072ACB9-6017-98A3-C06F-11327E2886EF}"/>
              </a:ext>
            </a:extLst>
          </p:cNvPr>
          <p:cNvSpPr txBox="1"/>
          <p:nvPr/>
        </p:nvSpPr>
        <p:spPr>
          <a:xfrm>
            <a:off x="4621331" y="5898390"/>
            <a:ext cx="169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seq:=13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3E3D65B-E78F-AA4B-2168-9FDD38D1C124}"/>
              </a:ext>
            </a:extLst>
          </p:cNvPr>
          <p:cNvSpPr txBox="1"/>
          <p:nvPr/>
        </p:nvSpPr>
        <p:spPr>
          <a:xfrm>
            <a:off x="135918" y="2904872"/>
            <a:ext cx="2390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Out of order pkt received!</a:t>
            </a:r>
          </a:p>
          <a:p>
            <a:r>
              <a:rPr lang="en-US" altLang="zh-CN" sz="1600" dirty="0"/>
              <a:t>Store it</a:t>
            </a:r>
            <a:endParaRPr lang="zh-CN" altLang="en-US" sz="16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8138DDA-7770-5663-BE9D-25E3017939B3}"/>
              </a:ext>
            </a:extLst>
          </p:cNvPr>
          <p:cNvSpPr txBox="1"/>
          <p:nvPr/>
        </p:nvSpPr>
        <p:spPr>
          <a:xfrm>
            <a:off x="94137" y="3398257"/>
            <a:ext cx="2851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 dirty="0" err="1"/>
              <a:t>received_pkt_list</a:t>
            </a:r>
            <a:r>
              <a:rPr lang="en-GB" altLang="zh-CN" sz="1200" dirty="0"/>
              <a:t>[</a:t>
            </a:r>
            <a:r>
              <a:rPr lang="en-GB" altLang="zh-CN" sz="1200" dirty="0" err="1"/>
              <a:t>seq</a:t>
            </a:r>
            <a:r>
              <a:rPr lang="en-GB" altLang="zh-CN" sz="1200" dirty="0"/>
              <a:t>]:=</a:t>
            </a:r>
            <a:r>
              <a:rPr lang="en-GB" altLang="zh-CN" sz="1200" dirty="0" err="1"/>
              <a:t>DATA_payload</a:t>
            </a:r>
            <a:endParaRPr lang="zh-CN" altLang="en-US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2423212-D5BF-58C8-EBEF-D8451F72D433}"/>
              </a:ext>
            </a:extLst>
          </p:cNvPr>
          <p:cNvSpPr txBox="1"/>
          <p:nvPr/>
        </p:nvSpPr>
        <p:spPr>
          <a:xfrm>
            <a:off x="94136" y="4256872"/>
            <a:ext cx="2851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 dirty="0" err="1"/>
              <a:t>received_pkt_list</a:t>
            </a:r>
            <a:r>
              <a:rPr lang="en-GB" altLang="zh-CN" sz="1200" dirty="0"/>
              <a:t>[</a:t>
            </a:r>
            <a:r>
              <a:rPr lang="en-GB" altLang="zh-CN" sz="1200" dirty="0" err="1"/>
              <a:t>seq</a:t>
            </a:r>
            <a:r>
              <a:rPr lang="en-GB" altLang="zh-CN" sz="1200" dirty="0"/>
              <a:t>]:=</a:t>
            </a:r>
            <a:r>
              <a:rPr lang="en-GB" altLang="zh-CN" sz="1200" dirty="0" err="1"/>
              <a:t>DATA_payload</a:t>
            </a:r>
            <a:endParaRPr lang="zh-CN" altLang="en-US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7D3801C-B88D-3F0C-C09C-D1E12DE25C90}"/>
              </a:ext>
            </a:extLst>
          </p:cNvPr>
          <p:cNvSpPr txBox="1"/>
          <p:nvPr/>
        </p:nvSpPr>
        <p:spPr>
          <a:xfrm>
            <a:off x="149317" y="3971091"/>
            <a:ext cx="2390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Still not in order</a:t>
            </a:r>
            <a:endParaRPr lang="zh-CN" altLang="en-US" sz="16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4CA6CDE-F73C-5947-3CDA-A4F57DDA2A9D}"/>
              </a:ext>
            </a:extLst>
          </p:cNvPr>
          <p:cNvSpPr txBox="1"/>
          <p:nvPr/>
        </p:nvSpPr>
        <p:spPr>
          <a:xfrm>
            <a:off x="76274" y="5272806"/>
            <a:ext cx="2851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 dirty="0" err="1"/>
              <a:t>received_pkt_list</a:t>
            </a:r>
            <a:r>
              <a:rPr lang="en-GB" altLang="zh-CN" sz="1200" dirty="0"/>
              <a:t>[</a:t>
            </a:r>
            <a:r>
              <a:rPr lang="en-GB" altLang="zh-CN" sz="1200" dirty="0" err="1"/>
              <a:t>seq</a:t>
            </a:r>
            <a:r>
              <a:rPr lang="en-GB" altLang="zh-CN" sz="1200" dirty="0"/>
              <a:t>]:=</a:t>
            </a:r>
            <a:r>
              <a:rPr lang="en-GB" altLang="zh-CN" sz="1200" dirty="0" err="1"/>
              <a:t>DATA_payload</a:t>
            </a:r>
            <a:endParaRPr lang="zh-CN" altLang="en-US" sz="12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7FBEA35-718D-3E15-23BE-67E171F68BAB}"/>
              </a:ext>
            </a:extLst>
          </p:cNvPr>
          <p:cNvSpPr txBox="1"/>
          <p:nvPr/>
        </p:nvSpPr>
        <p:spPr>
          <a:xfrm>
            <a:off x="131455" y="4987025"/>
            <a:ext cx="2390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Still not in order</a:t>
            </a:r>
            <a:endParaRPr lang="zh-CN" altLang="en-US" sz="16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11A7428-4957-86E1-09DE-82138F64AA7D}"/>
              </a:ext>
            </a:extLst>
          </p:cNvPr>
          <p:cNvSpPr txBox="1"/>
          <p:nvPr/>
        </p:nvSpPr>
        <p:spPr>
          <a:xfrm>
            <a:off x="182880" y="6065107"/>
            <a:ext cx="313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received_chunk</a:t>
            </a:r>
            <a:r>
              <a:rPr lang="en-US" altLang="zh-CN" sz="1200" dirty="0"/>
              <a:t> [</a:t>
            </a:r>
            <a:r>
              <a:rPr lang="en-US" altLang="zh-CN" sz="1200" dirty="0" err="1"/>
              <a:t>downloading_hash</a:t>
            </a:r>
            <a:r>
              <a:rPr lang="en-US" altLang="zh-CN" sz="1200" dirty="0"/>
              <a:t>] </a:t>
            </a:r>
            <a:r>
              <a:rPr lang="zh-CN" altLang="en-US" sz="1200" dirty="0"/>
              <a:t>⬅</a:t>
            </a:r>
            <a:r>
              <a:rPr lang="en-GB" altLang="zh-CN" sz="1200" dirty="0"/>
              <a:t> </a:t>
            </a:r>
            <a:r>
              <a:rPr lang="en-GB" altLang="zh-CN" sz="1200" dirty="0" err="1"/>
              <a:t>received_pkt_list</a:t>
            </a:r>
            <a:endParaRPr lang="zh-CN" altLang="en-US" sz="12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65A2EFE-177C-D7A7-4F90-BFE23AC11397}"/>
              </a:ext>
            </a:extLst>
          </p:cNvPr>
          <p:cNvSpPr txBox="1"/>
          <p:nvPr/>
        </p:nvSpPr>
        <p:spPr>
          <a:xfrm>
            <a:off x="1403439" y="5776547"/>
            <a:ext cx="2390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Pkt re-order!</a:t>
            </a:r>
            <a:endParaRPr lang="zh-CN" altLang="en-US" sz="16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14905E0-48DD-DB9B-154F-59A5E5A4FC09}"/>
              </a:ext>
            </a:extLst>
          </p:cNvPr>
          <p:cNvSpPr txBox="1"/>
          <p:nvPr/>
        </p:nvSpPr>
        <p:spPr>
          <a:xfrm>
            <a:off x="250892" y="1659519"/>
            <a:ext cx="2390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Pkt in order</a:t>
            </a:r>
            <a:endParaRPr lang="zh-CN" altLang="en-US" sz="16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95D1210-3D90-820A-16DD-CD5F787887E9}"/>
              </a:ext>
            </a:extLst>
          </p:cNvPr>
          <p:cNvSpPr txBox="1"/>
          <p:nvPr/>
        </p:nvSpPr>
        <p:spPr>
          <a:xfrm>
            <a:off x="74015" y="1988757"/>
            <a:ext cx="313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received_chunk</a:t>
            </a:r>
            <a:r>
              <a:rPr lang="en-US" altLang="zh-CN" sz="1200" dirty="0"/>
              <a:t> [</a:t>
            </a:r>
            <a:r>
              <a:rPr lang="en-US" altLang="zh-CN" sz="1200" dirty="0" err="1"/>
              <a:t>downloading_hash</a:t>
            </a:r>
            <a:r>
              <a:rPr lang="en-US" altLang="zh-CN" sz="1200" dirty="0"/>
              <a:t>] +=</a:t>
            </a:r>
            <a:r>
              <a:rPr lang="en-GB" altLang="zh-CN" sz="1200" dirty="0"/>
              <a:t> </a:t>
            </a:r>
            <a:r>
              <a:rPr lang="en-GB" altLang="zh-CN" sz="1200" dirty="0" err="1"/>
              <a:t>DATA_payload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5609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Introduction</a:t>
            </a:r>
            <a:endParaRPr 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B3199A-A1A9-80FA-DBD6-057070F9F094}"/>
              </a:ext>
            </a:extLst>
          </p:cNvPr>
          <p:cNvSpPr txBox="1"/>
          <p:nvPr/>
        </p:nvSpPr>
        <p:spPr>
          <a:xfrm>
            <a:off x="4300693" y="630512"/>
            <a:ext cx="6068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Congestion Control</a:t>
            </a:r>
            <a:endParaRPr lang="zh-CN" altLang="en-US" sz="3200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68D64B98-5029-82BA-2646-40E4E3E2D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701" y="1672091"/>
            <a:ext cx="6394905" cy="4969807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15FB6D0C-B8C8-FBC6-3E1B-AAC3B2D9804B}"/>
              </a:ext>
            </a:extLst>
          </p:cNvPr>
          <p:cNvSpPr txBox="1"/>
          <p:nvPr/>
        </p:nvSpPr>
        <p:spPr>
          <a:xfrm>
            <a:off x="8700016" y="3429000"/>
            <a:ext cx="271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Sincerely follow the FSM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30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6498" y="1864418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/>
              <a:t>Use </a:t>
            </a:r>
            <a:r>
              <a:rPr lang="en-US" altLang="zh-CN" sz="2800" b="1" dirty="0" err="1"/>
              <a:t>dict</a:t>
            </a:r>
            <a:r>
              <a:rPr lang="en-US" altLang="zh-CN" sz="2800" b="1" dirty="0"/>
              <a:t>() </a:t>
            </a:r>
          </a:p>
          <a:p>
            <a:pPr lvl="1"/>
            <a:r>
              <a:rPr lang="en-US" altLang="zh-CN" sz="2800" dirty="0"/>
              <a:t>The key is in </a:t>
            </a:r>
            <a:r>
              <a:rPr lang="en-US" altLang="zh-CN" sz="2800" i="1" dirty="0">
                <a:solidFill>
                  <a:srgbClr val="FF0000"/>
                </a:solidFill>
              </a:rPr>
              <a:t>Tuple[</a:t>
            </a:r>
            <a:r>
              <a:rPr lang="en-US" altLang="zh-CN" sz="2800" i="1" dirty="0" err="1">
                <a:solidFill>
                  <a:srgbClr val="FF0000"/>
                </a:solidFill>
              </a:rPr>
              <a:t>sender_addr</a:t>
            </a:r>
            <a:r>
              <a:rPr lang="en-US" altLang="zh-CN" sz="2800" i="1" dirty="0">
                <a:solidFill>
                  <a:srgbClr val="FF0000"/>
                </a:solidFill>
              </a:rPr>
              <a:t>, </a:t>
            </a:r>
            <a:r>
              <a:rPr lang="en-US" altLang="zh-CN" sz="2800" i="1" dirty="0" err="1">
                <a:solidFill>
                  <a:srgbClr val="FF0000"/>
                </a:solidFill>
              </a:rPr>
              <a:t>receiver_addr</a:t>
            </a:r>
            <a:r>
              <a:rPr lang="en-US" altLang="zh-CN" sz="2800" i="1" dirty="0">
                <a:solidFill>
                  <a:srgbClr val="FF0000"/>
                </a:solidFill>
              </a:rPr>
              <a:t>]</a:t>
            </a:r>
            <a:r>
              <a:rPr lang="en-US" altLang="zh-CN" sz="2800" dirty="0"/>
              <a:t>,</a:t>
            </a:r>
            <a:r>
              <a:rPr lang="en-US" altLang="zh-CN" sz="2800" i="1" dirty="0"/>
              <a:t> </a:t>
            </a:r>
            <a:r>
              <a:rPr lang="en-US" altLang="zh-CN" sz="2800" dirty="0"/>
              <a:t>where both </a:t>
            </a:r>
            <a:r>
              <a:rPr lang="en-US" altLang="zh-CN" sz="2800" dirty="0" err="1"/>
              <a:t>sender_addr</a:t>
            </a:r>
            <a:r>
              <a:rPr lang="en-US" altLang="zh-CN" sz="2800" dirty="0"/>
              <a:t> and </a:t>
            </a:r>
            <a:r>
              <a:rPr lang="en-US" altLang="zh-CN" sz="2800" dirty="0" err="1"/>
              <a:t>receiver_addr</a:t>
            </a:r>
            <a:r>
              <a:rPr lang="en-US" altLang="zh-CN" sz="2800" dirty="0"/>
              <a:t> are in </a:t>
            </a:r>
            <a:r>
              <a:rPr lang="en-US" altLang="zh-CN" sz="2800" i="1" dirty="0">
                <a:solidFill>
                  <a:srgbClr val="FF0000"/>
                </a:solidFill>
              </a:rPr>
              <a:t>Tuple[</a:t>
            </a:r>
            <a:r>
              <a:rPr lang="en-US" altLang="zh-CN" sz="2800" i="1" dirty="0" err="1">
                <a:solidFill>
                  <a:srgbClr val="FF0000"/>
                </a:solidFill>
              </a:rPr>
              <a:t>ip</a:t>
            </a:r>
            <a:r>
              <a:rPr lang="en-US" altLang="zh-CN" sz="2800" i="1" dirty="0">
                <a:solidFill>
                  <a:srgbClr val="FF0000"/>
                </a:solidFill>
              </a:rPr>
              <a:t>, port]</a:t>
            </a:r>
            <a:r>
              <a:rPr lang="en-US" altLang="zh-CN" sz="2800" i="1" dirty="0"/>
              <a:t> </a:t>
            </a:r>
            <a:r>
              <a:rPr lang="en-US" altLang="zh-CN" sz="2800" dirty="0"/>
              <a:t>with </a:t>
            </a:r>
            <a:r>
              <a:rPr lang="en-US" altLang="zh-CN" sz="2800" i="1" dirty="0" err="1"/>
              <a:t>ip</a:t>
            </a:r>
            <a:r>
              <a:rPr lang="en-US" altLang="zh-CN" sz="2800" i="1" dirty="0"/>
              <a:t>: str </a:t>
            </a:r>
            <a:r>
              <a:rPr lang="en-US" altLang="zh-CN" sz="2800" dirty="0"/>
              <a:t>and </a:t>
            </a:r>
            <a:r>
              <a:rPr lang="en-US" altLang="zh-CN" sz="2800" i="1" dirty="0"/>
              <a:t>port: int</a:t>
            </a:r>
          </a:p>
          <a:p>
            <a:pPr lvl="1"/>
            <a:r>
              <a:rPr lang="en-US" altLang="zh-CN" sz="2800" dirty="0"/>
              <a:t>When received a pkt, we first check the key and then process as needed. Since the pkt from different sender or receiver has the different key, we can distinguish the pkt to different channel.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Introduction</a:t>
            </a:r>
            <a:endParaRPr 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ABE239-8E40-F61F-6D14-5F93953C3EC7}"/>
              </a:ext>
            </a:extLst>
          </p:cNvPr>
          <p:cNvSpPr txBox="1"/>
          <p:nvPr/>
        </p:nvSpPr>
        <p:spPr>
          <a:xfrm>
            <a:off x="4300693" y="630512"/>
            <a:ext cx="6068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Concurrency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958999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f226b4d-e52f-4ddf-b90c-fd880b85fd33"/>
  <p:tag name="COMMONDATA" val="eyJoZGlkIjoiZmMyMTRkYjViNDA4ODg2ZDAxYzhlYjllYWRjMzAzM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711</Words>
  <Application>Microsoft Office PowerPoint</Application>
  <PresentationFormat>宽屏</PresentationFormat>
  <Paragraphs>136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Source Han Serif SC</vt:lpstr>
      <vt:lpstr>等线</vt:lpstr>
      <vt:lpstr>宋体</vt:lpstr>
      <vt:lpstr>微软雅黑</vt:lpstr>
      <vt:lpstr>Arial</vt:lpstr>
      <vt:lpstr>Calibri</vt:lpstr>
      <vt:lpstr>Calibri Light</vt:lpstr>
      <vt:lpstr>Tahoma</vt:lpstr>
      <vt:lpstr>Times New Roman</vt:lpstr>
      <vt:lpstr>Office 主题​​</vt:lpstr>
      <vt:lpstr>计网期末project答辩</vt:lpstr>
      <vt:lpstr>PowerPoint 演示文稿</vt:lpstr>
      <vt:lpstr>PowerPoint 演示文稿</vt:lpstr>
      <vt:lpstr>Introduction</vt:lpstr>
      <vt:lpstr>Introduction</vt:lpstr>
      <vt:lpstr>Introduction</vt:lpstr>
      <vt:lpstr>Introduction</vt:lpstr>
      <vt:lpstr>Introduction</vt:lpstr>
      <vt:lpstr>Introduction</vt:lpstr>
      <vt:lpstr>PowerPoint 演示文稿</vt:lpstr>
      <vt:lpstr>Basic Test</vt:lpstr>
      <vt:lpstr>Basic Test</vt:lpstr>
      <vt:lpstr>Basic Test</vt:lpstr>
      <vt:lpstr>Basic Test</vt:lpstr>
      <vt:lpstr>Basic Test</vt:lpstr>
      <vt:lpstr>Basic Test</vt:lpstr>
      <vt:lpstr>Basic Test</vt:lpstr>
      <vt:lpstr>PowerPoint 演示文稿</vt:lpstr>
      <vt:lpstr>Bonus Check</vt:lpstr>
      <vt:lpstr>Bonus Check</vt:lpstr>
      <vt:lpstr>Bonus Check</vt:lpstr>
      <vt:lpstr>PowerPoint 演示文稿</vt:lpstr>
      <vt:lpstr>Contribution Rate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活力朝气模板</dc:title>
  <dc:creator>SUSTech heyStudio</dc:creator>
  <cp:lastModifiedBy>刘 乐奇</cp:lastModifiedBy>
  <cp:revision>431</cp:revision>
  <dcterms:created xsi:type="dcterms:W3CDTF">2019-10-15T12:38:00Z</dcterms:created>
  <dcterms:modified xsi:type="dcterms:W3CDTF">2023-01-13T07:30:39Z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A71A6A3BEE504748861EF3E05C1A3E3B</vt:lpwstr>
  </property>
  <property fmtid="{D5CDD505-2E9C-101B-9397-08002B2CF9AE}" pid="3" name="KSOProductBuildVer">
    <vt:lpwstr>2052-11.1.0.13703</vt:lpwstr>
  </property>
</Properties>
</file>