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  <p:sldId id="272" r:id="rId5"/>
    <p:sldId id="271" r:id="rId6"/>
    <p:sldId id="276" r:id="rId7"/>
    <p:sldId id="275" r:id="rId8"/>
    <p:sldId id="278" r:id="rId9"/>
    <p:sldId id="279" r:id="rId10"/>
    <p:sldId id="273" r:id="rId11"/>
    <p:sldId id="280" r:id="rId12"/>
    <p:sldId id="281" r:id="rId13"/>
    <p:sldId id="282" r:id="rId14"/>
    <p:sldId id="274" r:id="rId15"/>
    <p:sldId id="27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08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11/10/2022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11/10/2022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11/10/2022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11/10/2022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11/10/2022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11/10/2022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11/10/2022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11/10/2022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11/10/2022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11/10/2022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在线课程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毕明阳 夏星晨 程博 刘乐奇 房欣驰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91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老师的个人中心</a:t>
            </a: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FCBCDF4-4E87-4393-A40E-A02B2F19F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6" y="1678554"/>
            <a:ext cx="7218727" cy="4351338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BB69D6B-E4BF-17FC-765C-53244B44B3E4}"/>
              </a:ext>
            </a:extLst>
          </p:cNvPr>
          <p:cNvSpPr txBox="1"/>
          <p:nvPr/>
        </p:nvSpPr>
        <p:spPr>
          <a:xfrm>
            <a:off x="7548579" y="784008"/>
            <a:ext cx="39905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教师的个人中心分为</a:t>
            </a:r>
            <a:r>
              <a:rPr lang="zh-CN" altLang="en-US" sz="2400" dirty="0">
                <a:solidFill>
                  <a:srgbClr val="FF0000"/>
                </a:solidFill>
              </a:rPr>
              <a:t>五部分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教师信息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教师课程</a:t>
            </a:r>
            <a:r>
              <a:rPr lang="en-US" altLang="zh-CN" sz="2800" dirty="0"/>
              <a:t>:</a:t>
            </a:r>
          </a:p>
          <a:p>
            <a:r>
              <a:rPr lang="en-US" altLang="zh-CN" dirty="0"/>
              <a:t>        </a:t>
            </a:r>
            <a:r>
              <a:rPr lang="zh-CN" altLang="en-US" b="1" dirty="0"/>
              <a:t>在</a:t>
            </a:r>
            <a:r>
              <a:rPr lang="en-US" altLang="zh-CN" b="1" dirty="0"/>
              <a:t>class</a:t>
            </a:r>
            <a:r>
              <a:rPr lang="zh-CN" altLang="en-US" b="1" dirty="0"/>
              <a:t>页面点开为</a:t>
            </a:r>
            <a:r>
              <a:rPr lang="en-US" altLang="zh-CN" b="1" dirty="0"/>
              <a:t>course</a:t>
            </a:r>
            <a:r>
              <a:rPr lang="zh-CN" altLang="en-US" b="1" dirty="0"/>
              <a:t>子页面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zh-CN" altLang="en-US" b="1" dirty="0"/>
              <a:t>在</a:t>
            </a:r>
            <a:r>
              <a:rPr lang="en-US" altLang="zh-CN" b="1" dirty="0"/>
              <a:t>course</a:t>
            </a:r>
            <a:r>
              <a:rPr lang="zh-CN" altLang="en-US" b="1" dirty="0"/>
              <a:t>页面点开为</a:t>
            </a:r>
            <a:r>
              <a:rPr lang="en-US" altLang="zh-CN" b="1" dirty="0"/>
              <a:t>chapter</a:t>
            </a:r>
            <a:r>
              <a:rPr lang="zh-CN" altLang="en-US" b="1" dirty="0"/>
              <a:t>子页面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zh-CN" altLang="en-US" b="1" dirty="0"/>
              <a:t>在</a:t>
            </a:r>
            <a:r>
              <a:rPr lang="en-US" altLang="zh-CN" b="1" dirty="0"/>
              <a:t>chapter</a:t>
            </a:r>
            <a:r>
              <a:rPr lang="zh-CN" altLang="en-US" b="1" dirty="0"/>
              <a:t>页面中进行对</a:t>
            </a:r>
            <a:r>
              <a:rPr lang="en-US" altLang="zh-CN" b="1" dirty="0"/>
              <a:t>section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b="1" dirty="0"/>
              <a:t>	1.</a:t>
            </a:r>
            <a:r>
              <a:rPr lang="zh-CN" altLang="en-US" b="1" dirty="0"/>
              <a:t>布置作业</a:t>
            </a:r>
            <a:r>
              <a:rPr lang="zh-CN" altLang="en-US" b="1" dirty="0">
                <a:solidFill>
                  <a:srgbClr val="FF0000"/>
                </a:solidFill>
              </a:rPr>
              <a:t>（作业模块）</a:t>
            </a:r>
            <a:endParaRPr lang="en-US" altLang="zh-CN" b="1" dirty="0"/>
          </a:p>
          <a:p>
            <a:r>
              <a:rPr lang="en-US" altLang="zh-CN" b="1" dirty="0"/>
              <a:t>	2.</a:t>
            </a:r>
            <a:r>
              <a:rPr lang="zh-CN" altLang="en-US" b="1" dirty="0"/>
              <a:t>布置习题</a:t>
            </a:r>
            <a:r>
              <a:rPr lang="zh-CN" altLang="en-US" b="1" dirty="0">
                <a:solidFill>
                  <a:srgbClr val="FF0000"/>
                </a:solidFill>
              </a:rPr>
              <a:t>（做题模块）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	3.</a:t>
            </a:r>
            <a:r>
              <a:rPr lang="zh-CN" altLang="en-US" b="1" dirty="0"/>
              <a:t>上传视频</a:t>
            </a:r>
            <a:r>
              <a:rPr lang="zh-CN" altLang="en-US" b="1" dirty="0">
                <a:solidFill>
                  <a:srgbClr val="FF0000"/>
                </a:solidFill>
              </a:rPr>
              <a:t>（视频模块）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申请中心</a:t>
            </a:r>
            <a:endParaRPr lang="en-US" altLang="zh-CN" sz="2800" dirty="0"/>
          </a:p>
          <a:p>
            <a:r>
              <a:rPr lang="en-US" altLang="zh-CN" b="1" dirty="0"/>
              <a:t>         </a:t>
            </a:r>
            <a:r>
              <a:rPr lang="zh-CN" altLang="en-US" b="1" dirty="0"/>
              <a:t>课程审核情况（包含课程是否付   费）</a:t>
            </a:r>
            <a:endParaRPr lang="en-US" altLang="zh-CN" b="1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通知</a:t>
            </a:r>
            <a:endParaRPr lang="en-US" altLang="zh-CN" sz="2800" dirty="0"/>
          </a:p>
          <a:p>
            <a:r>
              <a:rPr lang="en-US" altLang="zh-CN" dirty="0"/>
              <a:t>         </a:t>
            </a:r>
            <a:r>
              <a:rPr lang="zh-CN" altLang="en-US" b="1" dirty="0"/>
              <a:t>为接受管理员的通知（通过通知）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322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91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老师的个人中心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B69D6B-E4BF-17FC-765C-53244B44B3E4}"/>
              </a:ext>
            </a:extLst>
          </p:cNvPr>
          <p:cNvSpPr txBox="1"/>
          <p:nvPr/>
        </p:nvSpPr>
        <p:spPr>
          <a:xfrm>
            <a:off x="7981028" y="2204875"/>
            <a:ext cx="39905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5.</a:t>
            </a:r>
            <a:r>
              <a:rPr lang="zh-CN" altLang="en-US" sz="3600" dirty="0"/>
              <a:t>学生名单（如左）</a:t>
            </a:r>
            <a:endParaRPr lang="en-US" altLang="zh-CN" sz="3600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zh-CN" altLang="en-US" sz="2000" b="1" dirty="0"/>
              <a:t>主页面为课程列表，</a:t>
            </a:r>
            <a:endParaRPr lang="en-US" altLang="zh-CN" sz="2000" b="1" dirty="0"/>
          </a:p>
          <a:p>
            <a:r>
              <a:rPr lang="en-US" altLang="zh-CN" sz="2000" b="1" dirty="0"/>
              <a:t>         </a:t>
            </a:r>
            <a:r>
              <a:rPr lang="zh-CN" altLang="en-US" sz="2000" b="1" dirty="0"/>
              <a:t>点击某课程后为课程列表中学生：</a:t>
            </a:r>
            <a:endParaRPr lang="en-US" altLang="zh-CN" sz="2000" b="1" dirty="0"/>
          </a:p>
          <a:p>
            <a:r>
              <a:rPr lang="en-US" altLang="zh-CN" sz="2000" b="1" dirty="0"/>
              <a:t>	1.</a:t>
            </a:r>
            <a:r>
              <a:rPr lang="zh-CN" altLang="en-US" sz="2000" b="1" dirty="0"/>
              <a:t>信息</a:t>
            </a:r>
            <a:endParaRPr lang="en-US" altLang="zh-CN" sz="2000" b="1" dirty="0"/>
          </a:p>
          <a:p>
            <a:r>
              <a:rPr lang="en-US" altLang="zh-CN" sz="2000" b="1" dirty="0"/>
              <a:t>   	2.</a:t>
            </a:r>
            <a:r>
              <a:rPr lang="zh-CN" altLang="en-US" sz="2000" b="1" dirty="0"/>
              <a:t>学习进度</a:t>
            </a:r>
            <a:r>
              <a:rPr lang="en-US" altLang="zh-CN" sz="2000" b="1" dirty="0"/>
              <a:t>	</a:t>
            </a:r>
          </a:p>
          <a:p>
            <a:r>
              <a:rPr lang="en-US" altLang="zh-CN" sz="2000" b="1" dirty="0"/>
              <a:t>	3.</a:t>
            </a:r>
            <a:r>
              <a:rPr lang="zh-CN" altLang="en-US" sz="2000" b="1" dirty="0"/>
              <a:t>可导出学生信息</a:t>
            </a:r>
            <a:endParaRPr lang="en-US" altLang="zh-CN" sz="2000" b="1" dirty="0"/>
          </a:p>
          <a:p>
            <a:r>
              <a:rPr lang="en-US" altLang="zh-CN" sz="2000" b="1" dirty="0"/>
              <a:t>	4.</a:t>
            </a:r>
            <a:r>
              <a:rPr lang="zh-CN" altLang="en-US" sz="2000" b="1" dirty="0"/>
              <a:t>可发送该课程通知或邮件</a:t>
            </a:r>
            <a:r>
              <a:rPr lang="zh-CN" altLang="en-US" sz="2000" b="1" dirty="0">
                <a:solidFill>
                  <a:srgbClr val="FF0000"/>
                </a:solidFill>
              </a:rPr>
              <a:t>（通知模块）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4222160-0385-FC4E-50BA-70E860EF8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0" y="1583478"/>
            <a:ext cx="7484790" cy="4351338"/>
          </a:xfrm>
        </p:spPr>
      </p:pic>
    </p:spTree>
    <p:extLst>
      <p:ext uri="{BB962C8B-B14F-4D97-AF65-F5344CB8AC3E}">
        <p14:creationId xmlns:p14="http://schemas.microsoft.com/office/powerpoint/2010/main" val="214248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DE6B07B-C78D-4A70-20EE-9E0E85514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26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A63E32-D517-DC32-42F4-8B20CA40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6" y="1583478"/>
            <a:ext cx="5681070" cy="348993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4805249-F89B-C491-DDE2-654B0A9C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91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管理员中心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165EA-06AC-C58C-564D-AFDBCDD81E91}"/>
              </a:ext>
            </a:extLst>
          </p:cNvPr>
          <p:cNvSpPr txBox="1"/>
          <p:nvPr/>
        </p:nvSpPr>
        <p:spPr>
          <a:xfrm>
            <a:off x="7044323" y="641064"/>
            <a:ext cx="4341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lgerian" panose="04020705040A02060702" pitchFamily="82" charset="0"/>
              </a:rPr>
              <a:t>管理员的个人中心分为二部分：</a:t>
            </a:r>
            <a:endParaRPr lang="en-US" altLang="zh-CN" sz="2400" dirty="0">
              <a:latin typeface="Algerian" panose="04020705040A02060702" pitchFamily="82" charset="0"/>
            </a:endParaRPr>
          </a:p>
          <a:p>
            <a:r>
              <a:rPr lang="en-US" altLang="zh-CN" sz="2400" dirty="0">
                <a:latin typeface="Algerian" panose="04020705040A02060702" pitchFamily="82" charset="0"/>
              </a:rPr>
              <a:t>1.</a:t>
            </a:r>
            <a:r>
              <a:rPr lang="zh-CN" altLang="en-US" sz="2400" dirty="0">
                <a:latin typeface="Algerian" panose="04020705040A02060702" pitchFamily="82" charset="0"/>
              </a:rPr>
              <a:t>管理员信息</a:t>
            </a:r>
            <a:endParaRPr lang="en-US" altLang="zh-CN" sz="2400" dirty="0">
              <a:latin typeface="Algerian" panose="04020705040A02060702" pitchFamily="82" charset="0"/>
            </a:endParaRPr>
          </a:p>
          <a:p>
            <a:r>
              <a:rPr lang="en-US" altLang="zh-CN" sz="2400" dirty="0">
                <a:latin typeface="Algerian" panose="04020705040A02060702" pitchFamily="82" charset="0"/>
              </a:rPr>
              <a:t>2.</a:t>
            </a:r>
            <a:r>
              <a:rPr lang="zh-CN" altLang="en-US" sz="2400" dirty="0">
                <a:latin typeface="Algerian" panose="04020705040A02060702" pitchFamily="82" charset="0"/>
              </a:rPr>
              <a:t>课程申请</a:t>
            </a:r>
            <a:r>
              <a:rPr lang="en-US" altLang="zh-CN" sz="2400" dirty="0">
                <a:latin typeface="Algerian" panose="04020705040A02060702" pitchFamily="82" charset="0"/>
              </a:rPr>
              <a:t> </a:t>
            </a:r>
            <a:r>
              <a:rPr lang="zh-CN" altLang="en-US" sz="2400" dirty="0">
                <a:latin typeface="Algerian" panose="04020705040A02060702" pitchFamily="82" charset="0"/>
              </a:rPr>
              <a:t>（模式图如下）</a:t>
            </a:r>
            <a:endParaRPr lang="en-US" altLang="zh-CN" sz="2400" dirty="0">
              <a:latin typeface="Algerian" panose="04020705040A02060702" pitchFamily="82" charset="0"/>
            </a:endParaRPr>
          </a:p>
          <a:p>
            <a:r>
              <a:rPr lang="zh-CN" altLang="en-US" sz="2400" dirty="0">
                <a:latin typeface="Algerian" panose="04020705040A02060702" pitchFamily="82" charset="0"/>
              </a:rPr>
              <a:t>       为审核由老师申请的课程</a:t>
            </a:r>
            <a:endParaRPr lang="en-US" altLang="zh-CN" sz="2400" dirty="0">
              <a:latin typeface="Algerian" panose="04020705040A02060702" pitchFamily="8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2357E7-2455-D77E-AA8C-9D957F093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44" y="2834578"/>
            <a:ext cx="6619479" cy="37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D3AD3CFF-4BC5-C2C1-4FDA-6385650E2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8A08B9-7B4E-2BA5-0D6E-0251DF49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" y="1583478"/>
            <a:ext cx="7804139" cy="4543285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55E8D3A1-A330-AC91-E112-817D9565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91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学生中心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92739A-571D-4184-A25D-151DEE175635}"/>
              </a:ext>
            </a:extLst>
          </p:cNvPr>
          <p:cNvSpPr txBox="1"/>
          <p:nvPr/>
        </p:nvSpPr>
        <p:spPr>
          <a:xfrm>
            <a:off x="7794434" y="616012"/>
            <a:ext cx="43418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lgerian" panose="04020705040A02060702" pitchFamily="82" charset="0"/>
              </a:rPr>
              <a:t>学生的个人中心分为三部分：</a:t>
            </a:r>
            <a:endParaRPr lang="en-US" altLang="zh-CN" sz="2400" dirty="0">
              <a:latin typeface="Algerian" panose="04020705040A02060702" pitchFamily="82" charset="0"/>
            </a:endParaRPr>
          </a:p>
          <a:p>
            <a:r>
              <a:rPr lang="en-US" altLang="zh-CN" sz="2400" dirty="0">
                <a:latin typeface="Algerian" panose="04020705040A02060702" pitchFamily="82" charset="0"/>
              </a:rPr>
              <a:t>1.</a:t>
            </a:r>
            <a:r>
              <a:rPr lang="zh-CN" altLang="en-US" sz="2400" dirty="0">
                <a:latin typeface="Algerian" panose="04020705040A02060702" pitchFamily="82" charset="0"/>
              </a:rPr>
              <a:t>学生信息</a:t>
            </a:r>
            <a:endParaRPr lang="en-US" altLang="zh-CN" sz="2400" dirty="0">
              <a:latin typeface="Algerian" panose="04020705040A02060702" pitchFamily="82" charset="0"/>
            </a:endParaRPr>
          </a:p>
          <a:p>
            <a:r>
              <a:rPr lang="en-US" altLang="zh-CN" sz="2400" dirty="0">
                <a:latin typeface="Algerian" panose="04020705040A02060702" pitchFamily="82" charset="0"/>
              </a:rPr>
              <a:t>2.</a:t>
            </a:r>
            <a:r>
              <a:rPr lang="zh-CN" altLang="en-US" sz="2400" dirty="0">
                <a:latin typeface="Algerian" panose="04020705040A02060702" pitchFamily="82" charset="0"/>
              </a:rPr>
              <a:t>课程信息</a:t>
            </a:r>
            <a:endParaRPr lang="en-US" altLang="zh-CN" sz="2400" dirty="0">
              <a:latin typeface="Algerian" panose="04020705040A02060702" pitchFamily="82" charset="0"/>
            </a:endParaRPr>
          </a:p>
          <a:p>
            <a:r>
              <a:rPr lang="en-US" altLang="zh-CN" sz="2000" b="1" dirty="0">
                <a:latin typeface="Algerian" panose="04020705040A02060702" pitchFamily="82" charset="0"/>
              </a:rPr>
              <a:t>     </a:t>
            </a:r>
            <a:r>
              <a:rPr lang="zh-CN" altLang="en-US" sz="2000" b="1" dirty="0"/>
              <a:t>在该页面可查看各</a:t>
            </a:r>
            <a:r>
              <a:rPr lang="en-US" altLang="zh-CN" sz="2000" b="1" dirty="0"/>
              <a:t>course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点</a:t>
            </a:r>
            <a:r>
              <a:rPr lang="en-US" altLang="zh-CN" sz="2000" b="1" dirty="0"/>
              <a:t>course</a:t>
            </a:r>
            <a:r>
              <a:rPr lang="zh-CN" altLang="en-US" sz="2000" b="1" dirty="0"/>
              <a:t>即点开为</a:t>
            </a:r>
            <a:r>
              <a:rPr lang="en-US" altLang="zh-CN" sz="2000" b="1" dirty="0"/>
              <a:t>chapter</a:t>
            </a:r>
            <a:r>
              <a:rPr lang="zh-CN" altLang="en-US" sz="2000" b="1" dirty="0"/>
              <a:t>子页面</a:t>
            </a:r>
            <a:endParaRPr lang="en-US" altLang="zh-CN" sz="2000" b="1" dirty="0"/>
          </a:p>
          <a:p>
            <a:r>
              <a:rPr lang="en-US" altLang="zh-CN" sz="2000" b="1" dirty="0"/>
              <a:t>	</a:t>
            </a:r>
            <a:r>
              <a:rPr lang="zh-CN" altLang="en-US" sz="2000" b="1" dirty="0"/>
              <a:t>其中可以看到</a:t>
            </a:r>
            <a:endParaRPr lang="en-US" altLang="zh-CN" sz="2000" b="1" dirty="0"/>
          </a:p>
          <a:p>
            <a:r>
              <a:rPr lang="en-US" altLang="zh-CN" sz="2000" b="1" dirty="0"/>
              <a:t>	1.</a:t>
            </a:r>
            <a:r>
              <a:rPr lang="zh-CN" altLang="en-US" sz="2000" b="1" dirty="0"/>
              <a:t>课程介绍</a:t>
            </a:r>
            <a:endParaRPr lang="en-US" altLang="zh-CN" sz="2000" b="1" dirty="0"/>
          </a:p>
          <a:p>
            <a:r>
              <a:rPr lang="en-US" altLang="zh-CN" sz="2000" b="1" dirty="0"/>
              <a:t>	2.</a:t>
            </a:r>
            <a:r>
              <a:rPr lang="zh-CN" altLang="en-US" sz="2000" b="1" dirty="0"/>
              <a:t>课程进度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chapter</a:t>
            </a:r>
            <a:r>
              <a:rPr lang="zh-CN" altLang="en-US" sz="2000" b="1" dirty="0"/>
              <a:t>页面中为：</a:t>
            </a:r>
            <a:endParaRPr lang="en-US" altLang="zh-CN" sz="2000" b="1" dirty="0"/>
          </a:p>
          <a:p>
            <a:r>
              <a:rPr lang="en-US" altLang="zh-CN" sz="2000" b="1" dirty="0"/>
              <a:t>	1.chapter</a:t>
            </a:r>
            <a:r>
              <a:rPr lang="zh-CN" altLang="en-US" sz="2000" b="1" dirty="0"/>
              <a:t>内进度</a:t>
            </a:r>
            <a:endParaRPr lang="en-US" altLang="zh-CN" sz="2000" b="1" dirty="0"/>
          </a:p>
          <a:p>
            <a:r>
              <a:rPr lang="en-US" altLang="zh-CN" sz="2000" b="1" dirty="0"/>
              <a:t>	2.section</a:t>
            </a:r>
            <a:r>
              <a:rPr lang="zh-CN" altLang="en-US" sz="2000" b="1" dirty="0"/>
              <a:t>成绩</a:t>
            </a:r>
            <a:endParaRPr lang="en-US" altLang="zh-CN" sz="2000" b="1" dirty="0">
              <a:latin typeface="Algerian" panose="04020705040A02060702" pitchFamily="82" charset="0"/>
            </a:endParaRPr>
          </a:p>
          <a:p>
            <a:r>
              <a:rPr lang="en-US" altLang="zh-CN" sz="2400" dirty="0">
                <a:latin typeface="Algerian" panose="04020705040A02060702" pitchFamily="82" charset="0"/>
              </a:rPr>
              <a:t>3.</a:t>
            </a:r>
            <a:r>
              <a:rPr lang="zh-CN" altLang="en-US" sz="2400" dirty="0">
                <a:latin typeface="Algerian" panose="04020705040A02060702" pitchFamily="82" charset="0"/>
              </a:rPr>
              <a:t>通知</a:t>
            </a:r>
            <a:endParaRPr lang="en-US" altLang="zh-C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5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Techniques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E4BD-D29D-455D-B520-85EF9E61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			</a:t>
            </a:r>
            <a:r>
              <a:rPr lang="zh-CN" altLang="en-US" dirty="0"/>
              <a:t> </a:t>
            </a:r>
            <a:r>
              <a:rPr lang="en-US" altLang="zh-CN" dirty="0"/>
              <a:t>				</a:t>
            </a:r>
            <a:endParaRPr lang="en-HK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129FA6-012F-F44C-4D20-7A991E5E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79336"/>
            <a:ext cx="1993056" cy="8424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789BB8-B80E-DFEB-4551-E7B54839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93" y="2153894"/>
            <a:ext cx="1638453" cy="11610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C22CAC-82E1-9655-3EF6-CA599E46F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211" y="1849422"/>
            <a:ext cx="3592565" cy="17022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543850-946F-414F-EA3D-81B2956A8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1262" y="1825625"/>
            <a:ext cx="1930120" cy="1780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022D5E-6B10-9A91-6D21-1EE8A42D4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776" y="4137992"/>
            <a:ext cx="2565400" cy="1765481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722E0A-E551-9864-A340-BD896C459CD4}"/>
              </a:ext>
            </a:extLst>
          </p:cNvPr>
          <p:cNvCxnSpPr/>
          <p:nvPr/>
        </p:nvCxnSpPr>
        <p:spPr>
          <a:xfrm>
            <a:off x="2090916" y="2734431"/>
            <a:ext cx="56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702AA4-EC6D-F79A-906A-1FB951FDA47B}"/>
              </a:ext>
            </a:extLst>
          </p:cNvPr>
          <p:cNvCxnSpPr/>
          <p:nvPr/>
        </p:nvCxnSpPr>
        <p:spPr>
          <a:xfrm>
            <a:off x="3912247" y="2734431"/>
            <a:ext cx="56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2215FC1-A297-8493-E069-82C720EDD603}"/>
              </a:ext>
            </a:extLst>
          </p:cNvPr>
          <p:cNvCxnSpPr/>
          <p:nvPr/>
        </p:nvCxnSpPr>
        <p:spPr>
          <a:xfrm>
            <a:off x="8144776" y="2929467"/>
            <a:ext cx="11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FB3F35-F48D-E579-C1E1-7B6F0F90E150}"/>
              </a:ext>
            </a:extLst>
          </p:cNvPr>
          <p:cNvCxnSpPr/>
          <p:nvPr/>
        </p:nvCxnSpPr>
        <p:spPr>
          <a:xfrm>
            <a:off x="8872909" y="3185950"/>
            <a:ext cx="0" cy="119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CC592E8-E96D-20BE-2AF9-F58263506E3C}"/>
              </a:ext>
            </a:extLst>
          </p:cNvPr>
          <p:cNvSpPr/>
          <p:nvPr/>
        </p:nvSpPr>
        <p:spPr>
          <a:xfrm>
            <a:off x="4277651" y="1515533"/>
            <a:ext cx="7399281" cy="227029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8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Time Line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E4BD-D29D-455D-B520-85EF9E61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10.23  </a:t>
            </a:r>
            <a:r>
              <a:rPr lang="zh-CN" altLang="en-US" dirty="0"/>
              <a:t>后端搭好框架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10.31 </a:t>
            </a:r>
            <a:r>
              <a:rPr lang="zh-CN" altLang="en-US" dirty="0"/>
              <a:t>完成用户权限管理，视频模块，做题模块，作业模块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11.6     </a:t>
            </a:r>
            <a:r>
              <a:rPr lang="zh-CN" altLang="en-US" dirty="0"/>
              <a:t>完成支付模块</a:t>
            </a:r>
            <a:r>
              <a:rPr lang="en-US" altLang="zh-CN" dirty="0"/>
              <a:t>,</a:t>
            </a:r>
            <a:r>
              <a:rPr lang="zh-CN" altLang="en-US" dirty="0"/>
              <a:t>通知模块 以及课程教师的学生管理模块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zh-CN" altLang="en-US" dirty="0"/>
              <a:t>进行前后端对接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11.23    </a:t>
            </a:r>
            <a:r>
              <a:rPr lang="zh-CN" altLang="en-US" dirty="0"/>
              <a:t>解决前后端对接</a:t>
            </a:r>
            <a:r>
              <a:rPr lang="en-US" altLang="zh-CN" dirty="0"/>
              <a:t>bug</a:t>
            </a:r>
          </a:p>
          <a:p>
            <a:pPr marL="0" indent="0">
              <a:buNone/>
            </a:pPr>
            <a:r>
              <a:rPr lang="en-US" altLang="zh-CN" dirty="0"/>
              <a:t>11.30   </a:t>
            </a:r>
            <a:r>
              <a:rPr lang="zh-CN" altLang="en-US" dirty="0"/>
              <a:t>完成视频评论，弹幕，防作弊功能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2749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1EAF46-8A33-4E73-B0B9-DA5690A47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7EEA05-0A78-6C0C-4329-7466EFA5D439}"/>
              </a:ext>
            </a:extLst>
          </p:cNvPr>
          <p:cNvSpPr txBox="1"/>
          <p:nvPr/>
        </p:nvSpPr>
        <p:spPr>
          <a:xfrm>
            <a:off x="3005666" y="2523067"/>
            <a:ext cx="64939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4181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USER STORY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E4BD-D29D-455D-B520-85EF9E61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老师 </a:t>
            </a:r>
            <a:r>
              <a:rPr lang="en-US" altLang="zh-CN" dirty="0"/>
              <a:t>					</a:t>
            </a:r>
            <a:r>
              <a:rPr lang="zh-CN" altLang="en-US" dirty="0"/>
              <a:t>学生 </a:t>
            </a:r>
            <a:r>
              <a:rPr lang="en-US" altLang="zh-CN" dirty="0"/>
              <a:t>					</a:t>
            </a:r>
            <a:r>
              <a:rPr lang="zh-CN" altLang="en-US" dirty="0"/>
              <a:t>管理员</a:t>
            </a:r>
            <a:endParaRPr lang="en-HK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FBEFF-7668-3971-7FD2-E5CEED982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2" y="2704700"/>
            <a:ext cx="2297199" cy="3392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730843-DC50-698F-2FB5-8369E8448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235" y="3056514"/>
            <a:ext cx="2381267" cy="23812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AD9F5F-D9BA-F533-9D06-081BE8A6A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30" y="2701310"/>
            <a:ext cx="3306223" cy="33062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C66187-B993-4861-69CE-CD31C434E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75" y="-4509"/>
            <a:ext cx="1605747" cy="16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F14C-5305-4243-87E1-462971C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作为一名管理员，我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67D5-6D5C-4232-92CE-6F93B582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想要管理各种用户，即学生和老师，以便系统的正常运行。</a:t>
            </a:r>
            <a:endParaRPr lang="en-US" altLang="zh-CN" dirty="0"/>
          </a:p>
          <a:p>
            <a:r>
              <a:rPr lang="zh-CN" altLang="en-US" dirty="0"/>
              <a:t>想要在老师创建课程后审核课程，以便课程顺利进行。</a:t>
            </a:r>
            <a:br>
              <a:rPr lang="zh-CN" altLang="en-US" dirty="0"/>
            </a:br>
            <a:endParaRPr lang="en-HK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54F61-2E82-733D-923A-F9A2DB09E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40" y="3200893"/>
            <a:ext cx="2381267" cy="23812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ADC0F6-3D2F-B683-8ADD-A342D875B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185" y="3200893"/>
            <a:ext cx="3200564" cy="24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2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F14C-5305-4243-87E1-462971C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作为一名学生，我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67D5-6D5C-4232-92CE-6F93B582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想要在线观看视频，以完成学习。</a:t>
            </a:r>
            <a:endParaRPr lang="en-US" altLang="zh-CN" dirty="0"/>
          </a:p>
          <a:p>
            <a:r>
              <a:rPr lang="zh-CN" altLang="en-US" dirty="0"/>
              <a:t>想要回答老师提出的问题和课后作业，以获得分数。</a:t>
            </a:r>
            <a:endParaRPr lang="en-US" altLang="zh-CN" dirty="0"/>
          </a:p>
          <a:p>
            <a:r>
              <a:rPr lang="zh-CN" altLang="en-US" dirty="0"/>
              <a:t>想要向平台进行支付，以获取观看付费课程的权限。</a:t>
            </a:r>
            <a:endParaRPr lang="en-US" altLang="zh-CN" dirty="0"/>
          </a:p>
          <a:p>
            <a:r>
              <a:rPr lang="zh-CN" altLang="en-US" dirty="0"/>
              <a:t>想要查看课程完成的进度和课程分数，以便了解自己的学习情况。</a:t>
            </a:r>
            <a:endParaRPr lang="en-HK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FAEDC7-0471-CC67-38F1-E45020C3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61" y="4061961"/>
            <a:ext cx="2796039" cy="27960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E8E9C0-F231-80BB-B17A-47AA7BF7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553" y="1936673"/>
            <a:ext cx="2425825" cy="29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F14C-5305-4243-87E1-462971C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作为一名教师，我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67D5-6D5C-4232-92CE-6F93B582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想要创建课程，以便于我开课教学，让同学们上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我的课</a:t>
            </a:r>
            <a:endParaRPr lang="en-US" altLang="zh-CN" dirty="0"/>
          </a:p>
          <a:p>
            <a:r>
              <a:rPr lang="zh-CN" altLang="en-US" dirty="0"/>
              <a:t>想要在课程章节中上传视频，以便于我进行教学</a:t>
            </a:r>
            <a:endParaRPr lang="en-US" altLang="zh-CN" dirty="0"/>
          </a:p>
          <a:p>
            <a:r>
              <a:rPr lang="zh-CN" altLang="en-US" dirty="0"/>
              <a:t>想要在网课中布置题目，以便于进行随堂测试</a:t>
            </a:r>
            <a:endParaRPr lang="en-US" altLang="zh-CN" dirty="0"/>
          </a:p>
          <a:p>
            <a:r>
              <a:rPr lang="zh-CN" altLang="en-US" dirty="0"/>
              <a:t>想要在每个章节发布作业，以便于学生课后巩固</a:t>
            </a:r>
            <a:endParaRPr lang="en-US" altLang="zh-CN" dirty="0"/>
          </a:p>
          <a:p>
            <a:r>
              <a:rPr lang="zh-CN" altLang="en-US" dirty="0"/>
              <a:t>想要发布通知，以便于统一管理以及消息发布</a:t>
            </a:r>
            <a:endParaRPr lang="en-US" altLang="zh-CN" dirty="0"/>
          </a:p>
          <a:p>
            <a:r>
              <a:rPr lang="zh-CN" altLang="en-US" dirty="0"/>
              <a:t>想要设置和导出每章节分数，以便于查看同学们章节学习情况</a:t>
            </a:r>
            <a:endParaRPr lang="en-US" altLang="zh-CN" dirty="0"/>
          </a:p>
          <a:p>
            <a:r>
              <a:rPr lang="zh-CN" altLang="en-US" dirty="0"/>
              <a:t>想要对用户进行管理，同时看到同学们学习情况，以便于监督同学，管理班级</a:t>
            </a:r>
            <a:endParaRPr lang="en-US" altLang="zh-CN" dirty="0"/>
          </a:p>
          <a:p>
            <a:pPr marL="0" indent="0">
              <a:buNone/>
            </a:pPr>
            <a:endParaRPr lang="en-HK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C9A7B0-0B11-D3B9-4AF4-B51930A5A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25" y="0"/>
            <a:ext cx="2946575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8A6DDF-D2DD-A64A-4DE7-7F81D3274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646" y="1953585"/>
            <a:ext cx="4648439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2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F14C-5305-4243-87E1-462971C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67D5-6D5C-4232-92CE-6F93B582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en-HK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8BFD8B-2085-6DED-FABA-905C664D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38" y="110634"/>
            <a:ext cx="6153695" cy="64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F14C-5305-4243-87E1-462971C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67D5-6D5C-4232-92CE-6F93B582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en-HK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4AA7DF-236F-515B-19C1-1767206D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40" y="142047"/>
            <a:ext cx="10250460" cy="63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0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91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前端界面简介</a:t>
            </a:r>
            <a:br>
              <a:rPr lang="zh-CN" alt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512590C-5361-0202-2C4D-C3D6DBE28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17" y="1713010"/>
            <a:ext cx="8060924" cy="453427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78FF3E-3775-58E8-415C-F852B421D551}"/>
              </a:ext>
            </a:extLst>
          </p:cNvPr>
          <p:cNvSpPr txBox="1"/>
          <p:nvPr/>
        </p:nvSpPr>
        <p:spPr>
          <a:xfrm>
            <a:off x="9643581" y="3656979"/>
            <a:ext cx="1866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收费视频点击即进入支付模块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BC7799-AEC9-D77C-4BF6-F1140B5AFF0C}"/>
              </a:ext>
            </a:extLst>
          </p:cNvPr>
          <p:cNvSpPr txBox="1"/>
          <p:nvPr/>
        </p:nvSpPr>
        <p:spPr>
          <a:xfrm>
            <a:off x="6188365" y="426053"/>
            <a:ext cx="5085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一共规划了</a:t>
            </a:r>
            <a:r>
              <a:rPr lang="en-US" altLang="zh-C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27</a:t>
            </a:r>
            <a:r>
              <a:rPr lang="zh-CN" altLang="en-US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个页面模块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023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AFF3A648-1C11-45CB-D6A7-35CF724AF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A14E46-DD71-18F7-CFB3-10CB51E41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26" y="1583478"/>
            <a:ext cx="7608748" cy="441418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33C2E31-C0E6-48A6-FC34-0C238D6F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91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视频模式图</a:t>
            </a:r>
            <a:endParaRPr lang="en-HK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6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614</Words>
  <Application>Microsoft Office PowerPoint</Application>
  <PresentationFormat>宽屏</PresentationFormat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Office 主题​​</vt:lpstr>
      <vt:lpstr>在线课程</vt:lpstr>
      <vt:lpstr>USER STORY</vt:lpstr>
      <vt:lpstr>作为一名管理员，我</vt:lpstr>
      <vt:lpstr>作为一名学生，我</vt:lpstr>
      <vt:lpstr>作为一名教师，我</vt:lpstr>
      <vt:lpstr> </vt:lpstr>
      <vt:lpstr> </vt:lpstr>
      <vt:lpstr>前端界面简介 </vt:lpstr>
      <vt:lpstr>视频模式图</vt:lpstr>
      <vt:lpstr>老师的个人中心</vt:lpstr>
      <vt:lpstr>老师的个人中心</vt:lpstr>
      <vt:lpstr>管理员中心</vt:lpstr>
      <vt:lpstr>学生中心</vt:lpstr>
      <vt:lpstr>Techniques</vt:lpstr>
      <vt:lpstr>Time Line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masterbeeee@outlook.com</cp:lastModifiedBy>
  <cp:revision>6</cp:revision>
  <dcterms:created xsi:type="dcterms:W3CDTF">2019-10-15T12:38:53Z</dcterms:created>
  <dcterms:modified xsi:type="dcterms:W3CDTF">2022-10-11T10:19:14Z</dcterms:modified>
</cp:coreProperties>
</file>