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70" r:id="rId8"/>
    <p:sldId id="264" r:id="rId9"/>
    <p:sldId id="265" r:id="rId10"/>
    <p:sldId id="271" r:id="rId11"/>
    <p:sldId id="266" r:id="rId12"/>
    <p:sldId id="267" r:id="rId13"/>
    <p:sldId id="268" r:id="rId14"/>
    <p:sldId id="272" r:id="rId15"/>
    <p:sldId id="269" r:id="rId16"/>
    <p:sldId id="273" r:id="rId17"/>
    <p:sldId id="280"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8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BF368-FF11-4851-8E55-85E4E5EE613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2DEADE-42F3-43B5-812C-52A8C5298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FDD95C-A66F-4A64-B82B-54C7C5F2A123}"/>
              </a:ext>
            </a:extLst>
          </p:cNvPr>
          <p:cNvSpPr>
            <a:spLocks noGrp="1"/>
          </p:cNvSpPr>
          <p:nvPr>
            <p:ph type="dt" sz="half" idx="10"/>
          </p:nvPr>
        </p:nvSpPr>
        <p:spPr/>
        <p:txBody>
          <a:bodyPr/>
          <a:lstStyle/>
          <a:p>
            <a:fld id="{A7F11998-1B71-4703-9660-A017E79600DA}" type="datetimeFigureOut">
              <a:rPr lang="zh-CN" altLang="en-US" smtClean="0"/>
              <a:t>2018/3/24</a:t>
            </a:fld>
            <a:endParaRPr lang="zh-CN" altLang="en-US"/>
          </a:p>
        </p:txBody>
      </p:sp>
      <p:sp>
        <p:nvSpPr>
          <p:cNvPr id="5" name="页脚占位符 4">
            <a:extLst>
              <a:ext uri="{FF2B5EF4-FFF2-40B4-BE49-F238E27FC236}">
                <a16:creationId xmlns:a16="http://schemas.microsoft.com/office/drawing/2014/main" id="{FF65BE45-A3A2-4875-ABD4-FA5B22FFF0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F37677-A483-4EDA-8C73-46091EA75BC5}"/>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9394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68FF9-D779-4DB0-A0A5-70E8B1FE84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E3626D6-83A0-4907-8E52-F13BB0A8E12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9FCA8C-795F-4411-A824-22E89897A68F}"/>
              </a:ext>
            </a:extLst>
          </p:cNvPr>
          <p:cNvSpPr>
            <a:spLocks noGrp="1"/>
          </p:cNvSpPr>
          <p:nvPr>
            <p:ph type="dt" sz="half" idx="10"/>
          </p:nvPr>
        </p:nvSpPr>
        <p:spPr/>
        <p:txBody>
          <a:bodyPr/>
          <a:lstStyle/>
          <a:p>
            <a:fld id="{A7F11998-1B71-4703-9660-A017E79600DA}" type="datetimeFigureOut">
              <a:rPr lang="zh-CN" altLang="en-US" smtClean="0"/>
              <a:t>2018/3/24</a:t>
            </a:fld>
            <a:endParaRPr lang="zh-CN" altLang="en-US"/>
          </a:p>
        </p:txBody>
      </p:sp>
      <p:sp>
        <p:nvSpPr>
          <p:cNvPr id="5" name="页脚占位符 4">
            <a:extLst>
              <a:ext uri="{FF2B5EF4-FFF2-40B4-BE49-F238E27FC236}">
                <a16:creationId xmlns:a16="http://schemas.microsoft.com/office/drawing/2014/main" id="{77EC2044-D44F-4A67-AF6B-2F3792676C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04E4CE-BB22-4AC9-AB2C-286F3FAA1AE9}"/>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354093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90346B-B382-450D-81BD-326F9FD2EC8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99A88FC-12D1-4978-9709-511105DC67F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94987CB-E0A6-4767-BACA-4E95E9D0FD0C}"/>
              </a:ext>
            </a:extLst>
          </p:cNvPr>
          <p:cNvSpPr>
            <a:spLocks noGrp="1"/>
          </p:cNvSpPr>
          <p:nvPr>
            <p:ph type="dt" sz="half" idx="10"/>
          </p:nvPr>
        </p:nvSpPr>
        <p:spPr/>
        <p:txBody>
          <a:bodyPr/>
          <a:lstStyle/>
          <a:p>
            <a:fld id="{A7F11998-1B71-4703-9660-A017E79600DA}" type="datetimeFigureOut">
              <a:rPr lang="zh-CN" altLang="en-US" smtClean="0"/>
              <a:t>2018/3/24</a:t>
            </a:fld>
            <a:endParaRPr lang="zh-CN" altLang="en-US"/>
          </a:p>
        </p:txBody>
      </p:sp>
      <p:sp>
        <p:nvSpPr>
          <p:cNvPr id="5" name="页脚占位符 4">
            <a:extLst>
              <a:ext uri="{FF2B5EF4-FFF2-40B4-BE49-F238E27FC236}">
                <a16:creationId xmlns:a16="http://schemas.microsoft.com/office/drawing/2014/main" id="{8E589E2A-55FD-401A-A586-60C319F78A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42EA19-DA89-4C0A-8E6C-69A4C52B69AC}"/>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405462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5ACE0-304A-47F1-826C-5F39C44912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2DFD37-DD76-4F42-8E04-DFDE6E4DC9D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9100F7-D820-43BE-87D1-534106A9764B}"/>
              </a:ext>
            </a:extLst>
          </p:cNvPr>
          <p:cNvSpPr>
            <a:spLocks noGrp="1"/>
          </p:cNvSpPr>
          <p:nvPr>
            <p:ph type="dt" sz="half" idx="10"/>
          </p:nvPr>
        </p:nvSpPr>
        <p:spPr/>
        <p:txBody>
          <a:bodyPr/>
          <a:lstStyle/>
          <a:p>
            <a:fld id="{A7F11998-1B71-4703-9660-A017E79600DA}" type="datetimeFigureOut">
              <a:rPr lang="zh-CN" altLang="en-US" smtClean="0"/>
              <a:t>2018/3/24</a:t>
            </a:fld>
            <a:endParaRPr lang="zh-CN" altLang="en-US"/>
          </a:p>
        </p:txBody>
      </p:sp>
      <p:sp>
        <p:nvSpPr>
          <p:cNvPr id="5" name="页脚占位符 4">
            <a:extLst>
              <a:ext uri="{FF2B5EF4-FFF2-40B4-BE49-F238E27FC236}">
                <a16:creationId xmlns:a16="http://schemas.microsoft.com/office/drawing/2014/main" id="{016B480A-D575-42A6-ABC1-DF60B476E1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8215A4-DC13-4A35-8E6B-03C625AC5A01}"/>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381687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CECCA-2377-46E5-AAC7-2A2B547547C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B65556-9BA1-4B30-AFEF-385AF355C6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1FF0AC2-1EB1-442F-93EC-91371F6AFA16}"/>
              </a:ext>
            </a:extLst>
          </p:cNvPr>
          <p:cNvSpPr>
            <a:spLocks noGrp="1"/>
          </p:cNvSpPr>
          <p:nvPr>
            <p:ph type="dt" sz="half" idx="10"/>
          </p:nvPr>
        </p:nvSpPr>
        <p:spPr/>
        <p:txBody>
          <a:bodyPr/>
          <a:lstStyle/>
          <a:p>
            <a:fld id="{A7F11998-1B71-4703-9660-A017E79600DA}" type="datetimeFigureOut">
              <a:rPr lang="zh-CN" altLang="en-US" smtClean="0"/>
              <a:t>2018/3/24</a:t>
            </a:fld>
            <a:endParaRPr lang="zh-CN" altLang="en-US"/>
          </a:p>
        </p:txBody>
      </p:sp>
      <p:sp>
        <p:nvSpPr>
          <p:cNvPr id="5" name="页脚占位符 4">
            <a:extLst>
              <a:ext uri="{FF2B5EF4-FFF2-40B4-BE49-F238E27FC236}">
                <a16:creationId xmlns:a16="http://schemas.microsoft.com/office/drawing/2014/main" id="{B59D08D1-8DB9-4871-9A90-C9D054023F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05CE6E-315E-4328-8D9B-A7D22A228C36}"/>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375896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96641-AADF-489F-98B5-FACE1EB2FB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E5FFFA-CF42-4557-B1D2-DF66DF2A9EB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6D1C766-6FB2-43B9-BD5D-C8E206D505B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1B42724-284A-4C90-B456-3385AAC6B5FD}"/>
              </a:ext>
            </a:extLst>
          </p:cNvPr>
          <p:cNvSpPr>
            <a:spLocks noGrp="1"/>
          </p:cNvSpPr>
          <p:nvPr>
            <p:ph type="dt" sz="half" idx="10"/>
          </p:nvPr>
        </p:nvSpPr>
        <p:spPr/>
        <p:txBody>
          <a:bodyPr/>
          <a:lstStyle/>
          <a:p>
            <a:fld id="{A7F11998-1B71-4703-9660-A017E79600DA}" type="datetimeFigureOut">
              <a:rPr lang="zh-CN" altLang="en-US" smtClean="0"/>
              <a:t>2018/3/24</a:t>
            </a:fld>
            <a:endParaRPr lang="zh-CN" altLang="en-US"/>
          </a:p>
        </p:txBody>
      </p:sp>
      <p:sp>
        <p:nvSpPr>
          <p:cNvPr id="6" name="页脚占位符 5">
            <a:extLst>
              <a:ext uri="{FF2B5EF4-FFF2-40B4-BE49-F238E27FC236}">
                <a16:creationId xmlns:a16="http://schemas.microsoft.com/office/drawing/2014/main" id="{6831569C-99A7-4D86-8DF4-36BDAC934A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A280D-BD42-48A4-A2BA-3A3E67AF95AF}"/>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281351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B3DF2-CBE3-4191-BF0C-35F6A313A85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82720AA-F82A-4AE0-A3A0-9B121A8A0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F51C0DA-D955-4391-8476-619FED04FDE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803D414-A800-426B-BB14-38E1134E1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D4990D6-7A36-4B9B-A42F-4413EDEBE27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496F89F-1C18-41E7-8DC0-6728866F5748}"/>
              </a:ext>
            </a:extLst>
          </p:cNvPr>
          <p:cNvSpPr>
            <a:spLocks noGrp="1"/>
          </p:cNvSpPr>
          <p:nvPr>
            <p:ph type="dt" sz="half" idx="10"/>
          </p:nvPr>
        </p:nvSpPr>
        <p:spPr/>
        <p:txBody>
          <a:bodyPr/>
          <a:lstStyle/>
          <a:p>
            <a:fld id="{A7F11998-1B71-4703-9660-A017E79600DA}" type="datetimeFigureOut">
              <a:rPr lang="zh-CN" altLang="en-US" smtClean="0"/>
              <a:t>2018/3/24</a:t>
            </a:fld>
            <a:endParaRPr lang="zh-CN" altLang="en-US"/>
          </a:p>
        </p:txBody>
      </p:sp>
      <p:sp>
        <p:nvSpPr>
          <p:cNvPr id="8" name="页脚占位符 7">
            <a:extLst>
              <a:ext uri="{FF2B5EF4-FFF2-40B4-BE49-F238E27FC236}">
                <a16:creationId xmlns:a16="http://schemas.microsoft.com/office/drawing/2014/main" id="{0D4229BB-2656-42EE-926C-2CBFF0CF5D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FAC35DD-F50A-492B-9C90-26FA67AC0048}"/>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104805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D903A-CA80-473C-899C-7B311FF518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D5F601-9BFB-4E11-8035-1391FB1CC6C1}"/>
              </a:ext>
            </a:extLst>
          </p:cNvPr>
          <p:cNvSpPr>
            <a:spLocks noGrp="1"/>
          </p:cNvSpPr>
          <p:nvPr>
            <p:ph type="dt" sz="half" idx="10"/>
          </p:nvPr>
        </p:nvSpPr>
        <p:spPr/>
        <p:txBody>
          <a:bodyPr/>
          <a:lstStyle/>
          <a:p>
            <a:fld id="{A7F11998-1B71-4703-9660-A017E79600DA}" type="datetimeFigureOut">
              <a:rPr lang="zh-CN" altLang="en-US" smtClean="0"/>
              <a:t>2018/3/24</a:t>
            </a:fld>
            <a:endParaRPr lang="zh-CN" altLang="en-US"/>
          </a:p>
        </p:txBody>
      </p:sp>
      <p:sp>
        <p:nvSpPr>
          <p:cNvPr id="4" name="页脚占位符 3">
            <a:extLst>
              <a:ext uri="{FF2B5EF4-FFF2-40B4-BE49-F238E27FC236}">
                <a16:creationId xmlns:a16="http://schemas.microsoft.com/office/drawing/2014/main" id="{157EA611-6EA8-4A52-BB81-5A2FE27D6F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EFCE59-6855-4B34-8DAE-238A82BCD4C3}"/>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377754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A45757-479C-446C-877B-C66505740C1E}"/>
              </a:ext>
            </a:extLst>
          </p:cNvPr>
          <p:cNvSpPr>
            <a:spLocks noGrp="1"/>
          </p:cNvSpPr>
          <p:nvPr>
            <p:ph type="dt" sz="half" idx="10"/>
          </p:nvPr>
        </p:nvSpPr>
        <p:spPr/>
        <p:txBody>
          <a:bodyPr/>
          <a:lstStyle/>
          <a:p>
            <a:fld id="{A7F11998-1B71-4703-9660-A017E79600DA}" type="datetimeFigureOut">
              <a:rPr lang="zh-CN" altLang="en-US" smtClean="0"/>
              <a:t>2018/3/24</a:t>
            </a:fld>
            <a:endParaRPr lang="zh-CN" altLang="en-US"/>
          </a:p>
        </p:txBody>
      </p:sp>
      <p:sp>
        <p:nvSpPr>
          <p:cNvPr id="3" name="页脚占位符 2">
            <a:extLst>
              <a:ext uri="{FF2B5EF4-FFF2-40B4-BE49-F238E27FC236}">
                <a16:creationId xmlns:a16="http://schemas.microsoft.com/office/drawing/2014/main" id="{ED4D8CBB-DEC9-4ED5-9DBB-ACF05CEF088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690A9B-D56D-47E0-BE20-15278EE31FE4}"/>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392224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862F9-BB2C-4D72-BED9-CF37B61E42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8202828-F74D-4DB7-95D4-269C0125C1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0D4E7B5-8844-4586-9DC4-B506C25B3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F0D5B25-CF86-46AF-969B-147EFF9E498E}"/>
              </a:ext>
            </a:extLst>
          </p:cNvPr>
          <p:cNvSpPr>
            <a:spLocks noGrp="1"/>
          </p:cNvSpPr>
          <p:nvPr>
            <p:ph type="dt" sz="half" idx="10"/>
          </p:nvPr>
        </p:nvSpPr>
        <p:spPr/>
        <p:txBody>
          <a:bodyPr/>
          <a:lstStyle/>
          <a:p>
            <a:fld id="{A7F11998-1B71-4703-9660-A017E79600DA}" type="datetimeFigureOut">
              <a:rPr lang="zh-CN" altLang="en-US" smtClean="0"/>
              <a:t>2018/3/24</a:t>
            </a:fld>
            <a:endParaRPr lang="zh-CN" altLang="en-US"/>
          </a:p>
        </p:txBody>
      </p:sp>
      <p:sp>
        <p:nvSpPr>
          <p:cNvPr id="6" name="页脚占位符 5">
            <a:extLst>
              <a:ext uri="{FF2B5EF4-FFF2-40B4-BE49-F238E27FC236}">
                <a16:creationId xmlns:a16="http://schemas.microsoft.com/office/drawing/2014/main" id="{340A5837-2C86-445E-94CD-E72E0CA033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0BAFAC-948C-4C59-B3B7-FD804BC3DF42}"/>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1634700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0EC36-C7D4-43E7-8CA9-DAE38C5D27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D57374-22CE-491D-9798-B31426ADB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2D5524-EDFC-4790-94E3-CA4DC4CB6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93A24B8-CF13-4029-83F1-8E2C94D10C85}"/>
              </a:ext>
            </a:extLst>
          </p:cNvPr>
          <p:cNvSpPr>
            <a:spLocks noGrp="1"/>
          </p:cNvSpPr>
          <p:nvPr>
            <p:ph type="dt" sz="half" idx="10"/>
          </p:nvPr>
        </p:nvSpPr>
        <p:spPr/>
        <p:txBody>
          <a:bodyPr/>
          <a:lstStyle/>
          <a:p>
            <a:fld id="{A7F11998-1B71-4703-9660-A017E79600DA}" type="datetimeFigureOut">
              <a:rPr lang="zh-CN" altLang="en-US" smtClean="0"/>
              <a:t>2018/3/24</a:t>
            </a:fld>
            <a:endParaRPr lang="zh-CN" altLang="en-US"/>
          </a:p>
        </p:txBody>
      </p:sp>
      <p:sp>
        <p:nvSpPr>
          <p:cNvPr id="6" name="页脚占位符 5">
            <a:extLst>
              <a:ext uri="{FF2B5EF4-FFF2-40B4-BE49-F238E27FC236}">
                <a16:creationId xmlns:a16="http://schemas.microsoft.com/office/drawing/2014/main" id="{D9766A60-F117-4C25-8049-ED8858C305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0F3D1F-50DD-46CF-9304-B99F1DFDACBD}"/>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90442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DC5C05-EECC-4CFF-8BF0-5D773F3533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23A39D8-BAA9-4F68-9AEB-08AAB6832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3CCF55-94DE-439E-B7CF-73675C316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11998-1B71-4703-9660-A017E79600DA}" type="datetimeFigureOut">
              <a:rPr lang="zh-CN" altLang="en-US" smtClean="0"/>
              <a:t>2018/3/24</a:t>
            </a:fld>
            <a:endParaRPr lang="zh-CN" altLang="en-US"/>
          </a:p>
        </p:txBody>
      </p:sp>
      <p:sp>
        <p:nvSpPr>
          <p:cNvPr id="5" name="页脚占位符 4">
            <a:extLst>
              <a:ext uri="{FF2B5EF4-FFF2-40B4-BE49-F238E27FC236}">
                <a16:creationId xmlns:a16="http://schemas.microsoft.com/office/drawing/2014/main" id="{F4DC1575-7D84-4CDF-A5E0-841645710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66EF45-06C8-471E-B40F-081CC2383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2441194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5B49B-0F93-40B5-AE25-2912AA809219}"/>
              </a:ext>
            </a:extLst>
          </p:cNvPr>
          <p:cNvSpPr>
            <a:spLocks noGrp="1"/>
          </p:cNvSpPr>
          <p:nvPr>
            <p:ph type="ctrTitle"/>
          </p:nvPr>
        </p:nvSpPr>
        <p:spPr/>
        <p:txBody>
          <a:bodyPr/>
          <a:lstStyle/>
          <a:p>
            <a:r>
              <a:rPr lang="zh-CN" altLang="en-US" dirty="0"/>
              <a:t>计算机组成原理</a:t>
            </a:r>
          </a:p>
        </p:txBody>
      </p:sp>
      <p:sp>
        <p:nvSpPr>
          <p:cNvPr id="3" name="副标题 2">
            <a:extLst>
              <a:ext uri="{FF2B5EF4-FFF2-40B4-BE49-F238E27FC236}">
                <a16:creationId xmlns:a16="http://schemas.microsoft.com/office/drawing/2014/main" id="{CBF44B6B-C202-4A7A-9EC8-BEF476F737BA}"/>
              </a:ext>
            </a:extLst>
          </p:cNvPr>
          <p:cNvSpPr>
            <a:spLocks noGrp="1"/>
          </p:cNvSpPr>
          <p:nvPr>
            <p:ph type="subTitle" idx="1"/>
          </p:nvPr>
        </p:nvSpPr>
        <p:spPr>
          <a:xfrm>
            <a:off x="1524000" y="4079875"/>
            <a:ext cx="9144000" cy="1655762"/>
          </a:xfrm>
        </p:spPr>
        <p:txBody>
          <a:bodyPr>
            <a:normAutofit lnSpcReduction="10000"/>
          </a:bodyPr>
          <a:lstStyle/>
          <a:p>
            <a:r>
              <a:rPr lang="en-US" altLang="zh-CN" sz="3200" dirty="0">
                <a:latin typeface="Calibri" panose="020F0502020204030204" pitchFamily="34" charset="0"/>
                <a:cs typeface="Calibri" panose="020F0502020204030204" pitchFamily="34" charset="0"/>
              </a:rPr>
              <a:t>Chapter 2</a:t>
            </a:r>
          </a:p>
          <a:p>
            <a:r>
              <a:rPr lang="zh-CN" altLang="en-US" sz="3200" dirty="0">
                <a:latin typeface="Calibri" panose="020F0502020204030204" pitchFamily="34" charset="0"/>
                <a:cs typeface="Calibri" panose="020F0502020204030204" pitchFamily="34" charset="0"/>
              </a:rPr>
              <a:t>复习</a:t>
            </a:r>
            <a:endParaRPr lang="en-US" altLang="zh-CN" sz="3200" dirty="0">
              <a:latin typeface="Calibri" panose="020F0502020204030204" pitchFamily="34" charset="0"/>
              <a:cs typeface="Calibri" panose="020F0502020204030204" pitchFamily="34" charset="0"/>
            </a:endParaRPr>
          </a:p>
          <a:p>
            <a:r>
              <a:rPr lang="en-US" altLang="zh-CN" sz="3200" dirty="0">
                <a:latin typeface="Calibri" panose="020F0502020204030204" pitchFamily="34" charset="0"/>
                <a:cs typeface="Calibri" panose="020F0502020204030204" pitchFamily="34" charset="0"/>
              </a:rPr>
              <a:t>A</a:t>
            </a:r>
            <a:endParaRPr lang="zh-CN"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072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0CC91F-47F9-42DA-9364-8A768852E9CD}"/>
              </a:ext>
            </a:extLst>
          </p:cNvPr>
          <p:cNvSpPr txBox="1"/>
          <p:nvPr/>
        </p:nvSpPr>
        <p:spPr>
          <a:xfrm>
            <a:off x="256674" y="192759"/>
            <a:ext cx="4375484" cy="120032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第八个知识点：</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Calibri" panose="020F0502020204030204" pitchFamily="34" charset="0"/>
                <a:ea typeface="宋体" panose="02010600030101010101" pitchFamily="2" charset="-122"/>
                <a:cs typeface="Calibri" panose="020F0502020204030204" pitchFamily="34" charset="0"/>
              </a:rPr>
              <a:t>Memory Layout</a:t>
            </a:r>
            <a:endParaRPr lang="zh-CN" altLang="en-US" sz="2400" dirty="0">
              <a:latin typeface="Calibri" panose="020F0502020204030204" pitchFamily="34" charset="0"/>
              <a:ea typeface="宋体" panose="02010600030101010101" pitchFamily="2" charset="-122"/>
              <a:cs typeface="Calibri" panose="020F0502020204030204" pitchFamily="34" charset="0"/>
            </a:endParaRPr>
          </a:p>
        </p:txBody>
      </p:sp>
      <p:pic>
        <p:nvPicPr>
          <p:cNvPr id="3" name="图片 2">
            <a:extLst>
              <a:ext uri="{FF2B5EF4-FFF2-40B4-BE49-F238E27FC236}">
                <a16:creationId xmlns:a16="http://schemas.microsoft.com/office/drawing/2014/main" id="{B4C2F5A4-1A47-4263-983D-60FFBACD751E}"/>
              </a:ext>
            </a:extLst>
          </p:cNvPr>
          <p:cNvPicPr>
            <a:picLocks noChangeAspect="1"/>
          </p:cNvPicPr>
          <p:nvPr/>
        </p:nvPicPr>
        <p:blipFill>
          <a:blip r:embed="rId2"/>
          <a:stretch>
            <a:fillRect/>
          </a:stretch>
        </p:blipFill>
        <p:spPr>
          <a:xfrm>
            <a:off x="1131316" y="1825451"/>
            <a:ext cx="9854941" cy="4370811"/>
          </a:xfrm>
          <a:prstGeom prst="rect">
            <a:avLst/>
          </a:prstGeom>
        </p:spPr>
      </p:pic>
    </p:spTree>
    <p:extLst>
      <p:ext uri="{BB962C8B-B14F-4D97-AF65-F5344CB8AC3E}">
        <p14:creationId xmlns:p14="http://schemas.microsoft.com/office/powerpoint/2010/main" val="262324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680E8D8B-F4A5-400B-9C0A-AF953464966B}"/>
                  </a:ext>
                </a:extLst>
              </p:cNvPr>
              <p:cNvSpPr/>
              <p:nvPr/>
            </p:nvSpPr>
            <p:spPr>
              <a:xfrm>
                <a:off x="1159041" y="891479"/>
                <a:ext cx="10066421" cy="1938992"/>
              </a:xfrm>
              <a:prstGeom prst="rect">
                <a:avLst/>
              </a:prstGeom>
            </p:spPr>
            <p:txBody>
              <a:bodyPr wrap="square">
                <a:spAutoFit/>
              </a:bodyPr>
              <a:lstStyle/>
              <a:p>
                <a:pPr algn="just">
                  <a:spcAft>
                    <a:spcPts val="0"/>
                  </a:spcAft>
                </a:pPr>
                <a:r>
                  <a:rPr lang="en-US" altLang="zh-CN" sz="2400" kern="100" dirty="0">
                    <a:latin typeface="Calibri" panose="020F0502020204030204" pitchFamily="34" charset="0"/>
                    <a:cs typeface="Calibri" panose="020F0502020204030204" pitchFamily="34" charset="0"/>
                  </a:rPr>
                  <a:t>2.1 For the following C statement, what is the corresponding MIPS assembly code? Assume that the variables f, g, h, and </a:t>
                </a:r>
                <a:r>
                  <a:rPr lang="en-US" altLang="zh-CN" sz="2400" kern="100" dirty="0" err="1">
                    <a:latin typeface="Calibri" panose="020F0502020204030204" pitchFamily="34" charset="0"/>
                    <a:cs typeface="Calibri" panose="020F0502020204030204" pitchFamily="34" charset="0"/>
                  </a:rPr>
                  <a:t>i</a:t>
                </a:r>
                <a:r>
                  <a:rPr lang="en-US" altLang="zh-CN" sz="2400" kern="100" dirty="0">
                    <a:latin typeface="Calibri" panose="020F0502020204030204" pitchFamily="34" charset="0"/>
                    <a:cs typeface="Calibri" panose="020F0502020204030204" pitchFamily="34" charset="0"/>
                  </a:rPr>
                  <a:t> are given and could be considered 32-bit integers as declared in a C program. Use a minimal number of MIPS assembly instructions.</a:t>
                </a:r>
                <a:endParaRPr lang="zh-CN" altLang="zh-CN" sz="2400" kern="100" dirty="0">
                  <a:latin typeface="Calibri" panose="020F0502020204030204" pitchFamily="34" charset="0"/>
                  <a:cs typeface="Calibri" panose="020F0502020204030204" pitchFamily="34" charset="0"/>
                </a:endParaRPr>
              </a:p>
              <a:p>
                <a:pPr algn="just">
                  <a:spcAft>
                    <a:spcPts val="0"/>
                  </a:spcAft>
                </a:pPr>
                <a14:m>
                  <m:oMathPara xmlns:m="http://schemas.openxmlformats.org/officeDocument/2006/math">
                    <m:oMathParaPr>
                      <m:jc m:val="centerGroup"/>
                    </m:oMathParaPr>
                    <m:oMath xmlns:m="http://schemas.openxmlformats.org/officeDocument/2006/math">
                      <m:r>
                        <a:rPr lang="en-US" altLang="zh-CN" sz="2400" i="1" kern="100">
                          <a:latin typeface="Cambria Math" panose="02040503050406030204" pitchFamily="18" charset="0"/>
                          <a:cs typeface="Times New Roman" panose="02020603050405020304" pitchFamily="18" charset="0"/>
                        </a:rPr>
                        <m:t>𝑓</m:t>
                      </m:r>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𝑔</m:t>
                      </m:r>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h</m:t>
                      </m:r>
                      <m:r>
                        <a:rPr lang="en-US" altLang="zh-CN" sz="2400" i="1" kern="100">
                          <a:latin typeface="Cambria Math" panose="02040503050406030204" pitchFamily="18" charset="0"/>
                          <a:cs typeface="Times New Roman" panose="02020603050405020304" pitchFamily="18" charset="0"/>
                        </a:rPr>
                        <m:t>−5)</m:t>
                      </m:r>
                    </m:oMath>
                  </m:oMathPara>
                </a14:m>
                <a:endParaRPr lang="zh-CN" altLang="zh-CN" sz="2400" kern="100" dirty="0">
                  <a:latin typeface="Calibri" panose="020F0502020204030204" pitchFamily="34" charset="0"/>
                  <a:cs typeface="Calibri" panose="020F0502020204030204" pitchFamily="34" charset="0"/>
                </a:endParaRPr>
              </a:p>
            </p:txBody>
          </p:sp>
        </mc:Choice>
        <mc:Fallback xmlns="">
          <p:sp>
            <p:nvSpPr>
              <p:cNvPr id="5" name="矩形 4">
                <a:extLst>
                  <a:ext uri="{FF2B5EF4-FFF2-40B4-BE49-F238E27FC236}">
                    <a16:creationId xmlns:a16="http://schemas.microsoft.com/office/drawing/2014/main" id="{680E8D8B-F4A5-400B-9C0A-AF953464966B}"/>
                  </a:ext>
                </a:extLst>
              </p:cNvPr>
              <p:cNvSpPr>
                <a:spLocks noRot="1" noChangeAspect="1" noMove="1" noResize="1" noEditPoints="1" noAdjustHandles="1" noChangeArrowheads="1" noChangeShapeType="1" noTextEdit="1"/>
              </p:cNvSpPr>
              <p:nvPr/>
            </p:nvSpPr>
            <p:spPr>
              <a:xfrm>
                <a:off x="1159041" y="891479"/>
                <a:ext cx="10066421" cy="1938992"/>
              </a:xfrm>
              <a:prstGeom prst="rect">
                <a:avLst/>
              </a:prstGeom>
              <a:blipFill>
                <a:blip r:embed="rId2"/>
                <a:stretch>
                  <a:fillRect l="-909" t="-2516" r="-969" b="-3459"/>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1AACA6E8-E84D-4FD2-AF3D-21576575DF17}"/>
              </a:ext>
            </a:extLst>
          </p:cNvPr>
          <p:cNvSpPr/>
          <p:nvPr/>
        </p:nvSpPr>
        <p:spPr>
          <a:xfrm>
            <a:off x="3144251" y="4012670"/>
            <a:ext cx="6096000" cy="1200329"/>
          </a:xfrm>
          <a:prstGeom prst="rect">
            <a:avLst/>
          </a:prstGeom>
        </p:spPr>
        <p:txBody>
          <a:bodyPr>
            <a:spAutoFit/>
          </a:bodyPr>
          <a:lstStyle/>
          <a:p>
            <a:pPr algn="ctr">
              <a:spcAft>
                <a:spcPts val="0"/>
              </a:spcAft>
            </a:pPr>
            <a:r>
              <a:rPr lang="en-US" altLang="zh-CN" sz="3600" kern="100" dirty="0" err="1">
                <a:solidFill>
                  <a:srgbClr val="FF0000"/>
                </a:solidFill>
                <a:latin typeface="Calibri" panose="020F0502020204030204" pitchFamily="34" charset="0"/>
                <a:cs typeface="Calibri" panose="020F0502020204030204" pitchFamily="34" charset="0"/>
              </a:rPr>
              <a:t>addi</a:t>
            </a:r>
            <a:r>
              <a:rPr lang="en-US" altLang="zh-CN" sz="3600" kern="100" dirty="0">
                <a:solidFill>
                  <a:srgbClr val="FF0000"/>
                </a:solidFill>
                <a:latin typeface="Calibri" panose="020F0502020204030204" pitchFamily="34" charset="0"/>
                <a:cs typeface="Calibri" panose="020F0502020204030204" pitchFamily="34" charset="0"/>
              </a:rPr>
              <a:t> f, h, -5</a:t>
            </a:r>
            <a:endParaRPr lang="zh-CN" altLang="zh-CN" sz="3600" kern="100" dirty="0">
              <a:latin typeface="Calibri" panose="020F0502020204030204" pitchFamily="34" charset="0"/>
              <a:cs typeface="Calibri" panose="020F0502020204030204" pitchFamily="34" charset="0"/>
            </a:endParaRPr>
          </a:p>
          <a:p>
            <a:pPr algn="ctr">
              <a:spcAft>
                <a:spcPts val="0"/>
              </a:spcAft>
            </a:pPr>
            <a:r>
              <a:rPr lang="en-US" altLang="zh-CN" sz="3600" kern="100" dirty="0">
                <a:solidFill>
                  <a:srgbClr val="FF0000"/>
                </a:solidFill>
                <a:latin typeface="Calibri" panose="020F0502020204030204" pitchFamily="34" charset="0"/>
                <a:cs typeface="Calibri" panose="020F0502020204030204" pitchFamily="34" charset="0"/>
              </a:rPr>
              <a:t>add f, f, g</a:t>
            </a:r>
            <a:endParaRPr lang="zh-CN" altLang="zh-CN" sz="3600" kern="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56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AC7275A0-E64F-4820-A653-379FA76DC3E8}"/>
                  </a:ext>
                </a:extLst>
              </p:cNvPr>
              <p:cNvSpPr/>
              <p:nvPr/>
            </p:nvSpPr>
            <p:spPr>
              <a:xfrm>
                <a:off x="928437" y="410216"/>
                <a:ext cx="10335126" cy="1938992"/>
              </a:xfrm>
              <a:prstGeom prst="rect">
                <a:avLst/>
              </a:prstGeom>
            </p:spPr>
            <p:txBody>
              <a:bodyPr wrap="square">
                <a:spAutoFit/>
              </a:bodyPr>
              <a:lstStyle/>
              <a:p>
                <a:pPr algn="just">
                  <a:spcAft>
                    <a:spcPts val="0"/>
                  </a:spcAft>
                </a:pPr>
                <a:r>
                  <a:rPr lang="en-US" altLang="zh-CN" sz="2400" kern="100" dirty="0">
                    <a:latin typeface="Calibri" panose="020F0502020204030204" pitchFamily="34" charset="0"/>
                    <a:cs typeface="Calibri" panose="020F0502020204030204" pitchFamily="34" charset="0"/>
                  </a:rPr>
                  <a:t>2.3 For the following C statement, what is the corresponding MIPS assembly code? Assume that the variables f, g, h, </a:t>
                </a:r>
                <a:r>
                  <a:rPr lang="en-US" altLang="zh-CN" sz="2400" kern="100" dirty="0" err="1">
                    <a:latin typeface="Calibri" panose="020F0502020204030204" pitchFamily="34" charset="0"/>
                    <a:cs typeface="Calibri" panose="020F0502020204030204" pitchFamily="34" charset="0"/>
                  </a:rPr>
                  <a:t>i</a:t>
                </a:r>
                <a:r>
                  <a:rPr lang="en-US" altLang="zh-CN" sz="2400" kern="100" dirty="0">
                    <a:latin typeface="Calibri" panose="020F0502020204030204" pitchFamily="34" charset="0"/>
                    <a:cs typeface="Calibri" panose="020F0502020204030204" pitchFamily="34" charset="0"/>
                  </a:rPr>
                  <a:t>, and j are assigned to registers $s0, $s1, $s2, $s3, and $s4, respectively. Assume that the base address of the arrays A and B are in registers $s6 and $s7, respectively.</a:t>
                </a:r>
                <a:endParaRPr lang="zh-CN" altLang="zh-CN" sz="2400" kern="100" dirty="0">
                  <a:latin typeface="Calibri" panose="020F0502020204030204" pitchFamily="34" charset="0"/>
                  <a:cs typeface="Calibri" panose="020F0502020204030204" pitchFamily="34" charset="0"/>
                </a:endParaRPr>
              </a:p>
              <a:p>
                <a:pPr algn="just">
                  <a:spcAft>
                    <a:spcPts val="0"/>
                  </a:spcAft>
                </a:pPr>
                <a14:m>
                  <m:oMathPara xmlns:m="http://schemas.openxmlformats.org/officeDocument/2006/math">
                    <m:oMathParaPr>
                      <m:jc m:val="centerGroup"/>
                    </m:oMathParaPr>
                    <m:oMath xmlns:m="http://schemas.openxmlformats.org/officeDocument/2006/math">
                      <m:r>
                        <a:rPr lang="en-US" altLang="zh-CN" sz="2400" i="1" kern="100">
                          <a:latin typeface="Cambria Math" panose="02040503050406030204" pitchFamily="18" charset="0"/>
                          <a:cs typeface="Times New Roman" panose="02020603050405020304" pitchFamily="18" charset="0"/>
                        </a:rPr>
                        <m:t>𝐵</m:t>
                      </m:r>
                      <m:d>
                        <m:dPr>
                          <m:begChr m:val="["/>
                          <m:endChr m:val="]"/>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latin typeface="Cambria Math" panose="02040503050406030204" pitchFamily="18" charset="0"/>
                              <a:cs typeface="Times New Roman" panose="02020603050405020304" pitchFamily="18" charset="0"/>
                            </a:rPr>
                            <m:t>8</m:t>
                          </m:r>
                        </m:e>
                      </m:d>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𝐴</m:t>
                      </m:r>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𝑖</m:t>
                      </m:r>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𝑗</m:t>
                      </m:r>
                      <m:r>
                        <a:rPr lang="en-US" altLang="zh-CN" sz="2400" i="1" kern="100">
                          <a:latin typeface="Cambria Math" panose="02040503050406030204" pitchFamily="18" charset="0"/>
                          <a:cs typeface="Times New Roman" panose="02020603050405020304" pitchFamily="18" charset="0"/>
                        </a:rPr>
                        <m:t>]</m:t>
                      </m:r>
                    </m:oMath>
                  </m:oMathPara>
                </a14:m>
                <a:endParaRPr lang="zh-CN" altLang="zh-CN" sz="2400" kern="100" dirty="0">
                  <a:latin typeface="Calibri" panose="020F0502020204030204" pitchFamily="34" charset="0"/>
                  <a:cs typeface="Calibri" panose="020F0502020204030204" pitchFamily="34" charset="0"/>
                </a:endParaRPr>
              </a:p>
            </p:txBody>
          </p:sp>
        </mc:Choice>
        <mc:Fallback xmlns="">
          <p:sp>
            <p:nvSpPr>
              <p:cNvPr id="2" name="矩形 1">
                <a:extLst>
                  <a:ext uri="{FF2B5EF4-FFF2-40B4-BE49-F238E27FC236}">
                    <a16:creationId xmlns:a16="http://schemas.microsoft.com/office/drawing/2014/main" id="{AC7275A0-E64F-4820-A653-379FA76DC3E8}"/>
                  </a:ext>
                </a:extLst>
              </p:cNvPr>
              <p:cNvSpPr>
                <a:spLocks noRot="1" noChangeAspect="1" noMove="1" noResize="1" noEditPoints="1" noAdjustHandles="1" noChangeArrowheads="1" noChangeShapeType="1" noTextEdit="1"/>
              </p:cNvSpPr>
              <p:nvPr/>
            </p:nvSpPr>
            <p:spPr>
              <a:xfrm>
                <a:off x="928437" y="410216"/>
                <a:ext cx="10335126" cy="1938992"/>
              </a:xfrm>
              <a:prstGeom prst="rect">
                <a:avLst/>
              </a:prstGeom>
              <a:blipFill>
                <a:blip r:embed="rId2"/>
                <a:stretch>
                  <a:fillRect l="-884" t="-2516" r="-2300" b="-3459"/>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83B978F4-A984-4823-A977-52FF80192225}"/>
              </a:ext>
            </a:extLst>
          </p:cNvPr>
          <p:cNvSpPr/>
          <p:nvPr/>
        </p:nvSpPr>
        <p:spPr>
          <a:xfrm>
            <a:off x="264695" y="3334656"/>
            <a:ext cx="6096000" cy="1938992"/>
          </a:xfrm>
          <a:prstGeom prst="rect">
            <a:avLst/>
          </a:prstGeom>
        </p:spPr>
        <p:txBody>
          <a:bodyPr>
            <a:spAutoFit/>
          </a:bodyPr>
          <a:lstStyle/>
          <a:p>
            <a:pPr algn="ctr">
              <a:spcAft>
                <a:spcPts val="0"/>
              </a:spcAft>
            </a:pPr>
            <a:r>
              <a:rPr lang="en-US" altLang="zh-CN" sz="2400" kern="100" dirty="0">
                <a:solidFill>
                  <a:srgbClr val="FF0000"/>
                </a:solidFill>
                <a:latin typeface="Times New Roman" panose="02020603050405020304" pitchFamily="18" charset="0"/>
                <a:cs typeface="Times New Roman" panose="02020603050405020304" pitchFamily="18" charset="0"/>
              </a:rPr>
              <a:t>sub $t0, $s3, $s4</a:t>
            </a:r>
            <a:endParaRPr lang="zh-CN" altLang="zh-CN" sz="2400" kern="100" dirty="0">
              <a:latin typeface="等线" panose="02010600030101010101" pitchFamily="2" charset="-122"/>
              <a:cs typeface="Times New Roman" panose="02020603050405020304" pitchFamily="18" charset="0"/>
            </a:endParaRPr>
          </a:p>
          <a:p>
            <a:pPr algn="ctr">
              <a:spcAft>
                <a:spcPts val="0"/>
              </a:spcAft>
            </a:pPr>
            <a:r>
              <a:rPr lang="en-US" altLang="zh-CN" sz="2400" kern="100" dirty="0" err="1">
                <a:solidFill>
                  <a:srgbClr val="FF0000"/>
                </a:solidFill>
                <a:latin typeface="Times New Roman" panose="02020603050405020304" pitchFamily="18" charset="0"/>
                <a:cs typeface="Times New Roman" panose="02020603050405020304" pitchFamily="18" charset="0"/>
              </a:rPr>
              <a:t>sll</a:t>
            </a:r>
            <a:r>
              <a:rPr lang="en-US" altLang="zh-CN" sz="2400" kern="100" dirty="0">
                <a:solidFill>
                  <a:srgbClr val="FF0000"/>
                </a:solidFill>
                <a:latin typeface="Times New Roman" panose="02020603050405020304" pitchFamily="18" charset="0"/>
                <a:cs typeface="Times New Roman" panose="02020603050405020304" pitchFamily="18" charset="0"/>
              </a:rPr>
              <a:t> $t0, $t0, 2</a:t>
            </a:r>
            <a:endParaRPr lang="zh-CN" altLang="zh-CN" sz="2400" kern="100" dirty="0">
              <a:latin typeface="等线" panose="02010600030101010101" pitchFamily="2" charset="-122"/>
              <a:cs typeface="Times New Roman" panose="02020603050405020304" pitchFamily="18" charset="0"/>
            </a:endParaRPr>
          </a:p>
          <a:p>
            <a:pPr algn="ctr">
              <a:spcAft>
                <a:spcPts val="0"/>
              </a:spcAft>
            </a:pPr>
            <a:r>
              <a:rPr lang="en-US" altLang="zh-CN" sz="2400" kern="100" dirty="0">
                <a:solidFill>
                  <a:srgbClr val="FF0000"/>
                </a:solidFill>
                <a:latin typeface="Times New Roman" panose="02020603050405020304" pitchFamily="18" charset="0"/>
                <a:cs typeface="Times New Roman" panose="02020603050405020304" pitchFamily="18" charset="0"/>
              </a:rPr>
              <a:t>add $t0, $t0, $s6</a:t>
            </a:r>
            <a:endParaRPr lang="zh-CN" altLang="zh-CN" sz="2400" kern="100" dirty="0">
              <a:latin typeface="等线" panose="02010600030101010101" pitchFamily="2" charset="-122"/>
              <a:cs typeface="Times New Roman" panose="02020603050405020304" pitchFamily="18" charset="0"/>
            </a:endParaRPr>
          </a:p>
          <a:p>
            <a:pPr algn="ctr">
              <a:spcAft>
                <a:spcPts val="0"/>
              </a:spcAft>
            </a:pPr>
            <a:r>
              <a:rPr lang="en-US" altLang="zh-CN" sz="2400" kern="100" dirty="0">
                <a:solidFill>
                  <a:srgbClr val="FF0000"/>
                </a:solidFill>
                <a:latin typeface="Times New Roman" panose="02020603050405020304" pitchFamily="18" charset="0"/>
                <a:cs typeface="Times New Roman" panose="02020603050405020304" pitchFamily="18" charset="0"/>
              </a:rPr>
              <a:t>lw $t1, 0($t0)</a:t>
            </a:r>
            <a:endParaRPr lang="zh-CN" altLang="zh-CN" sz="2400" kern="100" dirty="0">
              <a:latin typeface="等线" panose="02010600030101010101" pitchFamily="2" charset="-122"/>
              <a:cs typeface="Times New Roman" panose="02020603050405020304" pitchFamily="18" charset="0"/>
            </a:endParaRPr>
          </a:p>
          <a:p>
            <a:pPr algn="ctr">
              <a:spcAft>
                <a:spcPts val="0"/>
              </a:spcAft>
            </a:pPr>
            <a:r>
              <a:rPr lang="en-US" altLang="zh-CN" sz="2400" kern="100" dirty="0">
                <a:solidFill>
                  <a:srgbClr val="FF0000"/>
                </a:solidFill>
                <a:latin typeface="Times New Roman" panose="02020603050405020304" pitchFamily="18" charset="0"/>
                <a:cs typeface="Times New Roman" panose="02020603050405020304" pitchFamily="18" charset="0"/>
              </a:rPr>
              <a:t>sw $t1, 32($s7)</a:t>
            </a:r>
            <a:endParaRPr lang="zh-CN" altLang="zh-CN" sz="2400" kern="100" dirty="0">
              <a:latin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890F453D-EDBB-4D4C-B227-3F8E8C774CCD}"/>
              </a:ext>
            </a:extLst>
          </p:cNvPr>
          <p:cNvSpPr txBox="1"/>
          <p:nvPr/>
        </p:nvSpPr>
        <p:spPr>
          <a:xfrm>
            <a:off x="6553202" y="4247183"/>
            <a:ext cx="2524626" cy="523220"/>
          </a:xfrm>
          <a:prstGeom prst="rect">
            <a:avLst/>
          </a:prstGeom>
          <a:noFill/>
        </p:spPr>
        <p:txBody>
          <a:bodyPr wrap="square" rtlCol="0">
            <a:spAutoFit/>
          </a:bodyPr>
          <a:lstStyle/>
          <a:p>
            <a:r>
              <a:rPr lang="en-US" altLang="zh-CN" sz="2800" dirty="0"/>
              <a:t>lw $t0, $s6($t0)</a:t>
            </a:r>
            <a:endParaRPr lang="zh-CN" altLang="en-US" sz="2800" dirty="0"/>
          </a:p>
        </p:txBody>
      </p:sp>
      <p:grpSp>
        <p:nvGrpSpPr>
          <p:cNvPr id="14" name="组合 13">
            <a:extLst>
              <a:ext uri="{FF2B5EF4-FFF2-40B4-BE49-F238E27FC236}">
                <a16:creationId xmlns:a16="http://schemas.microsoft.com/office/drawing/2014/main" id="{D0737CF6-E7BA-48A2-8F12-43AFB3528E80}"/>
              </a:ext>
            </a:extLst>
          </p:cNvPr>
          <p:cNvGrpSpPr/>
          <p:nvPr/>
        </p:nvGrpSpPr>
        <p:grpSpPr>
          <a:xfrm>
            <a:off x="6877052" y="3645569"/>
            <a:ext cx="1876926" cy="1900990"/>
            <a:chOff x="8746958" y="3826042"/>
            <a:chExt cx="1876926" cy="1900990"/>
          </a:xfrm>
        </p:grpSpPr>
        <p:cxnSp>
          <p:nvCxnSpPr>
            <p:cNvPr id="10" name="直接连接符 9">
              <a:extLst>
                <a:ext uri="{FF2B5EF4-FFF2-40B4-BE49-F238E27FC236}">
                  <a16:creationId xmlns:a16="http://schemas.microsoft.com/office/drawing/2014/main" id="{FFD28494-D030-4F30-8C83-25B51E3C0991}"/>
                </a:ext>
              </a:extLst>
            </p:cNvPr>
            <p:cNvCxnSpPr/>
            <p:nvPr/>
          </p:nvCxnSpPr>
          <p:spPr>
            <a:xfrm>
              <a:off x="8746958" y="3826042"/>
              <a:ext cx="1876926" cy="187692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21DDD7F-DA3F-4271-96A3-7108A5017AB5}"/>
                </a:ext>
              </a:extLst>
            </p:cNvPr>
            <p:cNvCxnSpPr>
              <a:cxnSpLocks/>
            </p:cNvCxnSpPr>
            <p:nvPr/>
          </p:nvCxnSpPr>
          <p:spPr>
            <a:xfrm flipH="1">
              <a:off x="8879306" y="3826042"/>
              <a:ext cx="1744578" cy="19009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141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83AE8DBE-539B-4032-A38C-302960F8F8FB}"/>
              </a:ext>
            </a:extLst>
          </p:cNvPr>
          <p:cNvSpPr/>
          <p:nvPr/>
        </p:nvSpPr>
        <p:spPr>
          <a:xfrm>
            <a:off x="401052" y="254351"/>
            <a:ext cx="10848474" cy="461665"/>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2.6 The table below shows 32-bit values of an array stored in memory.</a:t>
            </a:r>
            <a:endParaRPr lang="zh-CN" altLang="zh-CN" sz="2400" kern="100" dirty="0">
              <a:latin typeface="等线" panose="02010600030101010101" pitchFamily="2" charset="-122"/>
              <a:cs typeface="Times New Roman" panose="02020603050405020304" pitchFamily="18" charset="0"/>
            </a:endParaRPr>
          </a:p>
        </p:txBody>
      </p:sp>
      <p:pic>
        <p:nvPicPr>
          <p:cNvPr id="17" name="图片 16">
            <a:extLst>
              <a:ext uri="{FF2B5EF4-FFF2-40B4-BE49-F238E27FC236}">
                <a16:creationId xmlns:a16="http://schemas.microsoft.com/office/drawing/2014/main" id="{88F8B3E5-1F19-42CB-B341-AEA3AEDB2966}"/>
              </a:ext>
            </a:extLst>
          </p:cNvPr>
          <p:cNvPicPr/>
          <p:nvPr/>
        </p:nvPicPr>
        <p:blipFill>
          <a:blip r:embed="rId2"/>
          <a:stretch>
            <a:fillRect/>
          </a:stretch>
        </p:blipFill>
        <p:spPr>
          <a:xfrm>
            <a:off x="546835" y="716016"/>
            <a:ext cx="2906228" cy="2349868"/>
          </a:xfrm>
          <a:prstGeom prst="rect">
            <a:avLst/>
          </a:prstGeom>
        </p:spPr>
      </p:pic>
      <p:sp>
        <p:nvSpPr>
          <p:cNvPr id="16" name="矩形 15">
            <a:extLst>
              <a:ext uri="{FF2B5EF4-FFF2-40B4-BE49-F238E27FC236}">
                <a16:creationId xmlns:a16="http://schemas.microsoft.com/office/drawing/2014/main" id="{7E09F73A-0436-48FE-A889-1EADE1247651}"/>
              </a:ext>
            </a:extLst>
          </p:cNvPr>
          <p:cNvSpPr/>
          <p:nvPr/>
        </p:nvSpPr>
        <p:spPr>
          <a:xfrm>
            <a:off x="403058" y="3072348"/>
            <a:ext cx="11385883" cy="3785652"/>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2.6.1 For the memory locations in the table above, write C code to sort the data from lowest to highest, placing the lowest value in the smallest memory location shown in the figure. Assume that the data shown represents the C variable called </a:t>
            </a:r>
            <a:r>
              <a:rPr lang="en-US" altLang="zh-CN" sz="2400" i="1" kern="100" dirty="0">
                <a:latin typeface="Times New Roman" panose="02020603050405020304" pitchFamily="18" charset="0"/>
                <a:cs typeface="Times New Roman" panose="02020603050405020304" pitchFamily="18" charset="0"/>
              </a:rPr>
              <a:t>Array</a:t>
            </a:r>
            <a:r>
              <a:rPr lang="en-US" altLang="zh-CN" sz="2400" kern="100" dirty="0">
                <a:latin typeface="Times New Roman" panose="02020603050405020304" pitchFamily="18" charset="0"/>
                <a:cs typeface="Times New Roman" panose="02020603050405020304" pitchFamily="18" charset="0"/>
              </a:rPr>
              <a:t>, which is an array of type </a:t>
            </a:r>
            <a:r>
              <a:rPr lang="en-US" altLang="zh-CN" sz="2400" i="1" kern="100" dirty="0" err="1">
                <a:latin typeface="Times New Roman" panose="02020603050405020304" pitchFamily="18" charset="0"/>
                <a:cs typeface="Times New Roman" panose="02020603050405020304" pitchFamily="18" charset="0"/>
              </a:rPr>
              <a:t>int</a:t>
            </a:r>
            <a:r>
              <a:rPr lang="en-US" altLang="zh-CN" sz="2400" kern="100" dirty="0">
                <a:latin typeface="Times New Roman" panose="02020603050405020304" pitchFamily="18" charset="0"/>
                <a:cs typeface="Times New Roman" panose="02020603050405020304" pitchFamily="18" charset="0"/>
              </a:rPr>
              <a:t>, and that the first number in the array shown is the first element in the array. Assume that this particular machine is a byte-addressable machine and a word consists of four bytes.</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latin typeface="Times New Roman" panose="02020603050405020304" pitchFamily="18" charset="0"/>
                <a:cs typeface="Times New Roman" panose="02020603050405020304" pitchFamily="18" charset="0"/>
              </a:rPr>
              <a:t>2.6.2 For the memory locations in the table above, write MIPS code to sort the data from lowest to highest, placing the lowest value in the smallest memory location. Use a minimum number of MIPS instructions. Assume the base address of </a:t>
            </a:r>
            <a:r>
              <a:rPr lang="en-US" altLang="zh-CN" sz="2400" i="1" kern="100" dirty="0">
                <a:latin typeface="Times New Roman" panose="02020603050405020304" pitchFamily="18" charset="0"/>
                <a:cs typeface="Times New Roman" panose="02020603050405020304" pitchFamily="18" charset="0"/>
              </a:rPr>
              <a:t>Array</a:t>
            </a:r>
            <a:r>
              <a:rPr lang="en-US" altLang="zh-CN" sz="2400" kern="100" dirty="0">
                <a:latin typeface="Times New Roman" panose="02020603050405020304" pitchFamily="18" charset="0"/>
                <a:cs typeface="Times New Roman" panose="02020603050405020304" pitchFamily="18" charset="0"/>
              </a:rPr>
              <a:t> is stored in register $s6.</a:t>
            </a:r>
            <a:endParaRPr lang="zh-CN" altLang="zh-CN" sz="2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61605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8F8B3E5-1F19-42CB-B341-AEA3AEDB2966}"/>
              </a:ext>
            </a:extLst>
          </p:cNvPr>
          <p:cNvPicPr/>
          <p:nvPr/>
        </p:nvPicPr>
        <p:blipFill>
          <a:blip r:embed="rId2"/>
          <a:stretch>
            <a:fillRect/>
          </a:stretch>
        </p:blipFill>
        <p:spPr>
          <a:xfrm>
            <a:off x="498709" y="1079132"/>
            <a:ext cx="2906228" cy="2349868"/>
          </a:xfrm>
          <a:prstGeom prst="rect">
            <a:avLst/>
          </a:prstGeom>
        </p:spPr>
      </p:pic>
      <p:sp>
        <p:nvSpPr>
          <p:cNvPr id="2" name="矩形 1">
            <a:extLst>
              <a:ext uri="{FF2B5EF4-FFF2-40B4-BE49-F238E27FC236}">
                <a16:creationId xmlns:a16="http://schemas.microsoft.com/office/drawing/2014/main" id="{A61D82E2-0238-4E57-94A4-78C86957F59E}"/>
              </a:ext>
            </a:extLst>
          </p:cNvPr>
          <p:cNvSpPr/>
          <p:nvPr/>
        </p:nvSpPr>
        <p:spPr>
          <a:xfrm>
            <a:off x="498709" y="3598583"/>
            <a:ext cx="3729789" cy="2308324"/>
          </a:xfrm>
          <a:prstGeom prst="rect">
            <a:avLst/>
          </a:prstGeom>
        </p:spPr>
        <p:txBody>
          <a:bodyPr wrap="square">
            <a:spAutoFit/>
          </a:bodyPr>
          <a:lstStyle/>
          <a:p>
            <a:r>
              <a:rPr lang="en-US" altLang="zh-CN" sz="2400" kern="100" dirty="0">
                <a:solidFill>
                  <a:srgbClr val="FF0000"/>
                </a:solidFill>
                <a:latin typeface="Times New Roman" panose="02020603050405020304" pitchFamily="18" charset="0"/>
                <a:cs typeface="Times New Roman" panose="02020603050405020304" pitchFamily="18" charset="0"/>
              </a:rPr>
              <a:t>temp = Array [0];</a:t>
            </a:r>
            <a:endParaRPr lang="zh-CN" altLang="zh-CN" sz="2400" kern="100" dirty="0">
              <a:latin typeface="等线" panose="02010600030101010101" pitchFamily="2" charset="-122"/>
              <a:cs typeface="Times New Roman" panose="02020603050405020304" pitchFamily="18" charset="0"/>
            </a:endParaRPr>
          </a:p>
          <a:p>
            <a:r>
              <a:rPr lang="en-US" altLang="zh-CN" sz="2400" kern="100" dirty="0">
                <a:solidFill>
                  <a:srgbClr val="FF0000"/>
                </a:solidFill>
                <a:latin typeface="Times New Roman" panose="02020603050405020304" pitchFamily="18" charset="0"/>
                <a:cs typeface="Times New Roman" panose="02020603050405020304" pitchFamily="18" charset="0"/>
              </a:rPr>
              <a:t>temp2 = Array [1];</a:t>
            </a:r>
            <a:endParaRPr lang="zh-CN" altLang="zh-CN" sz="2400" kern="100" dirty="0">
              <a:latin typeface="等线" panose="02010600030101010101" pitchFamily="2" charset="-122"/>
              <a:cs typeface="Times New Roman" panose="02020603050405020304" pitchFamily="18" charset="0"/>
            </a:endParaRPr>
          </a:p>
          <a:p>
            <a:r>
              <a:rPr lang="en-US" altLang="zh-CN" sz="2400" kern="100" dirty="0">
                <a:solidFill>
                  <a:srgbClr val="FF0000"/>
                </a:solidFill>
                <a:latin typeface="Times New Roman" panose="02020603050405020304" pitchFamily="18" charset="0"/>
                <a:cs typeface="Times New Roman" panose="02020603050405020304" pitchFamily="18" charset="0"/>
              </a:rPr>
              <a:t>Array [0] = Array [4];</a:t>
            </a:r>
            <a:endParaRPr lang="en-US" altLang="zh-CN" sz="2400" kern="100" dirty="0">
              <a:latin typeface="等线" panose="02010600030101010101" pitchFamily="2" charset="-122"/>
              <a:cs typeface="Times New Roman" panose="02020603050405020304" pitchFamily="18" charset="0"/>
            </a:endParaRPr>
          </a:p>
          <a:p>
            <a:r>
              <a:rPr lang="en-US" altLang="zh-CN" sz="2400" kern="100" dirty="0">
                <a:solidFill>
                  <a:srgbClr val="FF0000"/>
                </a:solidFill>
                <a:latin typeface="Times New Roman" panose="02020603050405020304" pitchFamily="18" charset="0"/>
                <a:cs typeface="Times New Roman" panose="02020603050405020304" pitchFamily="18" charset="0"/>
              </a:rPr>
              <a:t>Array [1] = temp;</a:t>
            </a:r>
            <a:endParaRPr lang="zh-CN" altLang="zh-CN" sz="2400" kern="100" dirty="0">
              <a:latin typeface="等线" panose="02010600030101010101" pitchFamily="2" charset="-122"/>
              <a:cs typeface="Times New Roman" panose="02020603050405020304" pitchFamily="18" charset="0"/>
            </a:endParaRPr>
          </a:p>
          <a:p>
            <a:r>
              <a:rPr lang="en-US" altLang="zh-CN" sz="2400" kern="100" dirty="0">
                <a:solidFill>
                  <a:srgbClr val="FF0000"/>
                </a:solidFill>
                <a:latin typeface="Times New Roman" panose="02020603050405020304" pitchFamily="18" charset="0"/>
                <a:cs typeface="Times New Roman" panose="02020603050405020304" pitchFamily="18" charset="0"/>
              </a:rPr>
              <a:t>Array [4] = Array [3];</a:t>
            </a:r>
            <a:endParaRPr lang="zh-CN" altLang="zh-CN" sz="2400" kern="100" dirty="0">
              <a:latin typeface="等线" panose="02010600030101010101" pitchFamily="2" charset="-122"/>
              <a:cs typeface="Times New Roman" panose="02020603050405020304" pitchFamily="18" charset="0"/>
            </a:endParaRPr>
          </a:p>
          <a:p>
            <a:r>
              <a:rPr lang="en-US" altLang="zh-CN" sz="2400" kern="100" dirty="0">
                <a:solidFill>
                  <a:srgbClr val="FF0000"/>
                </a:solidFill>
                <a:latin typeface="Times New Roman" panose="02020603050405020304" pitchFamily="18" charset="0"/>
                <a:cs typeface="Times New Roman" panose="02020603050405020304" pitchFamily="18" charset="0"/>
              </a:rPr>
              <a:t>Array [3] = temp2;</a:t>
            </a:r>
            <a:endParaRPr lang="zh-CN" altLang="zh-CN" sz="2400" kern="100" dirty="0">
              <a:latin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D5B5A0B7-2D65-4A82-9A59-7749FA6ABAB3}"/>
              </a:ext>
            </a:extLst>
          </p:cNvPr>
          <p:cNvSpPr/>
          <p:nvPr/>
        </p:nvSpPr>
        <p:spPr>
          <a:xfrm>
            <a:off x="6264442" y="1416726"/>
            <a:ext cx="2073442" cy="3046988"/>
          </a:xfrm>
          <a:prstGeom prst="rect">
            <a:avLst/>
          </a:prstGeom>
        </p:spPr>
        <p:txBody>
          <a:bodyPr wrap="square">
            <a:spAutoFit/>
          </a:bodyPr>
          <a:lstStyle/>
          <a:p>
            <a:pPr algn="just">
              <a:spcAft>
                <a:spcPts val="0"/>
              </a:spcAft>
            </a:pPr>
            <a:r>
              <a:rPr lang="en-US" altLang="zh-CN" sz="2400" kern="100" dirty="0">
                <a:solidFill>
                  <a:srgbClr val="FF0000"/>
                </a:solidFill>
                <a:latin typeface="Times New Roman" panose="02020603050405020304" pitchFamily="18" charset="0"/>
                <a:cs typeface="Times New Roman" panose="02020603050405020304" pitchFamily="18" charset="0"/>
              </a:rPr>
              <a:t>lw $t0, 0($s6)</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solidFill>
                  <a:srgbClr val="FF0000"/>
                </a:solidFill>
                <a:latin typeface="Times New Roman" panose="02020603050405020304" pitchFamily="18" charset="0"/>
                <a:cs typeface="Times New Roman" panose="02020603050405020304" pitchFamily="18" charset="0"/>
              </a:rPr>
              <a:t>lw $t1, 4($s6)</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solidFill>
                  <a:srgbClr val="FF0000"/>
                </a:solidFill>
                <a:latin typeface="Times New Roman" panose="02020603050405020304" pitchFamily="18" charset="0"/>
                <a:cs typeface="Times New Roman" panose="02020603050405020304" pitchFamily="18" charset="0"/>
              </a:rPr>
              <a:t>lw $t2, 16($s6)</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solidFill>
                  <a:srgbClr val="FF0000"/>
                </a:solidFill>
                <a:latin typeface="Times New Roman" panose="02020603050405020304" pitchFamily="18" charset="0"/>
                <a:cs typeface="Times New Roman" panose="02020603050405020304" pitchFamily="18" charset="0"/>
              </a:rPr>
              <a:t>sw $t2, 0($s6)</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solidFill>
                  <a:srgbClr val="FF0000"/>
                </a:solidFill>
                <a:latin typeface="Times New Roman" panose="02020603050405020304" pitchFamily="18" charset="0"/>
                <a:cs typeface="Times New Roman" panose="02020603050405020304" pitchFamily="18" charset="0"/>
              </a:rPr>
              <a:t>sw $t0, 4($s6)</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solidFill>
                  <a:srgbClr val="FF0000"/>
                </a:solidFill>
                <a:latin typeface="Times New Roman" panose="02020603050405020304" pitchFamily="18" charset="0"/>
                <a:cs typeface="Times New Roman" panose="02020603050405020304" pitchFamily="18" charset="0"/>
              </a:rPr>
              <a:t>lw $t0, 12($s6)</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solidFill>
                  <a:srgbClr val="FF0000"/>
                </a:solidFill>
                <a:latin typeface="Times New Roman" panose="02020603050405020304" pitchFamily="18" charset="0"/>
                <a:cs typeface="Times New Roman" panose="02020603050405020304" pitchFamily="18" charset="0"/>
              </a:rPr>
              <a:t>sw $t0, 16($s6)</a:t>
            </a:r>
            <a:endParaRPr lang="zh-CN" altLang="zh-CN" sz="2400" kern="100" dirty="0">
              <a:latin typeface="等线" panose="02010600030101010101" pitchFamily="2" charset="-122"/>
              <a:cs typeface="Times New Roman" panose="02020603050405020304" pitchFamily="18" charset="0"/>
            </a:endParaRPr>
          </a:p>
          <a:p>
            <a:r>
              <a:rPr lang="en-US" altLang="zh-CN" sz="2400" dirty="0">
                <a:solidFill>
                  <a:srgbClr val="FF0000"/>
                </a:solidFill>
                <a:latin typeface="Times New Roman" panose="02020603050405020304" pitchFamily="18" charset="0"/>
              </a:rPr>
              <a:t>sw $t1, 12($s6)</a:t>
            </a:r>
            <a:endParaRPr lang="zh-CN" altLang="en-US" sz="2400" dirty="0"/>
          </a:p>
        </p:txBody>
      </p:sp>
    </p:spTree>
    <p:extLst>
      <p:ext uri="{BB962C8B-B14F-4D97-AF65-F5344CB8AC3E}">
        <p14:creationId xmlns:p14="http://schemas.microsoft.com/office/powerpoint/2010/main" val="327744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AFC86C5-2161-4FBF-AEE0-78F8C66069BA}"/>
              </a:ext>
            </a:extLst>
          </p:cNvPr>
          <p:cNvSpPr/>
          <p:nvPr/>
        </p:nvSpPr>
        <p:spPr>
          <a:xfrm>
            <a:off x="280736" y="797510"/>
            <a:ext cx="11630528" cy="5262979"/>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2.12 Assume that registers $s0 and $s1 hold the values 0x80000000 and 0xD0000000, respectively.</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latin typeface="Times New Roman" panose="02020603050405020304" pitchFamily="18" charset="0"/>
                <a:cs typeface="Times New Roman" panose="02020603050405020304" pitchFamily="18" charset="0"/>
              </a:rPr>
              <a:t>2.12.1 What is the value of $t0 for the following assembly code?</a:t>
            </a:r>
            <a:endParaRPr lang="zh-CN" altLang="zh-CN" sz="2400" kern="100" dirty="0">
              <a:latin typeface="等线" panose="02010600030101010101" pitchFamily="2" charset="-122"/>
              <a:cs typeface="Times New Roman" panose="02020603050405020304" pitchFamily="18" charset="0"/>
            </a:endParaRPr>
          </a:p>
          <a:p>
            <a:pPr algn="ctr">
              <a:spcAft>
                <a:spcPts val="0"/>
              </a:spcAft>
            </a:pPr>
            <a:r>
              <a:rPr lang="en-US" altLang="zh-CN" sz="2400" kern="100" dirty="0">
                <a:latin typeface="Times New Roman" panose="02020603050405020304" pitchFamily="18" charset="0"/>
                <a:cs typeface="Times New Roman" panose="02020603050405020304" pitchFamily="18" charset="0"/>
              </a:rPr>
              <a:t>add $t0, $s0, $s1</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latin typeface="Times New Roman" panose="02020603050405020304" pitchFamily="18" charset="0"/>
                <a:cs typeface="Times New Roman" panose="02020603050405020304" pitchFamily="18" charset="0"/>
              </a:rPr>
              <a:t>2.12.2 Is the result in $t0 the desired result, or has there been overflow?</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latin typeface="Times New Roman" panose="02020603050405020304" pitchFamily="18" charset="0"/>
                <a:cs typeface="Times New Roman" panose="02020603050405020304" pitchFamily="18" charset="0"/>
              </a:rPr>
              <a:t>2.12.3 For the contents of registers $s0 and $s1 as specified above, what is the value of $t0 for the following assembly code?</a:t>
            </a:r>
            <a:endParaRPr lang="zh-CN" altLang="zh-CN" sz="2400" kern="100" dirty="0">
              <a:latin typeface="等线" panose="02010600030101010101" pitchFamily="2" charset="-122"/>
              <a:cs typeface="Times New Roman" panose="02020603050405020304" pitchFamily="18" charset="0"/>
            </a:endParaRPr>
          </a:p>
          <a:p>
            <a:pPr algn="ctr">
              <a:spcAft>
                <a:spcPts val="0"/>
              </a:spcAft>
            </a:pPr>
            <a:r>
              <a:rPr lang="en-US" altLang="zh-CN" sz="2400" kern="100" dirty="0">
                <a:latin typeface="Times New Roman" panose="02020603050405020304" pitchFamily="18" charset="0"/>
                <a:cs typeface="Times New Roman" panose="02020603050405020304" pitchFamily="18" charset="0"/>
              </a:rPr>
              <a:t>sub $t0, $s0, $s1</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latin typeface="Times New Roman" panose="02020603050405020304" pitchFamily="18" charset="0"/>
                <a:cs typeface="Times New Roman" panose="02020603050405020304" pitchFamily="18" charset="0"/>
              </a:rPr>
              <a:t>2.12.4 Is the result in $t0 the desired result, or has there been overflow?</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latin typeface="Times New Roman" panose="02020603050405020304" pitchFamily="18" charset="0"/>
                <a:cs typeface="Times New Roman" panose="02020603050405020304" pitchFamily="18" charset="0"/>
              </a:rPr>
              <a:t>2.12.5 For the contents of registers $s0 and $s1 as specified above, what is the value of $t0 for the following assembly code?</a:t>
            </a:r>
            <a:endParaRPr lang="zh-CN" altLang="zh-CN" sz="2400" kern="100" dirty="0">
              <a:latin typeface="等线" panose="02010600030101010101" pitchFamily="2" charset="-122"/>
              <a:cs typeface="Times New Roman" panose="02020603050405020304" pitchFamily="18" charset="0"/>
            </a:endParaRPr>
          </a:p>
          <a:p>
            <a:pPr algn="ctr">
              <a:spcAft>
                <a:spcPts val="0"/>
              </a:spcAft>
            </a:pPr>
            <a:r>
              <a:rPr lang="en-US" altLang="zh-CN" sz="2400" kern="100" dirty="0">
                <a:latin typeface="Times New Roman" panose="02020603050405020304" pitchFamily="18" charset="0"/>
                <a:cs typeface="Times New Roman" panose="02020603050405020304" pitchFamily="18" charset="0"/>
              </a:rPr>
              <a:t>add $t0, $s0, $s1</a:t>
            </a:r>
            <a:endParaRPr lang="zh-CN" altLang="zh-CN" sz="2400" kern="100" dirty="0">
              <a:latin typeface="等线" panose="02010600030101010101" pitchFamily="2" charset="-122"/>
              <a:cs typeface="Times New Roman" panose="02020603050405020304" pitchFamily="18" charset="0"/>
            </a:endParaRPr>
          </a:p>
          <a:p>
            <a:pPr algn="ctr">
              <a:spcAft>
                <a:spcPts val="0"/>
              </a:spcAft>
            </a:pPr>
            <a:r>
              <a:rPr lang="en-US" altLang="zh-CN" sz="2400" kern="100" dirty="0">
                <a:latin typeface="Times New Roman" panose="02020603050405020304" pitchFamily="18" charset="0"/>
                <a:cs typeface="Times New Roman" panose="02020603050405020304" pitchFamily="18" charset="0"/>
              </a:rPr>
              <a:t>add $t0, $t0, $s0</a:t>
            </a:r>
            <a:endParaRPr lang="zh-CN" altLang="zh-CN" sz="2400" kern="100" dirty="0">
              <a:latin typeface="等线" panose="02010600030101010101" pitchFamily="2" charset="-122"/>
              <a:cs typeface="Times New Roman" panose="02020603050405020304" pitchFamily="18" charset="0"/>
            </a:endParaRPr>
          </a:p>
          <a:p>
            <a:r>
              <a:rPr lang="en-US" altLang="zh-CN" sz="2400" dirty="0">
                <a:latin typeface="Times New Roman" panose="02020603050405020304" pitchFamily="18" charset="0"/>
              </a:rPr>
              <a:t>2.12.6 Is the result in $t0 the desired result, or has there been overflow?</a:t>
            </a:r>
            <a:endParaRPr lang="zh-CN" altLang="en-US" sz="2400" dirty="0"/>
          </a:p>
        </p:txBody>
      </p:sp>
    </p:spTree>
    <p:extLst>
      <p:ext uri="{BB962C8B-B14F-4D97-AF65-F5344CB8AC3E}">
        <p14:creationId xmlns:p14="http://schemas.microsoft.com/office/powerpoint/2010/main" val="3955700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00871F2-042D-4C68-914D-BA0277ABA9B5}"/>
              </a:ext>
            </a:extLst>
          </p:cNvPr>
          <p:cNvSpPr txBox="1"/>
          <p:nvPr/>
        </p:nvSpPr>
        <p:spPr>
          <a:xfrm>
            <a:off x="409074" y="745957"/>
            <a:ext cx="620829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0x 80000000 = 1000 0000 0000 0000 0000 0000 0000 0000 </a:t>
            </a:r>
            <a:endParaRPr lang="zh-CN" altLang="en-US" dirty="0">
              <a:latin typeface="Calibri" panose="020F0502020204030204" pitchFamily="34" charset="0"/>
              <a:cs typeface="Calibri" panose="020F0502020204030204" pitchFamily="34" charset="0"/>
            </a:endParaRPr>
          </a:p>
        </p:txBody>
      </p:sp>
      <p:cxnSp>
        <p:nvCxnSpPr>
          <p:cNvPr id="4" name="直接箭头连接符 3">
            <a:extLst>
              <a:ext uri="{FF2B5EF4-FFF2-40B4-BE49-F238E27FC236}">
                <a16:creationId xmlns:a16="http://schemas.microsoft.com/office/drawing/2014/main" id="{6E18EB03-3386-457C-9383-7BE0EE8CFC3F}"/>
              </a:ext>
            </a:extLst>
          </p:cNvPr>
          <p:cNvCxnSpPr/>
          <p:nvPr/>
        </p:nvCxnSpPr>
        <p:spPr>
          <a:xfrm>
            <a:off x="6256421" y="930623"/>
            <a:ext cx="198521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3B35FE24-8BCA-46B4-8D94-C1D736DEFB22}"/>
              </a:ext>
            </a:extLst>
          </p:cNvPr>
          <p:cNvSpPr txBox="1"/>
          <p:nvPr/>
        </p:nvSpPr>
        <p:spPr>
          <a:xfrm>
            <a:off x="8482264" y="745957"/>
            <a:ext cx="2033337"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Negative number</a:t>
            </a:r>
            <a:endParaRPr lang="zh-CN" altLang="en-US" dirty="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8788B064-E43F-4E13-B6BD-8B1AF38E30B8}"/>
              </a:ext>
            </a:extLst>
          </p:cNvPr>
          <p:cNvSpPr txBox="1"/>
          <p:nvPr/>
        </p:nvSpPr>
        <p:spPr>
          <a:xfrm>
            <a:off x="409074" y="1115289"/>
            <a:ext cx="620829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0x D0000000 = 1101 0000 0000 0000 0000 0000 0000 0000 </a:t>
            </a:r>
            <a:endParaRPr lang="zh-CN" altLang="en-US" dirty="0">
              <a:latin typeface="Calibri" panose="020F0502020204030204" pitchFamily="34" charset="0"/>
              <a:cs typeface="Calibri" panose="020F0502020204030204" pitchFamily="34" charset="0"/>
            </a:endParaRPr>
          </a:p>
        </p:txBody>
      </p:sp>
      <p:cxnSp>
        <p:nvCxnSpPr>
          <p:cNvPr id="7" name="直接箭头连接符 6">
            <a:extLst>
              <a:ext uri="{FF2B5EF4-FFF2-40B4-BE49-F238E27FC236}">
                <a16:creationId xmlns:a16="http://schemas.microsoft.com/office/drawing/2014/main" id="{B39F892F-59F6-449D-A6A9-294413F08B21}"/>
              </a:ext>
            </a:extLst>
          </p:cNvPr>
          <p:cNvCxnSpPr/>
          <p:nvPr/>
        </p:nvCxnSpPr>
        <p:spPr>
          <a:xfrm>
            <a:off x="6256421" y="1299955"/>
            <a:ext cx="198521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411FF3EC-C673-4DB5-B2B6-55F792D20A9F}"/>
              </a:ext>
            </a:extLst>
          </p:cNvPr>
          <p:cNvSpPr txBox="1"/>
          <p:nvPr/>
        </p:nvSpPr>
        <p:spPr>
          <a:xfrm>
            <a:off x="8482264" y="1115289"/>
            <a:ext cx="2033337"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Negative number</a:t>
            </a:r>
            <a:endParaRPr lang="zh-CN" altLang="en-US" dirty="0">
              <a:latin typeface="Calibri" panose="020F0502020204030204" pitchFamily="34" charset="0"/>
              <a:cs typeface="Calibri" panose="020F0502020204030204" pitchFamily="34" charset="0"/>
            </a:endParaRPr>
          </a:p>
        </p:txBody>
      </p:sp>
      <p:sp>
        <p:nvSpPr>
          <p:cNvPr id="9" name="加号 8">
            <a:extLst>
              <a:ext uri="{FF2B5EF4-FFF2-40B4-BE49-F238E27FC236}">
                <a16:creationId xmlns:a16="http://schemas.microsoft.com/office/drawing/2014/main" id="{C2C5821C-052B-48FD-8FE6-24FC5E67BECF}"/>
              </a:ext>
            </a:extLst>
          </p:cNvPr>
          <p:cNvSpPr/>
          <p:nvPr/>
        </p:nvSpPr>
        <p:spPr>
          <a:xfrm>
            <a:off x="0" y="1079729"/>
            <a:ext cx="409074" cy="369323"/>
          </a:xfrm>
          <a:prstGeom prst="mathPlus">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9704099E-AE8C-4558-AD4C-D138451491FF}"/>
              </a:ext>
            </a:extLst>
          </p:cNvPr>
          <p:cNvCxnSpPr>
            <a:cxnSpLocks/>
          </p:cNvCxnSpPr>
          <p:nvPr/>
        </p:nvCxnSpPr>
        <p:spPr>
          <a:xfrm>
            <a:off x="204537" y="1725253"/>
            <a:ext cx="103110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FEA16D1-9D16-44E4-AE22-BE5B63F0035E}"/>
              </a:ext>
            </a:extLst>
          </p:cNvPr>
          <p:cNvSpPr txBox="1"/>
          <p:nvPr/>
        </p:nvSpPr>
        <p:spPr>
          <a:xfrm>
            <a:off x="1849129" y="1895706"/>
            <a:ext cx="5823284"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0101 0000 0000 0000 0000 0000 0000 0000 = 0x 50000000 </a:t>
            </a:r>
            <a:endParaRPr lang="zh-CN" altLang="en-US" dirty="0">
              <a:latin typeface="Calibri" panose="020F0502020204030204" pitchFamily="34" charset="0"/>
              <a:cs typeface="Calibri" panose="020F0502020204030204" pitchFamily="34" charset="0"/>
            </a:endParaRPr>
          </a:p>
        </p:txBody>
      </p:sp>
      <p:cxnSp>
        <p:nvCxnSpPr>
          <p:cNvPr id="14" name="直接箭头连接符 13">
            <a:extLst>
              <a:ext uri="{FF2B5EF4-FFF2-40B4-BE49-F238E27FC236}">
                <a16:creationId xmlns:a16="http://schemas.microsoft.com/office/drawing/2014/main" id="{1D433FAF-6D93-4B38-8936-EB30E60D779D}"/>
              </a:ext>
            </a:extLst>
          </p:cNvPr>
          <p:cNvCxnSpPr>
            <a:cxnSpLocks/>
          </p:cNvCxnSpPr>
          <p:nvPr/>
        </p:nvCxnSpPr>
        <p:spPr>
          <a:xfrm>
            <a:off x="7591926" y="2130133"/>
            <a:ext cx="6497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AF06511C-DD55-4F03-BC59-93DFE7F825CC}"/>
              </a:ext>
            </a:extLst>
          </p:cNvPr>
          <p:cNvSpPr txBox="1"/>
          <p:nvPr/>
        </p:nvSpPr>
        <p:spPr>
          <a:xfrm>
            <a:off x="8482264" y="1934527"/>
            <a:ext cx="2033337"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Positive number</a:t>
            </a:r>
            <a:endParaRPr lang="zh-CN" altLang="en-US" dirty="0">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6610512B-311F-462B-B96E-C5E9D4185324}"/>
              </a:ext>
            </a:extLst>
          </p:cNvPr>
          <p:cNvSpPr txBox="1"/>
          <p:nvPr/>
        </p:nvSpPr>
        <p:spPr>
          <a:xfrm rot="20802270">
            <a:off x="8758990" y="2385423"/>
            <a:ext cx="2273969" cy="461665"/>
          </a:xfrm>
          <a:prstGeom prst="rect">
            <a:avLst/>
          </a:prstGeom>
          <a:noFill/>
        </p:spPr>
        <p:txBody>
          <a:bodyPr wrap="square" rtlCol="0">
            <a:spAutoFit/>
          </a:bodyPr>
          <a:lstStyle/>
          <a:p>
            <a:r>
              <a:rPr lang="en-US" altLang="zh-CN" sz="2400" dirty="0">
                <a:solidFill>
                  <a:srgbClr val="C00000"/>
                </a:solidFill>
                <a:latin typeface="Calibri" panose="020F0502020204030204" pitchFamily="34" charset="0"/>
                <a:cs typeface="Calibri" panose="020F0502020204030204" pitchFamily="34" charset="0"/>
              </a:rPr>
              <a:t>Overflow!</a:t>
            </a:r>
            <a:endParaRPr lang="zh-CN" altLang="en-US" sz="2400" dirty="0">
              <a:solidFill>
                <a:srgbClr val="C00000"/>
              </a:solidFill>
              <a:latin typeface="Calibri" panose="020F0502020204030204" pitchFamily="34" charset="0"/>
              <a:cs typeface="Calibri" panose="020F0502020204030204" pitchFamily="34" charset="0"/>
            </a:endParaRPr>
          </a:p>
        </p:txBody>
      </p:sp>
      <p:sp>
        <p:nvSpPr>
          <p:cNvPr id="18" name="矩形 17">
            <a:extLst>
              <a:ext uri="{FF2B5EF4-FFF2-40B4-BE49-F238E27FC236}">
                <a16:creationId xmlns:a16="http://schemas.microsoft.com/office/drawing/2014/main" id="{E2459946-97CD-4B5F-B45F-A9FB3B9E4418}"/>
              </a:ext>
            </a:extLst>
          </p:cNvPr>
          <p:cNvSpPr/>
          <p:nvPr/>
        </p:nvSpPr>
        <p:spPr>
          <a:xfrm rot="652593">
            <a:off x="639152" y="3132879"/>
            <a:ext cx="6529137" cy="1477328"/>
          </a:xfrm>
          <a:prstGeom prst="rect">
            <a:avLst/>
          </a:prstGeom>
        </p:spPr>
        <p:txBody>
          <a:bodyPr wrap="square">
            <a:spAutoFit/>
          </a:bodyPr>
          <a:lstStyle/>
          <a:p>
            <a:pPr algn="just">
              <a:spcAft>
                <a:spcPts val="0"/>
              </a:spcAft>
            </a:pPr>
            <a:r>
              <a:rPr lang="en-US" altLang="zh-CN" i="1" kern="100" dirty="0">
                <a:solidFill>
                  <a:srgbClr val="4472C4"/>
                </a:solidFill>
                <a:latin typeface="Times New Roman" panose="02020603050405020304" pitchFamily="18" charset="0"/>
                <a:cs typeface="Times New Roman" panose="02020603050405020304" pitchFamily="18" charset="0"/>
              </a:rPr>
              <a:t>Overflow is usually when the sign of the result doesn't make sense compared to the operands. 0x80000000 and 0xD0000000 are both negative numbers. When you add two negative numbers you should get a negative number back. But instead you get 0x50000000, which is in fact a positive number. So yes, an overflow has occurred.</a:t>
            </a:r>
            <a:endParaRPr lang="zh-CN" altLang="zh-CN" sz="1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3830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3"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00871F2-042D-4C68-914D-BA0277ABA9B5}"/>
              </a:ext>
            </a:extLst>
          </p:cNvPr>
          <p:cNvSpPr txBox="1"/>
          <p:nvPr/>
        </p:nvSpPr>
        <p:spPr>
          <a:xfrm>
            <a:off x="409074" y="745957"/>
            <a:ext cx="620829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0x 80000000 = 1000 0000 0000 0000 0000 0000 0000 0000 </a:t>
            </a:r>
            <a:endParaRPr lang="zh-CN" altLang="en-US" dirty="0">
              <a:latin typeface="Calibri" panose="020F0502020204030204" pitchFamily="34" charset="0"/>
              <a:cs typeface="Calibri" panose="020F0502020204030204" pitchFamily="34" charset="0"/>
            </a:endParaRPr>
          </a:p>
        </p:txBody>
      </p:sp>
      <p:cxnSp>
        <p:nvCxnSpPr>
          <p:cNvPr id="4" name="直接箭头连接符 3">
            <a:extLst>
              <a:ext uri="{FF2B5EF4-FFF2-40B4-BE49-F238E27FC236}">
                <a16:creationId xmlns:a16="http://schemas.microsoft.com/office/drawing/2014/main" id="{6E18EB03-3386-457C-9383-7BE0EE8CFC3F}"/>
              </a:ext>
            </a:extLst>
          </p:cNvPr>
          <p:cNvCxnSpPr/>
          <p:nvPr/>
        </p:nvCxnSpPr>
        <p:spPr>
          <a:xfrm>
            <a:off x="6256421" y="930623"/>
            <a:ext cx="198521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3B35FE24-8BCA-46B4-8D94-C1D736DEFB22}"/>
              </a:ext>
            </a:extLst>
          </p:cNvPr>
          <p:cNvSpPr txBox="1"/>
          <p:nvPr/>
        </p:nvSpPr>
        <p:spPr>
          <a:xfrm>
            <a:off x="8482264" y="745957"/>
            <a:ext cx="2033337"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Negative number</a:t>
            </a:r>
            <a:endParaRPr lang="zh-CN" altLang="en-US" dirty="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8788B064-E43F-4E13-B6BD-8B1AF38E30B8}"/>
              </a:ext>
            </a:extLst>
          </p:cNvPr>
          <p:cNvSpPr txBox="1"/>
          <p:nvPr/>
        </p:nvSpPr>
        <p:spPr>
          <a:xfrm>
            <a:off x="409074" y="1115289"/>
            <a:ext cx="620829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0x D0000000 = 1101 0000 0000 0000 0000 0000 0000 0000 </a:t>
            </a:r>
            <a:endParaRPr lang="zh-CN" altLang="en-US" dirty="0">
              <a:latin typeface="Calibri" panose="020F0502020204030204" pitchFamily="34" charset="0"/>
              <a:cs typeface="Calibri" panose="020F0502020204030204" pitchFamily="34" charset="0"/>
            </a:endParaRPr>
          </a:p>
        </p:txBody>
      </p:sp>
      <p:cxnSp>
        <p:nvCxnSpPr>
          <p:cNvPr id="7" name="直接箭头连接符 6">
            <a:extLst>
              <a:ext uri="{FF2B5EF4-FFF2-40B4-BE49-F238E27FC236}">
                <a16:creationId xmlns:a16="http://schemas.microsoft.com/office/drawing/2014/main" id="{B39F892F-59F6-449D-A6A9-294413F08B21}"/>
              </a:ext>
            </a:extLst>
          </p:cNvPr>
          <p:cNvCxnSpPr/>
          <p:nvPr/>
        </p:nvCxnSpPr>
        <p:spPr>
          <a:xfrm>
            <a:off x="6256421" y="1299955"/>
            <a:ext cx="198521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411FF3EC-C673-4DB5-B2B6-55F792D20A9F}"/>
              </a:ext>
            </a:extLst>
          </p:cNvPr>
          <p:cNvSpPr txBox="1"/>
          <p:nvPr/>
        </p:nvSpPr>
        <p:spPr>
          <a:xfrm>
            <a:off x="8482264" y="1115289"/>
            <a:ext cx="2033337"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Negative number</a:t>
            </a:r>
            <a:endParaRPr lang="zh-CN" altLang="en-US" dirty="0">
              <a:latin typeface="Calibri" panose="020F0502020204030204" pitchFamily="34" charset="0"/>
              <a:cs typeface="Calibri" panose="020F0502020204030204" pitchFamily="34" charset="0"/>
            </a:endParaRPr>
          </a:p>
        </p:txBody>
      </p:sp>
      <p:cxnSp>
        <p:nvCxnSpPr>
          <p:cNvPr id="11" name="直接连接符 10">
            <a:extLst>
              <a:ext uri="{FF2B5EF4-FFF2-40B4-BE49-F238E27FC236}">
                <a16:creationId xmlns:a16="http://schemas.microsoft.com/office/drawing/2014/main" id="{9704099E-AE8C-4558-AD4C-D138451491FF}"/>
              </a:ext>
            </a:extLst>
          </p:cNvPr>
          <p:cNvCxnSpPr>
            <a:cxnSpLocks/>
          </p:cNvCxnSpPr>
          <p:nvPr/>
        </p:nvCxnSpPr>
        <p:spPr>
          <a:xfrm>
            <a:off x="204537" y="1725253"/>
            <a:ext cx="103110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FEA16D1-9D16-44E4-AE22-BE5B63F0035E}"/>
              </a:ext>
            </a:extLst>
          </p:cNvPr>
          <p:cNvSpPr txBox="1"/>
          <p:nvPr/>
        </p:nvSpPr>
        <p:spPr>
          <a:xfrm>
            <a:off x="1849129" y="1895706"/>
            <a:ext cx="5823284"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1011 0000 0000 0000 0000 0000 0000 0000 = 0x B0000000 </a:t>
            </a:r>
            <a:endParaRPr lang="zh-CN" altLang="en-US" dirty="0">
              <a:latin typeface="Calibri" panose="020F0502020204030204" pitchFamily="34" charset="0"/>
              <a:cs typeface="Calibri" panose="020F0502020204030204" pitchFamily="34" charset="0"/>
            </a:endParaRPr>
          </a:p>
        </p:txBody>
      </p:sp>
      <p:cxnSp>
        <p:nvCxnSpPr>
          <p:cNvPr id="14" name="直接箭头连接符 13">
            <a:extLst>
              <a:ext uri="{FF2B5EF4-FFF2-40B4-BE49-F238E27FC236}">
                <a16:creationId xmlns:a16="http://schemas.microsoft.com/office/drawing/2014/main" id="{1D433FAF-6D93-4B38-8936-EB30E60D779D}"/>
              </a:ext>
            </a:extLst>
          </p:cNvPr>
          <p:cNvCxnSpPr>
            <a:cxnSpLocks/>
          </p:cNvCxnSpPr>
          <p:nvPr/>
        </p:nvCxnSpPr>
        <p:spPr>
          <a:xfrm>
            <a:off x="7591926" y="2130133"/>
            <a:ext cx="6497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AF06511C-DD55-4F03-BC59-93DFE7F825CC}"/>
              </a:ext>
            </a:extLst>
          </p:cNvPr>
          <p:cNvSpPr txBox="1"/>
          <p:nvPr/>
        </p:nvSpPr>
        <p:spPr>
          <a:xfrm>
            <a:off x="8482264" y="1934527"/>
            <a:ext cx="2033337"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Negative number</a:t>
            </a:r>
            <a:endParaRPr lang="zh-CN" altLang="en-US" dirty="0">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6610512B-311F-462B-B96E-C5E9D4185324}"/>
              </a:ext>
            </a:extLst>
          </p:cNvPr>
          <p:cNvSpPr txBox="1"/>
          <p:nvPr/>
        </p:nvSpPr>
        <p:spPr>
          <a:xfrm rot="20802270">
            <a:off x="8758990" y="2385423"/>
            <a:ext cx="2273969" cy="461665"/>
          </a:xfrm>
          <a:prstGeom prst="rect">
            <a:avLst/>
          </a:prstGeom>
          <a:noFill/>
        </p:spPr>
        <p:txBody>
          <a:bodyPr wrap="square" rtlCol="0">
            <a:spAutoFit/>
          </a:bodyPr>
          <a:lstStyle/>
          <a:p>
            <a:r>
              <a:rPr lang="en-US" altLang="zh-CN" sz="2400" dirty="0">
                <a:solidFill>
                  <a:schemeClr val="accent1"/>
                </a:solidFill>
                <a:latin typeface="Calibri" panose="020F0502020204030204" pitchFamily="34" charset="0"/>
                <a:cs typeface="Calibri" panose="020F0502020204030204" pitchFamily="34" charset="0"/>
              </a:rPr>
              <a:t>No Overflow!</a:t>
            </a:r>
            <a:endParaRPr lang="zh-CN" altLang="en-US" sz="2400" dirty="0">
              <a:solidFill>
                <a:schemeClr val="accent1"/>
              </a:solidFill>
              <a:latin typeface="Calibri" panose="020F0502020204030204" pitchFamily="34" charset="0"/>
              <a:cs typeface="Calibri" panose="020F0502020204030204" pitchFamily="34" charset="0"/>
            </a:endParaRPr>
          </a:p>
        </p:txBody>
      </p:sp>
      <p:sp>
        <p:nvSpPr>
          <p:cNvPr id="3" name="减号 2">
            <a:extLst>
              <a:ext uri="{FF2B5EF4-FFF2-40B4-BE49-F238E27FC236}">
                <a16:creationId xmlns:a16="http://schemas.microsoft.com/office/drawing/2014/main" id="{10A1CF5D-DBBF-4CAC-BBA4-0E287FD72948}"/>
              </a:ext>
            </a:extLst>
          </p:cNvPr>
          <p:cNvSpPr/>
          <p:nvPr/>
        </p:nvSpPr>
        <p:spPr>
          <a:xfrm>
            <a:off x="-24063" y="1241079"/>
            <a:ext cx="457200" cy="184656"/>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24FF795B-C662-4BCE-8B78-06E613862A25}"/>
              </a:ext>
            </a:extLst>
          </p:cNvPr>
          <p:cNvSpPr txBox="1"/>
          <p:nvPr/>
        </p:nvSpPr>
        <p:spPr>
          <a:xfrm>
            <a:off x="561474" y="3509212"/>
            <a:ext cx="620829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0x 80000000 = 1000 0000 0000 0000 0000 0000 0000 0000 </a:t>
            </a:r>
            <a:endParaRPr lang="zh-CN" altLang="en-US" dirty="0">
              <a:latin typeface="Calibri" panose="020F0502020204030204" pitchFamily="34" charset="0"/>
              <a:cs typeface="Calibri" panose="020F0502020204030204" pitchFamily="34" charset="0"/>
            </a:endParaRPr>
          </a:p>
        </p:txBody>
      </p:sp>
      <p:sp>
        <p:nvSpPr>
          <p:cNvPr id="20" name="文本框 19">
            <a:extLst>
              <a:ext uri="{FF2B5EF4-FFF2-40B4-BE49-F238E27FC236}">
                <a16:creationId xmlns:a16="http://schemas.microsoft.com/office/drawing/2014/main" id="{46D02E13-5102-4BDE-A156-DE40F8CDF4EE}"/>
              </a:ext>
            </a:extLst>
          </p:cNvPr>
          <p:cNvSpPr txBox="1"/>
          <p:nvPr/>
        </p:nvSpPr>
        <p:spPr>
          <a:xfrm>
            <a:off x="561474" y="3878544"/>
            <a:ext cx="620829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0x D0000000 = 1101 0000 0000 0000 0000 0000 0000 0000 </a:t>
            </a:r>
            <a:endParaRPr lang="zh-CN" altLang="en-US" dirty="0">
              <a:latin typeface="Calibri" panose="020F0502020204030204" pitchFamily="34" charset="0"/>
              <a:cs typeface="Calibri" panose="020F0502020204030204" pitchFamily="34" charset="0"/>
            </a:endParaRPr>
          </a:p>
        </p:txBody>
      </p:sp>
      <p:sp>
        <p:nvSpPr>
          <p:cNvPr id="21" name="加号 20">
            <a:extLst>
              <a:ext uri="{FF2B5EF4-FFF2-40B4-BE49-F238E27FC236}">
                <a16:creationId xmlns:a16="http://schemas.microsoft.com/office/drawing/2014/main" id="{1C44B5F1-E0F4-49AC-82DE-CBC268AFCAA0}"/>
              </a:ext>
            </a:extLst>
          </p:cNvPr>
          <p:cNvSpPr/>
          <p:nvPr/>
        </p:nvSpPr>
        <p:spPr>
          <a:xfrm>
            <a:off x="152400" y="3842984"/>
            <a:ext cx="409074" cy="369323"/>
          </a:xfrm>
          <a:prstGeom prst="mathPlus">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1F1E47D1-E38D-4592-BC2A-721DCF74E488}"/>
              </a:ext>
            </a:extLst>
          </p:cNvPr>
          <p:cNvCxnSpPr>
            <a:cxnSpLocks/>
          </p:cNvCxnSpPr>
          <p:nvPr/>
        </p:nvCxnSpPr>
        <p:spPr>
          <a:xfrm>
            <a:off x="356937" y="4488508"/>
            <a:ext cx="103110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BF984787-1D4D-4B77-892E-66DEF5C6D2A6}"/>
              </a:ext>
            </a:extLst>
          </p:cNvPr>
          <p:cNvSpPr txBox="1"/>
          <p:nvPr/>
        </p:nvSpPr>
        <p:spPr>
          <a:xfrm>
            <a:off x="2001529" y="4658961"/>
            <a:ext cx="5823284"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0101 0000 0000 0000 0000 0000 0000 0000</a:t>
            </a:r>
            <a:endParaRPr lang="zh-CN" altLang="en-US" dirty="0">
              <a:latin typeface="Calibri" panose="020F0502020204030204" pitchFamily="34" charset="0"/>
              <a:cs typeface="Calibri" panose="020F0502020204030204" pitchFamily="34" charset="0"/>
            </a:endParaRPr>
          </a:p>
        </p:txBody>
      </p:sp>
      <p:sp>
        <p:nvSpPr>
          <p:cNvPr id="24" name="加号 23">
            <a:extLst>
              <a:ext uri="{FF2B5EF4-FFF2-40B4-BE49-F238E27FC236}">
                <a16:creationId xmlns:a16="http://schemas.microsoft.com/office/drawing/2014/main" id="{C29364F6-F37F-4721-A6CB-8E33A7DF1BBD}"/>
              </a:ext>
            </a:extLst>
          </p:cNvPr>
          <p:cNvSpPr/>
          <p:nvPr/>
        </p:nvSpPr>
        <p:spPr>
          <a:xfrm>
            <a:off x="1592455" y="5080012"/>
            <a:ext cx="409074" cy="369323"/>
          </a:xfrm>
          <a:prstGeom prst="mathPlus">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5BDB8C6-272A-44B6-9D1C-6CABE55374EA}"/>
              </a:ext>
            </a:extLst>
          </p:cNvPr>
          <p:cNvSpPr txBox="1"/>
          <p:nvPr/>
        </p:nvSpPr>
        <p:spPr>
          <a:xfrm>
            <a:off x="2001529" y="5126471"/>
            <a:ext cx="620829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1000 0000 0000 0000 0000 0000 0000 0000 </a:t>
            </a:r>
            <a:endParaRPr lang="zh-CN" altLang="en-US" dirty="0">
              <a:latin typeface="Calibri" panose="020F0502020204030204" pitchFamily="34" charset="0"/>
              <a:cs typeface="Calibri" panose="020F0502020204030204" pitchFamily="34" charset="0"/>
            </a:endParaRPr>
          </a:p>
        </p:txBody>
      </p:sp>
      <p:cxnSp>
        <p:nvCxnSpPr>
          <p:cNvPr id="26" name="直接连接符 25">
            <a:extLst>
              <a:ext uri="{FF2B5EF4-FFF2-40B4-BE49-F238E27FC236}">
                <a16:creationId xmlns:a16="http://schemas.microsoft.com/office/drawing/2014/main" id="{C69A7C54-6F90-4682-BD0F-7F221BF0BC4D}"/>
              </a:ext>
            </a:extLst>
          </p:cNvPr>
          <p:cNvCxnSpPr>
            <a:cxnSpLocks/>
          </p:cNvCxnSpPr>
          <p:nvPr/>
        </p:nvCxnSpPr>
        <p:spPr>
          <a:xfrm>
            <a:off x="356937" y="5616921"/>
            <a:ext cx="103110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1299B48F-2162-4979-A5A5-768D294F89A0}"/>
              </a:ext>
            </a:extLst>
          </p:cNvPr>
          <p:cNvSpPr txBox="1"/>
          <p:nvPr/>
        </p:nvSpPr>
        <p:spPr>
          <a:xfrm>
            <a:off x="2001529" y="5741484"/>
            <a:ext cx="620829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1101 0000 0000 0000 0000 0000 0000 0000=0x D0000000 </a:t>
            </a:r>
            <a:endParaRPr lang="zh-CN" altLang="en-US" dirty="0">
              <a:latin typeface="Calibri" panose="020F0502020204030204" pitchFamily="34" charset="0"/>
              <a:cs typeface="Calibri" panose="020F0502020204030204" pitchFamily="34" charset="0"/>
            </a:endParaRPr>
          </a:p>
        </p:txBody>
      </p:sp>
      <p:sp>
        <p:nvSpPr>
          <p:cNvPr id="28" name="文本框 27">
            <a:extLst>
              <a:ext uri="{FF2B5EF4-FFF2-40B4-BE49-F238E27FC236}">
                <a16:creationId xmlns:a16="http://schemas.microsoft.com/office/drawing/2014/main" id="{13E4F5BF-BE64-4434-B4E5-262426CA9F69}"/>
              </a:ext>
            </a:extLst>
          </p:cNvPr>
          <p:cNvSpPr txBox="1"/>
          <p:nvPr/>
        </p:nvSpPr>
        <p:spPr>
          <a:xfrm rot="20802270">
            <a:off x="8899360" y="4594183"/>
            <a:ext cx="2273969" cy="461665"/>
          </a:xfrm>
          <a:prstGeom prst="rect">
            <a:avLst/>
          </a:prstGeom>
          <a:noFill/>
        </p:spPr>
        <p:txBody>
          <a:bodyPr wrap="square" rtlCol="0">
            <a:spAutoFit/>
          </a:bodyPr>
          <a:lstStyle/>
          <a:p>
            <a:r>
              <a:rPr lang="en-US" altLang="zh-CN" sz="2400" dirty="0">
                <a:solidFill>
                  <a:srgbClr val="C00000"/>
                </a:solidFill>
                <a:latin typeface="Calibri" panose="020F0502020204030204" pitchFamily="34" charset="0"/>
                <a:cs typeface="Calibri" panose="020F0502020204030204" pitchFamily="34" charset="0"/>
              </a:rPr>
              <a:t>Overflow!</a:t>
            </a:r>
            <a:endParaRPr lang="zh-CN" altLang="en-US" sz="24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210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1000"/>
                                        <p:tgtEl>
                                          <p:spTgt spid="21"/>
                                        </p:tgtEl>
                                      </p:cBhvr>
                                    </p:animEffect>
                                    <p:anim calcmode="lin" valueType="num">
                                      <p:cBhvr>
                                        <p:cTn id="69" dur="1000" fill="hold"/>
                                        <p:tgtEl>
                                          <p:spTgt spid="21"/>
                                        </p:tgtEl>
                                        <p:attrNameLst>
                                          <p:attrName>ppt_x</p:attrName>
                                        </p:attrNameLst>
                                      </p:cBhvr>
                                      <p:tavLst>
                                        <p:tav tm="0">
                                          <p:val>
                                            <p:strVal val="#ppt_x"/>
                                          </p:val>
                                        </p:tav>
                                        <p:tav tm="100000">
                                          <p:val>
                                            <p:strVal val="#ppt_x"/>
                                          </p:val>
                                        </p:tav>
                                      </p:tavLst>
                                    </p:anim>
                                    <p:anim calcmode="lin" valueType="num">
                                      <p:cBhvr>
                                        <p:cTn id="70" dur="1000" fill="hold"/>
                                        <p:tgtEl>
                                          <p:spTgt spid="2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1000"/>
                                        <p:tgtEl>
                                          <p:spTgt spid="20"/>
                                        </p:tgtEl>
                                      </p:cBhvr>
                                    </p:animEffect>
                                    <p:anim calcmode="lin" valueType="num">
                                      <p:cBhvr>
                                        <p:cTn id="74" dur="1000" fill="hold"/>
                                        <p:tgtEl>
                                          <p:spTgt spid="20"/>
                                        </p:tgtEl>
                                        <p:attrNameLst>
                                          <p:attrName>ppt_x</p:attrName>
                                        </p:attrNameLst>
                                      </p:cBhvr>
                                      <p:tavLst>
                                        <p:tav tm="0">
                                          <p:val>
                                            <p:strVal val="#ppt_x"/>
                                          </p:val>
                                        </p:tav>
                                        <p:tav tm="100000">
                                          <p:val>
                                            <p:strVal val="#ppt_x"/>
                                          </p:val>
                                        </p:tav>
                                      </p:tavLst>
                                    </p:anim>
                                    <p:anim calcmode="lin" valueType="num">
                                      <p:cBhvr>
                                        <p:cTn id="7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additive="base">
                                        <p:cTn id="80" dur="500" fill="hold"/>
                                        <p:tgtEl>
                                          <p:spTgt spid="22"/>
                                        </p:tgtEl>
                                        <p:attrNameLst>
                                          <p:attrName>ppt_x</p:attrName>
                                        </p:attrNameLst>
                                      </p:cBhvr>
                                      <p:tavLst>
                                        <p:tav tm="0">
                                          <p:val>
                                            <p:strVal val="0-#ppt_w/2"/>
                                          </p:val>
                                        </p:tav>
                                        <p:tav tm="100000">
                                          <p:val>
                                            <p:strVal val="#ppt_x"/>
                                          </p:val>
                                        </p:tav>
                                      </p:tavLst>
                                    </p:anim>
                                    <p:anim calcmode="lin" valueType="num">
                                      <p:cBhvr additive="base">
                                        <p:cTn id="81"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1000"/>
                                        <p:tgtEl>
                                          <p:spTgt spid="23"/>
                                        </p:tgtEl>
                                      </p:cBhvr>
                                    </p:animEffect>
                                    <p:anim calcmode="lin" valueType="num">
                                      <p:cBhvr>
                                        <p:cTn id="87" dur="1000" fill="hold"/>
                                        <p:tgtEl>
                                          <p:spTgt spid="23"/>
                                        </p:tgtEl>
                                        <p:attrNameLst>
                                          <p:attrName>ppt_x</p:attrName>
                                        </p:attrNameLst>
                                      </p:cBhvr>
                                      <p:tavLst>
                                        <p:tav tm="0">
                                          <p:val>
                                            <p:strVal val="#ppt_x"/>
                                          </p:val>
                                        </p:tav>
                                        <p:tav tm="100000">
                                          <p:val>
                                            <p:strVal val="#ppt_x"/>
                                          </p:val>
                                        </p:tav>
                                      </p:tavLst>
                                    </p:anim>
                                    <p:anim calcmode="lin" valueType="num">
                                      <p:cBhvr>
                                        <p:cTn id="8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1000"/>
                                        <p:tgtEl>
                                          <p:spTgt spid="24"/>
                                        </p:tgtEl>
                                      </p:cBhvr>
                                    </p:animEffect>
                                    <p:anim calcmode="lin" valueType="num">
                                      <p:cBhvr>
                                        <p:cTn id="94" dur="1000" fill="hold"/>
                                        <p:tgtEl>
                                          <p:spTgt spid="24"/>
                                        </p:tgtEl>
                                        <p:attrNameLst>
                                          <p:attrName>ppt_x</p:attrName>
                                        </p:attrNameLst>
                                      </p:cBhvr>
                                      <p:tavLst>
                                        <p:tav tm="0">
                                          <p:val>
                                            <p:strVal val="#ppt_x"/>
                                          </p:val>
                                        </p:tav>
                                        <p:tav tm="100000">
                                          <p:val>
                                            <p:strVal val="#ppt_x"/>
                                          </p:val>
                                        </p:tav>
                                      </p:tavLst>
                                    </p:anim>
                                    <p:anim calcmode="lin" valueType="num">
                                      <p:cBhvr>
                                        <p:cTn id="95" dur="1000" fill="hold"/>
                                        <p:tgtEl>
                                          <p:spTgt spid="2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1000"/>
                                        <p:tgtEl>
                                          <p:spTgt spid="25"/>
                                        </p:tgtEl>
                                      </p:cBhvr>
                                    </p:animEffect>
                                    <p:anim calcmode="lin" valueType="num">
                                      <p:cBhvr>
                                        <p:cTn id="99" dur="1000" fill="hold"/>
                                        <p:tgtEl>
                                          <p:spTgt spid="25"/>
                                        </p:tgtEl>
                                        <p:attrNameLst>
                                          <p:attrName>ppt_x</p:attrName>
                                        </p:attrNameLst>
                                      </p:cBhvr>
                                      <p:tavLst>
                                        <p:tav tm="0">
                                          <p:val>
                                            <p:strVal val="#ppt_x"/>
                                          </p:val>
                                        </p:tav>
                                        <p:tav tm="100000">
                                          <p:val>
                                            <p:strVal val="#ppt_x"/>
                                          </p:val>
                                        </p:tav>
                                      </p:tavLst>
                                    </p:anim>
                                    <p:anim calcmode="lin" valueType="num">
                                      <p:cBhvr>
                                        <p:cTn id="10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nodeType="click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additive="base">
                                        <p:cTn id="105" dur="500" fill="hold"/>
                                        <p:tgtEl>
                                          <p:spTgt spid="26"/>
                                        </p:tgtEl>
                                        <p:attrNameLst>
                                          <p:attrName>ppt_x</p:attrName>
                                        </p:attrNameLst>
                                      </p:cBhvr>
                                      <p:tavLst>
                                        <p:tav tm="0">
                                          <p:val>
                                            <p:strVal val="0-#ppt_w/2"/>
                                          </p:val>
                                        </p:tav>
                                        <p:tav tm="100000">
                                          <p:val>
                                            <p:strVal val="#ppt_x"/>
                                          </p:val>
                                        </p:tav>
                                      </p:tavLst>
                                    </p:anim>
                                    <p:anim calcmode="lin" valueType="num">
                                      <p:cBhvr additive="base">
                                        <p:cTn id="10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fade">
                                      <p:cBhvr>
                                        <p:cTn id="111" dur="1000"/>
                                        <p:tgtEl>
                                          <p:spTgt spid="27"/>
                                        </p:tgtEl>
                                      </p:cBhvr>
                                    </p:animEffect>
                                    <p:anim calcmode="lin" valueType="num">
                                      <p:cBhvr>
                                        <p:cTn id="112" dur="1000" fill="hold"/>
                                        <p:tgtEl>
                                          <p:spTgt spid="27"/>
                                        </p:tgtEl>
                                        <p:attrNameLst>
                                          <p:attrName>ppt_x</p:attrName>
                                        </p:attrNameLst>
                                      </p:cBhvr>
                                      <p:tavLst>
                                        <p:tav tm="0">
                                          <p:val>
                                            <p:strVal val="#ppt_x"/>
                                          </p:val>
                                        </p:tav>
                                        <p:tav tm="100000">
                                          <p:val>
                                            <p:strVal val="#ppt_x"/>
                                          </p:val>
                                        </p:tav>
                                      </p:tavLst>
                                    </p:anim>
                                    <p:anim calcmode="lin" valueType="num">
                                      <p:cBhvr>
                                        <p:cTn id="11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fade">
                                      <p:cBhvr>
                                        <p:cTn id="118" dur="1000"/>
                                        <p:tgtEl>
                                          <p:spTgt spid="28"/>
                                        </p:tgtEl>
                                      </p:cBhvr>
                                    </p:animEffect>
                                    <p:anim calcmode="lin" valueType="num">
                                      <p:cBhvr>
                                        <p:cTn id="119" dur="1000" fill="hold"/>
                                        <p:tgtEl>
                                          <p:spTgt spid="28"/>
                                        </p:tgtEl>
                                        <p:attrNameLst>
                                          <p:attrName>ppt_x</p:attrName>
                                        </p:attrNameLst>
                                      </p:cBhvr>
                                      <p:tavLst>
                                        <p:tav tm="0">
                                          <p:val>
                                            <p:strVal val="#ppt_x"/>
                                          </p:val>
                                        </p:tav>
                                        <p:tav tm="100000">
                                          <p:val>
                                            <p:strVal val="#ppt_x"/>
                                          </p:val>
                                        </p:tav>
                                      </p:tavLst>
                                    </p:anim>
                                    <p:anim calcmode="lin" valueType="num">
                                      <p:cBhvr>
                                        <p:cTn id="12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3" grpId="0"/>
      <p:bldP spid="16" grpId="0"/>
      <p:bldP spid="17" grpId="0"/>
      <p:bldP spid="19" grpId="0"/>
      <p:bldP spid="20" grpId="0"/>
      <p:bldP spid="21" grpId="0" animBg="1"/>
      <p:bldP spid="23" grpId="0"/>
      <p:bldP spid="24" grpId="0" animBg="1"/>
      <p:bldP spid="25" grpId="0"/>
      <p:bldP spid="27"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549DBD-4F70-4EEA-97E9-7563080478AD}"/>
              </a:ext>
            </a:extLst>
          </p:cNvPr>
          <p:cNvSpPr/>
          <p:nvPr/>
        </p:nvSpPr>
        <p:spPr>
          <a:xfrm>
            <a:off x="1524000" y="481876"/>
            <a:ext cx="9144000" cy="1200329"/>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2.16 Provide the type, assembly language instruction, and binary representation of instruction described by the following MIPS fields:</a:t>
            </a:r>
            <a:endParaRPr lang="zh-CN" altLang="zh-CN" sz="2400" kern="100" dirty="0">
              <a:latin typeface="等线" panose="02010600030101010101" pitchFamily="2" charset="-122"/>
              <a:cs typeface="Times New Roman" panose="02020603050405020304" pitchFamily="18" charset="0"/>
            </a:endParaRPr>
          </a:p>
          <a:p>
            <a:pPr algn="ctr">
              <a:spcAft>
                <a:spcPts val="0"/>
              </a:spcAft>
            </a:pPr>
            <a:r>
              <a:rPr lang="en-US" altLang="zh-CN" sz="2400" kern="100" dirty="0">
                <a:latin typeface="Times New Roman" panose="02020603050405020304" pitchFamily="18" charset="0"/>
                <a:cs typeface="Times New Roman" panose="02020603050405020304" pitchFamily="18" charset="0"/>
              </a:rPr>
              <a:t>op=0, </a:t>
            </a:r>
            <a:r>
              <a:rPr lang="en-US" altLang="zh-CN" sz="2400" kern="100" dirty="0" err="1">
                <a:latin typeface="Times New Roman" panose="02020603050405020304" pitchFamily="18" charset="0"/>
                <a:cs typeface="Times New Roman" panose="02020603050405020304" pitchFamily="18" charset="0"/>
              </a:rPr>
              <a:t>rs</a:t>
            </a:r>
            <a:r>
              <a:rPr lang="en-US" altLang="zh-CN" sz="2400" kern="100" dirty="0">
                <a:latin typeface="Times New Roman" panose="02020603050405020304" pitchFamily="18" charset="0"/>
                <a:cs typeface="Times New Roman" panose="02020603050405020304" pitchFamily="18" charset="0"/>
              </a:rPr>
              <a:t>=3, </a:t>
            </a:r>
            <a:r>
              <a:rPr lang="en-US" altLang="zh-CN" sz="2400" kern="100" dirty="0" err="1">
                <a:latin typeface="Times New Roman" panose="02020603050405020304" pitchFamily="18" charset="0"/>
                <a:cs typeface="Times New Roman" panose="02020603050405020304" pitchFamily="18" charset="0"/>
              </a:rPr>
              <a:t>rt</a:t>
            </a:r>
            <a:r>
              <a:rPr lang="en-US" altLang="zh-CN" sz="2400" kern="100" dirty="0">
                <a:latin typeface="Times New Roman" panose="02020603050405020304" pitchFamily="18" charset="0"/>
                <a:cs typeface="Times New Roman" panose="02020603050405020304" pitchFamily="18" charset="0"/>
              </a:rPr>
              <a:t>=2, </a:t>
            </a:r>
            <a:r>
              <a:rPr lang="en-US" altLang="zh-CN" sz="2400" kern="100" dirty="0" err="1">
                <a:latin typeface="Times New Roman" panose="02020603050405020304" pitchFamily="18" charset="0"/>
                <a:cs typeface="Times New Roman" panose="02020603050405020304" pitchFamily="18" charset="0"/>
              </a:rPr>
              <a:t>rd</a:t>
            </a:r>
            <a:r>
              <a:rPr lang="en-US" altLang="zh-CN" sz="2400" kern="100" dirty="0">
                <a:latin typeface="Times New Roman" panose="02020603050405020304" pitchFamily="18" charset="0"/>
                <a:cs typeface="Times New Roman" panose="02020603050405020304" pitchFamily="18" charset="0"/>
              </a:rPr>
              <a:t>=3, </a:t>
            </a:r>
            <a:r>
              <a:rPr lang="en-US" altLang="zh-CN" sz="2400" kern="100" dirty="0" err="1">
                <a:latin typeface="Times New Roman" panose="02020603050405020304" pitchFamily="18" charset="0"/>
                <a:cs typeface="Times New Roman" panose="02020603050405020304" pitchFamily="18" charset="0"/>
              </a:rPr>
              <a:t>shamt</a:t>
            </a:r>
            <a:r>
              <a:rPr lang="en-US" altLang="zh-CN" sz="2400" kern="100" dirty="0">
                <a:latin typeface="Times New Roman" panose="02020603050405020304" pitchFamily="18" charset="0"/>
                <a:cs typeface="Times New Roman" panose="02020603050405020304" pitchFamily="18" charset="0"/>
              </a:rPr>
              <a:t>=0, </a:t>
            </a:r>
            <a:r>
              <a:rPr lang="en-US" altLang="zh-CN" sz="2400" kern="100" dirty="0" err="1">
                <a:latin typeface="Times New Roman" panose="02020603050405020304" pitchFamily="18" charset="0"/>
                <a:cs typeface="Times New Roman" panose="02020603050405020304" pitchFamily="18" charset="0"/>
              </a:rPr>
              <a:t>funct</a:t>
            </a:r>
            <a:r>
              <a:rPr lang="en-US" altLang="zh-CN" sz="2400" kern="100" dirty="0">
                <a:latin typeface="Times New Roman" panose="02020603050405020304" pitchFamily="18" charset="0"/>
                <a:cs typeface="Times New Roman" panose="02020603050405020304" pitchFamily="18" charset="0"/>
              </a:rPr>
              <a:t>=34</a:t>
            </a:r>
            <a:endParaRPr lang="zh-CN" altLang="zh-CN" sz="2400" kern="100" dirty="0">
              <a:latin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60541B38-729B-429B-99CE-4B7117B5D434}"/>
              </a:ext>
            </a:extLst>
          </p:cNvPr>
          <p:cNvSpPr/>
          <p:nvPr/>
        </p:nvSpPr>
        <p:spPr>
          <a:xfrm>
            <a:off x="4918552" y="1958118"/>
            <a:ext cx="1684692" cy="461665"/>
          </a:xfrm>
          <a:prstGeom prst="rect">
            <a:avLst/>
          </a:prstGeom>
        </p:spPr>
        <p:txBody>
          <a:bodyPr wrap="non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Type: </a:t>
            </a:r>
            <a:r>
              <a:rPr lang="en-US" altLang="zh-CN" sz="2400" kern="100" dirty="0">
                <a:solidFill>
                  <a:srgbClr val="FF0000"/>
                </a:solidFill>
                <a:latin typeface="Times New Roman" panose="02020603050405020304" pitchFamily="18" charset="0"/>
                <a:cs typeface="Times New Roman" panose="02020603050405020304" pitchFamily="18" charset="0"/>
              </a:rPr>
              <a:t>r-type</a:t>
            </a:r>
            <a:endParaRPr lang="zh-CN" altLang="zh-CN" sz="2400" kern="100" dirty="0">
              <a:latin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62E2703E-1A5D-4D5F-82DE-51CE755E3BCE}"/>
              </a:ext>
            </a:extLst>
          </p:cNvPr>
          <p:cNvSpPr/>
          <p:nvPr/>
        </p:nvSpPr>
        <p:spPr>
          <a:xfrm>
            <a:off x="2919489" y="3349869"/>
            <a:ext cx="6353021" cy="461665"/>
          </a:xfrm>
          <a:prstGeom prst="rect">
            <a:avLst/>
          </a:prstGeom>
        </p:spPr>
        <p:txBody>
          <a:bodyPr wrap="none">
            <a:spAutoFit/>
          </a:bodyPr>
          <a:lstStyle/>
          <a:p>
            <a:pPr algn="just">
              <a:spcAft>
                <a:spcPts val="0"/>
              </a:spcAft>
            </a:pPr>
            <a:r>
              <a:rPr lang="en-US" altLang="zh-CN" sz="2400" kern="100" dirty="0">
                <a:latin typeface="Times New Roman" panose="02020603050405020304" pitchFamily="18" charset="0"/>
                <a:cs typeface="Times New Roman" panose="02020603050405020304" pitchFamily="18" charset="0"/>
              </a:rPr>
              <a:t>Assembly language instruction: </a:t>
            </a:r>
            <a:r>
              <a:rPr lang="en-US" altLang="zh-CN" sz="2400" kern="100" dirty="0">
                <a:solidFill>
                  <a:srgbClr val="FF0000"/>
                </a:solidFill>
                <a:latin typeface="Times New Roman" panose="02020603050405020304" pitchFamily="18" charset="0"/>
                <a:cs typeface="Times New Roman" panose="02020603050405020304" pitchFamily="18" charset="0"/>
              </a:rPr>
              <a:t>sub $v1, $v1, $v0</a:t>
            </a:r>
            <a:endParaRPr lang="zh-CN" altLang="zh-CN" sz="2400" kern="100" dirty="0">
              <a:latin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63FBF55-A25F-44A3-96A1-55DC1551CA11}"/>
                  </a:ext>
                </a:extLst>
              </p:cNvPr>
              <p:cNvSpPr txBox="1"/>
              <p:nvPr/>
            </p:nvSpPr>
            <p:spPr>
              <a:xfrm>
                <a:off x="2919489" y="2700607"/>
                <a:ext cx="5227320"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funct = 34= 32+2=</a:t>
                </a:r>
                <a14:m>
                  <m:oMath xmlns:m="http://schemas.openxmlformats.org/officeDocument/2006/math">
                    <m:sSub>
                      <m:sSubPr>
                        <m:ctrlPr>
                          <a:rPr lang="en-US" altLang="zh-CN" sz="240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22</m:t>
                        </m:r>
                      </m:e>
                      <m:sub>
                        <m:r>
                          <a:rPr lang="en-US" altLang="zh-CN" sz="2400" b="0" i="1" smtClean="0">
                            <a:latin typeface="Cambria Math" panose="02040503050406030204" pitchFamily="18" charset="0"/>
                            <a:cs typeface="Calibri" panose="020F0502020204030204" pitchFamily="34" charset="0"/>
                          </a:rPr>
                          <m:t>h𝑒𝑥</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 name="文本框 4">
                <a:extLst>
                  <a:ext uri="{FF2B5EF4-FFF2-40B4-BE49-F238E27FC236}">
                    <a16:creationId xmlns:a16="http://schemas.microsoft.com/office/drawing/2014/main" id="{063FBF55-A25F-44A3-96A1-55DC1551CA11}"/>
                  </a:ext>
                </a:extLst>
              </p:cNvPr>
              <p:cNvSpPr txBox="1">
                <a:spLocks noRot="1" noChangeAspect="1" noMove="1" noResize="1" noEditPoints="1" noAdjustHandles="1" noChangeArrowheads="1" noChangeShapeType="1" noTextEdit="1"/>
              </p:cNvSpPr>
              <p:nvPr/>
            </p:nvSpPr>
            <p:spPr>
              <a:xfrm>
                <a:off x="2919489" y="2700607"/>
                <a:ext cx="5227320" cy="461665"/>
              </a:xfrm>
              <a:prstGeom prst="rect">
                <a:avLst/>
              </a:prstGeom>
              <a:blipFill>
                <a:blip r:embed="rId2"/>
                <a:stretch>
                  <a:fillRect l="-1867" t="-10526" b="-28947"/>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EF6A91A4-D01D-4F5A-8D9E-5F572A46447B}"/>
              </a:ext>
            </a:extLst>
          </p:cNvPr>
          <p:cNvSpPr/>
          <p:nvPr/>
        </p:nvSpPr>
        <p:spPr>
          <a:xfrm>
            <a:off x="2934907" y="4045106"/>
            <a:ext cx="7367511" cy="1569660"/>
          </a:xfrm>
          <a:prstGeom prst="rect">
            <a:avLst/>
          </a:prstGeom>
        </p:spPr>
        <p:txBody>
          <a:bodyPr wrap="square">
            <a:spAutoFit/>
          </a:bodyPr>
          <a:lstStyle/>
          <a:p>
            <a:pPr algn="just">
              <a:spcAft>
                <a:spcPts val="0"/>
              </a:spcAft>
            </a:pPr>
            <a:r>
              <a:rPr lang="en-US" altLang="zh-CN" sz="2400" kern="100" dirty="0">
                <a:latin typeface="Calibri" panose="020F0502020204030204" pitchFamily="34" charset="0"/>
                <a:cs typeface="Calibri" panose="020F0502020204030204" pitchFamily="34" charset="0"/>
              </a:rPr>
              <a:t>Binary representation: </a:t>
            </a:r>
          </a:p>
          <a:p>
            <a:pPr algn="just">
              <a:spcAft>
                <a:spcPts val="0"/>
              </a:spcAft>
            </a:pPr>
            <a:endParaRPr lang="en-US" altLang="zh-CN" sz="2400" kern="100" dirty="0">
              <a:latin typeface="Calibri" panose="020F0502020204030204" pitchFamily="34" charset="0"/>
              <a:cs typeface="Calibri" panose="020F0502020204030204" pitchFamily="34" charset="0"/>
            </a:endParaRPr>
          </a:p>
          <a:p>
            <a:pPr algn="just">
              <a:spcAft>
                <a:spcPts val="0"/>
              </a:spcAft>
            </a:pPr>
            <a:r>
              <a:rPr lang="en-US" altLang="zh-CN" sz="2400" kern="100" dirty="0">
                <a:latin typeface="Calibri" panose="020F0502020204030204" pitchFamily="34" charset="0"/>
                <a:cs typeface="Calibri" panose="020F0502020204030204" pitchFamily="34" charset="0"/>
              </a:rPr>
              <a:t>    op            </a:t>
            </a:r>
            <a:r>
              <a:rPr lang="en-US" altLang="zh-CN" sz="2400" kern="100" dirty="0" err="1">
                <a:latin typeface="Calibri" panose="020F0502020204030204" pitchFamily="34" charset="0"/>
                <a:cs typeface="Calibri" panose="020F0502020204030204" pitchFamily="34" charset="0"/>
              </a:rPr>
              <a:t>rs</a:t>
            </a:r>
            <a:r>
              <a:rPr lang="en-US" altLang="zh-CN" sz="2400" kern="100" dirty="0">
                <a:latin typeface="Calibri" panose="020F0502020204030204" pitchFamily="34" charset="0"/>
                <a:cs typeface="Calibri" panose="020F0502020204030204" pitchFamily="34" charset="0"/>
              </a:rPr>
              <a:t>             </a:t>
            </a:r>
            <a:r>
              <a:rPr lang="en-US" altLang="zh-CN" sz="2400" kern="100" dirty="0" err="1">
                <a:latin typeface="Calibri" panose="020F0502020204030204" pitchFamily="34" charset="0"/>
                <a:cs typeface="Calibri" panose="020F0502020204030204" pitchFamily="34" charset="0"/>
              </a:rPr>
              <a:t>rt</a:t>
            </a:r>
            <a:r>
              <a:rPr lang="en-US" altLang="zh-CN" sz="2400" kern="100" dirty="0">
                <a:latin typeface="Calibri" panose="020F0502020204030204" pitchFamily="34" charset="0"/>
                <a:cs typeface="Calibri" panose="020F0502020204030204" pitchFamily="34" charset="0"/>
              </a:rPr>
              <a:t>            </a:t>
            </a:r>
            <a:r>
              <a:rPr lang="en-US" altLang="zh-CN" sz="2400" kern="100" dirty="0" err="1">
                <a:latin typeface="Calibri" panose="020F0502020204030204" pitchFamily="34" charset="0"/>
                <a:cs typeface="Calibri" panose="020F0502020204030204" pitchFamily="34" charset="0"/>
              </a:rPr>
              <a:t>rd</a:t>
            </a:r>
            <a:r>
              <a:rPr lang="en-US" altLang="zh-CN" sz="2400" kern="100" dirty="0">
                <a:latin typeface="Calibri" panose="020F0502020204030204" pitchFamily="34" charset="0"/>
                <a:cs typeface="Calibri" panose="020F0502020204030204" pitchFamily="34" charset="0"/>
              </a:rPr>
              <a:t>        </a:t>
            </a:r>
            <a:r>
              <a:rPr lang="en-US" altLang="zh-CN" sz="2400" kern="100" dirty="0" err="1">
                <a:latin typeface="Calibri" panose="020F0502020204030204" pitchFamily="34" charset="0"/>
                <a:cs typeface="Calibri" panose="020F0502020204030204" pitchFamily="34" charset="0"/>
              </a:rPr>
              <a:t>shamt</a:t>
            </a:r>
            <a:r>
              <a:rPr lang="en-US" altLang="zh-CN" sz="2400" kern="100" dirty="0">
                <a:latin typeface="Calibri" panose="020F0502020204030204" pitchFamily="34" charset="0"/>
                <a:cs typeface="Calibri" panose="020F0502020204030204" pitchFamily="34" charset="0"/>
              </a:rPr>
              <a:t>       </a:t>
            </a:r>
            <a:r>
              <a:rPr lang="en-US" altLang="zh-CN" sz="2400" kern="100" dirty="0" err="1">
                <a:latin typeface="Calibri" panose="020F0502020204030204" pitchFamily="34" charset="0"/>
                <a:cs typeface="Calibri" panose="020F0502020204030204" pitchFamily="34" charset="0"/>
              </a:rPr>
              <a:t>funct</a:t>
            </a:r>
            <a:endParaRPr lang="zh-CN" altLang="zh-CN" sz="2400" kern="100" dirty="0">
              <a:latin typeface="Calibri" panose="020F0502020204030204" pitchFamily="34" charset="0"/>
              <a:cs typeface="Calibri" panose="020F0502020204030204" pitchFamily="34" charset="0"/>
            </a:endParaRPr>
          </a:p>
          <a:p>
            <a:pPr algn="just">
              <a:spcAft>
                <a:spcPts val="0"/>
              </a:spcAft>
            </a:pPr>
            <a:r>
              <a:rPr lang="en-US" altLang="zh-CN" sz="2400" kern="100" dirty="0">
                <a:solidFill>
                  <a:srgbClr val="FF0000"/>
                </a:solidFill>
                <a:latin typeface="Calibri" panose="020F0502020204030204" pitchFamily="34" charset="0"/>
                <a:cs typeface="Calibri" panose="020F0502020204030204" pitchFamily="34" charset="0"/>
              </a:rPr>
              <a:t>000000    00011    00010    00011    00000     100010</a:t>
            </a:r>
            <a:endParaRPr lang="zh-CN" altLang="zh-CN" sz="2400" kern="100" dirty="0">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id="{483B0E06-1873-4E06-8ECF-4183ACC386BB}"/>
              </a:ext>
            </a:extLst>
          </p:cNvPr>
          <p:cNvSpPr/>
          <p:nvPr/>
        </p:nvSpPr>
        <p:spPr>
          <a:xfrm>
            <a:off x="5234224" y="5848338"/>
            <a:ext cx="1723549" cy="461665"/>
          </a:xfrm>
          <a:prstGeom prst="rect">
            <a:avLst/>
          </a:prstGeom>
        </p:spPr>
        <p:txBody>
          <a:bodyPr wrap="none">
            <a:spAutoFit/>
          </a:bodyPr>
          <a:lstStyle/>
          <a:p>
            <a:pPr algn="just">
              <a:spcAft>
                <a:spcPts val="0"/>
              </a:spcAft>
            </a:pPr>
            <a:r>
              <a:rPr lang="en-US" altLang="zh-CN" sz="2400" kern="100" dirty="0">
                <a:solidFill>
                  <a:srgbClr val="FF0000"/>
                </a:solidFill>
                <a:latin typeface="Times New Roman" panose="02020603050405020304" pitchFamily="18" charset="0"/>
                <a:cs typeface="Times New Roman" panose="02020603050405020304" pitchFamily="18" charset="0"/>
              </a:rPr>
              <a:t>0x00621822</a:t>
            </a:r>
            <a:endParaRPr lang="zh-CN" altLang="zh-CN" sz="2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6226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第一个知识点：</a:t>
            </a:r>
            <a:endParaRPr lang="en-US" altLang="zh-CN" sz="2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3CD639C1-1540-4FB7-A5B6-D9A7E8118CD4}"/>
              </a:ext>
            </a:extLst>
          </p:cNvPr>
          <p:cNvSpPr txBox="1"/>
          <p:nvPr/>
        </p:nvSpPr>
        <p:spPr>
          <a:xfrm>
            <a:off x="256674" y="1259813"/>
            <a:ext cx="3375189"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MIPS design principle</a:t>
            </a:r>
            <a:endParaRPr lang="zh-CN" altLang="en-US" sz="2800" dirty="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B72DC258-E98B-4DF0-AE32-23145C265BAE}"/>
              </a:ext>
            </a:extLst>
          </p:cNvPr>
          <p:cNvSpPr txBox="1"/>
          <p:nvPr/>
        </p:nvSpPr>
        <p:spPr>
          <a:xfrm>
            <a:off x="256675" y="2388423"/>
            <a:ext cx="682190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1. Simplicity favors regularity</a:t>
            </a:r>
            <a:endParaRPr lang="zh-CN" altLang="en-US" sz="2800" dirty="0">
              <a:latin typeface="Calibri" panose="020F0502020204030204" pitchFamily="34" charset="0"/>
              <a:cs typeface="Calibri" panose="020F0502020204030204" pitchFamily="34" charset="0"/>
            </a:endParaRPr>
          </a:p>
        </p:txBody>
      </p:sp>
      <p:sp>
        <p:nvSpPr>
          <p:cNvPr id="20" name="文本框 19">
            <a:extLst>
              <a:ext uri="{FF2B5EF4-FFF2-40B4-BE49-F238E27FC236}">
                <a16:creationId xmlns:a16="http://schemas.microsoft.com/office/drawing/2014/main" id="{CD2F75E5-4363-4C09-AA6A-119F5D015BF6}"/>
              </a:ext>
            </a:extLst>
          </p:cNvPr>
          <p:cNvSpPr txBox="1"/>
          <p:nvPr/>
        </p:nvSpPr>
        <p:spPr>
          <a:xfrm>
            <a:off x="256675" y="3411107"/>
            <a:ext cx="682190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2. Smaller is faster</a:t>
            </a:r>
            <a:endParaRPr lang="zh-CN" altLang="en-US" sz="2800" dirty="0">
              <a:latin typeface="Calibri" panose="020F0502020204030204" pitchFamily="34" charset="0"/>
              <a:cs typeface="Calibri" panose="020F0502020204030204" pitchFamily="34" charset="0"/>
            </a:endParaRPr>
          </a:p>
        </p:txBody>
      </p:sp>
      <p:sp>
        <p:nvSpPr>
          <p:cNvPr id="21" name="文本框 20">
            <a:extLst>
              <a:ext uri="{FF2B5EF4-FFF2-40B4-BE49-F238E27FC236}">
                <a16:creationId xmlns:a16="http://schemas.microsoft.com/office/drawing/2014/main" id="{F5147DBA-480C-493A-9CE3-858BEF05EDC5}"/>
              </a:ext>
            </a:extLst>
          </p:cNvPr>
          <p:cNvSpPr txBox="1"/>
          <p:nvPr/>
        </p:nvSpPr>
        <p:spPr>
          <a:xfrm>
            <a:off x="256675" y="4433791"/>
            <a:ext cx="682190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3. Make the common case fast</a:t>
            </a:r>
            <a:endParaRPr lang="zh-CN" altLang="en-US" sz="2800" dirty="0">
              <a:latin typeface="Calibri" panose="020F0502020204030204" pitchFamily="34" charset="0"/>
              <a:cs typeface="Calibri" panose="020F0502020204030204" pitchFamily="34" charset="0"/>
            </a:endParaRPr>
          </a:p>
        </p:txBody>
      </p:sp>
      <p:sp>
        <p:nvSpPr>
          <p:cNvPr id="22" name="文本框 21">
            <a:extLst>
              <a:ext uri="{FF2B5EF4-FFF2-40B4-BE49-F238E27FC236}">
                <a16:creationId xmlns:a16="http://schemas.microsoft.com/office/drawing/2014/main" id="{8062F542-0028-43B6-A932-3D51D609D37A}"/>
              </a:ext>
            </a:extLst>
          </p:cNvPr>
          <p:cNvSpPr txBox="1"/>
          <p:nvPr/>
        </p:nvSpPr>
        <p:spPr>
          <a:xfrm>
            <a:off x="256674" y="5456475"/>
            <a:ext cx="682190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4. Good design demands good compromises</a:t>
            </a:r>
            <a:endParaRPr lang="zh-CN"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9794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DCF81B-57E7-40C0-B5A5-E55BC513BE5E}"/>
              </a:ext>
            </a:extLst>
          </p:cNvPr>
          <p:cNvSpPr txBox="1"/>
          <p:nvPr/>
        </p:nvSpPr>
        <p:spPr>
          <a:xfrm>
            <a:off x="256674" y="192759"/>
            <a:ext cx="3515557" cy="120032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第二个知识点：</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Calibri" panose="020F0502020204030204" pitchFamily="34" charset="0"/>
                <a:ea typeface="宋体" panose="02010600030101010101" pitchFamily="2" charset="-122"/>
                <a:cs typeface="Calibri" panose="020F0502020204030204" pitchFamily="34" charset="0"/>
              </a:rPr>
              <a:t>Registers</a:t>
            </a:r>
            <a:endParaRPr lang="zh-CN" altLang="en-US" sz="2400" dirty="0">
              <a:latin typeface="Calibri" panose="020F0502020204030204" pitchFamily="34" charset="0"/>
              <a:ea typeface="宋体" panose="02010600030101010101" pitchFamily="2" charset="-122"/>
              <a:cs typeface="Calibri" panose="020F0502020204030204" pitchFamily="34" charset="0"/>
            </a:endParaRPr>
          </a:p>
        </p:txBody>
      </p:sp>
      <p:pic>
        <p:nvPicPr>
          <p:cNvPr id="5" name="图片 4">
            <a:extLst>
              <a:ext uri="{FF2B5EF4-FFF2-40B4-BE49-F238E27FC236}">
                <a16:creationId xmlns:a16="http://schemas.microsoft.com/office/drawing/2014/main" id="{B426D67E-B187-4600-98B1-6793A8CAA4FD}"/>
              </a:ext>
            </a:extLst>
          </p:cNvPr>
          <p:cNvPicPr>
            <a:picLocks noChangeAspect="1"/>
          </p:cNvPicPr>
          <p:nvPr/>
        </p:nvPicPr>
        <p:blipFill>
          <a:blip r:embed="rId2"/>
          <a:stretch>
            <a:fillRect/>
          </a:stretch>
        </p:blipFill>
        <p:spPr>
          <a:xfrm>
            <a:off x="2014452" y="1393088"/>
            <a:ext cx="8838319" cy="3117086"/>
          </a:xfrm>
          <a:prstGeom prst="rect">
            <a:avLst/>
          </a:prstGeom>
        </p:spPr>
      </p:pic>
      <p:sp>
        <p:nvSpPr>
          <p:cNvPr id="6" name="文本框 5">
            <a:extLst>
              <a:ext uri="{FF2B5EF4-FFF2-40B4-BE49-F238E27FC236}">
                <a16:creationId xmlns:a16="http://schemas.microsoft.com/office/drawing/2014/main" id="{2B07E424-45BC-42D0-ABA8-7BABFAFA195F}"/>
              </a:ext>
            </a:extLst>
          </p:cNvPr>
          <p:cNvSpPr txBox="1"/>
          <p:nvPr/>
        </p:nvSpPr>
        <p:spPr>
          <a:xfrm>
            <a:off x="4057374" y="5424045"/>
            <a:ext cx="4752474" cy="584775"/>
          </a:xfrm>
          <a:prstGeom prst="rect">
            <a:avLst/>
          </a:prstGeom>
          <a:noFill/>
        </p:spPr>
        <p:txBody>
          <a:bodyPr wrap="square" rtlCol="0">
            <a:spAutoFit/>
          </a:bodyPr>
          <a:lstStyle/>
          <a:p>
            <a:r>
              <a:rPr lang="en-US" altLang="zh-CN" sz="3200" dirty="0">
                <a:latin typeface="Calibri" panose="020F0502020204030204" pitchFamily="34" charset="0"/>
                <a:cs typeface="Calibri" panose="020F0502020204030204" pitchFamily="34" charset="0"/>
              </a:rPr>
              <a:t>32</a:t>
            </a:r>
            <a:r>
              <a:rPr lang="zh-CN" altLang="en-US" sz="3200" dirty="0">
                <a:latin typeface="Calibri" panose="020F0502020204030204" pitchFamily="34" charset="0"/>
                <a:cs typeface="Calibri" panose="020F0502020204030204" pitchFamily="34" charset="0"/>
              </a:rPr>
              <a:t>个寄存器的作用</a:t>
            </a:r>
            <a:r>
              <a:rPr lang="en-US" altLang="zh-CN" sz="3200" dirty="0">
                <a:latin typeface="Calibri" panose="020F0502020204030204" pitchFamily="34" charset="0"/>
                <a:cs typeface="Calibri" panose="020F0502020204030204" pitchFamily="34" charset="0"/>
              </a:rPr>
              <a:t>…</a:t>
            </a:r>
            <a:endParaRPr lang="zh-CN"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023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3AA9555-7FCA-4959-81ED-B267A52D507E}"/>
              </a:ext>
            </a:extLst>
          </p:cNvPr>
          <p:cNvSpPr txBox="1"/>
          <p:nvPr/>
        </p:nvSpPr>
        <p:spPr>
          <a:xfrm>
            <a:off x="256674" y="192759"/>
            <a:ext cx="3515557" cy="120032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第三个知识点：</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Calibri" panose="020F0502020204030204" pitchFamily="34" charset="0"/>
                <a:ea typeface="宋体" panose="02010600030101010101" pitchFamily="2" charset="-122"/>
                <a:cs typeface="Calibri" panose="020F0502020204030204" pitchFamily="34" charset="0"/>
              </a:rPr>
              <a:t>Memory Operands</a:t>
            </a:r>
            <a:endParaRPr lang="zh-CN" altLang="en-US" sz="2400" dirty="0">
              <a:latin typeface="Calibri" panose="020F0502020204030204" pitchFamily="34" charset="0"/>
              <a:ea typeface="宋体" panose="02010600030101010101" pitchFamily="2" charset="-122"/>
              <a:cs typeface="Calibri" panose="020F0502020204030204" pitchFamily="34" charset="0"/>
            </a:endParaRPr>
          </a:p>
        </p:txBody>
      </p:sp>
      <p:pic>
        <p:nvPicPr>
          <p:cNvPr id="6" name="图片 5">
            <a:extLst>
              <a:ext uri="{FF2B5EF4-FFF2-40B4-BE49-F238E27FC236}">
                <a16:creationId xmlns:a16="http://schemas.microsoft.com/office/drawing/2014/main" id="{098D0900-5906-4444-BF72-ADF8FB1CF50D}"/>
              </a:ext>
            </a:extLst>
          </p:cNvPr>
          <p:cNvPicPr>
            <a:picLocks noChangeAspect="1"/>
          </p:cNvPicPr>
          <p:nvPr/>
        </p:nvPicPr>
        <p:blipFill>
          <a:blip r:embed="rId2"/>
          <a:stretch>
            <a:fillRect/>
          </a:stretch>
        </p:blipFill>
        <p:spPr>
          <a:xfrm>
            <a:off x="3772231" y="756237"/>
            <a:ext cx="6141827" cy="2648130"/>
          </a:xfrm>
          <a:prstGeom prst="rect">
            <a:avLst/>
          </a:prstGeom>
        </p:spPr>
      </p:pic>
      <p:pic>
        <p:nvPicPr>
          <p:cNvPr id="7" name="图片 6">
            <a:extLst>
              <a:ext uri="{FF2B5EF4-FFF2-40B4-BE49-F238E27FC236}">
                <a16:creationId xmlns:a16="http://schemas.microsoft.com/office/drawing/2014/main" id="{1086F320-236A-40C4-B962-645E1B223176}"/>
              </a:ext>
            </a:extLst>
          </p:cNvPr>
          <p:cNvPicPr>
            <a:picLocks noChangeAspect="1"/>
          </p:cNvPicPr>
          <p:nvPr/>
        </p:nvPicPr>
        <p:blipFill>
          <a:blip r:embed="rId3"/>
          <a:stretch>
            <a:fillRect/>
          </a:stretch>
        </p:blipFill>
        <p:spPr>
          <a:xfrm>
            <a:off x="383871" y="3453634"/>
            <a:ext cx="6459273" cy="2916661"/>
          </a:xfrm>
          <a:prstGeom prst="rect">
            <a:avLst/>
          </a:prstGeom>
        </p:spPr>
      </p:pic>
      <p:pic>
        <p:nvPicPr>
          <p:cNvPr id="8" name="图片 7">
            <a:extLst>
              <a:ext uri="{FF2B5EF4-FFF2-40B4-BE49-F238E27FC236}">
                <a16:creationId xmlns:a16="http://schemas.microsoft.com/office/drawing/2014/main" id="{7CFF5653-A342-446C-88BA-DC40ABBD1B83}"/>
              </a:ext>
            </a:extLst>
          </p:cNvPr>
          <p:cNvPicPr>
            <a:picLocks noChangeAspect="1"/>
          </p:cNvPicPr>
          <p:nvPr/>
        </p:nvPicPr>
        <p:blipFill>
          <a:blip r:embed="rId4"/>
          <a:stretch>
            <a:fillRect/>
          </a:stretch>
        </p:blipFill>
        <p:spPr>
          <a:xfrm>
            <a:off x="7074569" y="4126089"/>
            <a:ext cx="4886326" cy="1571750"/>
          </a:xfrm>
          <a:prstGeom prst="rect">
            <a:avLst/>
          </a:prstGeom>
        </p:spPr>
      </p:pic>
    </p:spTree>
    <p:extLst>
      <p:ext uri="{BB962C8B-B14F-4D97-AF65-F5344CB8AC3E}">
        <p14:creationId xmlns:p14="http://schemas.microsoft.com/office/powerpoint/2010/main" val="217681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F1EF5E3-0B98-424A-AD17-E179702A2AE6}"/>
              </a:ext>
            </a:extLst>
          </p:cNvPr>
          <p:cNvSpPr txBox="1"/>
          <p:nvPr/>
        </p:nvSpPr>
        <p:spPr>
          <a:xfrm>
            <a:off x="256674" y="192759"/>
            <a:ext cx="4375484" cy="120032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第四个知识点：</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Calibri" panose="020F0502020204030204" pitchFamily="34" charset="0"/>
                <a:ea typeface="宋体" panose="02010600030101010101" pitchFamily="2" charset="-122"/>
                <a:cs typeface="Calibri" panose="020F0502020204030204" pitchFamily="34" charset="0"/>
              </a:rPr>
              <a:t>Numeric Representations</a:t>
            </a:r>
            <a:endParaRPr lang="zh-CN" altLang="en-US" sz="2400" dirty="0">
              <a:latin typeface="Calibri" panose="020F0502020204030204" pitchFamily="34" charset="0"/>
              <a:ea typeface="宋体" panose="02010600030101010101" pitchFamily="2" charset="-122"/>
              <a:cs typeface="Calibri" panose="020F0502020204030204" pitchFamily="34" charset="0"/>
            </a:endParaRPr>
          </a:p>
        </p:txBody>
      </p:sp>
      <p:pic>
        <p:nvPicPr>
          <p:cNvPr id="2" name="图片 1">
            <a:extLst>
              <a:ext uri="{FF2B5EF4-FFF2-40B4-BE49-F238E27FC236}">
                <a16:creationId xmlns:a16="http://schemas.microsoft.com/office/drawing/2014/main" id="{0F0CB420-FB00-4D2E-BAF6-D8C31614640A}"/>
              </a:ext>
            </a:extLst>
          </p:cNvPr>
          <p:cNvPicPr>
            <a:picLocks noChangeAspect="1"/>
          </p:cNvPicPr>
          <p:nvPr/>
        </p:nvPicPr>
        <p:blipFill>
          <a:blip r:embed="rId2"/>
          <a:stretch>
            <a:fillRect/>
          </a:stretch>
        </p:blipFill>
        <p:spPr>
          <a:xfrm>
            <a:off x="256674" y="1768892"/>
            <a:ext cx="4525770" cy="2290908"/>
          </a:xfrm>
          <a:prstGeom prst="rect">
            <a:avLst/>
          </a:prstGeom>
        </p:spPr>
      </p:pic>
      <p:sp>
        <p:nvSpPr>
          <p:cNvPr id="6" name="文本框 5">
            <a:extLst>
              <a:ext uri="{FF2B5EF4-FFF2-40B4-BE49-F238E27FC236}">
                <a16:creationId xmlns:a16="http://schemas.microsoft.com/office/drawing/2014/main" id="{795FE1CB-107F-4F51-9960-7E3FBAE9919C}"/>
              </a:ext>
            </a:extLst>
          </p:cNvPr>
          <p:cNvSpPr txBox="1"/>
          <p:nvPr/>
        </p:nvSpPr>
        <p:spPr>
          <a:xfrm>
            <a:off x="5920300" y="192759"/>
            <a:ext cx="1892968" cy="369332"/>
          </a:xfrm>
          <a:prstGeom prst="rect">
            <a:avLst/>
          </a:prstGeom>
          <a:noFill/>
        </p:spPr>
        <p:txBody>
          <a:bodyPr wrap="square" rtlCol="0">
            <a:spAutoFit/>
          </a:bodyPr>
          <a:lstStyle/>
          <a:p>
            <a:r>
              <a:rPr lang="zh-CN" altLang="en-US" dirty="0"/>
              <a:t>无符号数</a:t>
            </a:r>
          </a:p>
        </p:txBody>
      </p:sp>
      <p:pic>
        <p:nvPicPr>
          <p:cNvPr id="7" name="图片 6">
            <a:extLst>
              <a:ext uri="{FF2B5EF4-FFF2-40B4-BE49-F238E27FC236}">
                <a16:creationId xmlns:a16="http://schemas.microsoft.com/office/drawing/2014/main" id="{C238928C-3B74-41B2-9AEC-336B70198B29}"/>
              </a:ext>
            </a:extLst>
          </p:cNvPr>
          <p:cNvPicPr>
            <a:picLocks noChangeAspect="1"/>
          </p:cNvPicPr>
          <p:nvPr/>
        </p:nvPicPr>
        <p:blipFill>
          <a:blip r:embed="rId3"/>
          <a:stretch>
            <a:fillRect/>
          </a:stretch>
        </p:blipFill>
        <p:spPr>
          <a:xfrm>
            <a:off x="5920300" y="792923"/>
            <a:ext cx="5524979" cy="853514"/>
          </a:xfrm>
          <a:prstGeom prst="rect">
            <a:avLst/>
          </a:prstGeom>
        </p:spPr>
      </p:pic>
      <p:sp>
        <p:nvSpPr>
          <p:cNvPr id="8" name="文本框 7">
            <a:extLst>
              <a:ext uri="{FF2B5EF4-FFF2-40B4-BE49-F238E27FC236}">
                <a16:creationId xmlns:a16="http://schemas.microsoft.com/office/drawing/2014/main" id="{3A305505-2C21-42B3-8A61-DF6433417818}"/>
              </a:ext>
            </a:extLst>
          </p:cNvPr>
          <p:cNvSpPr txBox="1"/>
          <p:nvPr/>
        </p:nvSpPr>
        <p:spPr>
          <a:xfrm>
            <a:off x="5920300" y="2021559"/>
            <a:ext cx="1892968" cy="369332"/>
          </a:xfrm>
          <a:prstGeom prst="rect">
            <a:avLst/>
          </a:prstGeom>
          <a:noFill/>
        </p:spPr>
        <p:txBody>
          <a:bodyPr wrap="square" rtlCol="0">
            <a:spAutoFit/>
          </a:bodyPr>
          <a:lstStyle/>
          <a:p>
            <a:r>
              <a:rPr lang="zh-CN" altLang="en-US" dirty="0"/>
              <a:t>有符号数</a:t>
            </a:r>
          </a:p>
        </p:txBody>
      </p:sp>
      <p:pic>
        <p:nvPicPr>
          <p:cNvPr id="9" name="图片 8">
            <a:extLst>
              <a:ext uri="{FF2B5EF4-FFF2-40B4-BE49-F238E27FC236}">
                <a16:creationId xmlns:a16="http://schemas.microsoft.com/office/drawing/2014/main" id="{8FCA304D-397B-4207-BA3C-D110066F05C0}"/>
              </a:ext>
            </a:extLst>
          </p:cNvPr>
          <p:cNvPicPr>
            <a:picLocks noChangeAspect="1"/>
          </p:cNvPicPr>
          <p:nvPr/>
        </p:nvPicPr>
        <p:blipFill>
          <a:blip r:embed="rId4"/>
          <a:stretch>
            <a:fillRect/>
          </a:stretch>
        </p:blipFill>
        <p:spPr>
          <a:xfrm>
            <a:off x="5920300" y="2705854"/>
            <a:ext cx="5471245" cy="853514"/>
          </a:xfrm>
          <a:prstGeom prst="rect">
            <a:avLst/>
          </a:prstGeom>
        </p:spPr>
      </p:pic>
      <p:sp>
        <p:nvSpPr>
          <p:cNvPr id="10" name="文本框 9">
            <a:extLst>
              <a:ext uri="{FF2B5EF4-FFF2-40B4-BE49-F238E27FC236}">
                <a16:creationId xmlns:a16="http://schemas.microsoft.com/office/drawing/2014/main" id="{9615A697-5BA4-4951-BDC1-F2E01BBB6859}"/>
              </a:ext>
            </a:extLst>
          </p:cNvPr>
          <p:cNvSpPr txBox="1"/>
          <p:nvPr/>
        </p:nvSpPr>
        <p:spPr>
          <a:xfrm>
            <a:off x="7813268" y="2021559"/>
            <a:ext cx="2855495" cy="369332"/>
          </a:xfrm>
          <a:prstGeom prst="rect">
            <a:avLst/>
          </a:prstGeom>
          <a:noFill/>
        </p:spPr>
        <p:txBody>
          <a:bodyPr wrap="square" rtlCol="0">
            <a:spAutoFit/>
          </a:bodyPr>
          <a:lstStyle/>
          <a:p>
            <a:r>
              <a:rPr lang="zh-CN" altLang="en-US" dirty="0">
                <a:solidFill>
                  <a:srgbClr val="C00000"/>
                </a:solidFill>
              </a:rPr>
              <a:t>负数： 取反</a:t>
            </a:r>
            <a:r>
              <a:rPr lang="en-US" altLang="zh-CN" dirty="0">
                <a:solidFill>
                  <a:srgbClr val="C00000"/>
                </a:solidFill>
              </a:rPr>
              <a:t>+1</a:t>
            </a:r>
            <a:endParaRPr lang="zh-CN" altLang="en-US" dirty="0">
              <a:solidFill>
                <a:srgbClr val="C00000"/>
              </a:solidFill>
            </a:endParaRPr>
          </a:p>
        </p:txBody>
      </p:sp>
      <p:pic>
        <p:nvPicPr>
          <p:cNvPr id="11" name="图片 10">
            <a:extLst>
              <a:ext uri="{FF2B5EF4-FFF2-40B4-BE49-F238E27FC236}">
                <a16:creationId xmlns:a16="http://schemas.microsoft.com/office/drawing/2014/main" id="{C0FF55C3-B7A4-4EDC-8184-D3317C6FFDF6}"/>
              </a:ext>
            </a:extLst>
          </p:cNvPr>
          <p:cNvPicPr>
            <a:picLocks noChangeAspect="1"/>
          </p:cNvPicPr>
          <p:nvPr/>
        </p:nvPicPr>
        <p:blipFill>
          <a:blip r:embed="rId5"/>
          <a:stretch>
            <a:fillRect/>
          </a:stretch>
        </p:blipFill>
        <p:spPr>
          <a:xfrm>
            <a:off x="5920300" y="3860319"/>
            <a:ext cx="4046571" cy="1775614"/>
          </a:xfrm>
          <a:prstGeom prst="rect">
            <a:avLst/>
          </a:prstGeom>
        </p:spPr>
      </p:pic>
      <p:sp>
        <p:nvSpPr>
          <p:cNvPr id="12" name="文本框 11">
            <a:extLst>
              <a:ext uri="{FF2B5EF4-FFF2-40B4-BE49-F238E27FC236}">
                <a16:creationId xmlns:a16="http://schemas.microsoft.com/office/drawing/2014/main" id="{05CCBDC1-95DC-442C-B2D5-4A602A67CC93}"/>
              </a:ext>
            </a:extLst>
          </p:cNvPr>
          <p:cNvSpPr txBox="1"/>
          <p:nvPr/>
        </p:nvSpPr>
        <p:spPr>
          <a:xfrm>
            <a:off x="1307432" y="4435604"/>
            <a:ext cx="2273968" cy="1200329"/>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Sign Extension:</a:t>
            </a:r>
          </a:p>
          <a:p>
            <a:r>
              <a:rPr lang="zh-CN" altLang="en-US" sz="2400" dirty="0"/>
              <a:t>正数前补</a:t>
            </a:r>
            <a:r>
              <a:rPr lang="en-US" altLang="zh-CN" sz="2400" dirty="0"/>
              <a:t>0</a:t>
            </a:r>
          </a:p>
          <a:p>
            <a:r>
              <a:rPr lang="zh-CN" altLang="en-US" sz="2400" dirty="0"/>
              <a:t>负数前补</a:t>
            </a:r>
            <a:r>
              <a:rPr lang="en-US" altLang="zh-CN" sz="2400" dirty="0"/>
              <a:t>1</a:t>
            </a:r>
          </a:p>
        </p:txBody>
      </p:sp>
    </p:spTree>
    <p:extLst>
      <p:ext uri="{BB962C8B-B14F-4D97-AF65-F5344CB8AC3E}">
        <p14:creationId xmlns:p14="http://schemas.microsoft.com/office/powerpoint/2010/main" val="88251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3B7381E-D8F9-4227-AF3E-0B71A5522E5B}"/>
              </a:ext>
            </a:extLst>
          </p:cNvPr>
          <p:cNvSpPr txBox="1"/>
          <p:nvPr/>
        </p:nvSpPr>
        <p:spPr>
          <a:xfrm>
            <a:off x="256674" y="192759"/>
            <a:ext cx="4375484" cy="120032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第五个知识点：</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Calibri" panose="020F0502020204030204" pitchFamily="34" charset="0"/>
                <a:ea typeface="宋体" panose="02010600030101010101" pitchFamily="2" charset="-122"/>
                <a:cs typeface="Calibri" panose="020F0502020204030204" pitchFamily="34" charset="0"/>
              </a:rPr>
              <a:t>Instruction Formats</a:t>
            </a:r>
            <a:endParaRPr lang="zh-CN" altLang="en-US" sz="2400" dirty="0">
              <a:latin typeface="Calibri" panose="020F0502020204030204" pitchFamily="34" charset="0"/>
              <a:ea typeface="宋体" panose="02010600030101010101" pitchFamily="2" charset="-122"/>
              <a:cs typeface="Calibri" panose="020F0502020204030204" pitchFamily="34" charset="0"/>
            </a:endParaRPr>
          </a:p>
        </p:txBody>
      </p:sp>
      <p:pic>
        <p:nvPicPr>
          <p:cNvPr id="5" name="图片 4">
            <a:extLst>
              <a:ext uri="{FF2B5EF4-FFF2-40B4-BE49-F238E27FC236}">
                <a16:creationId xmlns:a16="http://schemas.microsoft.com/office/drawing/2014/main" id="{B08192A3-3E39-4104-9081-BC3C80193EF4}"/>
              </a:ext>
            </a:extLst>
          </p:cNvPr>
          <p:cNvPicPr>
            <a:picLocks noChangeAspect="1"/>
          </p:cNvPicPr>
          <p:nvPr/>
        </p:nvPicPr>
        <p:blipFill>
          <a:blip r:embed="rId2"/>
          <a:stretch>
            <a:fillRect/>
          </a:stretch>
        </p:blipFill>
        <p:spPr>
          <a:xfrm>
            <a:off x="1766385" y="1480922"/>
            <a:ext cx="8659230" cy="3896155"/>
          </a:xfrm>
          <a:prstGeom prst="rect">
            <a:avLst/>
          </a:prstGeom>
        </p:spPr>
      </p:pic>
    </p:spTree>
    <p:extLst>
      <p:ext uri="{BB962C8B-B14F-4D97-AF65-F5344CB8AC3E}">
        <p14:creationId xmlns:p14="http://schemas.microsoft.com/office/powerpoint/2010/main" val="1010498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3B7381E-D8F9-4227-AF3E-0B71A5522E5B}"/>
              </a:ext>
            </a:extLst>
          </p:cNvPr>
          <p:cNvSpPr txBox="1"/>
          <p:nvPr/>
        </p:nvSpPr>
        <p:spPr>
          <a:xfrm>
            <a:off x="256674" y="192759"/>
            <a:ext cx="4375484" cy="120032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第五个知识点：</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Calibri" panose="020F0502020204030204" pitchFamily="34" charset="0"/>
                <a:ea typeface="宋体" panose="02010600030101010101" pitchFamily="2" charset="-122"/>
                <a:cs typeface="Calibri" panose="020F0502020204030204" pitchFamily="34" charset="0"/>
              </a:rPr>
              <a:t>Instruction Formats</a:t>
            </a:r>
            <a:endParaRPr lang="zh-CN" altLang="en-US" sz="2400" dirty="0">
              <a:latin typeface="Calibri" panose="020F0502020204030204" pitchFamily="34" charset="0"/>
              <a:ea typeface="宋体" panose="02010600030101010101" pitchFamily="2" charset="-122"/>
              <a:cs typeface="Calibri" panose="020F0502020204030204" pitchFamily="34" charset="0"/>
            </a:endParaRPr>
          </a:p>
        </p:txBody>
      </p:sp>
      <p:pic>
        <p:nvPicPr>
          <p:cNvPr id="3" name="图片 2">
            <a:extLst>
              <a:ext uri="{FF2B5EF4-FFF2-40B4-BE49-F238E27FC236}">
                <a16:creationId xmlns:a16="http://schemas.microsoft.com/office/drawing/2014/main" id="{E250B3AE-17F1-4868-94DA-EB9582D248FF}"/>
              </a:ext>
            </a:extLst>
          </p:cNvPr>
          <p:cNvPicPr>
            <a:picLocks noChangeAspect="1"/>
          </p:cNvPicPr>
          <p:nvPr/>
        </p:nvPicPr>
        <p:blipFill>
          <a:blip r:embed="rId2"/>
          <a:stretch>
            <a:fillRect/>
          </a:stretch>
        </p:blipFill>
        <p:spPr>
          <a:xfrm>
            <a:off x="6256421" y="191611"/>
            <a:ext cx="5245768" cy="6474777"/>
          </a:xfrm>
          <a:prstGeom prst="rect">
            <a:avLst/>
          </a:prstGeom>
        </p:spPr>
      </p:pic>
      <p:sp>
        <p:nvSpPr>
          <p:cNvPr id="4" name="矩形 3">
            <a:extLst>
              <a:ext uri="{FF2B5EF4-FFF2-40B4-BE49-F238E27FC236}">
                <a16:creationId xmlns:a16="http://schemas.microsoft.com/office/drawing/2014/main" id="{D9B24C22-A965-4EC6-9D9D-40099FD6D507}"/>
              </a:ext>
            </a:extLst>
          </p:cNvPr>
          <p:cNvSpPr/>
          <p:nvPr/>
        </p:nvSpPr>
        <p:spPr>
          <a:xfrm>
            <a:off x="256674" y="1392783"/>
            <a:ext cx="5245768" cy="923330"/>
          </a:xfrm>
          <a:prstGeom prst="rect">
            <a:avLst/>
          </a:prstGeom>
        </p:spPr>
        <p:txBody>
          <a:bodyPr wrap="square">
            <a:spAutoFit/>
          </a:bodyPr>
          <a:lstStyle/>
          <a:p>
            <a:r>
              <a:rPr lang="zh-CN" altLang="en-US" dirty="0">
                <a:solidFill>
                  <a:srgbClr val="C00000"/>
                </a:solidFill>
                <a:latin typeface="Calibri" panose="020F0502020204030204" pitchFamily="34" charset="0"/>
                <a:cs typeface="Calibri" panose="020F0502020204030204" pitchFamily="34" charset="0"/>
              </a:rPr>
              <a:t>opcode</a:t>
            </a:r>
            <a:r>
              <a:rPr lang="zh-CN" altLang="en-US"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T</a:t>
            </a:r>
            <a:r>
              <a:rPr lang="en-US" altLang="zh-CN" dirty="0">
                <a:latin typeface="Calibri" panose="020F0502020204030204" pitchFamily="34" charset="0"/>
                <a:cs typeface="Calibri" panose="020F0502020204030204" pitchFamily="34" charset="0"/>
              </a:rPr>
              <a:t>h</a:t>
            </a:r>
            <a:r>
              <a:rPr lang="zh-CN" altLang="en-US" dirty="0">
                <a:latin typeface="Calibri" panose="020F0502020204030204" pitchFamily="34" charset="0"/>
                <a:cs typeface="Calibri" panose="020F0502020204030204" pitchFamily="34" charset="0"/>
              </a:rPr>
              <a:t>e </a:t>
            </a:r>
            <a:r>
              <a:rPr lang="en-US" altLang="zh-CN" dirty="0">
                <a:latin typeface="Calibri" panose="020F0502020204030204" pitchFamily="34" charset="0"/>
                <a:cs typeface="Calibri" panose="020F0502020204030204" pitchFamily="34" charset="0"/>
              </a:rPr>
              <a:t>field </a:t>
            </a:r>
            <a:r>
              <a:rPr lang="zh-CN" altLang="en-US" dirty="0">
                <a:latin typeface="Calibri" panose="020F0502020204030204" pitchFamily="34" charset="0"/>
                <a:cs typeface="Calibri" panose="020F0502020204030204" pitchFamily="34" charset="0"/>
              </a:rPr>
              <a:t>that denotes the operation and format of an instruction.</a:t>
            </a:r>
          </a:p>
        </p:txBody>
      </p:sp>
      <p:sp>
        <p:nvSpPr>
          <p:cNvPr id="6" name="矩形 5">
            <a:extLst>
              <a:ext uri="{FF2B5EF4-FFF2-40B4-BE49-F238E27FC236}">
                <a16:creationId xmlns:a16="http://schemas.microsoft.com/office/drawing/2014/main" id="{DE71340A-DD1E-418E-86D9-AB792AAA5D86}"/>
              </a:ext>
            </a:extLst>
          </p:cNvPr>
          <p:cNvSpPr/>
          <p:nvPr/>
        </p:nvSpPr>
        <p:spPr>
          <a:xfrm>
            <a:off x="256674" y="2359542"/>
            <a:ext cx="3290966" cy="646331"/>
          </a:xfrm>
          <a:prstGeom prst="rect">
            <a:avLst/>
          </a:prstGeom>
        </p:spPr>
        <p:txBody>
          <a:bodyPr wrap="none">
            <a:spAutoFit/>
          </a:bodyPr>
          <a:lstStyle/>
          <a:p>
            <a:r>
              <a:rPr lang="zh-CN" altLang="en-US" dirty="0">
                <a:solidFill>
                  <a:srgbClr val="C00000"/>
                </a:solidFill>
                <a:latin typeface="Calibri" panose="020F0502020204030204" pitchFamily="34" charset="0"/>
                <a:cs typeface="Calibri" panose="020F0502020204030204" pitchFamily="34" charset="0"/>
              </a:rPr>
              <a:t>rs</a:t>
            </a:r>
            <a:endParaRPr lang="en-US" altLang="zh-CN" dirty="0">
              <a:solidFill>
                <a:srgbClr val="C00000"/>
              </a:solidFill>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T</a:t>
            </a:r>
            <a:r>
              <a:rPr lang="en-US" altLang="zh-CN" dirty="0">
                <a:latin typeface="Calibri" panose="020F0502020204030204" pitchFamily="34" charset="0"/>
                <a:cs typeface="Calibri" panose="020F0502020204030204" pitchFamily="34" charset="0"/>
              </a:rPr>
              <a:t>h</a:t>
            </a:r>
            <a:r>
              <a:rPr lang="zh-CN" altLang="en-US" dirty="0">
                <a:latin typeface="Calibri" panose="020F0502020204030204" pitchFamily="34" charset="0"/>
                <a:cs typeface="Calibri" panose="020F0502020204030204" pitchFamily="34" charset="0"/>
              </a:rPr>
              <a:t>e </a:t>
            </a:r>
            <a:r>
              <a:rPr lang="en-US" altLang="zh-CN" dirty="0">
                <a:latin typeface="Calibri" panose="020F0502020204030204" pitchFamily="34" charset="0"/>
                <a:cs typeface="Calibri" panose="020F0502020204030204" pitchFamily="34" charset="0"/>
              </a:rPr>
              <a:t>first </a:t>
            </a:r>
            <a:r>
              <a:rPr lang="zh-CN" altLang="en-US" dirty="0">
                <a:latin typeface="Calibri" panose="020F0502020204030204" pitchFamily="34" charset="0"/>
                <a:cs typeface="Calibri" panose="020F0502020204030204" pitchFamily="34" charset="0"/>
              </a:rPr>
              <a:t>register source operand.</a:t>
            </a:r>
          </a:p>
        </p:txBody>
      </p:sp>
      <p:sp>
        <p:nvSpPr>
          <p:cNvPr id="7" name="矩形 6">
            <a:extLst>
              <a:ext uri="{FF2B5EF4-FFF2-40B4-BE49-F238E27FC236}">
                <a16:creationId xmlns:a16="http://schemas.microsoft.com/office/drawing/2014/main" id="{8ADDD814-DC5A-49B0-9BD7-58B2E2D64013}"/>
              </a:ext>
            </a:extLst>
          </p:cNvPr>
          <p:cNvSpPr/>
          <p:nvPr/>
        </p:nvSpPr>
        <p:spPr>
          <a:xfrm>
            <a:off x="256674" y="3057404"/>
            <a:ext cx="3593741" cy="646331"/>
          </a:xfrm>
          <a:prstGeom prst="rect">
            <a:avLst/>
          </a:prstGeom>
        </p:spPr>
        <p:txBody>
          <a:bodyPr wrap="none">
            <a:spAutoFit/>
          </a:bodyPr>
          <a:lstStyle/>
          <a:p>
            <a:r>
              <a:rPr lang="zh-CN" altLang="en-US" dirty="0">
                <a:solidFill>
                  <a:srgbClr val="C00000"/>
                </a:solidFill>
                <a:latin typeface="Calibri" panose="020F0502020204030204" pitchFamily="34" charset="0"/>
                <a:cs typeface="Calibri" panose="020F0502020204030204" pitchFamily="34" charset="0"/>
              </a:rPr>
              <a:t>rt</a:t>
            </a:r>
            <a:endParaRPr lang="en-US" altLang="zh-CN" dirty="0">
              <a:solidFill>
                <a:srgbClr val="C00000"/>
              </a:solidFill>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The second register source operand.</a:t>
            </a:r>
          </a:p>
        </p:txBody>
      </p:sp>
      <p:sp>
        <p:nvSpPr>
          <p:cNvPr id="8" name="矩形 7">
            <a:extLst>
              <a:ext uri="{FF2B5EF4-FFF2-40B4-BE49-F238E27FC236}">
                <a16:creationId xmlns:a16="http://schemas.microsoft.com/office/drawing/2014/main" id="{3673344E-6F43-410E-BA38-E15A546064ED}"/>
              </a:ext>
            </a:extLst>
          </p:cNvPr>
          <p:cNvSpPr/>
          <p:nvPr/>
        </p:nvSpPr>
        <p:spPr>
          <a:xfrm>
            <a:off x="253651" y="3782335"/>
            <a:ext cx="4279231" cy="923330"/>
          </a:xfrm>
          <a:prstGeom prst="rect">
            <a:avLst/>
          </a:prstGeom>
        </p:spPr>
        <p:txBody>
          <a:bodyPr wrap="square">
            <a:spAutoFit/>
          </a:bodyPr>
          <a:lstStyle/>
          <a:p>
            <a:r>
              <a:rPr lang="zh-CN" altLang="en-US" dirty="0">
                <a:solidFill>
                  <a:srgbClr val="C00000"/>
                </a:solidFill>
                <a:latin typeface="Calibri" panose="020F0502020204030204" pitchFamily="34" charset="0"/>
                <a:cs typeface="Calibri" panose="020F0502020204030204" pitchFamily="34" charset="0"/>
              </a:rPr>
              <a:t>rd</a:t>
            </a:r>
            <a:endParaRPr lang="en-US" altLang="zh-CN" dirty="0">
              <a:solidFill>
                <a:srgbClr val="C00000"/>
              </a:solidFill>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T</a:t>
            </a:r>
            <a:r>
              <a:rPr lang="en-US" altLang="zh-CN" dirty="0">
                <a:latin typeface="Calibri" panose="020F0502020204030204" pitchFamily="34" charset="0"/>
                <a:cs typeface="Calibri" panose="020F0502020204030204" pitchFamily="34" charset="0"/>
              </a:rPr>
              <a:t>h</a:t>
            </a:r>
            <a:r>
              <a:rPr lang="zh-CN" altLang="en-US" dirty="0">
                <a:latin typeface="Calibri" panose="020F0502020204030204" pitchFamily="34" charset="0"/>
                <a:cs typeface="Calibri" panose="020F0502020204030204" pitchFamily="34" charset="0"/>
              </a:rPr>
              <a:t>e register destination operand. It gets the result of the operation.</a:t>
            </a:r>
          </a:p>
        </p:txBody>
      </p:sp>
      <p:sp>
        <p:nvSpPr>
          <p:cNvPr id="9" name="矩形 8">
            <a:extLst>
              <a:ext uri="{FF2B5EF4-FFF2-40B4-BE49-F238E27FC236}">
                <a16:creationId xmlns:a16="http://schemas.microsoft.com/office/drawing/2014/main" id="{57DC995A-EB17-4B95-B405-D6CCE9DE8F3D}"/>
              </a:ext>
            </a:extLst>
          </p:cNvPr>
          <p:cNvSpPr/>
          <p:nvPr/>
        </p:nvSpPr>
        <p:spPr>
          <a:xfrm>
            <a:off x="253651" y="4748789"/>
            <a:ext cx="1381597" cy="646331"/>
          </a:xfrm>
          <a:prstGeom prst="rect">
            <a:avLst/>
          </a:prstGeom>
        </p:spPr>
        <p:txBody>
          <a:bodyPr wrap="none">
            <a:spAutoFit/>
          </a:bodyPr>
          <a:lstStyle/>
          <a:p>
            <a:r>
              <a:rPr lang="zh-CN" altLang="en-US" dirty="0">
                <a:solidFill>
                  <a:srgbClr val="C00000"/>
                </a:solidFill>
                <a:latin typeface="Calibri" panose="020F0502020204030204" pitchFamily="34" charset="0"/>
                <a:cs typeface="Calibri" panose="020F0502020204030204" pitchFamily="34" charset="0"/>
              </a:rPr>
              <a:t>shamt</a:t>
            </a:r>
            <a:endParaRPr lang="en-US" altLang="zh-CN" dirty="0">
              <a:solidFill>
                <a:srgbClr val="C00000"/>
              </a:solidFill>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Shif amount.</a:t>
            </a:r>
          </a:p>
        </p:txBody>
      </p:sp>
      <p:sp>
        <p:nvSpPr>
          <p:cNvPr id="10" name="矩形 9">
            <a:extLst>
              <a:ext uri="{FF2B5EF4-FFF2-40B4-BE49-F238E27FC236}">
                <a16:creationId xmlns:a16="http://schemas.microsoft.com/office/drawing/2014/main" id="{73F1659B-D45B-4B31-924A-59D1CAE4E0E3}"/>
              </a:ext>
            </a:extLst>
          </p:cNvPr>
          <p:cNvSpPr/>
          <p:nvPr/>
        </p:nvSpPr>
        <p:spPr>
          <a:xfrm>
            <a:off x="253651" y="5482127"/>
            <a:ext cx="6096000" cy="923330"/>
          </a:xfrm>
          <a:prstGeom prst="rect">
            <a:avLst/>
          </a:prstGeom>
        </p:spPr>
        <p:txBody>
          <a:bodyPr>
            <a:spAutoFit/>
          </a:bodyPr>
          <a:lstStyle/>
          <a:p>
            <a:r>
              <a:rPr lang="zh-CN" altLang="en-US" dirty="0">
                <a:solidFill>
                  <a:srgbClr val="C00000"/>
                </a:solidFill>
                <a:latin typeface="Calibri" panose="020F0502020204030204" pitchFamily="34" charset="0"/>
                <a:cs typeface="Calibri" panose="020F0502020204030204" pitchFamily="34" charset="0"/>
              </a:rPr>
              <a:t>funct</a:t>
            </a:r>
            <a:endParaRPr lang="en-US" altLang="zh-CN" dirty="0">
              <a:solidFill>
                <a:srgbClr val="C00000"/>
              </a:solidFill>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Function. T</a:t>
            </a:r>
            <a:r>
              <a:rPr lang="en-US" altLang="zh-CN" dirty="0">
                <a:latin typeface="Calibri" panose="020F0502020204030204" pitchFamily="34" charset="0"/>
                <a:cs typeface="Calibri" panose="020F0502020204030204" pitchFamily="34" charset="0"/>
              </a:rPr>
              <a:t>h</a:t>
            </a:r>
            <a:r>
              <a:rPr lang="zh-CN" altLang="en-US" dirty="0">
                <a:latin typeface="Calibri" panose="020F0502020204030204" pitchFamily="34" charset="0"/>
                <a:cs typeface="Calibri" panose="020F0502020204030204" pitchFamily="34" charset="0"/>
              </a:rPr>
              <a:t>is feld, ofen called the function code, selects the specifc variant of the operation in the op </a:t>
            </a:r>
            <a:r>
              <a:rPr lang="en-US" altLang="zh-CN" dirty="0">
                <a:latin typeface="Calibri" panose="020F0502020204030204" pitchFamily="34" charset="0"/>
                <a:cs typeface="Calibri" panose="020F0502020204030204" pitchFamily="34" charset="0"/>
              </a:rPr>
              <a:t>field.</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723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DB4C13-26FF-4346-8070-419E27521BEB}"/>
              </a:ext>
            </a:extLst>
          </p:cNvPr>
          <p:cNvSpPr txBox="1"/>
          <p:nvPr/>
        </p:nvSpPr>
        <p:spPr>
          <a:xfrm>
            <a:off x="256674" y="192759"/>
            <a:ext cx="4375484" cy="120032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第六个知识点：</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Calibri" panose="020F0502020204030204" pitchFamily="34" charset="0"/>
                <a:ea typeface="宋体" panose="02010600030101010101" pitchFamily="2" charset="-122"/>
                <a:cs typeface="Calibri" panose="020F0502020204030204" pitchFamily="34" charset="0"/>
              </a:rPr>
              <a:t>Control Instructions</a:t>
            </a:r>
            <a:endParaRPr lang="zh-CN" altLang="en-US" sz="2400" dirty="0">
              <a:latin typeface="Calibri" panose="020F0502020204030204" pitchFamily="34" charset="0"/>
              <a:ea typeface="宋体" panose="02010600030101010101" pitchFamily="2" charset="-122"/>
              <a:cs typeface="Calibri" panose="020F0502020204030204" pitchFamily="34" charset="0"/>
            </a:endParaRPr>
          </a:p>
        </p:txBody>
      </p:sp>
      <p:pic>
        <p:nvPicPr>
          <p:cNvPr id="4" name="内容占位符 3">
            <a:extLst>
              <a:ext uri="{FF2B5EF4-FFF2-40B4-BE49-F238E27FC236}">
                <a16:creationId xmlns:a16="http://schemas.microsoft.com/office/drawing/2014/main" id="{18B7C460-5D05-4699-836E-9F7C554F3629}"/>
              </a:ext>
            </a:extLst>
          </p:cNvPr>
          <p:cNvPicPr>
            <a:picLocks noChangeAspect="1"/>
          </p:cNvPicPr>
          <p:nvPr/>
        </p:nvPicPr>
        <p:blipFill>
          <a:blip r:embed="rId2"/>
          <a:stretch>
            <a:fillRect/>
          </a:stretch>
        </p:blipFill>
        <p:spPr>
          <a:xfrm>
            <a:off x="3753885" y="1119151"/>
            <a:ext cx="6936105" cy="5546090"/>
          </a:xfrm>
          <a:prstGeom prst="rect">
            <a:avLst/>
          </a:prstGeom>
        </p:spPr>
      </p:pic>
    </p:spTree>
    <p:extLst>
      <p:ext uri="{BB962C8B-B14F-4D97-AF65-F5344CB8AC3E}">
        <p14:creationId xmlns:p14="http://schemas.microsoft.com/office/powerpoint/2010/main" val="83957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0CC91F-47F9-42DA-9364-8A768852E9CD}"/>
              </a:ext>
            </a:extLst>
          </p:cNvPr>
          <p:cNvSpPr txBox="1"/>
          <p:nvPr/>
        </p:nvSpPr>
        <p:spPr>
          <a:xfrm>
            <a:off x="256674" y="192759"/>
            <a:ext cx="4375484" cy="120032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第七个知识点：</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Calibri" panose="020F0502020204030204" pitchFamily="34" charset="0"/>
                <a:ea typeface="宋体" panose="02010600030101010101" pitchFamily="2" charset="-122"/>
                <a:cs typeface="Calibri" panose="020F0502020204030204" pitchFamily="34" charset="0"/>
              </a:rPr>
              <a:t>Stack</a:t>
            </a:r>
            <a:endParaRPr lang="zh-CN" altLang="en-US" sz="2400" dirty="0">
              <a:latin typeface="Calibri" panose="020F0502020204030204" pitchFamily="34" charset="0"/>
              <a:ea typeface="宋体" panose="02010600030101010101" pitchFamily="2" charset="-122"/>
              <a:cs typeface="Calibri" panose="020F0502020204030204" pitchFamily="34" charset="0"/>
            </a:endParaRPr>
          </a:p>
        </p:txBody>
      </p:sp>
      <p:pic>
        <p:nvPicPr>
          <p:cNvPr id="5" name="内容占位符 3">
            <a:extLst>
              <a:ext uri="{FF2B5EF4-FFF2-40B4-BE49-F238E27FC236}">
                <a16:creationId xmlns:a16="http://schemas.microsoft.com/office/drawing/2014/main" id="{DF8B8665-5875-4F2C-8845-B065A0272B27}"/>
              </a:ext>
            </a:extLst>
          </p:cNvPr>
          <p:cNvPicPr>
            <a:picLocks noChangeAspect="1"/>
          </p:cNvPicPr>
          <p:nvPr/>
        </p:nvPicPr>
        <p:blipFill>
          <a:blip r:embed="rId2"/>
          <a:stretch>
            <a:fillRect/>
          </a:stretch>
        </p:blipFill>
        <p:spPr>
          <a:xfrm>
            <a:off x="6927913" y="1478360"/>
            <a:ext cx="5035903" cy="4571960"/>
          </a:xfrm>
          <a:prstGeom prst="rect">
            <a:avLst/>
          </a:prstGeom>
        </p:spPr>
      </p:pic>
      <p:pic>
        <p:nvPicPr>
          <p:cNvPr id="6" name="图片 5">
            <a:extLst>
              <a:ext uri="{FF2B5EF4-FFF2-40B4-BE49-F238E27FC236}">
                <a16:creationId xmlns:a16="http://schemas.microsoft.com/office/drawing/2014/main" id="{AD974731-2E19-4813-B1AE-A000CFF65219}"/>
              </a:ext>
            </a:extLst>
          </p:cNvPr>
          <p:cNvPicPr>
            <a:picLocks noChangeAspect="1"/>
          </p:cNvPicPr>
          <p:nvPr/>
        </p:nvPicPr>
        <p:blipFill>
          <a:blip r:embed="rId3"/>
          <a:stretch>
            <a:fillRect/>
          </a:stretch>
        </p:blipFill>
        <p:spPr>
          <a:xfrm>
            <a:off x="439104" y="2476771"/>
            <a:ext cx="6511555" cy="2732901"/>
          </a:xfrm>
          <a:prstGeom prst="rect">
            <a:avLst/>
          </a:prstGeom>
        </p:spPr>
      </p:pic>
    </p:spTree>
    <p:extLst>
      <p:ext uri="{BB962C8B-B14F-4D97-AF65-F5344CB8AC3E}">
        <p14:creationId xmlns:p14="http://schemas.microsoft.com/office/powerpoint/2010/main" val="8613217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1118</Words>
  <Application>Microsoft Office PowerPoint</Application>
  <PresentationFormat>宽屏</PresentationFormat>
  <Paragraphs>124</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等线 Light</vt:lpstr>
      <vt:lpstr>宋体</vt:lpstr>
      <vt:lpstr>Arial</vt:lpstr>
      <vt:lpstr>Calibri</vt:lpstr>
      <vt:lpstr>Cambria Math</vt:lpstr>
      <vt:lpstr>Times New Roman</vt:lpstr>
      <vt:lpstr>Office 主题​​</vt:lpstr>
      <vt:lpstr>计算机组成原理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dc:title>
  <dc:creator>yancey323@outlook.com</dc:creator>
  <cp:lastModifiedBy>yancey323@outlook.com</cp:lastModifiedBy>
  <cp:revision>17</cp:revision>
  <dcterms:created xsi:type="dcterms:W3CDTF">2018-03-21T08:56:39Z</dcterms:created>
  <dcterms:modified xsi:type="dcterms:W3CDTF">2018-03-24T08:34:00Z</dcterms:modified>
</cp:coreProperties>
</file>