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368-FF11-4851-8E55-85E4E5EE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EADE-42F3-43B5-812C-52A8C529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D95C-A66F-4A64-B82B-54C7C5F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E45-A3A2-4875-ABD4-FA5B22F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7677-A483-4EDA-8C73-46091EA7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8FF9-D779-4DB0-A0A5-70E8B1F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626D6-83A0-4907-8E52-F13BB0A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CA8C-795F-4411-A824-22E8989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C2044-D44F-4A67-AF6B-2F379267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E4CE-BB22-4AC9-AB2C-286F3FA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46B-B382-450D-81BD-326F9FD2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8FC-12D1-4978-9709-511105D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987CB-E0A6-4767-BACA-4E95E9D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89E2A-55FD-401A-A586-60C319F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EA19-DA89-4C0A-8E6C-69A4C52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ACE0-304A-47F1-826C-5F39C44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D37-DD76-4F42-8E04-DFDE6E4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100F7-D820-43BE-87D1-534106A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B480A-D575-42A6-ABC1-DF60B47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15A4-DC13-4A35-8E6B-03C625A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ECCA-2377-46E5-AAC7-2A2B5475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5556-9BA1-4B30-AFEF-385AF35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0AC2-1EB1-442F-93EC-91371F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D1-8DB9-4871-9A90-C9D0540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E6E-315E-4328-8D9B-A7D22A2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6641-AADF-489F-98B5-FACE1EB2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FFFA-CF42-4557-B1D2-DF66DF2A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1C766-6FB2-43B9-BD5D-C8E206D5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42724-284A-4C90-B456-3385AAC6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1569C-99A7-4D86-8DF4-36BDAC9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A280D-BD42-48A4-A2BA-3A3E67A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DF2-CBE3-4191-BF0C-35F6A31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0AA-F82A-4AE0-A3A0-9B121A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1C0DA-D955-4391-8476-619FED0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3D414-A800-426B-BB14-38E1134E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90D6-7A36-4B9B-A42F-4413EDE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6F89F-1C18-41E7-8DC0-6728866F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29BB-2656-42EE-926C-2CBFF0C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C35DD-F50A-492B-9C90-26FA67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903A-CA80-473C-899C-7B311FF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5F601-9BFB-4E11-8035-1391FB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EA611-6EA8-4A52-BB81-5A2FE27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FCE59-6855-4B34-8DAE-238A82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5757-479C-446C-877B-C66505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D8CBB-DEC9-4ED5-9DBB-ACF05CE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90A9B-D56D-47E0-BE20-15278EE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2F9-BB2C-4D72-BED9-CF37B61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2828-F74D-4DB7-95D4-269C012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4E7B5-8844-4586-9DC4-B506C25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5B25-CF86-46AF-969B-147EFF9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A5837-2C86-445E-94CD-E72E0CA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AFAC-948C-4C59-B3B7-FD804BC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C36-C7D4-43E7-8CA9-DAE38C5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57374-22CE-491D-9798-B31426AD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5524-EDFC-4790-94E3-CA4DC4CB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A24B8-CF13-4029-83F1-8E2C94D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66A60-F117-4C25-8049-ED8858C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3D1F-50DD-46CF-9304-B99F1DF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C5C05-EECC-4CFF-8BF0-5D773F3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A39D8-BAA9-4F68-9AEB-08AAB68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CCF55-94DE-439E-B7CF-73675C31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1998-1B71-4703-9660-A017E79600DA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1575-7D84-4CDF-A5E0-84164571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F45-06C8-471E-B40F-081CC238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B49B-0F93-40B5-AE25-2912AA80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44B6B-C202-4A7A-9EC8-BEF476F73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Chapter 2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复习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1DCB17-EB78-4466-B3A3-B4C68EB437AA}"/>
              </a:ext>
            </a:extLst>
          </p:cNvPr>
          <p:cNvSpPr/>
          <p:nvPr/>
        </p:nvSpPr>
        <p:spPr>
          <a:xfrm>
            <a:off x="912394" y="294691"/>
            <a:ext cx="103672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 Consider the following MIPS loop: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1905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LOOP: </a:t>
            </a:r>
            <a:r>
              <a:rPr lang="en-US" altLang="zh-CN" sz="2400" kern="100" dirty="0" err="1">
                <a:cs typeface="Calibri" panose="020F0502020204030204" pitchFamily="34" charset="0"/>
              </a:rPr>
              <a:t>slt</a:t>
            </a:r>
            <a:r>
              <a:rPr lang="en-US" altLang="zh-CN" sz="2400" kern="100" dirty="0">
                <a:cs typeface="Calibri" panose="020F0502020204030204" pitchFamily="34" charset="0"/>
              </a:rPr>
              <a:t> $t2, $0, $t1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</a:t>
            </a:r>
            <a:r>
              <a:rPr lang="en-US" altLang="zh-CN" sz="2400" kern="100" dirty="0" err="1">
                <a:cs typeface="Calibri" panose="020F0502020204030204" pitchFamily="34" charset="0"/>
              </a:rPr>
              <a:t>beq</a:t>
            </a:r>
            <a:r>
              <a:rPr lang="en-US" altLang="zh-CN" sz="2400" kern="100" dirty="0">
                <a:cs typeface="Calibri" panose="020F0502020204030204" pitchFamily="34" charset="0"/>
              </a:rPr>
              <a:t> $t2, $0, DONE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</a:t>
            </a:r>
            <a:r>
              <a:rPr lang="en-US" altLang="zh-CN" sz="2400" kern="100" dirty="0" err="1">
                <a:cs typeface="Calibri" panose="020F0502020204030204" pitchFamily="34" charset="0"/>
              </a:rPr>
              <a:t>subi</a:t>
            </a:r>
            <a:r>
              <a:rPr lang="en-US" altLang="zh-CN" sz="2400" kern="100" dirty="0">
                <a:cs typeface="Calibri" panose="020F0502020204030204" pitchFamily="34" charset="0"/>
              </a:rPr>
              <a:t> $t1, $t1, 1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addi $s2, $s2, 2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j LOOP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1905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DONE: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2.26.1 Assume that the register </a:t>
            </a:r>
            <a:r>
              <a:rPr lang="en-US" altLang="zh-CN" sz="2400" kern="100" dirty="0">
                <a:cs typeface="Calibri" panose="020F0502020204030204" pitchFamily="34" charset="0"/>
              </a:rPr>
              <a:t>$t1 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is initialized to the value 10. What is the value in register $s2 assuming </a:t>
            </a:r>
            <a:r>
              <a:rPr lang="en-US" altLang="zh-CN" sz="2400" kern="100" dirty="0">
                <a:cs typeface="Calibri" panose="020F0502020204030204" pitchFamily="34" charset="0"/>
              </a:rPr>
              <a:t>$s2 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is initially zero?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2.26.2 For each of the loops above, write the equivalent C code routine. Assume that the registers </a:t>
            </a:r>
            <a:r>
              <a:rPr lang="en-US" altLang="zh-CN" sz="2400" kern="100" dirty="0">
                <a:cs typeface="Calibri" panose="020F0502020204030204" pitchFamily="34" charset="0"/>
              </a:rPr>
              <a:t>$s1, $s2, $t1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zh-CN" sz="2400" kern="100" dirty="0">
                <a:cs typeface="Calibri" panose="020F0502020204030204" pitchFamily="34" charset="0"/>
              </a:rPr>
              <a:t>$t2 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are integers A, B, </a:t>
            </a:r>
            <a:r>
              <a:rPr lang="en-US" altLang="zh-CN" sz="2400" kern="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, and temp, respectively.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2.26.3 For the loops written in MIPS assembly above, assume that the register </a:t>
            </a:r>
            <a:r>
              <a:rPr lang="en-US" altLang="zh-CN" sz="2400" kern="100" dirty="0">
                <a:cs typeface="Calibri" panose="020F0502020204030204" pitchFamily="34" charset="0"/>
              </a:rPr>
              <a:t>$t1 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is initialized to the value N. How many MIPS instructions are executed?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B34006-E8DD-427C-B9F6-E97AFE20BAE4}"/>
                  </a:ext>
                </a:extLst>
              </p:cNvPr>
              <p:cNvSpPr/>
              <p:nvPr/>
            </p:nvSpPr>
            <p:spPr>
              <a:xfrm>
                <a:off x="1414712" y="5861067"/>
                <a:ext cx="93625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2.26.1 The loop will be executed 10 times, so the result is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2×10=</m:t>
                    </m:r>
                    <m:r>
                      <a:rPr lang="en-US" altLang="zh-CN" sz="24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B34006-E8DD-427C-B9F6-E97AFE20B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12" y="5861067"/>
                <a:ext cx="9362573" cy="461665"/>
              </a:xfrm>
              <a:prstGeom prst="rect">
                <a:avLst/>
              </a:prstGeom>
              <a:blipFill>
                <a:blip r:embed="rId2"/>
                <a:stretch>
                  <a:fillRect l="-97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75B3740-0CEA-495F-85ED-3E3FC0D383CC}"/>
              </a:ext>
            </a:extLst>
          </p:cNvPr>
          <p:cNvSpPr/>
          <p:nvPr/>
        </p:nvSpPr>
        <p:spPr>
          <a:xfrm>
            <a:off x="930442" y="217710"/>
            <a:ext cx="2510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2.26.2 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 += 2;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2400" kern="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400" kern="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(</a:t>
            </a:r>
            <a:r>
              <a:rPr lang="en-US" altLang="zh-CN" sz="2400" kern="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0)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6538A-399B-41E2-92C0-9E81350346B5}"/>
              </a:ext>
            </a:extLst>
          </p:cNvPr>
          <p:cNvSpPr/>
          <p:nvPr/>
        </p:nvSpPr>
        <p:spPr>
          <a:xfrm>
            <a:off x="930442" y="2937393"/>
            <a:ext cx="7323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2.26.3</a:t>
            </a:r>
          </a:p>
          <a:p>
            <a:pPr indent="1905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LOOP: </a:t>
            </a:r>
            <a:r>
              <a:rPr lang="en-US" altLang="zh-CN" sz="2400" kern="100" dirty="0" err="1">
                <a:cs typeface="Calibri" panose="020F0502020204030204" pitchFamily="34" charset="0"/>
              </a:rPr>
              <a:t>slt</a:t>
            </a:r>
            <a:r>
              <a:rPr lang="en-US" altLang="zh-CN" sz="2400" kern="100" dirty="0">
                <a:cs typeface="Calibri" panose="020F0502020204030204" pitchFamily="34" charset="0"/>
              </a:rPr>
              <a:t> $t2, $0, $t1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</a:t>
            </a:r>
            <a:r>
              <a:rPr lang="en-US" altLang="zh-CN" sz="2400" kern="100" dirty="0" err="1">
                <a:cs typeface="Calibri" panose="020F0502020204030204" pitchFamily="34" charset="0"/>
              </a:rPr>
              <a:t>beq</a:t>
            </a:r>
            <a:r>
              <a:rPr lang="en-US" altLang="zh-CN" sz="2400" kern="100" dirty="0">
                <a:cs typeface="Calibri" panose="020F0502020204030204" pitchFamily="34" charset="0"/>
              </a:rPr>
              <a:t> $t2, $0, DONE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</a:t>
            </a:r>
            <a:r>
              <a:rPr lang="en-US" altLang="zh-CN" sz="2400" kern="100" dirty="0" err="1">
                <a:cs typeface="Calibri" panose="020F0502020204030204" pitchFamily="34" charset="0"/>
              </a:rPr>
              <a:t>subi</a:t>
            </a:r>
            <a:r>
              <a:rPr lang="en-US" altLang="zh-CN" sz="2400" kern="100" dirty="0">
                <a:cs typeface="Calibri" panose="020F0502020204030204" pitchFamily="34" charset="0"/>
              </a:rPr>
              <a:t> $t1, $t1, 1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addi $s2, $s2, 2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2362200" algn="just">
              <a:spcAft>
                <a:spcPts val="0"/>
              </a:spcAft>
            </a:pPr>
            <a:r>
              <a:rPr lang="en-US" altLang="zh-CN" sz="2400" kern="100" dirty="0">
                <a:cs typeface="Calibri" panose="020F0502020204030204" pitchFamily="34" charset="0"/>
              </a:rPr>
              <a:t>    j LOOP</a:t>
            </a:r>
            <a:endParaRPr lang="zh-CN" altLang="zh-CN" sz="2400" kern="100" dirty="0">
              <a:cs typeface="Calibri" panose="020F0502020204030204" pitchFamily="34" charset="0"/>
            </a:endParaRPr>
          </a:p>
          <a:p>
            <a:pPr indent="1905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DONE: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62900A-7359-469B-A5D4-C3506F66B186}"/>
                  </a:ext>
                </a:extLst>
              </p:cNvPr>
              <p:cNvSpPr/>
              <p:nvPr/>
            </p:nvSpPr>
            <p:spPr>
              <a:xfrm>
                <a:off x="4262223" y="6026408"/>
                <a:ext cx="1525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5×</m:t>
                    </m:r>
                    <m:r>
                      <m:rPr>
                        <m:sty m:val="p"/>
                      </m:rPr>
                      <a:rPr lang="en-US" altLang="zh-CN" sz="24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4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62900A-7359-469B-A5D4-C3506F66B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23" y="6026408"/>
                <a:ext cx="1525931" cy="461665"/>
              </a:xfrm>
              <a:prstGeom prst="rect">
                <a:avLst/>
              </a:prstGeom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3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A1B4A6-A795-4A87-9812-CDB1D30204A3}"/>
              </a:ext>
            </a:extLst>
          </p:cNvPr>
          <p:cNvSpPr/>
          <p:nvPr/>
        </p:nvSpPr>
        <p:spPr>
          <a:xfrm>
            <a:off x="527384" y="1269794"/>
            <a:ext cx="11137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2.31 Implement the following C code in MIPS assembly. What is the total number of MIPS instructions needed to execute the function?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 fib(</a:t>
            </a:r>
            <a:r>
              <a:rPr lang="en-US" altLang="zh-CN" sz="2400" kern="1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 n){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if (n==0)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else if (n == 1)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1;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fib(n−1) + fib(n−2);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A1B4A6-A795-4A87-9812-CDB1D30204A3}"/>
              </a:ext>
            </a:extLst>
          </p:cNvPr>
          <p:cNvSpPr/>
          <p:nvPr/>
        </p:nvSpPr>
        <p:spPr>
          <a:xfrm>
            <a:off x="130342" y="1642773"/>
            <a:ext cx="3816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CN" sz="2400" kern="1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 fib(</a:t>
            </a:r>
            <a:r>
              <a:rPr lang="en-US" altLang="zh-CN" sz="2400" kern="1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 n){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if (n==0)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else if (n == 1)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1;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810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return fib(n−1) + fib(n−2);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8A01D49-5C9B-4BA4-8F83-674B3DD8609C}"/>
              </a:ext>
            </a:extLst>
          </p:cNvPr>
          <p:cNvCxnSpPr>
            <a:cxnSpLocks/>
          </p:cNvCxnSpPr>
          <p:nvPr/>
        </p:nvCxnSpPr>
        <p:spPr>
          <a:xfrm flipH="1">
            <a:off x="1732548" y="2334126"/>
            <a:ext cx="77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2216A0-6EC7-4A87-89BD-5E72533F9460}"/>
              </a:ext>
            </a:extLst>
          </p:cNvPr>
          <p:cNvSpPr txBox="1"/>
          <p:nvPr/>
        </p:nvSpPr>
        <p:spPr>
          <a:xfrm>
            <a:off x="2502568" y="2010960"/>
            <a:ext cx="25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bgt</a:t>
            </a:r>
            <a:r>
              <a:rPr lang="en-US" altLang="zh-CN" dirty="0"/>
              <a:t> $a0, $zero, ELSE1</a:t>
            </a:r>
          </a:p>
          <a:p>
            <a:r>
              <a:rPr lang="en-US" altLang="zh-CN" dirty="0"/>
              <a:t>add $v0, $zero, $zero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D6D103-52D3-417F-B838-928952EDBA78}"/>
              </a:ext>
            </a:extLst>
          </p:cNvPr>
          <p:cNvCxnSpPr>
            <a:cxnSpLocks/>
          </p:cNvCxnSpPr>
          <p:nvPr/>
        </p:nvCxnSpPr>
        <p:spPr>
          <a:xfrm flipH="1">
            <a:off x="2358191" y="3165694"/>
            <a:ext cx="77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8C03A02-0710-4A78-80E3-2A282188E3ED}"/>
              </a:ext>
            </a:extLst>
          </p:cNvPr>
          <p:cNvSpPr txBox="1"/>
          <p:nvPr/>
        </p:nvSpPr>
        <p:spPr>
          <a:xfrm>
            <a:off x="3128211" y="2704029"/>
            <a:ext cx="257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$t0, $t0, 1</a:t>
            </a:r>
          </a:p>
          <a:p>
            <a:r>
              <a:rPr lang="en-US" altLang="zh-CN" dirty="0"/>
              <a:t>bne $t0, $a0, ELSE2</a:t>
            </a:r>
          </a:p>
          <a:p>
            <a:r>
              <a:rPr lang="en-US" altLang="zh-CN" dirty="0"/>
              <a:t>add $v0, $zero, $t0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FDFB28-6DAF-44BB-8F31-B5433B7F8EFA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335505" y="4320429"/>
            <a:ext cx="702845" cy="508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DF8847-29C2-4AC7-BB41-23A23F1FACC2}"/>
              </a:ext>
            </a:extLst>
          </p:cNvPr>
          <p:cNvSpPr txBox="1"/>
          <p:nvPr/>
        </p:nvSpPr>
        <p:spPr>
          <a:xfrm>
            <a:off x="399548" y="4828832"/>
            <a:ext cx="210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$a0, $a0, -1</a:t>
            </a:r>
          </a:p>
          <a:p>
            <a:r>
              <a:rPr lang="en-US" altLang="zh-CN" dirty="0" err="1"/>
              <a:t>jal</a:t>
            </a:r>
            <a:r>
              <a:rPr lang="en-US" altLang="zh-CN" dirty="0"/>
              <a:t> fib</a:t>
            </a:r>
          </a:p>
          <a:p>
            <a:r>
              <a:rPr lang="en-US" altLang="zh-CN" dirty="0"/>
              <a:t>add $s0, $zero, $v0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56C0DA-40D9-410B-AAB2-D77E4D431145}"/>
              </a:ext>
            </a:extLst>
          </p:cNvPr>
          <p:cNvCxnSpPr>
            <a:cxnSpLocks/>
          </p:cNvCxnSpPr>
          <p:nvPr/>
        </p:nvCxnSpPr>
        <p:spPr>
          <a:xfrm flipH="1" flipV="1">
            <a:off x="3061535" y="4297060"/>
            <a:ext cx="478255" cy="555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0CB8CA-60F5-4D78-BF4E-86AF29E5B125}"/>
              </a:ext>
            </a:extLst>
          </p:cNvPr>
          <p:cNvSpPr txBox="1"/>
          <p:nvPr/>
        </p:nvSpPr>
        <p:spPr>
          <a:xfrm>
            <a:off x="2974307" y="4817196"/>
            <a:ext cx="19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$a0, $a0, -1</a:t>
            </a:r>
          </a:p>
          <a:p>
            <a:r>
              <a:rPr lang="en-US" altLang="zh-CN" dirty="0" err="1"/>
              <a:t>jal</a:t>
            </a:r>
            <a:r>
              <a:rPr lang="en-US" altLang="zh-CN" dirty="0"/>
              <a:t> fib</a:t>
            </a:r>
          </a:p>
          <a:p>
            <a:r>
              <a:rPr lang="en-US" altLang="zh-CN" dirty="0"/>
              <a:t>add $v0, $v0, $s0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08D4C9-94C3-472F-A260-62AAEEC034E1}"/>
              </a:ext>
            </a:extLst>
          </p:cNvPr>
          <p:cNvSpPr txBox="1"/>
          <p:nvPr/>
        </p:nvSpPr>
        <p:spPr>
          <a:xfrm>
            <a:off x="354933" y="5835316"/>
            <a:ext cx="400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需要存起来的寄存器？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D50887-DBA7-470C-A775-3711811EB835}"/>
              </a:ext>
            </a:extLst>
          </p:cNvPr>
          <p:cNvCxnSpPr>
            <a:cxnSpLocks/>
          </p:cNvCxnSpPr>
          <p:nvPr/>
        </p:nvCxnSpPr>
        <p:spPr>
          <a:xfrm>
            <a:off x="4066674" y="6096926"/>
            <a:ext cx="770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F4B80-EF17-4665-93B5-B8B508DF3557}"/>
              </a:ext>
            </a:extLst>
          </p:cNvPr>
          <p:cNvSpPr txBox="1"/>
          <p:nvPr/>
        </p:nvSpPr>
        <p:spPr>
          <a:xfrm>
            <a:off x="4940217" y="5912341"/>
            <a:ext cx="1965910" cy="36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ra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$s0,</a:t>
            </a:r>
            <a:r>
              <a:rPr lang="zh-CN" altLang="en-US" dirty="0"/>
              <a:t> </a:t>
            </a:r>
            <a:r>
              <a:rPr lang="en-US" altLang="zh-CN" dirty="0"/>
              <a:t>$a0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DFD04-A216-41B4-9520-DC2C08E855E5}"/>
              </a:ext>
            </a:extLst>
          </p:cNvPr>
          <p:cNvSpPr txBox="1"/>
          <p:nvPr/>
        </p:nvSpPr>
        <p:spPr>
          <a:xfrm>
            <a:off x="8462215" y="1443478"/>
            <a:ext cx="257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bgt</a:t>
            </a:r>
            <a:r>
              <a:rPr lang="en-US" altLang="zh-CN" dirty="0"/>
              <a:t> $a0, $zero, ELSE1</a:t>
            </a:r>
          </a:p>
          <a:p>
            <a:r>
              <a:rPr lang="en-US" altLang="zh-CN" dirty="0"/>
              <a:t>add $v0, $zero, $zero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0E7749-689C-4496-8EC0-D00EE3B0A7F3}"/>
              </a:ext>
            </a:extLst>
          </p:cNvPr>
          <p:cNvSpPr txBox="1"/>
          <p:nvPr/>
        </p:nvSpPr>
        <p:spPr>
          <a:xfrm>
            <a:off x="8462215" y="2361265"/>
            <a:ext cx="257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$t0, $t0, 1</a:t>
            </a:r>
          </a:p>
          <a:p>
            <a:r>
              <a:rPr lang="en-US" altLang="zh-CN" dirty="0"/>
              <a:t>bne $t0, $a0, ELSE2</a:t>
            </a:r>
          </a:p>
          <a:p>
            <a:r>
              <a:rPr lang="en-US" altLang="zh-CN" dirty="0"/>
              <a:t>add $v0, $zero, $t0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637C42-D33D-4778-91B5-EC9EA9B0B811}"/>
              </a:ext>
            </a:extLst>
          </p:cNvPr>
          <p:cNvSpPr txBox="1"/>
          <p:nvPr/>
        </p:nvSpPr>
        <p:spPr>
          <a:xfrm>
            <a:off x="8486279" y="3494888"/>
            <a:ext cx="210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$a0, $a0, -1</a:t>
            </a:r>
          </a:p>
          <a:p>
            <a:r>
              <a:rPr lang="en-US" altLang="zh-CN" dirty="0" err="1"/>
              <a:t>jal</a:t>
            </a:r>
            <a:r>
              <a:rPr lang="en-US" altLang="zh-CN" dirty="0"/>
              <a:t> fib</a:t>
            </a:r>
          </a:p>
          <a:p>
            <a:r>
              <a:rPr lang="en-US" altLang="zh-CN" dirty="0"/>
              <a:t>add $s0, $zero, $v0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837005-A095-45C4-971A-51B52F01E483}"/>
              </a:ext>
            </a:extLst>
          </p:cNvPr>
          <p:cNvSpPr txBox="1"/>
          <p:nvPr/>
        </p:nvSpPr>
        <p:spPr>
          <a:xfrm>
            <a:off x="8486279" y="4309385"/>
            <a:ext cx="19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$a0, $a0, -1</a:t>
            </a:r>
          </a:p>
          <a:p>
            <a:r>
              <a:rPr lang="en-US" altLang="zh-CN" dirty="0" err="1"/>
              <a:t>jal</a:t>
            </a:r>
            <a:r>
              <a:rPr lang="en-US" altLang="zh-CN" dirty="0"/>
              <a:t> fib</a:t>
            </a:r>
          </a:p>
          <a:p>
            <a:r>
              <a:rPr lang="en-US" altLang="zh-CN" dirty="0"/>
              <a:t>add $v0, $v0, $s0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8A1F02-731E-408A-B122-7213DDD9C92D}"/>
              </a:ext>
            </a:extLst>
          </p:cNvPr>
          <p:cNvSpPr txBox="1"/>
          <p:nvPr/>
        </p:nvSpPr>
        <p:spPr>
          <a:xfrm>
            <a:off x="8462215" y="313277"/>
            <a:ext cx="222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 $</a:t>
            </a:r>
            <a:r>
              <a:rPr lang="en-US" altLang="zh-CN" dirty="0" err="1"/>
              <a:t>sp</a:t>
            </a:r>
            <a:r>
              <a:rPr lang="en-US" altLang="zh-CN" dirty="0"/>
              <a:t>, $</a:t>
            </a:r>
            <a:r>
              <a:rPr lang="en-US" altLang="zh-CN" dirty="0" err="1"/>
              <a:t>sp</a:t>
            </a:r>
            <a:r>
              <a:rPr lang="en-US" altLang="zh-CN" dirty="0"/>
              <a:t>, -12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r>
              <a:rPr lang="en-US" altLang="zh-CN" dirty="0"/>
              <a:t>, 8($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$s0, 4($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sw</a:t>
            </a:r>
            <a:r>
              <a:rPr lang="en-US" altLang="zh-CN" dirty="0"/>
              <a:t> $a0, 0($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F420FC-0478-4404-8E01-639E3AFF2C1D}"/>
              </a:ext>
            </a:extLst>
          </p:cNvPr>
          <p:cNvSpPr txBox="1"/>
          <p:nvPr/>
        </p:nvSpPr>
        <p:spPr>
          <a:xfrm>
            <a:off x="7920794" y="313277"/>
            <a:ext cx="5414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fib: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3C1B90-4A5C-4099-9D3A-DA039E2C1205}"/>
              </a:ext>
            </a:extLst>
          </p:cNvPr>
          <p:cNvSpPr txBox="1"/>
          <p:nvPr/>
        </p:nvSpPr>
        <p:spPr>
          <a:xfrm>
            <a:off x="7666123" y="2397360"/>
            <a:ext cx="7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ELSE1: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AE0309-03FF-4E4D-9835-D27D3D3B42FF}"/>
              </a:ext>
            </a:extLst>
          </p:cNvPr>
          <p:cNvSpPr txBox="1"/>
          <p:nvPr/>
        </p:nvSpPr>
        <p:spPr>
          <a:xfrm>
            <a:off x="7666122" y="3492425"/>
            <a:ext cx="7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ELSE2: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73D78-A5BA-4F2D-BDD6-D08251FD0AC4}"/>
              </a:ext>
            </a:extLst>
          </p:cNvPr>
          <p:cNvSpPr txBox="1"/>
          <p:nvPr/>
        </p:nvSpPr>
        <p:spPr>
          <a:xfrm>
            <a:off x="8486279" y="5146093"/>
            <a:ext cx="2103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lw $a0, 0($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lw $s0, 4($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lw $</a:t>
            </a:r>
            <a:r>
              <a:rPr lang="en-US" altLang="zh-CN" dirty="0" err="1"/>
              <a:t>ra</a:t>
            </a:r>
            <a:r>
              <a:rPr lang="en-US" altLang="zh-CN" dirty="0"/>
              <a:t>, 8($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addi $</a:t>
            </a:r>
            <a:r>
              <a:rPr lang="en-US" altLang="zh-CN" dirty="0" err="1"/>
              <a:t>sp</a:t>
            </a:r>
            <a:r>
              <a:rPr lang="en-US" altLang="zh-CN" dirty="0"/>
              <a:t>, $</a:t>
            </a:r>
            <a:r>
              <a:rPr lang="en-US" altLang="zh-CN" dirty="0" err="1"/>
              <a:t>sp</a:t>
            </a:r>
            <a:r>
              <a:rPr lang="en-US" altLang="zh-CN" dirty="0"/>
              <a:t>, 12</a:t>
            </a:r>
          </a:p>
          <a:p>
            <a:r>
              <a:rPr lang="en-US" altLang="zh-CN" dirty="0" err="1"/>
              <a:t>jr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0CF8AB-1CBF-4508-97D5-DB9DF60F0029}"/>
              </a:ext>
            </a:extLst>
          </p:cNvPr>
          <p:cNvSpPr txBox="1"/>
          <p:nvPr/>
        </p:nvSpPr>
        <p:spPr>
          <a:xfrm>
            <a:off x="7920792" y="5122449"/>
            <a:ext cx="54142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rtn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B8636B-2161-4212-819A-8FA75FB9263E}"/>
              </a:ext>
            </a:extLst>
          </p:cNvPr>
          <p:cNvSpPr txBox="1"/>
          <p:nvPr/>
        </p:nvSpPr>
        <p:spPr>
          <a:xfrm>
            <a:off x="8486279" y="3176437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 </a:t>
            </a:r>
            <a:r>
              <a:rPr lang="en-US" altLang="zh-CN" dirty="0" err="1"/>
              <a:t>rtn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96E67A-FD70-43BB-8478-859531442AC6}"/>
              </a:ext>
            </a:extLst>
          </p:cNvPr>
          <p:cNvSpPr txBox="1"/>
          <p:nvPr/>
        </p:nvSpPr>
        <p:spPr>
          <a:xfrm>
            <a:off x="8486279" y="2028028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 </a:t>
            </a:r>
            <a:r>
              <a:rPr lang="en-US" altLang="zh-CN" dirty="0" err="1"/>
              <a:t>rtn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948E08-B091-4B39-A1D7-431A953414C2}"/>
              </a:ext>
            </a:extLst>
          </p:cNvPr>
          <p:cNvGrpSpPr/>
          <p:nvPr/>
        </p:nvGrpSpPr>
        <p:grpSpPr>
          <a:xfrm>
            <a:off x="442362" y="273928"/>
            <a:ext cx="3370851" cy="6310144"/>
            <a:chOff x="7666122" y="313277"/>
            <a:chExt cx="3370851" cy="631014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503EF4A-DE5A-4DF8-BB46-D4DD43C729BC}"/>
                </a:ext>
              </a:extLst>
            </p:cNvPr>
            <p:cNvSpPr txBox="1"/>
            <p:nvPr/>
          </p:nvSpPr>
          <p:spPr>
            <a:xfrm>
              <a:off x="8462215" y="1443478"/>
              <a:ext cx="2574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bgt</a:t>
              </a:r>
              <a:r>
                <a:rPr lang="en-US" altLang="zh-CN" dirty="0"/>
                <a:t> $a0, $zero, ELSE1</a:t>
              </a:r>
            </a:p>
            <a:p>
              <a:r>
                <a:rPr lang="en-US" altLang="zh-CN" dirty="0"/>
                <a:t>add $v0, $zero, $zero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8D429D-B8C1-4D8F-B9FA-18B52C016467}"/>
                </a:ext>
              </a:extLst>
            </p:cNvPr>
            <p:cNvSpPr txBox="1"/>
            <p:nvPr/>
          </p:nvSpPr>
          <p:spPr>
            <a:xfrm>
              <a:off x="8462215" y="2361265"/>
              <a:ext cx="25747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$t0, $t0, 1</a:t>
              </a:r>
            </a:p>
            <a:p>
              <a:r>
                <a:rPr lang="en-US" altLang="zh-CN" dirty="0"/>
                <a:t>bne $t0, $a0, ELSE2</a:t>
              </a:r>
            </a:p>
            <a:p>
              <a:r>
                <a:rPr lang="en-US" altLang="zh-CN" dirty="0"/>
                <a:t>add $v0, $zero, $t0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12AE5BE-1FA6-41EB-BB7D-DFADFDDBBCCA}"/>
                </a:ext>
              </a:extLst>
            </p:cNvPr>
            <p:cNvSpPr txBox="1"/>
            <p:nvPr/>
          </p:nvSpPr>
          <p:spPr>
            <a:xfrm>
              <a:off x="8486279" y="3494888"/>
              <a:ext cx="2103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$s0, $zero, $v0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EBCA14-A1F5-48DA-A305-04EC3ADF0093}"/>
                </a:ext>
              </a:extLst>
            </p:cNvPr>
            <p:cNvSpPr txBox="1"/>
            <p:nvPr/>
          </p:nvSpPr>
          <p:spPr>
            <a:xfrm>
              <a:off x="8486279" y="4309385"/>
              <a:ext cx="1965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$v0, $v0, $s0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EEF0699-0424-45CF-9045-D57B8BFBE421}"/>
                </a:ext>
              </a:extLst>
            </p:cNvPr>
            <p:cNvSpPr txBox="1"/>
            <p:nvPr/>
          </p:nvSpPr>
          <p:spPr>
            <a:xfrm>
              <a:off x="8462215" y="313277"/>
              <a:ext cx="22218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-12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9C9A604-42B2-4A3C-B872-46709A3C1810}"/>
                </a:ext>
              </a:extLst>
            </p:cNvPr>
            <p:cNvSpPr txBox="1"/>
            <p:nvPr/>
          </p:nvSpPr>
          <p:spPr>
            <a:xfrm>
              <a:off x="7920794" y="313277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fib: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001E0E-9D53-4A0F-9B09-6A6C7A1E2EFB}"/>
                </a:ext>
              </a:extLst>
            </p:cNvPr>
            <p:cNvSpPr txBox="1"/>
            <p:nvPr/>
          </p:nvSpPr>
          <p:spPr>
            <a:xfrm>
              <a:off x="7666123" y="2397360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ELSE1: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61FE6E-4868-41C3-9C4B-5A8008B77211}"/>
                </a:ext>
              </a:extLst>
            </p:cNvPr>
            <p:cNvSpPr txBox="1"/>
            <p:nvPr/>
          </p:nvSpPr>
          <p:spPr>
            <a:xfrm>
              <a:off x="7666122" y="3492425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ELSE2: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378F3B1-161B-4C0F-977D-48EFA4011569}"/>
                </a:ext>
              </a:extLst>
            </p:cNvPr>
            <p:cNvSpPr txBox="1"/>
            <p:nvPr/>
          </p:nvSpPr>
          <p:spPr>
            <a:xfrm>
              <a:off x="8486279" y="5146093"/>
              <a:ext cx="21030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lw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12</a:t>
              </a:r>
            </a:p>
            <a:p>
              <a:r>
                <a:rPr lang="en-US" altLang="zh-CN" dirty="0" err="1"/>
                <a:t>jr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707A930-29FD-45A4-BFA5-5FD1547B2102}"/>
                </a:ext>
              </a:extLst>
            </p:cNvPr>
            <p:cNvSpPr txBox="1"/>
            <p:nvPr/>
          </p:nvSpPr>
          <p:spPr>
            <a:xfrm>
              <a:off x="7920792" y="5122449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rtn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B3370F2-B378-446B-A037-FD91EB44128D}"/>
                </a:ext>
              </a:extLst>
            </p:cNvPr>
            <p:cNvSpPr txBox="1"/>
            <p:nvPr/>
          </p:nvSpPr>
          <p:spPr>
            <a:xfrm>
              <a:off x="8486279" y="3176437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ACA2A1-039F-490E-A004-24C06764A062}"/>
                </a:ext>
              </a:extLst>
            </p:cNvPr>
            <p:cNvSpPr txBox="1"/>
            <p:nvPr/>
          </p:nvSpPr>
          <p:spPr>
            <a:xfrm>
              <a:off x="8486279" y="2028028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B66A078-C515-4E57-A1E2-2C74A516EE82}"/>
              </a:ext>
            </a:extLst>
          </p:cNvPr>
          <p:cNvSpPr/>
          <p:nvPr/>
        </p:nvSpPr>
        <p:spPr>
          <a:xfrm>
            <a:off x="4496447" y="460417"/>
            <a:ext cx="69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When N=0, 12 instructions, when N=1, 14 instructions.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5CB8CB-C136-4F72-A760-F4CF56E16A84}"/>
              </a:ext>
            </a:extLst>
          </p:cNvPr>
          <p:cNvSpPr txBox="1"/>
          <p:nvPr/>
        </p:nvSpPr>
        <p:spPr>
          <a:xfrm>
            <a:off x="4114842" y="1265629"/>
            <a:ext cx="222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观察</a:t>
            </a:r>
            <a:r>
              <a:rPr lang="en-US" altLang="zh-CN" sz="2400" dirty="0"/>
              <a:t>$a0</a:t>
            </a:r>
            <a:r>
              <a:rPr lang="zh-CN" altLang="en-US" sz="2400" dirty="0"/>
              <a:t>的变化：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75702D-AB46-4478-A682-3CFBC9215CF0}"/>
              </a:ext>
            </a:extLst>
          </p:cNvPr>
          <p:cNvSpPr txBox="1"/>
          <p:nvPr/>
        </p:nvSpPr>
        <p:spPr>
          <a:xfrm>
            <a:off x="4114842" y="2050460"/>
            <a:ext cx="776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N=2</a:t>
            </a:r>
          </a:p>
          <a:p>
            <a:r>
              <a:rPr lang="en-US" altLang="zh-CN" dirty="0"/>
              <a:t>$a0</a:t>
            </a:r>
            <a:r>
              <a:rPr lang="zh-CN" altLang="en-US" dirty="0"/>
              <a:t>： </a:t>
            </a:r>
            <a:r>
              <a:rPr lang="en-US" altLang="zh-CN" dirty="0"/>
              <a:t>2 1 0 2</a:t>
            </a:r>
          </a:p>
          <a:p>
            <a:endParaRPr lang="en-US" altLang="zh-CN" dirty="0"/>
          </a:p>
          <a:p>
            <a:r>
              <a:rPr lang="en-US" altLang="zh-CN" dirty="0"/>
              <a:t>N=3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$a0</a:t>
            </a:r>
            <a:r>
              <a:rPr lang="zh-CN" altLang="en-US" dirty="0"/>
              <a:t>： </a:t>
            </a:r>
            <a:r>
              <a:rPr lang="en-US" altLang="zh-CN" dirty="0"/>
              <a:t>3 2 1 0 2 1 3</a:t>
            </a:r>
          </a:p>
          <a:p>
            <a:endParaRPr lang="en-US" altLang="zh-CN" dirty="0"/>
          </a:p>
          <a:p>
            <a:r>
              <a:rPr lang="en-US" altLang="zh-CN" dirty="0"/>
              <a:t>N=4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$a0</a:t>
            </a:r>
            <a:r>
              <a:rPr lang="zh-CN" altLang="en-US" dirty="0"/>
              <a:t>： </a:t>
            </a:r>
            <a:r>
              <a:rPr lang="en-US" altLang="zh-CN" dirty="0"/>
              <a:t>4 3 2 1 0 2 1 3 2 1 0 2 4</a:t>
            </a:r>
          </a:p>
          <a:p>
            <a:endParaRPr lang="en-US" altLang="zh-CN" dirty="0"/>
          </a:p>
          <a:p>
            <a:r>
              <a:rPr lang="en-US" altLang="zh-CN" dirty="0"/>
              <a:t>N=5</a:t>
            </a:r>
          </a:p>
          <a:p>
            <a:r>
              <a:rPr lang="en-US" altLang="zh-CN" dirty="0"/>
              <a:t>$a0</a:t>
            </a:r>
            <a:r>
              <a:rPr lang="zh-CN" altLang="en-US" dirty="0"/>
              <a:t>： </a:t>
            </a:r>
            <a:r>
              <a:rPr lang="en-US" altLang="zh-CN" dirty="0"/>
              <a:t>5 4 3 2 1 0 2 1 3 2 1 0 2 4 3 2 1 0 2 1 3 5</a:t>
            </a:r>
          </a:p>
          <a:p>
            <a:endParaRPr lang="en-US" altLang="zh-CN" dirty="0"/>
          </a:p>
          <a:p>
            <a:r>
              <a:rPr lang="en-US" altLang="zh-CN" dirty="0"/>
              <a:t>N=6</a:t>
            </a:r>
          </a:p>
          <a:p>
            <a:r>
              <a:rPr lang="en-US" altLang="zh-CN" dirty="0"/>
              <a:t>$a0</a:t>
            </a:r>
            <a:r>
              <a:rPr lang="zh-CN" altLang="en-US" dirty="0"/>
              <a:t>： </a:t>
            </a:r>
            <a:r>
              <a:rPr lang="en-US" altLang="zh-CN" dirty="0"/>
              <a:t>6 5 4 3 2 1 0 2 1 3 2 1 0 2 4 3 2 1 0 2 1 3 5</a:t>
            </a:r>
            <a:r>
              <a:rPr lang="zh-CN" altLang="en-US" dirty="0"/>
              <a:t> </a:t>
            </a:r>
            <a:r>
              <a:rPr lang="en-US" altLang="zh-CN" dirty="0"/>
              <a:t>4 3 2 1 0 2 1 3 2 1 0 2 4 6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8DF90A-CD27-4301-9CE9-AC0A3327DDB0}"/>
              </a:ext>
            </a:extLst>
          </p:cNvPr>
          <p:cNvSpPr txBox="1"/>
          <p:nvPr/>
        </p:nvSpPr>
        <p:spPr>
          <a:xfrm>
            <a:off x="5014704" y="3506420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ABD5F68-A52B-43F7-90A4-C4DACD1D6DBF}"/>
              </a:ext>
            </a:extLst>
          </p:cNvPr>
          <p:cNvSpPr txBox="1"/>
          <p:nvPr/>
        </p:nvSpPr>
        <p:spPr>
          <a:xfrm>
            <a:off x="5615158" y="3506420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fib(1)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EAB1EFD-D1A1-4945-A8C1-E720A78BDF0B}"/>
              </a:ext>
            </a:extLst>
          </p:cNvPr>
          <p:cNvSpPr txBox="1"/>
          <p:nvPr/>
        </p:nvSpPr>
        <p:spPr>
          <a:xfrm>
            <a:off x="5276209" y="4391698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5390CF-49FA-47B7-B3C7-18022357E8D9}"/>
              </a:ext>
            </a:extLst>
          </p:cNvPr>
          <p:cNvSpPr txBox="1"/>
          <p:nvPr/>
        </p:nvSpPr>
        <p:spPr>
          <a:xfrm>
            <a:off x="6336671" y="4386599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fib(2)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30E543-4924-4438-972D-DA55DA294642}"/>
              </a:ext>
            </a:extLst>
          </p:cNvPr>
          <p:cNvSpPr txBox="1"/>
          <p:nvPr/>
        </p:nvSpPr>
        <p:spPr>
          <a:xfrm>
            <a:off x="5911060" y="5249595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fib(4)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BD0AA2-5EEB-4E4C-86A5-258A33811720}"/>
              </a:ext>
            </a:extLst>
          </p:cNvPr>
          <p:cNvSpPr txBox="1"/>
          <p:nvPr/>
        </p:nvSpPr>
        <p:spPr>
          <a:xfrm>
            <a:off x="7658206" y="5271413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fib(3)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6EEF7E-A8A4-4709-B995-062E2B9F140F}"/>
              </a:ext>
            </a:extLst>
          </p:cNvPr>
          <p:cNvSpPr txBox="1"/>
          <p:nvPr/>
        </p:nvSpPr>
        <p:spPr>
          <a:xfrm>
            <a:off x="9952558" y="6217467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fib(4)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C18239-49EF-4B41-A746-F5537D082290}"/>
              </a:ext>
            </a:extLst>
          </p:cNvPr>
          <p:cNvSpPr txBox="1"/>
          <p:nvPr/>
        </p:nvSpPr>
        <p:spPr>
          <a:xfrm>
            <a:off x="6765791" y="6214740"/>
            <a:ext cx="87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fib(5)</a:t>
            </a:r>
            <a:endParaRPr lang="zh-CN" altLang="en-US" dirty="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70DEE89-31F5-4C52-9037-7AA13FF89F88}"/>
              </a:ext>
            </a:extLst>
          </p:cNvPr>
          <p:cNvSpPr/>
          <p:nvPr/>
        </p:nvSpPr>
        <p:spPr>
          <a:xfrm rot="5400000">
            <a:off x="5331364" y="3206550"/>
            <a:ext cx="56540" cy="5432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80B23B-337C-493C-B88A-B69FE4B7E201}"/>
              </a:ext>
            </a:extLst>
          </p:cNvPr>
          <p:cNvCxnSpPr>
            <a:cxnSpLocks/>
          </p:cNvCxnSpPr>
          <p:nvPr/>
        </p:nvCxnSpPr>
        <p:spPr>
          <a:xfrm>
            <a:off x="5846469" y="3429000"/>
            <a:ext cx="129183" cy="20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80B928E4-7ADA-4139-9383-9966CD61D91A}"/>
              </a:ext>
            </a:extLst>
          </p:cNvPr>
          <p:cNvSpPr/>
          <p:nvPr/>
        </p:nvSpPr>
        <p:spPr>
          <a:xfrm rot="5400000">
            <a:off x="6542561" y="4049285"/>
            <a:ext cx="131423" cy="54320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FE9B0A0D-72D8-4B3C-9EBF-7DE3DE41A6F7}"/>
              </a:ext>
            </a:extLst>
          </p:cNvPr>
          <p:cNvSpPr/>
          <p:nvPr/>
        </p:nvSpPr>
        <p:spPr>
          <a:xfrm rot="5400000">
            <a:off x="5580777" y="3746353"/>
            <a:ext cx="113080" cy="113072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23AB32CE-600D-4AC8-9716-022081CFF111}"/>
              </a:ext>
            </a:extLst>
          </p:cNvPr>
          <p:cNvSpPr/>
          <p:nvPr/>
        </p:nvSpPr>
        <p:spPr>
          <a:xfrm rot="5400000">
            <a:off x="7955182" y="4597921"/>
            <a:ext cx="113080" cy="113072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AB17454D-9DC1-4373-8148-BF11A8784665}"/>
              </a:ext>
            </a:extLst>
          </p:cNvPr>
          <p:cNvSpPr/>
          <p:nvPr/>
        </p:nvSpPr>
        <p:spPr>
          <a:xfrm rot="5400000">
            <a:off x="6144657" y="4064123"/>
            <a:ext cx="113080" cy="22584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A3F3264D-7F16-40BD-AC72-EA9C5875E8F5}"/>
              </a:ext>
            </a:extLst>
          </p:cNvPr>
          <p:cNvSpPr/>
          <p:nvPr/>
        </p:nvSpPr>
        <p:spPr>
          <a:xfrm rot="5400000">
            <a:off x="10137537" y="4891535"/>
            <a:ext cx="113080" cy="22584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481F1912-79EE-4266-A7BD-002C86CEE80D}"/>
              </a:ext>
            </a:extLst>
          </p:cNvPr>
          <p:cNvSpPr/>
          <p:nvPr/>
        </p:nvSpPr>
        <p:spPr>
          <a:xfrm rot="5400000">
            <a:off x="6918344" y="4030939"/>
            <a:ext cx="171610" cy="3978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18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0948E08-B091-4B39-A1D7-431A953414C2}"/>
              </a:ext>
            </a:extLst>
          </p:cNvPr>
          <p:cNvGrpSpPr/>
          <p:nvPr/>
        </p:nvGrpSpPr>
        <p:grpSpPr>
          <a:xfrm>
            <a:off x="442362" y="273928"/>
            <a:ext cx="3370851" cy="6310144"/>
            <a:chOff x="7666122" y="313277"/>
            <a:chExt cx="3370851" cy="631014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503EF4A-DE5A-4DF8-BB46-D4DD43C729BC}"/>
                </a:ext>
              </a:extLst>
            </p:cNvPr>
            <p:cNvSpPr txBox="1"/>
            <p:nvPr/>
          </p:nvSpPr>
          <p:spPr>
            <a:xfrm>
              <a:off x="8462215" y="1443478"/>
              <a:ext cx="2574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bgt</a:t>
              </a:r>
              <a:r>
                <a:rPr lang="en-US" altLang="zh-CN" dirty="0"/>
                <a:t> $a0, $zero, ELSE1</a:t>
              </a:r>
            </a:p>
            <a:p>
              <a:r>
                <a:rPr lang="en-US" altLang="zh-CN" dirty="0"/>
                <a:t>add $v0, $zero, $zero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98D429D-B8C1-4D8F-B9FA-18B52C016467}"/>
                </a:ext>
              </a:extLst>
            </p:cNvPr>
            <p:cNvSpPr txBox="1"/>
            <p:nvPr/>
          </p:nvSpPr>
          <p:spPr>
            <a:xfrm>
              <a:off x="8462215" y="2361265"/>
              <a:ext cx="25747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$t0, $t0, 1</a:t>
              </a:r>
            </a:p>
            <a:p>
              <a:r>
                <a:rPr lang="en-US" altLang="zh-CN" dirty="0"/>
                <a:t>bne $t0, $a0, ELSE2</a:t>
              </a:r>
            </a:p>
            <a:p>
              <a:r>
                <a:rPr lang="en-US" altLang="zh-CN" dirty="0"/>
                <a:t>add $v0, $zero, $t0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12AE5BE-1FA6-41EB-BB7D-DFADFDDBBCCA}"/>
                </a:ext>
              </a:extLst>
            </p:cNvPr>
            <p:cNvSpPr txBox="1"/>
            <p:nvPr/>
          </p:nvSpPr>
          <p:spPr>
            <a:xfrm>
              <a:off x="8486279" y="3494888"/>
              <a:ext cx="2103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$s0, $zero, $v0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AEBCA14-A1F5-48DA-A305-04EC3ADF0093}"/>
                </a:ext>
              </a:extLst>
            </p:cNvPr>
            <p:cNvSpPr txBox="1"/>
            <p:nvPr/>
          </p:nvSpPr>
          <p:spPr>
            <a:xfrm>
              <a:off x="8486279" y="4309385"/>
              <a:ext cx="1965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$v0, $v0, $s0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EEF0699-0424-45CF-9045-D57B8BFBE421}"/>
                </a:ext>
              </a:extLst>
            </p:cNvPr>
            <p:cNvSpPr txBox="1"/>
            <p:nvPr/>
          </p:nvSpPr>
          <p:spPr>
            <a:xfrm>
              <a:off x="8462215" y="313277"/>
              <a:ext cx="22218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-12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9C9A604-42B2-4A3C-B872-46709A3C1810}"/>
                </a:ext>
              </a:extLst>
            </p:cNvPr>
            <p:cNvSpPr txBox="1"/>
            <p:nvPr/>
          </p:nvSpPr>
          <p:spPr>
            <a:xfrm>
              <a:off x="7920794" y="313277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fib: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F001E0E-9D53-4A0F-9B09-6A6C7A1E2EFB}"/>
                </a:ext>
              </a:extLst>
            </p:cNvPr>
            <p:cNvSpPr txBox="1"/>
            <p:nvPr/>
          </p:nvSpPr>
          <p:spPr>
            <a:xfrm>
              <a:off x="7666123" y="2397360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ELSE1: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61FE6E-4868-41C3-9C4B-5A8008B77211}"/>
                </a:ext>
              </a:extLst>
            </p:cNvPr>
            <p:cNvSpPr txBox="1"/>
            <p:nvPr/>
          </p:nvSpPr>
          <p:spPr>
            <a:xfrm>
              <a:off x="7666122" y="3492425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ELSE2: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378F3B1-161B-4C0F-977D-48EFA4011569}"/>
                </a:ext>
              </a:extLst>
            </p:cNvPr>
            <p:cNvSpPr txBox="1"/>
            <p:nvPr/>
          </p:nvSpPr>
          <p:spPr>
            <a:xfrm>
              <a:off x="8486279" y="5146093"/>
              <a:ext cx="21030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lw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12</a:t>
              </a:r>
            </a:p>
            <a:p>
              <a:r>
                <a:rPr lang="en-US" altLang="zh-CN" dirty="0" err="1"/>
                <a:t>jr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707A930-29FD-45A4-BFA5-5FD1547B2102}"/>
                </a:ext>
              </a:extLst>
            </p:cNvPr>
            <p:cNvSpPr txBox="1"/>
            <p:nvPr/>
          </p:nvSpPr>
          <p:spPr>
            <a:xfrm>
              <a:off x="7920792" y="5122449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rtn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B3370F2-B378-446B-A037-FD91EB44128D}"/>
                </a:ext>
              </a:extLst>
            </p:cNvPr>
            <p:cNvSpPr txBox="1"/>
            <p:nvPr/>
          </p:nvSpPr>
          <p:spPr>
            <a:xfrm>
              <a:off x="8486279" y="3176437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ACA2A1-039F-490E-A004-24C06764A062}"/>
                </a:ext>
              </a:extLst>
            </p:cNvPr>
            <p:cNvSpPr txBox="1"/>
            <p:nvPr/>
          </p:nvSpPr>
          <p:spPr>
            <a:xfrm>
              <a:off x="8486279" y="2028028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B66A078-C515-4E57-A1E2-2C74A516EE82}"/>
              </a:ext>
            </a:extLst>
          </p:cNvPr>
          <p:cNvSpPr/>
          <p:nvPr/>
        </p:nvSpPr>
        <p:spPr>
          <a:xfrm>
            <a:off x="4496447" y="460417"/>
            <a:ext cx="69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When N=0, 12 instructions, when N=1, 14 instructions.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36B21A-88CB-4A58-A380-8196F2B9DD98}"/>
              </a:ext>
            </a:extLst>
          </p:cNvPr>
          <p:cNvSpPr txBox="1"/>
          <p:nvPr/>
        </p:nvSpPr>
        <p:spPr>
          <a:xfrm>
            <a:off x="4496447" y="2852912"/>
            <a:ext cx="5907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N=2: 44 instructions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N=3: 76 instructions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N=4: 138 instructions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N=5: 232 instructions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N=6: 388 instructions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B9AA42-297C-464E-83F3-D6516F7783A8}"/>
                  </a:ext>
                </a:extLst>
              </p:cNvPr>
              <p:cNvSpPr/>
              <p:nvPr/>
            </p:nvSpPr>
            <p:spPr>
              <a:xfrm>
                <a:off x="4496447" y="1458945"/>
                <a:ext cx="7415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N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+18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instructions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B9AA42-297C-464E-83F3-D6516F778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47" y="1458945"/>
                <a:ext cx="7415813" cy="461665"/>
              </a:xfrm>
              <a:prstGeom prst="rect">
                <a:avLst/>
              </a:prstGeom>
              <a:blipFill>
                <a:blip r:embed="rId2"/>
                <a:stretch>
                  <a:fillRect l="-1316" t="-10526" r="-16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0504634-A45E-49C1-A85F-7A9BEEEEC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2232" y="717890"/>
            <a:ext cx="8416323" cy="4841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66A670-1581-402F-A5AD-55F91F3DC057}"/>
                  </a:ext>
                </a:extLst>
              </p:cNvPr>
              <p:cNvSpPr/>
              <p:nvPr/>
            </p:nvSpPr>
            <p:spPr>
              <a:xfrm>
                <a:off x="4089004" y="204537"/>
                <a:ext cx="3412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+18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66A670-1581-402F-A5AD-55F91F3DC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04" y="204537"/>
                <a:ext cx="34124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65E599-37EC-467C-A23E-8CAD1B5F9FA4}"/>
                  </a:ext>
                </a:extLst>
              </p:cNvPr>
              <p:cNvSpPr/>
              <p:nvPr/>
            </p:nvSpPr>
            <p:spPr>
              <a:xfrm>
                <a:off x="1225215" y="5683097"/>
                <a:ext cx="9741569" cy="1135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30−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17+15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17+15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65E599-37EC-467C-A23E-8CAD1B5F9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15" y="5683097"/>
                <a:ext cx="9741569" cy="1135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38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AB29D5A-62AD-4669-95F4-B9B1A832870C}"/>
              </a:ext>
            </a:extLst>
          </p:cNvPr>
          <p:cNvGrpSpPr/>
          <p:nvPr/>
        </p:nvGrpSpPr>
        <p:grpSpPr>
          <a:xfrm>
            <a:off x="442362" y="273928"/>
            <a:ext cx="3370851" cy="6310144"/>
            <a:chOff x="7666122" y="313277"/>
            <a:chExt cx="3370851" cy="631014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CE83FE-0B5A-4FE3-ABE9-196922E98334}"/>
                </a:ext>
              </a:extLst>
            </p:cNvPr>
            <p:cNvSpPr txBox="1"/>
            <p:nvPr/>
          </p:nvSpPr>
          <p:spPr>
            <a:xfrm>
              <a:off x="8462215" y="1443478"/>
              <a:ext cx="2574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bgt</a:t>
              </a:r>
              <a:r>
                <a:rPr lang="en-US" altLang="zh-CN" dirty="0"/>
                <a:t> $a0, $zero, ELSE1</a:t>
              </a:r>
            </a:p>
            <a:p>
              <a:r>
                <a:rPr lang="en-US" altLang="zh-CN" dirty="0"/>
                <a:t>add $v0, $zero, $zero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609035D-C42D-48C7-8C25-85117D25CF96}"/>
                </a:ext>
              </a:extLst>
            </p:cNvPr>
            <p:cNvSpPr txBox="1"/>
            <p:nvPr/>
          </p:nvSpPr>
          <p:spPr>
            <a:xfrm>
              <a:off x="8462215" y="2361265"/>
              <a:ext cx="25747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$t0, $t0, 1</a:t>
              </a:r>
            </a:p>
            <a:p>
              <a:r>
                <a:rPr lang="en-US" altLang="zh-CN" dirty="0"/>
                <a:t>bne $t0, $a0, ELSE2</a:t>
              </a:r>
            </a:p>
            <a:p>
              <a:r>
                <a:rPr lang="en-US" altLang="zh-CN" dirty="0"/>
                <a:t>add $v0, $zero, $t0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FB9F62-378F-49E2-8E2C-6423E35DB60B}"/>
                </a:ext>
              </a:extLst>
            </p:cNvPr>
            <p:cNvSpPr txBox="1"/>
            <p:nvPr/>
          </p:nvSpPr>
          <p:spPr>
            <a:xfrm>
              <a:off x="8486279" y="3494888"/>
              <a:ext cx="2103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$s0, $zero, $v0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CF7A206-613F-46CD-8286-C795179CE628}"/>
                </a:ext>
              </a:extLst>
            </p:cNvPr>
            <p:cNvSpPr txBox="1"/>
            <p:nvPr/>
          </p:nvSpPr>
          <p:spPr>
            <a:xfrm>
              <a:off x="8486279" y="4309385"/>
              <a:ext cx="1965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$a0, $a0, -1</a:t>
              </a:r>
            </a:p>
            <a:p>
              <a:r>
                <a:rPr lang="en-US" altLang="zh-CN" dirty="0" err="1"/>
                <a:t>jal</a:t>
              </a:r>
              <a:r>
                <a:rPr lang="en-US" altLang="zh-CN" dirty="0"/>
                <a:t> fib</a:t>
              </a:r>
            </a:p>
            <a:p>
              <a:r>
                <a:rPr lang="en-US" altLang="zh-CN" dirty="0"/>
                <a:t>add $v0, $v0, $s0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C272E3-C472-472F-B3D5-5C0FF033629D}"/>
                </a:ext>
              </a:extLst>
            </p:cNvPr>
            <p:cNvSpPr txBox="1"/>
            <p:nvPr/>
          </p:nvSpPr>
          <p:spPr>
            <a:xfrm>
              <a:off x="8462215" y="313277"/>
              <a:ext cx="22218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-12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40E8687-0621-4D48-ABCC-70B51B73C8D8}"/>
                </a:ext>
              </a:extLst>
            </p:cNvPr>
            <p:cNvSpPr txBox="1"/>
            <p:nvPr/>
          </p:nvSpPr>
          <p:spPr>
            <a:xfrm>
              <a:off x="7920794" y="313277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fib: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E30C73-AE86-4039-9560-E961B951CF83}"/>
                </a:ext>
              </a:extLst>
            </p:cNvPr>
            <p:cNvSpPr txBox="1"/>
            <p:nvPr/>
          </p:nvSpPr>
          <p:spPr>
            <a:xfrm>
              <a:off x="7666123" y="2397360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ELSE1: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2DF3F7-BE0A-433E-9123-1A2DF5194993}"/>
                </a:ext>
              </a:extLst>
            </p:cNvPr>
            <p:cNvSpPr txBox="1"/>
            <p:nvPr/>
          </p:nvSpPr>
          <p:spPr>
            <a:xfrm>
              <a:off x="7666122" y="3492425"/>
              <a:ext cx="7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ELSE2: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1D0473-6EA2-4C86-A8C3-D036F2FD420D}"/>
                </a:ext>
              </a:extLst>
            </p:cNvPr>
            <p:cNvSpPr txBox="1"/>
            <p:nvPr/>
          </p:nvSpPr>
          <p:spPr>
            <a:xfrm>
              <a:off x="8486279" y="5146093"/>
              <a:ext cx="21030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lw $a0, 0($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$s0, 4($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lw $</a:t>
              </a:r>
              <a:r>
                <a:rPr lang="en-US" altLang="zh-CN" dirty="0" err="1"/>
                <a:t>ra</a:t>
              </a:r>
              <a:r>
                <a:rPr lang="en-US" altLang="zh-CN" dirty="0"/>
                <a:t>, 8($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addi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$</a:t>
              </a:r>
              <a:r>
                <a:rPr lang="en-US" altLang="zh-CN" dirty="0" err="1"/>
                <a:t>sp</a:t>
              </a:r>
              <a:r>
                <a:rPr lang="en-US" altLang="zh-CN" dirty="0"/>
                <a:t>, 12</a:t>
              </a:r>
            </a:p>
            <a:p>
              <a:r>
                <a:rPr lang="en-US" altLang="zh-CN" dirty="0" err="1"/>
                <a:t>jr</a:t>
              </a:r>
              <a:r>
                <a:rPr lang="en-US" altLang="zh-CN" dirty="0"/>
                <a:t> $</a:t>
              </a:r>
              <a:r>
                <a:rPr lang="en-US" altLang="zh-CN" dirty="0" err="1"/>
                <a:t>ra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CECB27E-9742-4204-83C9-35FC9260E9E2}"/>
                </a:ext>
              </a:extLst>
            </p:cNvPr>
            <p:cNvSpPr txBox="1"/>
            <p:nvPr/>
          </p:nvSpPr>
          <p:spPr>
            <a:xfrm>
              <a:off x="7920792" y="5122449"/>
              <a:ext cx="541421" cy="37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rtn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9F72DF-0817-43EC-A624-6BF5A7550EA0}"/>
                </a:ext>
              </a:extLst>
            </p:cNvPr>
            <p:cNvSpPr txBox="1"/>
            <p:nvPr/>
          </p:nvSpPr>
          <p:spPr>
            <a:xfrm>
              <a:off x="8486279" y="3176437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6F200F3-3B0C-4980-BA3E-849D2A7B6847}"/>
                </a:ext>
              </a:extLst>
            </p:cNvPr>
            <p:cNvSpPr txBox="1"/>
            <p:nvPr/>
          </p:nvSpPr>
          <p:spPr>
            <a:xfrm>
              <a:off x="8486279" y="2028028"/>
              <a:ext cx="120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j </a:t>
              </a:r>
              <a:r>
                <a:rPr lang="en-US" altLang="zh-CN" dirty="0" err="1"/>
                <a:t>rtn</a:t>
              </a:r>
              <a:endParaRPr lang="zh-CN" altLang="en-US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3D59D37E-4F33-4957-A7CB-6F380E2E22EE}"/>
              </a:ext>
            </a:extLst>
          </p:cNvPr>
          <p:cNvSpPr/>
          <p:nvPr/>
        </p:nvSpPr>
        <p:spPr>
          <a:xfrm>
            <a:off x="4496447" y="460417"/>
            <a:ext cx="69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When N=0, 12 instructions, when N=1, 14 instructions.</a:t>
            </a:r>
            <a:endParaRPr lang="zh-CN" altLang="zh-CN" sz="24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DBB00DF-7C74-4899-B728-CA0BAD675EFF}"/>
                  </a:ext>
                </a:extLst>
              </p:cNvPr>
              <p:cNvSpPr/>
              <p:nvPr/>
            </p:nvSpPr>
            <p:spPr>
              <a:xfrm>
                <a:off x="4496447" y="1458945"/>
                <a:ext cx="7415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N</a:t>
                </a:r>
                <a:r>
                  <a:rPr lang="zh-C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+18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instructions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DBB00DF-7C74-4899-B728-CA0BAD675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47" y="1458945"/>
                <a:ext cx="7415813" cy="461665"/>
              </a:xfrm>
              <a:prstGeom prst="rect">
                <a:avLst/>
              </a:prstGeom>
              <a:blipFill>
                <a:blip r:embed="rId2"/>
                <a:stretch>
                  <a:fillRect l="-1316" t="-10526" r="-16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B1556D-2A27-4195-A983-FE4B130B021E}"/>
                  </a:ext>
                </a:extLst>
              </p:cNvPr>
              <p:cNvSpPr/>
              <p:nvPr/>
            </p:nvSpPr>
            <p:spPr>
              <a:xfrm>
                <a:off x="4088928" y="2457473"/>
                <a:ext cx="7823332" cy="3078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17+15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17+15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−18</m:t>
                      </m:r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when N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</a:t>
                </a: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2, </a:t>
                </a:r>
                <a:endParaRPr lang="en-US" altLang="zh-CN" sz="24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17+15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d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zh-CN" sz="2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17+15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d>
                    <m:sSup>
                      <m:s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zh-CN" sz="24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−18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instructions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B1556D-2A27-4195-A983-FE4B130B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28" y="2457473"/>
                <a:ext cx="7823332" cy="3078343"/>
              </a:xfrm>
              <a:prstGeom prst="rect">
                <a:avLst/>
              </a:prstGeom>
              <a:blipFill>
                <a:blip r:embed="rId3"/>
                <a:stretch>
                  <a:fillRect l="-1247" b="-3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第九个知识点：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D639C1-1540-4FB7-A5B6-D9A7E8118CD4}"/>
              </a:ext>
            </a:extLst>
          </p:cNvPr>
          <p:cNvSpPr txBox="1"/>
          <p:nvPr/>
        </p:nvSpPr>
        <p:spPr>
          <a:xfrm>
            <a:off x="326857" y="1071138"/>
            <a:ext cx="337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Procedure call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21D6AF59-880A-4492-8BAB-B82758E7AD5B}"/>
              </a:ext>
            </a:extLst>
          </p:cNvPr>
          <p:cNvSpPr/>
          <p:nvPr/>
        </p:nvSpPr>
        <p:spPr>
          <a:xfrm>
            <a:off x="781235" y="2241905"/>
            <a:ext cx="186430" cy="1242873"/>
          </a:xfrm>
          <a:prstGeom prst="leftBrace">
            <a:avLst>
              <a:gd name="adj1" fmla="val 8333"/>
              <a:gd name="adj2" fmla="val 5214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2F1F7-4729-43AE-BD14-94B3738B5344}"/>
              </a:ext>
            </a:extLst>
          </p:cNvPr>
          <p:cNvSpPr txBox="1"/>
          <p:nvPr/>
        </p:nvSpPr>
        <p:spPr>
          <a:xfrm>
            <a:off x="1037909" y="2011073"/>
            <a:ext cx="33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Leaf procedure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E58BF3-41D1-411E-963F-C20818B085E6}"/>
              </a:ext>
            </a:extLst>
          </p:cNvPr>
          <p:cNvSpPr txBox="1"/>
          <p:nvPr/>
        </p:nvSpPr>
        <p:spPr>
          <a:xfrm>
            <a:off x="1037909" y="3253946"/>
            <a:ext cx="337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Non-leaf procedure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B10D5B-DE19-490A-92CB-D19B9CAD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4" y="1905089"/>
            <a:ext cx="6812870" cy="2697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83719F-2FCC-4C2A-8DC1-44EC270A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73" y="4830843"/>
            <a:ext cx="6180356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DCF81B-57E7-40C0-B5A5-E55BC513BE5E}"/>
              </a:ext>
            </a:extLst>
          </p:cNvPr>
          <p:cNvSpPr txBox="1"/>
          <p:nvPr/>
        </p:nvSpPr>
        <p:spPr>
          <a:xfrm>
            <a:off x="256674" y="72469"/>
            <a:ext cx="5626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第十个知识点：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MIPS addressing mode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6C0F0-4F69-418F-9CF3-2FC374604E5A}"/>
              </a:ext>
            </a:extLst>
          </p:cNvPr>
          <p:cNvSpPr txBox="1"/>
          <p:nvPr/>
        </p:nvSpPr>
        <p:spPr>
          <a:xfrm>
            <a:off x="256674" y="1576141"/>
            <a:ext cx="32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Immediate addressing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0625DE-73E5-4ABF-A53D-C81EB2AC7D6D}"/>
              </a:ext>
            </a:extLst>
          </p:cNvPr>
          <p:cNvSpPr txBox="1"/>
          <p:nvPr/>
        </p:nvSpPr>
        <p:spPr>
          <a:xfrm>
            <a:off x="256674" y="2338938"/>
            <a:ext cx="32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Register addressing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F1AB9-44DC-4DFC-B45C-50DA8D814785}"/>
              </a:ext>
            </a:extLst>
          </p:cNvPr>
          <p:cNvSpPr txBox="1"/>
          <p:nvPr/>
        </p:nvSpPr>
        <p:spPr>
          <a:xfrm>
            <a:off x="4511841" y="1576141"/>
            <a:ext cx="407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Example: addi $s0, $s1, 2 </a:t>
            </a:r>
            <a:endParaRPr lang="zh-CN" altLang="en-US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4D574D-41D8-41DC-82C5-087944817874}"/>
              </a:ext>
            </a:extLst>
          </p:cNvPr>
          <p:cNvSpPr txBox="1"/>
          <p:nvPr/>
        </p:nvSpPr>
        <p:spPr>
          <a:xfrm>
            <a:off x="4511841" y="2385104"/>
            <a:ext cx="40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Example: add $s0, $s1, $s2 </a:t>
            </a:r>
            <a:endParaRPr lang="zh-CN" altLang="en-US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61D56-95D6-4F0C-AAD7-83DB9477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78" y="1422129"/>
            <a:ext cx="3779848" cy="769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9F72F6-E11F-4DA8-93A4-16C6F12E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80" y="2385104"/>
            <a:ext cx="3718346" cy="5813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DCCA0B-D83D-4281-889B-9F3C6CDF8420}"/>
              </a:ext>
            </a:extLst>
          </p:cNvPr>
          <p:cNvSpPr txBox="1"/>
          <p:nvPr/>
        </p:nvSpPr>
        <p:spPr>
          <a:xfrm>
            <a:off x="256674" y="3313408"/>
            <a:ext cx="321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Base/Displacement addressing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3338F-377B-45A4-A9E1-D40D7DC2DF5B}"/>
              </a:ext>
            </a:extLst>
          </p:cNvPr>
          <p:cNvSpPr txBox="1"/>
          <p:nvPr/>
        </p:nvSpPr>
        <p:spPr>
          <a:xfrm>
            <a:off x="4511841" y="3359574"/>
            <a:ext cx="40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Example: lw $s0, 0(s1)</a:t>
            </a:r>
            <a:endParaRPr lang="zh-CN" altLang="en-US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50772C-EE49-41C0-8B3B-2250DF0B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78" y="3313408"/>
            <a:ext cx="3779848" cy="7696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7A297A-6B7B-4C3A-8F16-72AA58770681}"/>
              </a:ext>
            </a:extLst>
          </p:cNvPr>
          <p:cNvSpPr txBox="1"/>
          <p:nvPr/>
        </p:nvSpPr>
        <p:spPr>
          <a:xfrm>
            <a:off x="256674" y="4413569"/>
            <a:ext cx="321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Branch addressing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(PC-relative addressing)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843074-A290-48B8-99D3-D1A1B212FFF2}"/>
              </a:ext>
            </a:extLst>
          </p:cNvPr>
          <p:cNvSpPr txBox="1"/>
          <p:nvPr/>
        </p:nvSpPr>
        <p:spPr>
          <a:xfrm>
            <a:off x="4511841" y="4566091"/>
            <a:ext cx="40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Example: bne $s0, $s1, EXIT</a:t>
            </a:r>
            <a:endParaRPr lang="zh-CN" altLang="en-US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2D7514-3AA8-4DBC-A508-9FBAE63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80" y="4552982"/>
            <a:ext cx="3718346" cy="4878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9604B1-D375-4826-BC8E-BEF7A57F1750}"/>
              </a:ext>
            </a:extLst>
          </p:cNvPr>
          <p:cNvSpPr txBox="1"/>
          <p:nvPr/>
        </p:nvSpPr>
        <p:spPr>
          <a:xfrm>
            <a:off x="256674" y="5455995"/>
            <a:ext cx="389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Jump addressing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(Pseudo-direct addressing)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E8608-FA58-4130-A87B-ECFD3DE1DBC8}"/>
              </a:ext>
            </a:extLst>
          </p:cNvPr>
          <p:cNvSpPr txBox="1"/>
          <p:nvPr/>
        </p:nvSpPr>
        <p:spPr>
          <a:xfrm>
            <a:off x="4511841" y="5640660"/>
            <a:ext cx="407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Example: </a:t>
            </a:r>
            <a:r>
              <a:rPr lang="en-US" altLang="zh-CN" sz="2400" dirty="0" err="1">
                <a:solidFill>
                  <a:srgbClr val="0070C0"/>
                </a:solidFill>
                <a:cs typeface="Calibri" panose="020F0502020204030204" pitchFamily="34" charset="0"/>
              </a:rPr>
              <a:t>jal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 FACT</a:t>
            </a:r>
            <a:endParaRPr lang="zh-CN" altLang="en-US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0FBCD46-D517-4DCB-9037-2534CA3E3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6980" y="5653772"/>
            <a:ext cx="3718346" cy="4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AF32E-EFCE-423D-B894-91121ADE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51" y="174456"/>
            <a:ext cx="5305498" cy="61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F1EF5E3-0B98-424A-AD17-E179702A2AE6}"/>
              </a:ext>
            </a:extLst>
          </p:cNvPr>
          <p:cNvSpPr txBox="1"/>
          <p:nvPr/>
        </p:nvSpPr>
        <p:spPr>
          <a:xfrm>
            <a:off x="256674" y="192759"/>
            <a:ext cx="4375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第十一个知识点：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Assembler and Linker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CC38AA-DC73-481B-B64A-6F82FBAA8E2D}"/>
              </a:ext>
            </a:extLst>
          </p:cNvPr>
          <p:cNvSpPr txBox="1"/>
          <p:nvPr/>
        </p:nvSpPr>
        <p:spPr>
          <a:xfrm>
            <a:off x="256674" y="1749043"/>
            <a:ext cx="9019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Role of assembler: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Convert pseudo-instruction into actual hardware instructions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Convert assembly instructions into machine instructions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9268A8-19D5-41A7-A23E-7C1091D66BF3}"/>
              </a:ext>
            </a:extLst>
          </p:cNvPr>
          <p:cNvSpPr txBox="1"/>
          <p:nvPr/>
        </p:nvSpPr>
        <p:spPr>
          <a:xfrm>
            <a:off x="256674" y="3429000"/>
            <a:ext cx="901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Role of linker: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FE847-5326-48DD-A5CC-9A587A53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64" y="4060443"/>
            <a:ext cx="5365387" cy="26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EAA663-73AB-4007-A87F-05883489A4AB}"/>
                  </a:ext>
                </a:extLst>
              </p:cNvPr>
              <p:cNvSpPr/>
              <p:nvPr/>
            </p:nvSpPr>
            <p:spPr>
              <a:xfrm>
                <a:off x="1275347" y="797510"/>
                <a:ext cx="91440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 Assume the following register contents: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xAAAAAAAA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1=0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12345678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2.19.1 For the register values shown above, what is the value of $t2 for the following sequence of instructions?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sll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0, 4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or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2.19.2 For the register values shown above, what is the value of $t2 for the following sequence of instructions?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sll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0, 4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andi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2.19.3 For the register values shown above, what is the value of $t2 for the following sequence of instructions?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srl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0, 3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andi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2, 0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xFFEF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BEAA663-73AB-4007-A87F-05883489A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7" y="797510"/>
                <a:ext cx="9144000" cy="5262979"/>
              </a:xfrm>
              <a:prstGeom prst="rect">
                <a:avLst/>
              </a:prstGeom>
              <a:blipFill>
                <a:blip r:embed="rId2"/>
                <a:stretch>
                  <a:fillRect l="-1000" t="-927" r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/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xAAAAAAAA</m:t>
                      </m:r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1010 1010 1010 1010 1010 1010 1010 1010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12345678=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0001 0010 0011 0100 0101 0110 0111 1000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  <a:blipFill>
                <a:blip r:embed="rId2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/>
              <p:nvPr/>
            </p:nvSpPr>
            <p:spPr>
              <a:xfrm>
                <a:off x="449180" y="2504257"/>
                <a:ext cx="103190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2.19.1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sll</m:t>
                    </m:r>
                    <m: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0, 4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1010 1010 1010 1010 1010 1010 1010 0000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0" y="2504257"/>
                <a:ext cx="10319084" cy="830997"/>
              </a:xfrm>
              <a:prstGeom prst="rect">
                <a:avLst/>
              </a:prstGeom>
              <a:blipFill>
                <a:blip r:embed="rId3"/>
                <a:stretch>
                  <a:fillRect l="-946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081D53-1ECF-4A5C-BB6D-7687D9CE5398}"/>
                  </a:ext>
                </a:extLst>
              </p:cNvPr>
              <p:cNvSpPr/>
              <p:nvPr/>
            </p:nvSpPr>
            <p:spPr>
              <a:xfrm>
                <a:off x="449179" y="3769259"/>
                <a:ext cx="11401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zh-CN" altLang="zh-CN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2= </m:t>
                      </m:r>
                      <m:sSub>
                        <m:sSub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1011 1010 1011 1110 1111 1110 1111 1000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081D53-1ECF-4A5C-BB6D-7687D9CE5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3769259"/>
                <a:ext cx="11401927" cy="830997"/>
              </a:xfrm>
              <a:prstGeom prst="rect">
                <a:avLst/>
              </a:prstGeom>
              <a:blipFill>
                <a:blip r:embed="rId4"/>
                <a:stretch>
                  <a:fillRect t="-583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51D607-141F-4FCC-8949-83C615D40EFA}"/>
                  </a:ext>
                </a:extLst>
              </p:cNvPr>
              <p:cNvSpPr/>
              <p:nvPr/>
            </p:nvSpPr>
            <p:spPr>
              <a:xfrm>
                <a:off x="3204160" y="4906184"/>
                <a:ext cx="2430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𝑥𝐵𝐴𝐵𝐸𝐹𝐸𝐹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51D607-141F-4FCC-8949-83C615D40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60" y="4906184"/>
                <a:ext cx="24309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3B3B39-1F0B-45DC-8501-FDD5EAB75FE6}"/>
                  </a:ext>
                </a:extLst>
              </p:cNvPr>
              <p:cNvSpPr/>
              <p:nvPr/>
            </p:nvSpPr>
            <p:spPr>
              <a:xfrm>
                <a:off x="3168067" y="3392434"/>
                <a:ext cx="65741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0001 0010 0011 0100 0101 0110 0111 1000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C3B3B39-1F0B-45DC-8501-FDD5EAB7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67" y="3392434"/>
                <a:ext cx="6574172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5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/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xAAAAAAAA</m:t>
                      </m:r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1010 1010 1010 1010 1010 1010 1010 1010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12345678=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0001 0010 0011 0100 0101 0110 0111 1000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  <a:blipFill>
                <a:blip r:embed="rId2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/>
              <p:nvPr/>
            </p:nvSpPr>
            <p:spPr>
              <a:xfrm>
                <a:off x="449179" y="1758299"/>
                <a:ext cx="103190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2.19.2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/>
                        <m:t>andi</m:t>
                      </m:r>
                      <m:r>
                        <a:rPr lang="en-US" altLang="zh-CN" sz="2400"/>
                        <m:t> $</m:t>
                      </m:r>
                      <m:r>
                        <m:rPr>
                          <m:sty m:val="p"/>
                        </m:rPr>
                        <a:rPr lang="en-US" altLang="zh-CN" sz="2400"/>
                        <m:t>t</m:t>
                      </m:r>
                      <m:r>
                        <a:rPr lang="en-US" altLang="zh-CN" sz="2400"/>
                        <m:t>2, $</m:t>
                      </m:r>
                      <m:r>
                        <m:rPr>
                          <m:sty m:val="p"/>
                        </m:rPr>
                        <a:rPr lang="en-US" altLang="zh-CN" sz="2400"/>
                        <m:t>t</m:t>
                      </m:r>
                      <m:r>
                        <a:rPr lang="en-US" altLang="zh-CN" sz="2400"/>
                        <m:t>2, </m:t>
                      </m:r>
                      <m:r>
                        <a:rPr lang="en-US" altLang="zh-CN" sz="2400" i="1"/>
                        <m:t>−</m:t>
                      </m:r>
                      <m:r>
                        <a:rPr lang="en-US" altLang="zh-CN" sz="2400"/>
                        <m:t>1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1758299"/>
                <a:ext cx="10319084" cy="830997"/>
              </a:xfrm>
              <a:prstGeom prst="rect">
                <a:avLst/>
              </a:prstGeom>
              <a:blipFill>
                <a:blip r:embed="rId3"/>
                <a:stretch>
                  <a:fillRect l="-946" t="-583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10A33D-F453-4DA6-83E1-5F0F169F0A7B}"/>
                  </a:ext>
                </a:extLst>
              </p:cNvPr>
              <p:cNvSpPr/>
              <p:nvPr/>
            </p:nvSpPr>
            <p:spPr>
              <a:xfrm>
                <a:off x="2005671" y="2857444"/>
                <a:ext cx="8762592" cy="1137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zh-CN" alt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0000 0000 0000 0000 0000 0000 000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0 0001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取反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1111 1111 1111 1111 1111 1111 1111 1110         +1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1111 1111 1111 1111 1111 1111 1111 1111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eqAr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10A33D-F453-4DA6-83E1-5F0F169F0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71" y="2857444"/>
                <a:ext cx="8762592" cy="1137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1A8825-2C44-4048-A2BA-CF7A618110CC}"/>
                  </a:ext>
                </a:extLst>
              </p:cNvPr>
              <p:cNvSpPr/>
              <p:nvPr/>
            </p:nvSpPr>
            <p:spPr>
              <a:xfrm>
                <a:off x="166440" y="4054878"/>
                <a:ext cx="107883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sll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0, 4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1010 1010 1010 1010 1010 1010 1010 0000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41A8825-2C44-4048-A2BA-CF7A61811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0" y="4054878"/>
                <a:ext cx="10788316" cy="461665"/>
              </a:xfrm>
              <a:prstGeom prst="rect">
                <a:avLst/>
              </a:prstGeom>
              <a:blipFill>
                <a:blip r:embed="rId5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193547-1748-4526-809C-D0D015D875AA}"/>
                  </a:ext>
                </a:extLst>
              </p:cNvPr>
              <p:cNvSpPr/>
              <p:nvPr/>
            </p:nvSpPr>
            <p:spPr>
              <a:xfrm>
                <a:off x="1303421" y="4738524"/>
                <a:ext cx="92001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andi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zh-CN" altLang="zh-CN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762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2=1010 1010 1010 1010 1010 1010 1010 0000</m:t>
                      </m:r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193547-1748-4526-809C-D0D015D8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21" y="4738524"/>
                <a:ext cx="9200148" cy="830997"/>
              </a:xfrm>
              <a:prstGeom prst="rect">
                <a:avLst/>
              </a:prstGeom>
              <a:blipFill>
                <a:blip r:embed="rId6"/>
                <a:stretch>
                  <a:fillRect l="-199" t="-583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0E04D-F3CC-47B8-8E8A-E6813A12FC6B}"/>
                  </a:ext>
                </a:extLst>
              </p:cNvPr>
              <p:cNvSpPr/>
              <p:nvPr/>
            </p:nvSpPr>
            <p:spPr>
              <a:xfrm>
                <a:off x="2913005" y="5581553"/>
                <a:ext cx="24710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xAAAAAAA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0E04D-F3CC-47B8-8E8A-E6813A12F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05" y="5581553"/>
                <a:ext cx="24710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7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/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xAAAAAAAA</m:t>
                      </m:r>
                      <m:r>
                        <a:rPr lang="en-US" altLang="zh-CN" sz="240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1010 1010 1010 1010 1010 1010 1010 1010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12345678=</m:t>
                      </m:r>
                      <m:sSub>
                        <m:sSub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0001 0010 0011 0100 0101 0110 0111 1000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31624CE-6207-435B-856B-8A96584E1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659154"/>
                <a:ext cx="10054390" cy="830997"/>
              </a:xfrm>
              <a:prstGeom prst="rect">
                <a:avLst/>
              </a:prstGeom>
              <a:blipFill>
                <a:blip r:embed="rId2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/>
              <p:nvPr/>
            </p:nvSpPr>
            <p:spPr>
              <a:xfrm>
                <a:off x="449179" y="1758299"/>
                <a:ext cx="103190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2.19.3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/>
                        <m:t>0</m:t>
                      </m:r>
                      <m:r>
                        <m:rPr>
                          <m:sty m:val="p"/>
                        </m:rPr>
                        <a:rPr lang="en-US" altLang="zh-CN" sz="2400"/>
                        <m:t>xFFEF</m:t>
                      </m:r>
                      <m:r>
                        <a:rPr lang="en-US" altLang="zh-CN" sz="2400"/>
                        <m:t>=</m:t>
                      </m:r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0000 0000 0000 0000 1111 1111 1110 1111</m:t>
                          </m:r>
                        </m:e>
                        <m:sub>
                          <m:r>
                            <a:rPr lang="en-US" altLang="zh-CN" sz="2400" i="1"/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9A2022-EEB9-46DD-A2B0-E841B35BA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9" y="1758299"/>
                <a:ext cx="10319084" cy="830997"/>
              </a:xfrm>
              <a:prstGeom prst="rect">
                <a:avLst/>
              </a:prstGeom>
              <a:blipFill>
                <a:blip r:embed="rId3"/>
                <a:stretch>
                  <a:fillRect l="-946" t="-5839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6B9D48-DCC9-4693-ADB9-C20759936598}"/>
                  </a:ext>
                </a:extLst>
              </p:cNvPr>
              <p:cNvSpPr/>
              <p:nvPr/>
            </p:nvSpPr>
            <p:spPr>
              <a:xfrm>
                <a:off x="340893" y="2857444"/>
                <a:ext cx="9332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srl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0, 3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zh-CN" altLang="zh-CN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sSub>
                      <m:sSub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0001 0101 0101 0101 0101 0101 0101 0101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400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76B9D48-DCC9-4693-ADB9-C20759936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3" y="2857444"/>
                <a:ext cx="9332495" cy="461665"/>
              </a:xfrm>
              <a:prstGeom prst="rect">
                <a:avLst/>
              </a:prstGeom>
              <a:blipFill>
                <a:blip r:embed="rId4"/>
                <a:stretch>
                  <a:fillRect l="-19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479DF1-7743-41C6-BF99-5AE1D0198482}"/>
                  </a:ext>
                </a:extLst>
              </p:cNvPr>
              <p:cNvSpPr/>
              <p:nvPr/>
            </p:nvSpPr>
            <p:spPr>
              <a:xfrm>
                <a:off x="1411705" y="3587257"/>
                <a:ext cx="89354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andi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$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2, 0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xFFEF</m:t>
                    </m:r>
                  </m:oMath>
                </a14:m>
                <a:r>
                  <a:rPr lang="en-US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zh-CN" altLang="zh-CN" sz="2400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2=0000 0000 0000 0000 0101 0101 0100 0101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479DF1-7743-41C6-BF99-5AE1D0198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5" y="3587257"/>
                <a:ext cx="8935452" cy="830997"/>
              </a:xfrm>
              <a:prstGeom prst="rect">
                <a:avLst/>
              </a:prstGeom>
              <a:blipFill>
                <a:blip r:embed="rId5"/>
                <a:stretch>
                  <a:fillRect l="-205" t="-5839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663A4D-2488-4F0B-8E6A-085CDE4C23AD}"/>
                  </a:ext>
                </a:extLst>
              </p:cNvPr>
              <p:cNvSpPr/>
              <p:nvPr/>
            </p:nvSpPr>
            <p:spPr>
              <a:xfrm>
                <a:off x="2934600" y="4664185"/>
                <a:ext cx="2246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00005545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D663A4D-2488-4F0B-8E6A-085CDE4C2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00" y="4664185"/>
                <a:ext cx="224664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23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1707</Words>
  <Application>Microsoft Office PowerPoint</Application>
  <PresentationFormat>宽屏</PresentationFormat>
  <Paragraphs>264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计算机组成原理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yancey323@outlook.com</dc:creator>
  <cp:lastModifiedBy>yancey323@outlook.com</cp:lastModifiedBy>
  <cp:revision>26</cp:revision>
  <dcterms:created xsi:type="dcterms:W3CDTF">2018-03-21T08:56:39Z</dcterms:created>
  <dcterms:modified xsi:type="dcterms:W3CDTF">2018-04-02T07:24:57Z</dcterms:modified>
</cp:coreProperties>
</file>