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0" r:id="rId4"/>
    <p:sldId id="295" r:id="rId5"/>
    <p:sldId id="299" r:id="rId6"/>
    <p:sldId id="289" r:id="rId7"/>
    <p:sldId id="292" r:id="rId8"/>
    <p:sldId id="301" r:id="rId9"/>
    <p:sldId id="293" r:id="rId10"/>
    <p:sldId id="296" r:id="rId11"/>
    <p:sldId id="294" r:id="rId12"/>
    <p:sldId id="297" r:id="rId13"/>
    <p:sldId id="298" r:id="rId14"/>
    <p:sldId id="30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BF368-FF11-4851-8E55-85E4E5EE6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2DEADE-42F3-43B5-812C-52A8C5298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DD95C-A66F-4A64-B82B-54C7C5F2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5BE45-A3A2-4875-ABD4-FA5B22FF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37677-A483-4EDA-8C73-46091EA7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68FF9-D779-4DB0-A0A5-70E8B1FE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3626D6-83A0-4907-8E52-F13BB0A8E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FCA8C-795F-4411-A824-22E89897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C2044-D44F-4A67-AF6B-2F379267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4E4CE-BB22-4AC9-AB2C-286F3FAA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3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90346B-B382-450D-81BD-326F9FD2E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A88FC-12D1-4978-9709-511105DC6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987CB-E0A6-4767-BACA-4E95E9D0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89E2A-55FD-401A-A586-60C319F7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2EA19-DA89-4C0A-8E6C-69A4C52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2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5ACE0-304A-47F1-826C-5F39C449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DFD37-DD76-4F42-8E04-DFDE6E4D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100F7-D820-43BE-87D1-534106A9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B480A-D575-42A6-ABC1-DF60B476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215A4-DC13-4A35-8E6B-03C625AC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7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CECCA-2377-46E5-AAC7-2A2B5475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65556-9BA1-4B30-AFEF-385AF355C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F0AC2-1EB1-442F-93EC-91371F6A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D08D1-8DB9-4871-9A90-C9D05402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5CE6E-315E-4328-8D9B-A7D22A22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6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96641-AADF-489F-98B5-FACE1EB2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5FFFA-CF42-4557-B1D2-DF66DF2A9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D1C766-6FB2-43B9-BD5D-C8E206D50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B42724-284A-4C90-B456-3385AAC6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1569C-99A7-4D86-8DF4-36BDAC93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A280D-BD42-48A4-A2BA-3A3E67AF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1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B3DF2-CBE3-4191-BF0C-35F6A313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720AA-F82A-4AE0-A3A0-9B121A8A0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1C0DA-D955-4391-8476-619FED04F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03D414-A800-426B-BB14-38E1134E1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4990D6-7A36-4B9B-A42F-4413EDEBE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96F89F-1C18-41E7-8DC0-6728866F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4229BB-2656-42EE-926C-2CBFF0CF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AC35DD-F50A-492B-9C90-26FA67AC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D903A-CA80-473C-899C-7B311FF5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D5F601-9BFB-4E11-8035-1391FB1C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7EA611-6EA8-4A52-BB81-5A2FE27D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EFCE59-6855-4B34-8DAE-238A82BC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54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A45757-479C-446C-877B-C6650574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4D8CBB-DEC9-4ED5-9DBB-ACF05CEF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690A9B-D56D-47E0-BE20-15278EE3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4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862F9-BB2C-4D72-BED9-CF37B61E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02828-F74D-4DB7-95D4-269C0125C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D4E7B5-8844-4586-9DC4-B506C25B3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0D5B25-CF86-46AF-969B-147EFF9E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0A5837-2C86-445E-94CD-E72E0CA0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BAFAC-948C-4C59-B3B7-FD804BC3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0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0EC36-C7D4-43E7-8CA9-DAE38C5D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D57374-22CE-491D-9798-B31426ADB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2D5524-EDFC-4790-94E3-CA4DC4CB6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3A24B8-CF13-4029-83F1-8E2C94D1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766A60-F117-4C25-8049-ED8858C3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F3D1F-50DD-46CF-9304-B99F1DFD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42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DC5C05-EECC-4CFF-8BF0-5D773F35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A39D8-BAA9-4F68-9AEB-08AAB6832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CCF55-94DE-439E-B7CF-73675C316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1998-1B71-4703-9660-A017E79600D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C1575-7D84-4CDF-A5E0-841645710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6EF45-06C8-471E-B40F-081CC2383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9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5B49B-0F93-40B5-AE25-2912AA809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F44B6B-C202-4A7A-9EC8-BEF476F73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Chapter 4</a:t>
            </a:r>
          </a:p>
          <a:p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复习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507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8A0FF89-8EC1-4044-AD39-4DD973D167E0}"/>
              </a:ext>
            </a:extLst>
          </p:cNvPr>
          <p:cNvSpPr txBox="1"/>
          <p:nvPr/>
        </p:nvSpPr>
        <p:spPr>
          <a:xfrm>
            <a:off x="326857" y="192759"/>
            <a:ext cx="1550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 Type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5A9994-EEE9-454D-BE50-C85D95E9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598" y="715979"/>
            <a:ext cx="6050804" cy="443522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0E27DFC-53AD-43F2-BE54-55177DA685A0}"/>
              </a:ext>
            </a:extLst>
          </p:cNvPr>
          <p:cNvSpPr/>
          <p:nvPr/>
        </p:nvSpPr>
        <p:spPr>
          <a:xfrm>
            <a:off x="601579" y="5464912"/>
            <a:ext cx="112976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datapath for a branch uses the ALU to evaluate the branch condition and a separate adder to compute the branch target as the sum of the incremented PC and the sign-extended, lower 16 bits of the instruction (the branch displacement), shifted left 2 bits. </a:t>
            </a:r>
          </a:p>
        </p:txBody>
      </p:sp>
    </p:spTree>
    <p:extLst>
      <p:ext uri="{BB962C8B-B14F-4D97-AF65-F5344CB8AC3E}">
        <p14:creationId xmlns:p14="http://schemas.microsoft.com/office/powerpoint/2010/main" val="296008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8A0FF89-8EC1-4044-AD39-4DD973D167E0}"/>
              </a:ext>
            </a:extLst>
          </p:cNvPr>
          <p:cNvSpPr txBox="1"/>
          <p:nvPr/>
        </p:nvSpPr>
        <p:spPr>
          <a:xfrm>
            <a:off x="302794" y="613611"/>
            <a:ext cx="1121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 datapath for the memory instructions and the R-type instructions. 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9EC134F-650A-4F0E-B3B1-23A8525AE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54" y="1759868"/>
            <a:ext cx="8704092" cy="448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8A0FF89-8EC1-4044-AD39-4DD973D167E0}"/>
              </a:ext>
            </a:extLst>
          </p:cNvPr>
          <p:cNvSpPr txBox="1"/>
          <p:nvPr/>
        </p:nvSpPr>
        <p:spPr>
          <a:xfrm>
            <a:off x="254668" y="350026"/>
            <a:ext cx="11211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 simple datapath for the core MIPS architecture combines the elements required by different instruction classes. 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A65AEE-7924-47FE-8646-591B7A3DE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97" y="1431372"/>
            <a:ext cx="7655771" cy="50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7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8A0FF89-8EC1-4044-AD39-4DD973D167E0}"/>
              </a:ext>
            </a:extLst>
          </p:cNvPr>
          <p:cNvSpPr txBox="1"/>
          <p:nvPr/>
        </p:nvSpPr>
        <p:spPr>
          <a:xfrm>
            <a:off x="254668" y="350026"/>
            <a:ext cx="1121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J Type and Control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14A4FF-37E6-434F-B599-9BFB090F8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929" y="1079919"/>
            <a:ext cx="7034142" cy="542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4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8A0FF89-8EC1-4044-AD39-4DD973D167E0}"/>
              </a:ext>
            </a:extLst>
          </p:cNvPr>
          <p:cNvSpPr txBox="1"/>
          <p:nvPr/>
        </p:nvSpPr>
        <p:spPr>
          <a:xfrm>
            <a:off x="254668" y="1047858"/>
            <a:ext cx="1429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E647AF-826C-4804-B1E1-3B805752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68" y="2033878"/>
            <a:ext cx="11408260" cy="20568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AC7A6A-5961-4369-B5F1-2A42BB875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085" y="4382812"/>
            <a:ext cx="5837426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60CDDA2-BCCB-4F39-A53A-6AC6D8401950}"/>
              </a:ext>
            </a:extLst>
          </p:cNvPr>
          <p:cNvSpPr txBox="1"/>
          <p:nvPr/>
        </p:nvSpPr>
        <p:spPr>
          <a:xfrm>
            <a:off x="256674" y="192759"/>
            <a:ext cx="351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第一个知识点：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D639C1-1540-4FB7-A5B6-D9A7E8118CD4}"/>
              </a:ext>
            </a:extLst>
          </p:cNvPr>
          <p:cNvSpPr txBox="1"/>
          <p:nvPr/>
        </p:nvSpPr>
        <p:spPr>
          <a:xfrm>
            <a:off x="326857" y="1071138"/>
            <a:ext cx="547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 basic MIPS Implementation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BCF16E-FC0B-4700-88AC-EF03AFF73ABD}"/>
              </a:ext>
            </a:extLst>
          </p:cNvPr>
          <p:cNvSpPr/>
          <p:nvPr/>
        </p:nvSpPr>
        <p:spPr>
          <a:xfrm>
            <a:off x="899291" y="2011072"/>
            <a:ext cx="5386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For every instruction, the first two steps are identical: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97663A-02ED-4D47-9CD8-DB8EAC05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858" y="2754571"/>
            <a:ext cx="6744284" cy="134885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E1555C2-9BCF-4F03-8D92-8DA28ADC05C9}"/>
              </a:ext>
            </a:extLst>
          </p:cNvPr>
          <p:cNvSpPr/>
          <p:nvPr/>
        </p:nvSpPr>
        <p:spPr>
          <a:xfrm>
            <a:off x="1701281" y="4943885"/>
            <a:ext cx="9168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After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these two steps, the actions required to complete the instruction depend on the </a:t>
            </a:r>
            <a:r>
              <a:rPr lang="zh-CN" alt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 class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Fortunately, for each of the three instruction classes (memory-reference, arithmetic-logical, and branches), the actions are largely the same, independent of the exact instruction. </a:t>
            </a:r>
          </a:p>
        </p:txBody>
      </p:sp>
    </p:spTree>
    <p:extLst>
      <p:ext uri="{BB962C8B-B14F-4D97-AF65-F5344CB8AC3E}">
        <p14:creationId xmlns:p14="http://schemas.microsoft.com/office/powerpoint/2010/main" val="333979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60CDDA2-BCCB-4F39-A53A-6AC6D8401950}"/>
              </a:ext>
            </a:extLst>
          </p:cNvPr>
          <p:cNvSpPr txBox="1"/>
          <p:nvPr/>
        </p:nvSpPr>
        <p:spPr>
          <a:xfrm>
            <a:off x="256674" y="192759"/>
            <a:ext cx="351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第一个知识点：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D639C1-1540-4FB7-A5B6-D9A7E8118CD4}"/>
              </a:ext>
            </a:extLst>
          </p:cNvPr>
          <p:cNvSpPr txBox="1"/>
          <p:nvPr/>
        </p:nvSpPr>
        <p:spPr>
          <a:xfrm>
            <a:off x="326857" y="1071138"/>
            <a:ext cx="547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 basic MIPS Implementation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B57A3F-40B3-4D27-9647-CD57DBF8B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60" y="2011072"/>
            <a:ext cx="6005080" cy="12116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193634-BCD9-499F-A67A-59ED0C297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477" y="3429000"/>
            <a:ext cx="6059037" cy="31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4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509B8C13-6E64-4859-98CF-437118D2FEFB}"/>
              </a:ext>
            </a:extLst>
          </p:cNvPr>
          <p:cNvSpPr txBox="1"/>
          <p:nvPr/>
        </p:nvSpPr>
        <p:spPr>
          <a:xfrm>
            <a:off x="256674" y="192759"/>
            <a:ext cx="351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第二个知识点：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A0FF89-8EC1-4044-AD39-4DD973D167E0}"/>
              </a:ext>
            </a:extLst>
          </p:cNvPr>
          <p:cNvSpPr txBox="1"/>
          <p:nvPr/>
        </p:nvSpPr>
        <p:spPr>
          <a:xfrm>
            <a:off x="326857" y="1071138"/>
            <a:ext cx="547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Clocking Methodology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45C38A-9E7D-4FF2-AEFC-F6868238A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00" y="2011072"/>
            <a:ext cx="5753599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5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509B8C13-6E64-4859-98CF-437118D2FEFB}"/>
              </a:ext>
            </a:extLst>
          </p:cNvPr>
          <p:cNvSpPr txBox="1"/>
          <p:nvPr/>
        </p:nvSpPr>
        <p:spPr>
          <a:xfrm>
            <a:off x="256674" y="192759"/>
            <a:ext cx="351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第二个知识点：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1D7FEB-188D-4521-BC57-0F34E577FA85}"/>
              </a:ext>
            </a:extLst>
          </p:cNvPr>
          <p:cNvSpPr/>
          <p:nvPr/>
        </p:nvSpPr>
        <p:spPr>
          <a:xfrm>
            <a:off x="730417" y="1183810"/>
            <a:ext cx="42615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Combinational Elements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0AEF50-16D8-4DB7-8086-BF2932E7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756" y="2000186"/>
            <a:ext cx="3778718" cy="215082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2FB4107-3005-4D06-B8DC-60495B99A66E}"/>
              </a:ext>
            </a:extLst>
          </p:cNvPr>
          <p:cNvSpPr/>
          <p:nvPr/>
        </p:nvSpPr>
        <p:spPr>
          <a:xfrm>
            <a:off x="6688756" y="1183809"/>
            <a:ext cx="3585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Sequential Elements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F47BBE-27C4-4F89-B42F-2EF9BDA72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756" y="4256906"/>
            <a:ext cx="3788885" cy="22497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2A238DC-8C9E-46CB-A816-294740CEF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1" y="2699130"/>
            <a:ext cx="4158537" cy="268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4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509B8C13-6E64-4859-98CF-437118D2FEFB}"/>
              </a:ext>
            </a:extLst>
          </p:cNvPr>
          <p:cNvSpPr txBox="1"/>
          <p:nvPr/>
        </p:nvSpPr>
        <p:spPr>
          <a:xfrm>
            <a:off x="256674" y="192759"/>
            <a:ext cx="351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第三个知识点：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A0FF89-8EC1-4044-AD39-4DD973D167E0}"/>
              </a:ext>
            </a:extLst>
          </p:cNvPr>
          <p:cNvSpPr txBox="1"/>
          <p:nvPr/>
        </p:nvSpPr>
        <p:spPr>
          <a:xfrm>
            <a:off x="326857" y="1071138"/>
            <a:ext cx="547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Datapath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DEAB76-9700-4C34-8C87-38ABAE3F3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387" y="2011072"/>
            <a:ext cx="9033914" cy="285096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630A201-2C41-4F35-89D6-F0E06686E6F2}"/>
              </a:ext>
            </a:extLst>
          </p:cNvPr>
          <p:cNvSpPr/>
          <p:nvPr/>
        </p:nvSpPr>
        <p:spPr>
          <a:xfrm>
            <a:off x="2145490" y="5459221"/>
            <a:ext cx="83098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Two state elements are needed to store and access instructions, and an adder is needed to compute the next instruction address.</a:t>
            </a:r>
          </a:p>
        </p:txBody>
      </p:sp>
    </p:spTree>
    <p:extLst>
      <p:ext uri="{BB962C8B-B14F-4D97-AF65-F5344CB8AC3E}">
        <p14:creationId xmlns:p14="http://schemas.microsoft.com/office/powerpoint/2010/main" val="137940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509B8C13-6E64-4859-98CF-437118D2FEFB}"/>
              </a:ext>
            </a:extLst>
          </p:cNvPr>
          <p:cNvSpPr txBox="1"/>
          <p:nvPr/>
        </p:nvSpPr>
        <p:spPr>
          <a:xfrm>
            <a:off x="256674" y="192759"/>
            <a:ext cx="351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第三个知识点：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A0FF89-8EC1-4044-AD39-4DD973D167E0}"/>
              </a:ext>
            </a:extLst>
          </p:cNvPr>
          <p:cNvSpPr txBox="1"/>
          <p:nvPr/>
        </p:nvSpPr>
        <p:spPr>
          <a:xfrm>
            <a:off x="326857" y="1071138"/>
            <a:ext cx="547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Datapath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75601A-F6F8-4BAF-AEAD-A9353D5EE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106" y="1643955"/>
            <a:ext cx="5037780" cy="393115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A9F275E-10FD-457A-81BD-9980493D7F1C}"/>
              </a:ext>
            </a:extLst>
          </p:cNvPr>
          <p:cNvSpPr/>
          <p:nvPr/>
        </p:nvSpPr>
        <p:spPr>
          <a:xfrm>
            <a:off x="2361577" y="5834244"/>
            <a:ext cx="74688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portion of the datapath used for fetching instructions and incrementing the program counter.</a:t>
            </a:r>
          </a:p>
        </p:txBody>
      </p:sp>
    </p:spTree>
    <p:extLst>
      <p:ext uri="{BB962C8B-B14F-4D97-AF65-F5344CB8AC3E}">
        <p14:creationId xmlns:p14="http://schemas.microsoft.com/office/powerpoint/2010/main" val="165680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509B8C13-6E64-4859-98CF-437118D2FEFB}"/>
              </a:ext>
            </a:extLst>
          </p:cNvPr>
          <p:cNvSpPr txBox="1"/>
          <p:nvPr/>
        </p:nvSpPr>
        <p:spPr>
          <a:xfrm>
            <a:off x="256674" y="192759"/>
            <a:ext cx="351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第三个知识点：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A0FF89-8EC1-4044-AD39-4DD973D167E0}"/>
              </a:ext>
            </a:extLst>
          </p:cNvPr>
          <p:cNvSpPr txBox="1"/>
          <p:nvPr/>
        </p:nvSpPr>
        <p:spPr>
          <a:xfrm>
            <a:off x="326857" y="1071138"/>
            <a:ext cx="547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R Type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EB1659-F302-4F9B-A923-C8957D73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76" y="1664254"/>
            <a:ext cx="7547280" cy="32539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CAF8E24-3E58-404E-9CD5-E4520FF61FF6}"/>
              </a:ext>
            </a:extLst>
          </p:cNvPr>
          <p:cNvSpPr/>
          <p:nvPr/>
        </p:nvSpPr>
        <p:spPr>
          <a:xfrm>
            <a:off x="2254928" y="5441195"/>
            <a:ext cx="7682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two elements needed to implement R-format ALU operations are the register file and the ALU</a:t>
            </a:r>
          </a:p>
        </p:txBody>
      </p:sp>
    </p:spTree>
    <p:extLst>
      <p:ext uri="{BB962C8B-B14F-4D97-AF65-F5344CB8AC3E}">
        <p14:creationId xmlns:p14="http://schemas.microsoft.com/office/powerpoint/2010/main" val="358935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8A0FF89-8EC1-4044-AD39-4DD973D167E0}"/>
              </a:ext>
            </a:extLst>
          </p:cNvPr>
          <p:cNvSpPr txBox="1"/>
          <p:nvPr/>
        </p:nvSpPr>
        <p:spPr>
          <a:xfrm>
            <a:off x="326857" y="192759"/>
            <a:ext cx="1550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 Type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953A55-1507-46A3-9EE2-8395230E6451}"/>
              </a:ext>
            </a:extLst>
          </p:cNvPr>
          <p:cNvSpPr/>
          <p:nvPr/>
        </p:nvSpPr>
        <p:spPr>
          <a:xfrm>
            <a:off x="326857" y="1209907"/>
            <a:ext cx="10850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■ The instruction set architecture specifes that </a:t>
            </a: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base for the branch address calculation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address of the instruction following the branch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Since we compute PC + 4 (the address of the next instruction) in the instruction fetch datapath, it is easy to use this value as the base for computing the branch target address.</a:t>
            </a:r>
          </a:p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■ The architecture also states that </a:t>
            </a:r>
            <a:r>
              <a:rPr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of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field </a:t>
            </a:r>
            <a:r>
              <a:rPr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shifed lef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 bits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 that </a:t>
            </a:r>
            <a:r>
              <a:rPr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 word of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; this shif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increases the ef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ective range of the of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set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field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 a factor of 4.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AC267F-C9D6-4060-8566-748599CF5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446" y="3775207"/>
            <a:ext cx="5008824" cy="274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5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371</Words>
  <Application>Microsoft Office PowerPoint</Application>
  <PresentationFormat>宽屏</PresentationFormat>
  <Paragraphs>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Calibri</vt:lpstr>
      <vt:lpstr>Office 主题​​</vt:lpstr>
      <vt:lpstr>计算机组成原理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</dc:title>
  <dc:creator>yancey323@outlook.com</dc:creator>
  <cp:lastModifiedBy>yancey323@outlook.com</cp:lastModifiedBy>
  <cp:revision>57</cp:revision>
  <dcterms:created xsi:type="dcterms:W3CDTF">2018-03-21T08:56:39Z</dcterms:created>
  <dcterms:modified xsi:type="dcterms:W3CDTF">2018-04-20T02:16:41Z</dcterms:modified>
</cp:coreProperties>
</file>