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ABF368-FF11-4851-8E55-85E4E5EE613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52DEADE-42F3-43B5-812C-52A8C52983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3FDD95C-A66F-4A64-B82B-54C7C5F2A123}"/>
              </a:ext>
            </a:extLst>
          </p:cNvPr>
          <p:cNvSpPr>
            <a:spLocks noGrp="1"/>
          </p:cNvSpPr>
          <p:nvPr>
            <p:ph type="dt" sz="half" idx="10"/>
          </p:nvPr>
        </p:nvSpPr>
        <p:spPr/>
        <p:txBody>
          <a:bodyPr/>
          <a:lstStyle/>
          <a:p>
            <a:fld id="{A7F11998-1B71-4703-9660-A017E79600DA}" type="datetimeFigureOut">
              <a:rPr lang="zh-CN" altLang="en-US" smtClean="0"/>
              <a:t>2018/5/11</a:t>
            </a:fld>
            <a:endParaRPr lang="zh-CN" altLang="en-US"/>
          </a:p>
        </p:txBody>
      </p:sp>
      <p:sp>
        <p:nvSpPr>
          <p:cNvPr id="5" name="页脚占位符 4">
            <a:extLst>
              <a:ext uri="{FF2B5EF4-FFF2-40B4-BE49-F238E27FC236}">
                <a16:creationId xmlns:a16="http://schemas.microsoft.com/office/drawing/2014/main" id="{FF65BE45-A3A2-4875-ABD4-FA5B22FFF0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F37677-A483-4EDA-8C73-46091EA75BC5}"/>
              </a:ext>
            </a:extLst>
          </p:cNvPr>
          <p:cNvSpPr>
            <a:spLocks noGrp="1"/>
          </p:cNvSpPr>
          <p:nvPr>
            <p:ph type="sldNum" sz="quarter" idx="12"/>
          </p:nvPr>
        </p:nvSpPr>
        <p:spPr/>
        <p:txBody>
          <a:body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9394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68FF9-D779-4DB0-A0A5-70E8B1FE847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E3626D6-83A0-4907-8E52-F13BB0A8E12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19FCA8C-795F-4411-A824-22E89897A68F}"/>
              </a:ext>
            </a:extLst>
          </p:cNvPr>
          <p:cNvSpPr>
            <a:spLocks noGrp="1"/>
          </p:cNvSpPr>
          <p:nvPr>
            <p:ph type="dt" sz="half" idx="10"/>
          </p:nvPr>
        </p:nvSpPr>
        <p:spPr/>
        <p:txBody>
          <a:bodyPr/>
          <a:lstStyle/>
          <a:p>
            <a:fld id="{A7F11998-1B71-4703-9660-A017E79600DA}" type="datetimeFigureOut">
              <a:rPr lang="zh-CN" altLang="en-US" smtClean="0"/>
              <a:t>2018/5/11</a:t>
            </a:fld>
            <a:endParaRPr lang="zh-CN" altLang="en-US"/>
          </a:p>
        </p:txBody>
      </p:sp>
      <p:sp>
        <p:nvSpPr>
          <p:cNvPr id="5" name="页脚占位符 4">
            <a:extLst>
              <a:ext uri="{FF2B5EF4-FFF2-40B4-BE49-F238E27FC236}">
                <a16:creationId xmlns:a16="http://schemas.microsoft.com/office/drawing/2014/main" id="{77EC2044-D44F-4A67-AF6B-2F3792676C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04E4CE-BB22-4AC9-AB2C-286F3FAA1AE9}"/>
              </a:ext>
            </a:extLst>
          </p:cNvPr>
          <p:cNvSpPr>
            <a:spLocks noGrp="1"/>
          </p:cNvSpPr>
          <p:nvPr>
            <p:ph type="sldNum" sz="quarter" idx="12"/>
          </p:nvPr>
        </p:nvSpPr>
        <p:spPr/>
        <p:txBody>
          <a:body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3540935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90346B-B382-450D-81BD-326F9FD2EC8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99A88FC-12D1-4978-9709-511105DC67F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94987CB-E0A6-4767-BACA-4E95E9D0FD0C}"/>
              </a:ext>
            </a:extLst>
          </p:cNvPr>
          <p:cNvSpPr>
            <a:spLocks noGrp="1"/>
          </p:cNvSpPr>
          <p:nvPr>
            <p:ph type="dt" sz="half" idx="10"/>
          </p:nvPr>
        </p:nvSpPr>
        <p:spPr/>
        <p:txBody>
          <a:bodyPr/>
          <a:lstStyle/>
          <a:p>
            <a:fld id="{A7F11998-1B71-4703-9660-A017E79600DA}" type="datetimeFigureOut">
              <a:rPr lang="zh-CN" altLang="en-US" smtClean="0"/>
              <a:t>2018/5/11</a:t>
            </a:fld>
            <a:endParaRPr lang="zh-CN" altLang="en-US"/>
          </a:p>
        </p:txBody>
      </p:sp>
      <p:sp>
        <p:nvSpPr>
          <p:cNvPr id="5" name="页脚占位符 4">
            <a:extLst>
              <a:ext uri="{FF2B5EF4-FFF2-40B4-BE49-F238E27FC236}">
                <a16:creationId xmlns:a16="http://schemas.microsoft.com/office/drawing/2014/main" id="{8E589E2A-55FD-401A-A586-60C319F78A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42EA19-DA89-4C0A-8E6C-69A4C52B69AC}"/>
              </a:ext>
            </a:extLst>
          </p:cNvPr>
          <p:cNvSpPr>
            <a:spLocks noGrp="1"/>
          </p:cNvSpPr>
          <p:nvPr>
            <p:ph type="sldNum" sz="quarter" idx="12"/>
          </p:nvPr>
        </p:nvSpPr>
        <p:spPr/>
        <p:txBody>
          <a:body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4054621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75ACE0-304A-47F1-826C-5F39C44912B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2DFD37-DD76-4F42-8E04-DFDE6E4DC9D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29100F7-D820-43BE-87D1-534106A9764B}"/>
              </a:ext>
            </a:extLst>
          </p:cNvPr>
          <p:cNvSpPr>
            <a:spLocks noGrp="1"/>
          </p:cNvSpPr>
          <p:nvPr>
            <p:ph type="dt" sz="half" idx="10"/>
          </p:nvPr>
        </p:nvSpPr>
        <p:spPr/>
        <p:txBody>
          <a:bodyPr/>
          <a:lstStyle/>
          <a:p>
            <a:fld id="{A7F11998-1B71-4703-9660-A017E79600DA}" type="datetimeFigureOut">
              <a:rPr lang="zh-CN" altLang="en-US" smtClean="0"/>
              <a:t>2018/5/11</a:t>
            </a:fld>
            <a:endParaRPr lang="zh-CN" altLang="en-US"/>
          </a:p>
        </p:txBody>
      </p:sp>
      <p:sp>
        <p:nvSpPr>
          <p:cNvPr id="5" name="页脚占位符 4">
            <a:extLst>
              <a:ext uri="{FF2B5EF4-FFF2-40B4-BE49-F238E27FC236}">
                <a16:creationId xmlns:a16="http://schemas.microsoft.com/office/drawing/2014/main" id="{016B480A-D575-42A6-ABC1-DF60B476E1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8215A4-DC13-4A35-8E6B-03C625AC5A01}"/>
              </a:ext>
            </a:extLst>
          </p:cNvPr>
          <p:cNvSpPr>
            <a:spLocks noGrp="1"/>
          </p:cNvSpPr>
          <p:nvPr>
            <p:ph type="sldNum" sz="quarter" idx="12"/>
          </p:nvPr>
        </p:nvSpPr>
        <p:spPr/>
        <p:txBody>
          <a:body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3816878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9CECCA-2377-46E5-AAC7-2A2B547547C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4B65556-9BA1-4B30-AFEF-385AF355C6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1FF0AC2-1EB1-442F-93EC-91371F6AFA16}"/>
              </a:ext>
            </a:extLst>
          </p:cNvPr>
          <p:cNvSpPr>
            <a:spLocks noGrp="1"/>
          </p:cNvSpPr>
          <p:nvPr>
            <p:ph type="dt" sz="half" idx="10"/>
          </p:nvPr>
        </p:nvSpPr>
        <p:spPr/>
        <p:txBody>
          <a:bodyPr/>
          <a:lstStyle/>
          <a:p>
            <a:fld id="{A7F11998-1B71-4703-9660-A017E79600DA}" type="datetimeFigureOut">
              <a:rPr lang="zh-CN" altLang="en-US" smtClean="0"/>
              <a:t>2018/5/11</a:t>
            </a:fld>
            <a:endParaRPr lang="zh-CN" altLang="en-US"/>
          </a:p>
        </p:txBody>
      </p:sp>
      <p:sp>
        <p:nvSpPr>
          <p:cNvPr id="5" name="页脚占位符 4">
            <a:extLst>
              <a:ext uri="{FF2B5EF4-FFF2-40B4-BE49-F238E27FC236}">
                <a16:creationId xmlns:a16="http://schemas.microsoft.com/office/drawing/2014/main" id="{B59D08D1-8DB9-4871-9A90-C9D054023F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05CE6E-315E-4328-8D9B-A7D22A228C36}"/>
              </a:ext>
            </a:extLst>
          </p:cNvPr>
          <p:cNvSpPr>
            <a:spLocks noGrp="1"/>
          </p:cNvSpPr>
          <p:nvPr>
            <p:ph type="sldNum" sz="quarter" idx="12"/>
          </p:nvPr>
        </p:nvSpPr>
        <p:spPr/>
        <p:txBody>
          <a:body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3758968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96641-AADF-489F-98B5-FACE1EB2FB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BE5FFFA-CF42-4557-B1D2-DF66DF2A9EB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6D1C766-6FB2-43B9-BD5D-C8E206D505B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1B42724-284A-4C90-B456-3385AAC6B5FD}"/>
              </a:ext>
            </a:extLst>
          </p:cNvPr>
          <p:cNvSpPr>
            <a:spLocks noGrp="1"/>
          </p:cNvSpPr>
          <p:nvPr>
            <p:ph type="dt" sz="half" idx="10"/>
          </p:nvPr>
        </p:nvSpPr>
        <p:spPr/>
        <p:txBody>
          <a:bodyPr/>
          <a:lstStyle/>
          <a:p>
            <a:fld id="{A7F11998-1B71-4703-9660-A017E79600DA}" type="datetimeFigureOut">
              <a:rPr lang="zh-CN" altLang="en-US" smtClean="0"/>
              <a:t>2018/5/11</a:t>
            </a:fld>
            <a:endParaRPr lang="zh-CN" altLang="en-US"/>
          </a:p>
        </p:txBody>
      </p:sp>
      <p:sp>
        <p:nvSpPr>
          <p:cNvPr id="6" name="页脚占位符 5">
            <a:extLst>
              <a:ext uri="{FF2B5EF4-FFF2-40B4-BE49-F238E27FC236}">
                <a16:creationId xmlns:a16="http://schemas.microsoft.com/office/drawing/2014/main" id="{6831569C-99A7-4D86-8DF4-36BDAC934A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DA280D-BD42-48A4-A2BA-3A3E67AF95AF}"/>
              </a:ext>
            </a:extLst>
          </p:cNvPr>
          <p:cNvSpPr>
            <a:spLocks noGrp="1"/>
          </p:cNvSpPr>
          <p:nvPr>
            <p:ph type="sldNum" sz="quarter" idx="12"/>
          </p:nvPr>
        </p:nvSpPr>
        <p:spPr/>
        <p:txBody>
          <a:body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281351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B3DF2-CBE3-4191-BF0C-35F6A313A85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82720AA-F82A-4AE0-A3A0-9B121A8A0A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F51C0DA-D955-4391-8476-619FED04FDE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803D414-A800-426B-BB14-38E1134E1B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D4990D6-7A36-4B9B-A42F-4413EDEBE27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496F89F-1C18-41E7-8DC0-6728866F5748}"/>
              </a:ext>
            </a:extLst>
          </p:cNvPr>
          <p:cNvSpPr>
            <a:spLocks noGrp="1"/>
          </p:cNvSpPr>
          <p:nvPr>
            <p:ph type="dt" sz="half" idx="10"/>
          </p:nvPr>
        </p:nvSpPr>
        <p:spPr/>
        <p:txBody>
          <a:bodyPr/>
          <a:lstStyle/>
          <a:p>
            <a:fld id="{A7F11998-1B71-4703-9660-A017E79600DA}" type="datetimeFigureOut">
              <a:rPr lang="zh-CN" altLang="en-US" smtClean="0"/>
              <a:t>2018/5/11</a:t>
            </a:fld>
            <a:endParaRPr lang="zh-CN" altLang="en-US"/>
          </a:p>
        </p:txBody>
      </p:sp>
      <p:sp>
        <p:nvSpPr>
          <p:cNvPr id="8" name="页脚占位符 7">
            <a:extLst>
              <a:ext uri="{FF2B5EF4-FFF2-40B4-BE49-F238E27FC236}">
                <a16:creationId xmlns:a16="http://schemas.microsoft.com/office/drawing/2014/main" id="{0D4229BB-2656-42EE-926C-2CBFF0CF5D4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FAC35DD-F50A-492B-9C90-26FA67AC0048}"/>
              </a:ext>
            </a:extLst>
          </p:cNvPr>
          <p:cNvSpPr>
            <a:spLocks noGrp="1"/>
          </p:cNvSpPr>
          <p:nvPr>
            <p:ph type="sldNum" sz="quarter" idx="12"/>
          </p:nvPr>
        </p:nvSpPr>
        <p:spPr/>
        <p:txBody>
          <a:body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104805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D903A-CA80-473C-899C-7B311FF518F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0D5F601-9BFB-4E11-8035-1391FB1CC6C1}"/>
              </a:ext>
            </a:extLst>
          </p:cNvPr>
          <p:cNvSpPr>
            <a:spLocks noGrp="1"/>
          </p:cNvSpPr>
          <p:nvPr>
            <p:ph type="dt" sz="half" idx="10"/>
          </p:nvPr>
        </p:nvSpPr>
        <p:spPr/>
        <p:txBody>
          <a:bodyPr/>
          <a:lstStyle/>
          <a:p>
            <a:fld id="{A7F11998-1B71-4703-9660-A017E79600DA}" type="datetimeFigureOut">
              <a:rPr lang="zh-CN" altLang="en-US" smtClean="0"/>
              <a:t>2018/5/11</a:t>
            </a:fld>
            <a:endParaRPr lang="zh-CN" altLang="en-US"/>
          </a:p>
        </p:txBody>
      </p:sp>
      <p:sp>
        <p:nvSpPr>
          <p:cNvPr id="4" name="页脚占位符 3">
            <a:extLst>
              <a:ext uri="{FF2B5EF4-FFF2-40B4-BE49-F238E27FC236}">
                <a16:creationId xmlns:a16="http://schemas.microsoft.com/office/drawing/2014/main" id="{157EA611-6EA8-4A52-BB81-5A2FE27D6FD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1EFCE59-6855-4B34-8DAE-238A82BCD4C3}"/>
              </a:ext>
            </a:extLst>
          </p:cNvPr>
          <p:cNvSpPr>
            <a:spLocks noGrp="1"/>
          </p:cNvSpPr>
          <p:nvPr>
            <p:ph type="sldNum" sz="quarter" idx="12"/>
          </p:nvPr>
        </p:nvSpPr>
        <p:spPr/>
        <p:txBody>
          <a:body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3777544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2A45757-479C-446C-877B-C66505740C1E}"/>
              </a:ext>
            </a:extLst>
          </p:cNvPr>
          <p:cNvSpPr>
            <a:spLocks noGrp="1"/>
          </p:cNvSpPr>
          <p:nvPr>
            <p:ph type="dt" sz="half" idx="10"/>
          </p:nvPr>
        </p:nvSpPr>
        <p:spPr/>
        <p:txBody>
          <a:bodyPr/>
          <a:lstStyle/>
          <a:p>
            <a:fld id="{A7F11998-1B71-4703-9660-A017E79600DA}" type="datetimeFigureOut">
              <a:rPr lang="zh-CN" altLang="en-US" smtClean="0"/>
              <a:t>2018/5/11</a:t>
            </a:fld>
            <a:endParaRPr lang="zh-CN" altLang="en-US"/>
          </a:p>
        </p:txBody>
      </p:sp>
      <p:sp>
        <p:nvSpPr>
          <p:cNvPr id="3" name="页脚占位符 2">
            <a:extLst>
              <a:ext uri="{FF2B5EF4-FFF2-40B4-BE49-F238E27FC236}">
                <a16:creationId xmlns:a16="http://schemas.microsoft.com/office/drawing/2014/main" id="{ED4D8CBB-DEC9-4ED5-9DBB-ACF05CEF088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C690A9B-D56D-47E0-BE20-15278EE31FE4}"/>
              </a:ext>
            </a:extLst>
          </p:cNvPr>
          <p:cNvSpPr>
            <a:spLocks noGrp="1"/>
          </p:cNvSpPr>
          <p:nvPr>
            <p:ph type="sldNum" sz="quarter" idx="12"/>
          </p:nvPr>
        </p:nvSpPr>
        <p:spPr/>
        <p:txBody>
          <a:body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3922245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862F9-BB2C-4D72-BED9-CF37B61E42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8202828-F74D-4DB7-95D4-269C0125C1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0D4E7B5-8844-4586-9DC4-B506C25B3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F0D5B25-CF86-46AF-969B-147EFF9E498E}"/>
              </a:ext>
            </a:extLst>
          </p:cNvPr>
          <p:cNvSpPr>
            <a:spLocks noGrp="1"/>
          </p:cNvSpPr>
          <p:nvPr>
            <p:ph type="dt" sz="half" idx="10"/>
          </p:nvPr>
        </p:nvSpPr>
        <p:spPr/>
        <p:txBody>
          <a:bodyPr/>
          <a:lstStyle/>
          <a:p>
            <a:fld id="{A7F11998-1B71-4703-9660-A017E79600DA}" type="datetimeFigureOut">
              <a:rPr lang="zh-CN" altLang="en-US" smtClean="0"/>
              <a:t>2018/5/11</a:t>
            </a:fld>
            <a:endParaRPr lang="zh-CN" altLang="en-US"/>
          </a:p>
        </p:txBody>
      </p:sp>
      <p:sp>
        <p:nvSpPr>
          <p:cNvPr id="6" name="页脚占位符 5">
            <a:extLst>
              <a:ext uri="{FF2B5EF4-FFF2-40B4-BE49-F238E27FC236}">
                <a16:creationId xmlns:a16="http://schemas.microsoft.com/office/drawing/2014/main" id="{340A5837-2C86-445E-94CD-E72E0CA0333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0BAFAC-948C-4C59-B3B7-FD804BC3DF42}"/>
              </a:ext>
            </a:extLst>
          </p:cNvPr>
          <p:cNvSpPr>
            <a:spLocks noGrp="1"/>
          </p:cNvSpPr>
          <p:nvPr>
            <p:ph type="sldNum" sz="quarter" idx="12"/>
          </p:nvPr>
        </p:nvSpPr>
        <p:spPr/>
        <p:txBody>
          <a:body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1634700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20EC36-C7D4-43E7-8CA9-DAE38C5D279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2D57374-22CE-491D-9798-B31426ADBE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72D5524-EDFC-4790-94E3-CA4DC4CB61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93A24B8-CF13-4029-83F1-8E2C94D10C85}"/>
              </a:ext>
            </a:extLst>
          </p:cNvPr>
          <p:cNvSpPr>
            <a:spLocks noGrp="1"/>
          </p:cNvSpPr>
          <p:nvPr>
            <p:ph type="dt" sz="half" idx="10"/>
          </p:nvPr>
        </p:nvSpPr>
        <p:spPr/>
        <p:txBody>
          <a:bodyPr/>
          <a:lstStyle/>
          <a:p>
            <a:fld id="{A7F11998-1B71-4703-9660-A017E79600DA}" type="datetimeFigureOut">
              <a:rPr lang="zh-CN" altLang="en-US" smtClean="0"/>
              <a:t>2018/5/11</a:t>
            </a:fld>
            <a:endParaRPr lang="zh-CN" altLang="en-US"/>
          </a:p>
        </p:txBody>
      </p:sp>
      <p:sp>
        <p:nvSpPr>
          <p:cNvPr id="6" name="页脚占位符 5">
            <a:extLst>
              <a:ext uri="{FF2B5EF4-FFF2-40B4-BE49-F238E27FC236}">
                <a16:creationId xmlns:a16="http://schemas.microsoft.com/office/drawing/2014/main" id="{D9766A60-F117-4C25-8049-ED8858C305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0F3D1F-50DD-46CF-9304-B99F1DFDACBD}"/>
              </a:ext>
            </a:extLst>
          </p:cNvPr>
          <p:cNvSpPr>
            <a:spLocks noGrp="1"/>
          </p:cNvSpPr>
          <p:nvPr>
            <p:ph type="sldNum" sz="quarter" idx="12"/>
          </p:nvPr>
        </p:nvSpPr>
        <p:spPr/>
        <p:txBody>
          <a:body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904426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9DC5C05-EECC-4CFF-8BF0-5D773F3533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23A39D8-BAA9-4F68-9AEB-08AAB6832A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A3CCF55-94DE-439E-B7CF-73675C3167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11998-1B71-4703-9660-A017E79600DA}" type="datetimeFigureOut">
              <a:rPr lang="zh-CN" altLang="en-US" smtClean="0"/>
              <a:t>2018/5/11</a:t>
            </a:fld>
            <a:endParaRPr lang="zh-CN" altLang="en-US"/>
          </a:p>
        </p:txBody>
      </p:sp>
      <p:sp>
        <p:nvSpPr>
          <p:cNvPr id="5" name="页脚占位符 4">
            <a:extLst>
              <a:ext uri="{FF2B5EF4-FFF2-40B4-BE49-F238E27FC236}">
                <a16:creationId xmlns:a16="http://schemas.microsoft.com/office/drawing/2014/main" id="{F4DC1575-7D84-4CDF-A5E0-8416457102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A66EF45-06C8-471E-B40F-081CC2383C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2441194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3.png"/><Relationship Id="rId2" Type="http://schemas.openxmlformats.org/officeDocument/2006/relationships/image" Target="../media/image39.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0.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85B49B-0F93-40B5-AE25-2912AA809219}"/>
              </a:ext>
            </a:extLst>
          </p:cNvPr>
          <p:cNvSpPr>
            <a:spLocks noGrp="1"/>
          </p:cNvSpPr>
          <p:nvPr>
            <p:ph type="ctrTitle"/>
          </p:nvPr>
        </p:nvSpPr>
        <p:spPr/>
        <p:txBody>
          <a:bodyPr/>
          <a:lstStyle/>
          <a:p>
            <a:r>
              <a:rPr lang="zh-CN" altLang="en-US" dirty="0"/>
              <a:t>计算机组成原理</a:t>
            </a:r>
          </a:p>
        </p:txBody>
      </p:sp>
      <p:sp>
        <p:nvSpPr>
          <p:cNvPr id="3" name="副标题 2">
            <a:extLst>
              <a:ext uri="{FF2B5EF4-FFF2-40B4-BE49-F238E27FC236}">
                <a16:creationId xmlns:a16="http://schemas.microsoft.com/office/drawing/2014/main" id="{CBF44B6B-C202-4A7A-9EC8-BEF476F737BA}"/>
              </a:ext>
            </a:extLst>
          </p:cNvPr>
          <p:cNvSpPr>
            <a:spLocks noGrp="1"/>
          </p:cNvSpPr>
          <p:nvPr>
            <p:ph type="subTitle" idx="1"/>
          </p:nvPr>
        </p:nvSpPr>
        <p:spPr>
          <a:xfrm>
            <a:off x="1524000" y="4079875"/>
            <a:ext cx="9144000" cy="1655762"/>
          </a:xfrm>
        </p:spPr>
        <p:txBody>
          <a:bodyPr>
            <a:normAutofit lnSpcReduction="10000"/>
          </a:bodyPr>
          <a:lstStyle/>
          <a:p>
            <a:r>
              <a:rPr lang="en-US" altLang="zh-CN" sz="3200" dirty="0">
                <a:latin typeface="Calibri" panose="020F0502020204030204" pitchFamily="34" charset="0"/>
                <a:cs typeface="Calibri" panose="020F0502020204030204" pitchFamily="34" charset="0"/>
              </a:rPr>
              <a:t>Chapter 4</a:t>
            </a:r>
          </a:p>
          <a:p>
            <a:r>
              <a:rPr lang="zh-CN" altLang="en-US" sz="3200" dirty="0">
                <a:latin typeface="Calibri" panose="020F0502020204030204" pitchFamily="34" charset="0"/>
                <a:cs typeface="Calibri" panose="020F0502020204030204" pitchFamily="34" charset="0"/>
              </a:rPr>
              <a:t>复习</a:t>
            </a:r>
            <a:endParaRPr lang="en-US" altLang="zh-CN" sz="3200" dirty="0">
              <a:latin typeface="Calibri" panose="020F0502020204030204" pitchFamily="34" charset="0"/>
              <a:cs typeface="Calibri" panose="020F0502020204030204" pitchFamily="34" charset="0"/>
            </a:endParaRPr>
          </a:p>
          <a:p>
            <a:r>
              <a:rPr lang="en-US" altLang="zh-CN" sz="3200" dirty="0">
                <a:latin typeface="Calibri" panose="020F0502020204030204" pitchFamily="34" charset="0"/>
                <a:cs typeface="Calibri" panose="020F0502020204030204" pitchFamily="34" charset="0"/>
              </a:rPr>
              <a:t>B</a:t>
            </a:r>
          </a:p>
        </p:txBody>
      </p:sp>
    </p:spTree>
    <p:extLst>
      <p:ext uri="{BB962C8B-B14F-4D97-AF65-F5344CB8AC3E}">
        <p14:creationId xmlns:p14="http://schemas.microsoft.com/office/powerpoint/2010/main" val="65072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第六个知识点：</a:t>
            </a:r>
            <a:endParaRPr lang="en-US" altLang="zh-CN" sz="2400" dirty="0">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6EA114C4-70C4-4E19-B7BD-2C7E50EEE6B4}"/>
              </a:ext>
            </a:extLst>
          </p:cNvPr>
          <p:cNvSpPr/>
          <p:nvPr/>
        </p:nvSpPr>
        <p:spPr>
          <a:xfrm>
            <a:off x="825953" y="798977"/>
            <a:ext cx="2397708" cy="461665"/>
          </a:xfrm>
          <a:prstGeom prst="rect">
            <a:avLst/>
          </a:prstGeom>
        </p:spPr>
        <p:txBody>
          <a:bodyPr wrap="none">
            <a:spAutoFit/>
          </a:bodyPr>
          <a:lstStyle/>
          <a:p>
            <a:r>
              <a:rPr lang="en-US" altLang="zh-CN" sz="2400" dirty="0">
                <a:latin typeface="Calibri" panose="020F0502020204030204" pitchFamily="34" charset="0"/>
                <a:cs typeface="Calibri" panose="020F0502020204030204" pitchFamily="34" charset="0"/>
              </a:rPr>
              <a:t>Branch Prediction</a:t>
            </a:r>
            <a:endParaRPr lang="zh-CN" altLang="en-US" sz="2400" dirty="0">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4F09669A-01A8-4767-AE4B-2558708DBB2A}"/>
              </a:ext>
            </a:extLst>
          </p:cNvPr>
          <p:cNvPicPr>
            <a:picLocks noChangeAspect="1"/>
          </p:cNvPicPr>
          <p:nvPr/>
        </p:nvPicPr>
        <p:blipFill>
          <a:blip r:embed="rId2"/>
          <a:stretch>
            <a:fillRect/>
          </a:stretch>
        </p:blipFill>
        <p:spPr>
          <a:xfrm>
            <a:off x="2614732" y="1330779"/>
            <a:ext cx="6820491" cy="5334462"/>
          </a:xfrm>
          <a:prstGeom prst="rect">
            <a:avLst/>
          </a:prstGeom>
        </p:spPr>
      </p:pic>
    </p:spTree>
    <p:extLst>
      <p:ext uri="{BB962C8B-B14F-4D97-AF65-F5344CB8AC3E}">
        <p14:creationId xmlns:p14="http://schemas.microsoft.com/office/powerpoint/2010/main" val="3596902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第六个知识点：</a:t>
            </a:r>
            <a:endParaRPr lang="en-US" altLang="zh-CN" sz="2400" dirty="0">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6EA114C4-70C4-4E19-B7BD-2C7E50EEE6B4}"/>
              </a:ext>
            </a:extLst>
          </p:cNvPr>
          <p:cNvSpPr/>
          <p:nvPr/>
        </p:nvSpPr>
        <p:spPr>
          <a:xfrm>
            <a:off x="825953" y="798977"/>
            <a:ext cx="2397708" cy="461665"/>
          </a:xfrm>
          <a:prstGeom prst="rect">
            <a:avLst/>
          </a:prstGeom>
        </p:spPr>
        <p:txBody>
          <a:bodyPr wrap="none">
            <a:spAutoFit/>
          </a:bodyPr>
          <a:lstStyle/>
          <a:p>
            <a:r>
              <a:rPr lang="en-US" altLang="zh-CN" sz="2400" dirty="0">
                <a:latin typeface="Calibri" panose="020F0502020204030204" pitchFamily="34" charset="0"/>
                <a:cs typeface="Calibri" panose="020F0502020204030204" pitchFamily="34" charset="0"/>
              </a:rPr>
              <a:t>Branch Prediction</a:t>
            </a:r>
            <a:endParaRPr lang="zh-CN" altLang="en-US" sz="2400" dirty="0">
              <a:latin typeface="Calibri" panose="020F0502020204030204" pitchFamily="34" charset="0"/>
              <a:cs typeface="Calibri" panose="020F0502020204030204" pitchFamily="34" charset="0"/>
            </a:endParaRPr>
          </a:p>
        </p:txBody>
      </p:sp>
      <p:sp>
        <p:nvSpPr>
          <p:cNvPr id="2" name="矩形 1">
            <a:extLst>
              <a:ext uri="{FF2B5EF4-FFF2-40B4-BE49-F238E27FC236}">
                <a16:creationId xmlns:a16="http://schemas.microsoft.com/office/drawing/2014/main" id="{2B35023E-53C3-44B8-B766-2BCA36E040CD}"/>
              </a:ext>
            </a:extLst>
          </p:cNvPr>
          <p:cNvSpPr/>
          <p:nvPr/>
        </p:nvSpPr>
        <p:spPr>
          <a:xfrm>
            <a:off x="1437395" y="1886498"/>
            <a:ext cx="2735205" cy="369332"/>
          </a:xfrm>
          <a:prstGeom prst="rect">
            <a:avLst/>
          </a:prstGeom>
        </p:spPr>
        <p:txBody>
          <a:bodyPr wrap="square">
            <a:spAutoFit/>
          </a:bodyPr>
          <a:lstStyle/>
          <a:p>
            <a:r>
              <a:rPr lang="zh-CN" altLang="en-US" dirty="0">
                <a:latin typeface="Calibri" panose="020F0502020204030204" pitchFamily="34" charset="0"/>
                <a:cs typeface="Calibri" panose="020F0502020204030204" pitchFamily="34" charset="0"/>
              </a:rPr>
              <a:t>Static branch prediction</a:t>
            </a:r>
          </a:p>
        </p:txBody>
      </p:sp>
      <p:sp>
        <p:nvSpPr>
          <p:cNvPr id="4" name="矩形 3">
            <a:extLst>
              <a:ext uri="{FF2B5EF4-FFF2-40B4-BE49-F238E27FC236}">
                <a16:creationId xmlns:a16="http://schemas.microsoft.com/office/drawing/2014/main" id="{836E01B4-D92C-4E92-9579-A4FB0D88BF9A}"/>
              </a:ext>
            </a:extLst>
          </p:cNvPr>
          <p:cNvSpPr/>
          <p:nvPr/>
        </p:nvSpPr>
        <p:spPr>
          <a:xfrm>
            <a:off x="1437395" y="4151835"/>
            <a:ext cx="3072878" cy="369332"/>
          </a:xfrm>
          <a:prstGeom prst="rect">
            <a:avLst/>
          </a:prstGeom>
        </p:spPr>
        <p:txBody>
          <a:bodyPr wrap="square">
            <a:spAutoFit/>
          </a:bodyPr>
          <a:lstStyle/>
          <a:p>
            <a:r>
              <a:rPr lang="zh-CN" altLang="en-US" dirty="0">
                <a:latin typeface="Calibri" panose="020F0502020204030204" pitchFamily="34" charset="0"/>
                <a:cs typeface="Calibri" panose="020F0502020204030204" pitchFamily="34" charset="0"/>
              </a:rPr>
              <a:t>Dynamic branch prediction</a:t>
            </a:r>
          </a:p>
        </p:txBody>
      </p:sp>
      <p:sp>
        <p:nvSpPr>
          <p:cNvPr id="5" name="左大括号 4">
            <a:extLst>
              <a:ext uri="{FF2B5EF4-FFF2-40B4-BE49-F238E27FC236}">
                <a16:creationId xmlns:a16="http://schemas.microsoft.com/office/drawing/2014/main" id="{8C85818A-933B-4BBD-BE77-9752F956F5FF}"/>
              </a:ext>
            </a:extLst>
          </p:cNvPr>
          <p:cNvSpPr/>
          <p:nvPr/>
        </p:nvSpPr>
        <p:spPr>
          <a:xfrm>
            <a:off x="1091560" y="2068497"/>
            <a:ext cx="301496" cy="2268004"/>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12E1B8E-B46A-4E56-9F44-577E92B53CB7}"/>
              </a:ext>
            </a:extLst>
          </p:cNvPr>
          <p:cNvSpPr/>
          <p:nvPr/>
        </p:nvSpPr>
        <p:spPr>
          <a:xfrm>
            <a:off x="2804997" y="2443767"/>
            <a:ext cx="3726665" cy="369332"/>
          </a:xfrm>
          <a:prstGeom prst="rect">
            <a:avLst/>
          </a:prstGeom>
        </p:spPr>
        <p:txBody>
          <a:bodyPr wrap="square">
            <a:spAutoFit/>
          </a:bodyPr>
          <a:lstStyle/>
          <a:p>
            <a:r>
              <a:rPr lang="zh-CN" altLang="en-US" i="1" dirty="0">
                <a:latin typeface="Calibri" panose="020F0502020204030204" pitchFamily="34" charset="0"/>
                <a:cs typeface="Calibri" panose="020F0502020204030204" pitchFamily="34" charset="0"/>
              </a:rPr>
              <a:t>Based on typical branch behavior</a:t>
            </a:r>
          </a:p>
        </p:txBody>
      </p:sp>
      <p:sp>
        <p:nvSpPr>
          <p:cNvPr id="9" name="矩形 8">
            <a:extLst>
              <a:ext uri="{FF2B5EF4-FFF2-40B4-BE49-F238E27FC236}">
                <a16:creationId xmlns:a16="http://schemas.microsoft.com/office/drawing/2014/main" id="{510277B6-2A78-4520-B9D5-581BD7157640}"/>
              </a:ext>
            </a:extLst>
          </p:cNvPr>
          <p:cNvSpPr/>
          <p:nvPr/>
        </p:nvSpPr>
        <p:spPr>
          <a:xfrm>
            <a:off x="2804997" y="4806267"/>
            <a:ext cx="5018246" cy="646331"/>
          </a:xfrm>
          <a:prstGeom prst="rect">
            <a:avLst/>
          </a:prstGeom>
        </p:spPr>
        <p:txBody>
          <a:bodyPr wrap="square">
            <a:spAutoFit/>
          </a:bodyPr>
          <a:lstStyle/>
          <a:p>
            <a:r>
              <a:rPr lang="zh-CN" altLang="en-US" i="1" dirty="0">
                <a:latin typeface="Calibri" panose="020F0502020204030204" pitchFamily="34" charset="0"/>
                <a:cs typeface="Calibri" panose="020F0502020204030204" pitchFamily="34" charset="0"/>
              </a:rPr>
              <a:t>Hardware measures actual branch behavior</a:t>
            </a:r>
          </a:p>
          <a:p>
            <a:r>
              <a:rPr lang="zh-CN" altLang="en-US" i="1" dirty="0">
                <a:latin typeface="Calibri" panose="020F0502020204030204" pitchFamily="34" charset="0"/>
                <a:cs typeface="Calibri" panose="020F0502020204030204" pitchFamily="34" charset="0"/>
              </a:rPr>
              <a:t>• e.g., record recent history of each branch</a:t>
            </a:r>
          </a:p>
        </p:txBody>
      </p:sp>
      <p:sp>
        <p:nvSpPr>
          <p:cNvPr id="10" name="矩形 9">
            <a:extLst>
              <a:ext uri="{FF2B5EF4-FFF2-40B4-BE49-F238E27FC236}">
                <a16:creationId xmlns:a16="http://schemas.microsoft.com/office/drawing/2014/main" id="{7DF00BF3-4581-4BA2-9297-C145BDD89126}"/>
              </a:ext>
            </a:extLst>
          </p:cNvPr>
          <p:cNvSpPr/>
          <p:nvPr/>
        </p:nvSpPr>
        <p:spPr>
          <a:xfrm>
            <a:off x="2804997" y="5635705"/>
            <a:ext cx="6900915" cy="646331"/>
          </a:xfrm>
          <a:prstGeom prst="rect">
            <a:avLst/>
          </a:prstGeom>
        </p:spPr>
        <p:txBody>
          <a:bodyPr wrap="square">
            <a:spAutoFit/>
          </a:bodyPr>
          <a:lstStyle/>
          <a:p>
            <a:r>
              <a:rPr lang="zh-CN" altLang="en-US" i="1" dirty="0">
                <a:latin typeface="Calibri" panose="020F0502020204030204" pitchFamily="34" charset="0"/>
                <a:cs typeface="Calibri" panose="020F0502020204030204" pitchFamily="34" charset="0"/>
              </a:rPr>
              <a:t>Assume future behavior will continue the trend</a:t>
            </a:r>
          </a:p>
          <a:p>
            <a:r>
              <a:rPr lang="zh-CN" altLang="en-US" i="1" dirty="0">
                <a:latin typeface="Calibri" panose="020F0502020204030204" pitchFamily="34" charset="0"/>
                <a:cs typeface="Calibri" panose="020F0502020204030204" pitchFamily="34" charset="0"/>
              </a:rPr>
              <a:t>• When wrong, stall while re-fetching, and update history</a:t>
            </a:r>
          </a:p>
        </p:txBody>
      </p:sp>
    </p:spTree>
    <p:extLst>
      <p:ext uri="{BB962C8B-B14F-4D97-AF65-F5344CB8AC3E}">
        <p14:creationId xmlns:p14="http://schemas.microsoft.com/office/powerpoint/2010/main" val="2282327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第七个知识点：</a:t>
            </a:r>
            <a:endParaRPr lang="en-US" altLang="zh-CN" sz="2400" dirty="0">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6EA114C4-70C4-4E19-B7BD-2C7E50EEE6B4}"/>
              </a:ext>
            </a:extLst>
          </p:cNvPr>
          <p:cNvSpPr/>
          <p:nvPr/>
        </p:nvSpPr>
        <p:spPr>
          <a:xfrm>
            <a:off x="825953" y="798977"/>
            <a:ext cx="1534331" cy="461665"/>
          </a:xfrm>
          <a:prstGeom prst="rect">
            <a:avLst/>
          </a:prstGeom>
        </p:spPr>
        <p:txBody>
          <a:bodyPr wrap="none">
            <a:spAutoFit/>
          </a:bodyPr>
          <a:lstStyle/>
          <a:p>
            <a:r>
              <a:rPr lang="en-US" altLang="zh-CN" sz="2400" dirty="0">
                <a:latin typeface="Calibri" panose="020F0502020204030204" pitchFamily="34" charset="0"/>
                <a:cs typeface="Calibri" panose="020F0502020204030204" pitchFamily="34" charset="0"/>
              </a:rPr>
              <a:t>Parallelism</a:t>
            </a:r>
            <a:endParaRPr lang="zh-CN" altLang="en-US" sz="2400" dirty="0">
              <a:latin typeface="Calibri" panose="020F0502020204030204" pitchFamily="34" charset="0"/>
              <a:cs typeface="Calibri" panose="020F0502020204030204" pitchFamily="34" charset="0"/>
            </a:endParaRPr>
          </a:p>
        </p:txBody>
      </p:sp>
      <p:sp>
        <p:nvSpPr>
          <p:cNvPr id="3" name="矩形 2">
            <a:extLst>
              <a:ext uri="{FF2B5EF4-FFF2-40B4-BE49-F238E27FC236}">
                <a16:creationId xmlns:a16="http://schemas.microsoft.com/office/drawing/2014/main" id="{E84110A0-9129-4BD1-B2BC-5B29F78BCE48}"/>
              </a:ext>
            </a:extLst>
          </p:cNvPr>
          <p:cNvSpPr/>
          <p:nvPr/>
        </p:nvSpPr>
        <p:spPr>
          <a:xfrm>
            <a:off x="1593118" y="1405195"/>
            <a:ext cx="7862656" cy="707886"/>
          </a:xfrm>
          <a:prstGeom prst="rect">
            <a:avLst/>
          </a:prstGeom>
        </p:spPr>
        <p:txBody>
          <a:bodyPr wrap="square">
            <a:spAutoFit/>
          </a:bodyPr>
          <a:lstStyle/>
          <a:p>
            <a:r>
              <a:rPr lang="zh-CN" altLang="en-US" sz="2000" dirty="0">
                <a:solidFill>
                  <a:srgbClr val="0070C0"/>
                </a:solidFill>
                <a:latin typeface="Calibri" panose="020F0502020204030204" pitchFamily="34" charset="0"/>
                <a:cs typeface="Calibri" panose="020F0502020204030204" pitchFamily="34" charset="0"/>
              </a:rPr>
              <a:t>Pipelining</a:t>
            </a:r>
            <a:r>
              <a:rPr lang="zh-CN" altLang="en-US" sz="2000" dirty="0">
                <a:latin typeface="Calibri" panose="020F0502020204030204" pitchFamily="34" charset="0"/>
                <a:cs typeface="Calibri" panose="020F0502020204030204" pitchFamily="34" charset="0"/>
              </a:rPr>
              <a:t> exploits the potential </a:t>
            </a:r>
            <a:r>
              <a:rPr lang="zh-CN" altLang="en-US" sz="2000" dirty="0">
                <a:solidFill>
                  <a:srgbClr val="C00000"/>
                </a:solidFill>
                <a:latin typeface="Calibri" panose="020F0502020204030204" pitchFamily="34" charset="0"/>
                <a:cs typeface="Calibri" panose="020F0502020204030204" pitchFamily="34" charset="0"/>
              </a:rPr>
              <a:t>parallelism</a:t>
            </a:r>
            <a:r>
              <a:rPr lang="zh-CN" altLang="en-US" sz="2000" dirty="0">
                <a:latin typeface="Calibri" panose="020F0502020204030204" pitchFamily="34" charset="0"/>
                <a:cs typeface="Calibri" panose="020F0502020204030204" pitchFamily="34" charset="0"/>
              </a:rPr>
              <a:t> among instructions. This parallelism is called </a:t>
            </a:r>
            <a:r>
              <a:rPr lang="zh-CN" altLang="en-US" sz="2000" dirty="0">
                <a:solidFill>
                  <a:srgbClr val="0070C0"/>
                </a:solidFill>
                <a:latin typeface="Calibri" panose="020F0502020204030204" pitchFamily="34" charset="0"/>
                <a:cs typeface="Calibri" panose="020F0502020204030204" pitchFamily="34" charset="0"/>
              </a:rPr>
              <a:t>instruction-level parallelism (ILP)</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a:t>
            </a:r>
            <a:r>
              <a:rPr lang="zh-CN" altLang="en-US" sz="2000" dirty="0">
                <a:latin typeface="Calibri" panose="020F0502020204030204" pitchFamily="34" charset="0"/>
                <a:cs typeface="Calibri" panose="020F0502020204030204" pitchFamily="34" charset="0"/>
              </a:rPr>
              <a:t>指令级并行</a:t>
            </a:r>
            <a:r>
              <a:rPr lang="en-US" altLang="zh-CN" sz="2000" dirty="0">
                <a:latin typeface="Calibri" panose="020F0502020204030204" pitchFamily="34" charset="0"/>
                <a:cs typeface="Calibri" panose="020F0502020204030204" pitchFamily="34" charset="0"/>
              </a:rPr>
              <a:t>]</a:t>
            </a:r>
            <a:endParaRPr lang="zh-CN" altLang="en-US" sz="2000" dirty="0">
              <a:latin typeface="Calibri" panose="020F0502020204030204" pitchFamily="34" charset="0"/>
              <a:cs typeface="Calibri" panose="020F0502020204030204" pitchFamily="34" charset="0"/>
            </a:endParaRPr>
          </a:p>
        </p:txBody>
      </p:sp>
      <p:sp>
        <p:nvSpPr>
          <p:cNvPr id="11" name="文本框 10">
            <a:extLst>
              <a:ext uri="{FF2B5EF4-FFF2-40B4-BE49-F238E27FC236}">
                <a16:creationId xmlns:a16="http://schemas.microsoft.com/office/drawing/2014/main" id="{C4E827BB-2729-4201-BED7-88E0C98B9A06}"/>
              </a:ext>
            </a:extLst>
          </p:cNvPr>
          <p:cNvSpPr txBox="1"/>
          <p:nvPr/>
        </p:nvSpPr>
        <p:spPr>
          <a:xfrm>
            <a:off x="1593118" y="2396971"/>
            <a:ext cx="2947386"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To increase ILP:</a:t>
            </a:r>
            <a:endParaRPr lang="zh-CN" altLang="en-US" sz="2400" dirty="0">
              <a:latin typeface="Calibri" panose="020F0502020204030204" pitchFamily="34" charset="0"/>
              <a:cs typeface="Calibri" panose="020F0502020204030204" pitchFamily="34" charset="0"/>
            </a:endParaRPr>
          </a:p>
        </p:txBody>
      </p:sp>
      <p:sp>
        <p:nvSpPr>
          <p:cNvPr id="12" name="矩形 11">
            <a:extLst>
              <a:ext uri="{FF2B5EF4-FFF2-40B4-BE49-F238E27FC236}">
                <a16:creationId xmlns:a16="http://schemas.microsoft.com/office/drawing/2014/main" id="{55F3ADA4-A01A-4AE3-952A-0E338D385754}"/>
              </a:ext>
            </a:extLst>
          </p:cNvPr>
          <p:cNvSpPr/>
          <p:nvPr/>
        </p:nvSpPr>
        <p:spPr>
          <a:xfrm>
            <a:off x="2143321" y="3142526"/>
            <a:ext cx="1846980" cy="400110"/>
          </a:xfrm>
          <a:prstGeom prst="rect">
            <a:avLst/>
          </a:prstGeom>
        </p:spPr>
        <p:txBody>
          <a:bodyPr wrap="none">
            <a:spAutoFit/>
          </a:bodyPr>
          <a:lstStyle/>
          <a:p>
            <a:r>
              <a:rPr lang="zh-CN" altLang="en-US" sz="2000" dirty="0">
                <a:latin typeface="Calibri" panose="020F0502020204030204" pitchFamily="34" charset="0"/>
                <a:cs typeface="Calibri" panose="020F0502020204030204" pitchFamily="34" charset="0"/>
              </a:rPr>
              <a:t>Deeper pipeline</a:t>
            </a:r>
          </a:p>
        </p:txBody>
      </p:sp>
      <p:grpSp>
        <p:nvGrpSpPr>
          <p:cNvPr id="19" name="组合 18">
            <a:extLst>
              <a:ext uri="{FF2B5EF4-FFF2-40B4-BE49-F238E27FC236}">
                <a16:creationId xmlns:a16="http://schemas.microsoft.com/office/drawing/2014/main" id="{5A9CED5A-0231-46D1-9B0F-728914990686}"/>
              </a:ext>
            </a:extLst>
          </p:cNvPr>
          <p:cNvGrpSpPr/>
          <p:nvPr/>
        </p:nvGrpSpPr>
        <p:grpSpPr>
          <a:xfrm>
            <a:off x="2740665" y="3733701"/>
            <a:ext cx="3311371" cy="332887"/>
            <a:chOff x="2574524" y="3666478"/>
            <a:chExt cx="3311371" cy="332887"/>
          </a:xfrm>
        </p:grpSpPr>
        <p:sp>
          <p:nvSpPr>
            <p:cNvPr id="13" name="矩形: 圆角 12">
              <a:extLst>
                <a:ext uri="{FF2B5EF4-FFF2-40B4-BE49-F238E27FC236}">
                  <a16:creationId xmlns:a16="http://schemas.microsoft.com/office/drawing/2014/main" id="{2B543C24-7765-4588-BFFB-715D9B3BD1B0}"/>
                </a:ext>
              </a:extLst>
            </p:cNvPr>
            <p:cNvSpPr/>
            <p:nvPr/>
          </p:nvSpPr>
          <p:spPr>
            <a:xfrm>
              <a:off x="2574524" y="3666478"/>
              <a:ext cx="3311371" cy="33288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198191D0-73BC-4193-917A-04C018DF4997}"/>
                </a:ext>
              </a:extLst>
            </p:cNvPr>
            <p:cNvCxnSpPr/>
            <p:nvPr/>
          </p:nvCxnSpPr>
          <p:spPr>
            <a:xfrm>
              <a:off x="3231472" y="3666478"/>
              <a:ext cx="0" cy="3328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DEA7F84F-1F1B-4BEC-9CAF-84D6B5AAC7E6}"/>
                </a:ext>
              </a:extLst>
            </p:cNvPr>
            <p:cNvCxnSpPr/>
            <p:nvPr/>
          </p:nvCxnSpPr>
          <p:spPr>
            <a:xfrm>
              <a:off x="3878763" y="3666478"/>
              <a:ext cx="0" cy="3328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47B60892-0606-4212-A11B-18D1F54FCF8E}"/>
                </a:ext>
              </a:extLst>
            </p:cNvPr>
            <p:cNvCxnSpPr/>
            <p:nvPr/>
          </p:nvCxnSpPr>
          <p:spPr>
            <a:xfrm>
              <a:off x="5201536" y="3666478"/>
              <a:ext cx="0" cy="3328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F61253B6-C008-4785-AEF4-D6D4F74389CC}"/>
                </a:ext>
              </a:extLst>
            </p:cNvPr>
            <p:cNvCxnSpPr/>
            <p:nvPr/>
          </p:nvCxnSpPr>
          <p:spPr>
            <a:xfrm>
              <a:off x="4540504" y="3666478"/>
              <a:ext cx="0" cy="3328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id="{2F52F283-7B34-4A2D-9D05-D8D82D952DEB}"/>
              </a:ext>
            </a:extLst>
          </p:cNvPr>
          <p:cNvGrpSpPr/>
          <p:nvPr/>
        </p:nvGrpSpPr>
        <p:grpSpPr>
          <a:xfrm>
            <a:off x="2740664" y="4417701"/>
            <a:ext cx="3311371" cy="363175"/>
            <a:chOff x="2574524" y="3652965"/>
            <a:chExt cx="3311371" cy="363175"/>
          </a:xfrm>
        </p:grpSpPr>
        <p:sp>
          <p:nvSpPr>
            <p:cNvPr id="23" name="矩形: 圆角 22">
              <a:extLst>
                <a:ext uri="{FF2B5EF4-FFF2-40B4-BE49-F238E27FC236}">
                  <a16:creationId xmlns:a16="http://schemas.microsoft.com/office/drawing/2014/main" id="{45C3FDE6-2B31-48C8-B0E6-E30A8A5A0F4C}"/>
                </a:ext>
              </a:extLst>
            </p:cNvPr>
            <p:cNvSpPr/>
            <p:nvPr/>
          </p:nvSpPr>
          <p:spPr>
            <a:xfrm>
              <a:off x="2574524" y="3666478"/>
              <a:ext cx="3311371" cy="33288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a:extLst>
                <a:ext uri="{FF2B5EF4-FFF2-40B4-BE49-F238E27FC236}">
                  <a16:creationId xmlns:a16="http://schemas.microsoft.com/office/drawing/2014/main" id="{AA2CE099-3010-42E5-B7A4-61569CA11A08}"/>
                </a:ext>
              </a:extLst>
            </p:cNvPr>
            <p:cNvCxnSpPr/>
            <p:nvPr/>
          </p:nvCxnSpPr>
          <p:spPr>
            <a:xfrm>
              <a:off x="2915891" y="3666476"/>
              <a:ext cx="0" cy="3328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0C81ED2A-49AF-4AFF-BDB3-7EAFC8346116}"/>
                </a:ext>
              </a:extLst>
            </p:cNvPr>
            <p:cNvCxnSpPr/>
            <p:nvPr/>
          </p:nvCxnSpPr>
          <p:spPr>
            <a:xfrm>
              <a:off x="3602777" y="3652965"/>
              <a:ext cx="0" cy="3328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007A11E2-F713-4B14-A165-90C7E9BD84BF}"/>
                </a:ext>
              </a:extLst>
            </p:cNvPr>
            <p:cNvCxnSpPr/>
            <p:nvPr/>
          </p:nvCxnSpPr>
          <p:spPr>
            <a:xfrm>
              <a:off x="5473716" y="3683253"/>
              <a:ext cx="0" cy="3328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BAD4758A-0FA9-42ED-92F3-AF567EB13276}"/>
                </a:ext>
              </a:extLst>
            </p:cNvPr>
            <p:cNvCxnSpPr/>
            <p:nvPr/>
          </p:nvCxnSpPr>
          <p:spPr>
            <a:xfrm>
              <a:off x="4369925" y="3666476"/>
              <a:ext cx="0" cy="3328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84C06E1B-0477-4310-9B7F-B0C846F139D4}"/>
                </a:ext>
              </a:extLst>
            </p:cNvPr>
            <p:cNvCxnSpPr/>
            <p:nvPr/>
          </p:nvCxnSpPr>
          <p:spPr>
            <a:xfrm>
              <a:off x="3231473" y="3666476"/>
              <a:ext cx="0" cy="3328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B1CF5A4C-31D3-4E3E-AF94-0633462805E6}"/>
                </a:ext>
              </a:extLst>
            </p:cNvPr>
            <p:cNvCxnSpPr/>
            <p:nvPr/>
          </p:nvCxnSpPr>
          <p:spPr>
            <a:xfrm>
              <a:off x="3988885" y="3666476"/>
              <a:ext cx="0" cy="3328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FFF457D1-625D-4053-8FA0-2AC387EF860C}"/>
                </a:ext>
              </a:extLst>
            </p:cNvPr>
            <p:cNvCxnSpPr/>
            <p:nvPr/>
          </p:nvCxnSpPr>
          <p:spPr>
            <a:xfrm>
              <a:off x="5083522" y="3666476"/>
              <a:ext cx="0" cy="3328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E0C2B83E-4647-42C0-AF5E-47D001BBC9FD}"/>
                </a:ext>
              </a:extLst>
            </p:cNvPr>
            <p:cNvCxnSpPr/>
            <p:nvPr/>
          </p:nvCxnSpPr>
          <p:spPr>
            <a:xfrm>
              <a:off x="4743487" y="3666476"/>
              <a:ext cx="0" cy="3328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 name="直接箭头连接符 32">
            <a:extLst>
              <a:ext uri="{FF2B5EF4-FFF2-40B4-BE49-F238E27FC236}">
                <a16:creationId xmlns:a16="http://schemas.microsoft.com/office/drawing/2014/main" id="{2C0FB6E7-9EB9-4CE5-B893-9B63E99E74AB}"/>
              </a:ext>
            </a:extLst>
          </p:cNvPr>
          <p:cNvCxnSpPr>
            <a:stCxn id="13" idx="2"/>
            <a:endCxn id="23" idx="0"/>
          </p:cNvCxnSpPr>
          <p:nvPr/>
        </p:nvCxnSpPr>
        <p:spPr>
          <a:xfrm flipH="1">
            <a:off x="4396350" y="4066588"/>
            <a:ext cx="1" cy="36462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CD37811C-CEAD-4FB1-BEF4-DDE94EACAED4}"/>
              </a:ext>
            </a:extLst>
          </p:cNvPr>
          <p:cNvSpPr/>
          <p:nvPr/>
        </p:nvSpPr>
        <p:spPr>
          <a:xfrm>
            <a:off x="2143320" y="5213704"/>
            <a:ext cx="2703888" cy="400110"/>
          </a:xfrm>
          <a:prstGeom prst="rect">
            <a:avLst/>
          </a:prstGeom>
        </p:spPr>
        <p:txBody>
          <a:bodyPr wrap="square">
            <a:spAutoFit/>
          </a:bodyPr>
          <a:lstStyle/>
          <a:p>
            <a:r>
              <a:rPr lang="zh-CN" altLang="en-US" sz="2000" dirty="0">
                <a:latin typeface="Calibri" panose="020F0502020204030204" pitchFamily="34" charset="0"/>
                <a:cs typeface="Calibri" panose="020F0502020204030204" pitchFamily="34" charset="0"/>
              </a:rPr>
              <a:t>Multiple issue </a:t>
            </a:r>
            <a:r>
              <a:rPr lang="en-US" altLang="zh-CN" sz="2000" dirty="0">
                <a:latin typeface="Calibri" panose="020F0502020204030204" pitchFamily="34" charset="0"/>
                <a:cs typeface="Calibri" panose="020F0502020204030204" pitchFamily="34" charset="0"/>
              </a:rPr>
              <a:t>(</a:t>
            </a:r>
            <a:r>
              <a:rPr lang="zh-CN" altLang="en-US" sz="2000" dirty="0">
                <a:latin typeface="Calibri" panose="020F0502020204030204" pitchFamily="34" charset="0"/>
                <a:cs typeface="Calibri" panose="020F0502020204030204" pitchFamily="34" charset="0"/>
              </a:rPr>
              <a:t>多发射</a:t>
            </a:r>
            <a:r>
              <a:rPr lang="en-US" altLang="zh-CN" sz="2000" dirty="0">
                <a:latin typeface="Calibri" panose="020F0502020204030204" pitchFamily="34" charset="0"/>
                <a:cs typeface="Calibri" panose="020F0502020204030204" pitchFamily="34" charset="0"/>
              </a:rPr>
              <a:t>)</a:t>
            </a:r>
            <a:endParaRPr lang="zh-CN" altLang="en-US" sz="2000" dirty="0">
              <a:latin typeface="Calibri" panose="020F0502020204030204" pitchFamily="34" charset="0"/>
              <a:cs typeface="Calibri" panose="020F0502020204030204" pitchFamily="34" charset="0"/>
            </a:endParaRPr>
          </a:p>
        </p:txBody>
      </p:sp>
      <p:sp>
        <p:nvSpPr>
          <p:cNvPr id="35" name="左大括号 34">
            <a:extLst>
              <a:ext uri="{FF2B5EF4-FFF2-40B4-BE49-F238E27FC236}">
                <a16:creationId xmlns:a16="http://schemas.microsoft.com/office/drawing/2014/main" id="{89C2361C-F4CB-4C47-BA6B-A344DEB35281}"/>
              </a:ext>
            </a:extLst>
          </p:cNvPr>
          <p:cNvSpPr/>
          <p:nvPr/>
        </p:nvSpPr>
        <p:spPr>
          <a:xfrm>
            <a:off x="1526405" y="3329126"/>
            <a:ext cx="505035" cy="212367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964377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第八个知识点：</a:t>
            </a:r>
            <a:endParaRPr lang="en-US" altLang="zh-CN" sz="2400" dirty="0">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6EA114C4-70C4-4E19-B7BD-2C7E50EEE6B4}"/>
              </a:ext>
            </a:extLst>
          </p:cNvPr>
          <p:cNvSpPr/>
          <p:nvPr/>
        </p:nvSpPr>
        <p:spPr>
          <a:xfrm>
            <a:off x="825953" y="798977"/>
            <a:ext cx="1935145" cy="461665"/>
          </a:xfrm>
          <a:prstGeom prst="rect">
            <a:avLst/>
          </a:prstGeom>
        </p:spPr>
        <p:txBody>
          <a:bodyPr wrap="none">
            <a:spAutoFit/>
          </a:bodyPr>
          <a:lstStyle/>
          <a:p>
            <a:r>
              <a:rPr lang="en-US" altLang="zh-CN" sz="2400" dirty="0">
                <a:latin typeface="Calibri" panose="020F0502020204030204" pitchFamily="34" charset="0"/>
                <a:cs typeface="Calibri" panose="020F0502020204030204" pitchFamily="34" charset="0"/>
              </a:rPr>
              <a:t>Multiple issue</a:t>
            </a:r>
            <a:endParaRPr lang="zh-CN" altLang="en-US" sz="2400" dirty="0">
              <a:latin typeface="Calibri" panose="020F0502020204030204" pitchFamily="34" charset="0"/>
              <a:cs typeface="Calibri" panose="020F0502020204030204" pitchFamily="34" charset="0"/>
            </a:endParaRPr>
          </a:p>
        </p:txBody>
      </p:sp>
      <p:pic>
        <p:nvPicPr>
          <p:cNvPr id="2" name="图片 1">
            <a:extLst>
              <a:ext uri="{FF2B5EF4-FFF2-40B4-BE49-F238E27FC236}">
                <a16:creationId xmlns:a16="http://schemas.microsoft.com/office/drawing/2014/main" id="{C3B3CF58-22D0-43E4-B0F5-5C2E1B9004F4}"/>
              </a:ext>
            </a:extLst>
          </p:cNvPr>
          <p:cNvPicPr>
            <a:picLocks noChangeAspect="1"/>
          </p:cNvPicPr>
          <p:nvPr/>
        </p:nvPicPr>
        <p:blipFill>
          <a:blip r:embed="rId2"/>
          <a:stretch>
            <a:fillRect/>
          </a:stretch>
        </p:blipFill>
        <p:spPr>
          <a:xfrm>
            <a:off x="5778287" y="1582953"/>
            <a:ext cx="6050804" cy="4473328"/>
          </a:xfrm>
          <a:prstGeom prst="rect">
            <a:avLst/>
          </a:prstGeom>
        </p:spPr>
      </p:pic>
      <p:sp>
        <p:nvSpPr>
          <p:cNvPr id="4" name="左大括号 3">
            <a:extLst>
              <a:ext uri="{FF2B5EF4-FFF2-40B4-BE49-F238E27FC236}">
                <a16:creationId xmlns:a16="http://schemas.microsoft.com/office/drawing/2014/main" id="{37B16DF1-1B35-49DC-AC45-EE92AB6F934A}"/>
              </a:ext>
            </a:extLst>
          </p:cNvPr>
          <p:cNvSpPr/>
          <p:nvPr/>
        </p:nvSpPr>
        <p:spPr>
          <a:xfrm>
            <a:off x="594804" y="2228295"/>
            <a:ext cx="301841" cy="2707689"/>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8BC238C4-0F5F-48C9-A130-E3D464829716}"/>
              </a:ext>
            </a:extLst>
          </p:cNvPr>
          <p:cNvSpPr/>
          <p:nvPr/>
        </p:nvSpPr>
        <p:spPr>
          <a:xfrm>
            <a:off x="967995" y="1997462"/>
            <a:ext cx="2673874" cy="461665"/>
          </a:xfrm>
          <a:prstGeom prst="rect">
            <a:avLst/>
          </a:prstGeom>
        </p:spPr>
        <p:txBody>
          <a:bodyPr wrap="none">
            <a:spAutoFit/>
          </a:bodyPr>
          <a:lstStyle/>
          <a:p>
            <a:r>
              <a:rPr lang="en-US" altLang="zh-CN" sz="2400" dirty="0">
                <a:latin typeface="Calibri" panose="020F0502020204030204" pitchFamily="34" charset="0"/>
                <a:cs typeface="Calibri" panose="020F0502020204030204" pitchFamily="34" charset="0"/>
              </a:rPr>
              <a:t>Static multiple issue</a:t>
            </a:r>
            <a:endParaRPr lang="zh-CN" altLang="en-US" sz="2400" dirty="0">
              <a:latin typeface="Calibri" panose="020F0502020204030204" pitchFamily="34" charset="0"/>
              <a:cs typeface="Calibri" panose="020F0502020204030204" pitchFamily="34" charset="0"/>
            </a:endParaRPr>
          </a:p>
        </p:txBody>
      </p:sp>
      <p:sp>
        <p:nvSpPr>
          <p:cNvPr id="36" name="矩形 35">
            <a:extLst>
              <a:ext uri="{FF2B5EF4-FFF2-40B4-BE49-F238E27FC236}">
                <a16:creationId xmlns:a16="http://schemas.microsoft.com/office/drawing/2014/main" id="{2E9D49E8-0F24-4922-92CC-603B7FC1EB57}"/>
              </a:ext>
            </a:extLst>
          </p:cNvPr>
          <p:cNvSpPr/>
          <p:nvPr/>
        </p:nvSpPr>
        <p:spPr>
          <a:xfrm>
            <a:off x="896645" y="4705151"/>
            <a:ext cx="3070071" cy="461665"/>
          </a:xfrm>
          <a:prstGeom prst="rect">
            <a:avLst/>
          </a:prstGeom>
        </p:spPr>
        <p:txBody>
          <a:bodyPr wrap="none">
            <a:spAutoFit/>
          </a:bodyPr>
          <a:lstStyle/>
          <a:p>
            <a:r>
              <a:rPr lang="en-US" altLang="zh-CN" sz="2400" dirty="0">
                <a:latin typeface="Calibri" panose="020F0502020204030204" pitchFamily="34" charset="0"/>
                <a:cs typeface="Calibri" panose="020F0502020204030204" pitchFamily="34" charset="0"/>
              </a:rPr>
              <a:t>Dynamic multiple issue</a:t>
            </a:r>
            <a:endParaRPr lang="zh-CN" altLang="en-US" sz="2400" dirty="0">
              <a:latin typeface="Calibri" panose="020F0502020204030204" pitchFamily="34" charset="0"/>
              <a:cs typeface="Calibri" panose="020F0502020204030204" pitchFamily="34" charset="0"/>
            </a:endParaRPr>
          </a:p>
        </p:txBody>
      </p:sp>
      <p:sp>
        <p:nvSpPr>
          <p:cNvPr id="5" name="矩形 4">
            <a:extLst>
              <a:ext uri="{FF2B5EF4-FFF2-40B4-BE49-F238E27FC236}">
                <a16:creationId xmlns:a16="http://schemas.microsoft.com/office/drawing/2014/main" id="{8E445AF0-C535-4EB2-8F88-F83DD6483BC9}"/>
              </a:ext>
            </a:extLst>
          </p:cNvPr>
          <p:cNvSpPr/>
          <p:nvPr/>
        </p:nvSpPr>
        <p:spPr>
          <a:xfrm>
            <a:off x="1492810" y="2603680"/>
            <a:ext cx="4753609" cy="369332"/>
          </a:xfrm>
          <a:prstGeom prst="rect">
            <a:avLst/>
          </a:prstGeom>
        </p:spPr>
        <p:txBody>
          <a:bodyPr wrap="none">
            <a:spAutoFit/>
          </a:bodyPr>
          <a:lstStyle/>
          <a:p>
            <a:r>
              <a:rPr lang="zh-CN" altLang="en-US" i="1" dirty="0">
                <a:latin typeface="Calibri" panose="020F0502020204030204" pitchFamily="34" charset="0"/>
                <a:cs typeface="Calibri" panose="020F0502020204030204" pitchFamily="34" charset="0"/>
              </a:rPr>
              <a:t>Compiler groups instructions into “issue packets”</a:t>
            </a:r>
          </a:p>
        </p:txBody>
      </p:sp>
      <p:sp>
        <p:nvSpPr>
          <p:cNvPr id="6" name="矩形 5">
            <a:extLst>
              <a:ext uri="{FF2B5EF4-FFF2-40B4-BE49-F238E27FC236}">
                <a16:creationId xmlns:a16="http://schemas.microsoft.com/office/drawing/2014/main" id="{3CDE73A4-7EAA-4893-A62D-43FFEC5AD279}"/>
              </a:ext>
            </a:extLst>
          </p:cNvPr>
          <p:cNvSpPr/>
          <p:nvPr/>
        </p:nvSpPr>
        <p:spPr>
          <a:xfrm>
            <a:off x="1492810" y="3059668"/>
            <a:ext cx="4208524" cy="369332"/>
          </a:xfrm>
          <a:prstGeom prst="rect">
            <a:avLst/>
          </a:prstGeom>
        </p:spPr>
        <p:txBody>
          <a:bodyPr wrap="none">
            <a:spAutoFit/>
          </a:bodyPr>
          <a:lstStyle/>
          <a:p>
            <a:r>
              <a:rPr lang="zh-CN" altLang="en-US" i="1" dirty="0">
                <a:latin typeface="Calibri" panose="020F0502020204030204" pitchFamily="34" charset="0"/>
                <a:cs typeface="Calibri" panose="020F0502020204030204" pitchFamily="34" charset="0"/>
              </a:rPr>
              <a:t>Determined by pipeline resources required</a:t>
            </a:r>
          </a:p>
        </p:txBody>
      </p:sp>
      <p:sp>
        <p:nvSpPr>
          <p:cNvPr id="9" name="矩形 8">
            <a:extLst>
              <a:ext uri="{FF2B5EF4-FFF2-40B4-BE49-F238E27FC236}">
                <a16:creationId xmlns:a16="http://schemas.microsoft.com/office/drawing/2014/main" id="{426C7E89-A1F9-42F4-BA76-002A47272C22}"/>
              </a:ext>
            </a:extLst>
          </p:cNvPr>
          <p:cNvSpPr/>
          <p:nvPr/>
        </p:nvSpPr>
        <p:spPr>
          <a:xfrm>
            <a:off x="1492810" y="3479854"/>
            <a:ext cx="3173497" cy="369332"/>
          </a:xfrm>
          <a:prstGeom prst="rect">
            <a:avLst/>
          </a:prstGeom>
        </p:spPr>
        <p:txBody>
          <a:bodyPr wrap="none">
            <a:spAutoFit/>
          </a:bodyPr>
          <a:lstStyle/>
          <a:p>
            <a:r>
              <a:rPr lang="zh-CN" altLang="en-US" i="1" dirty="0">
                <a:latin typeface="Calibri" panose="020F0502020204030204" pitchFamily="34" charset="0"/>
                <a:cs typeface="Calibri" panose="020F0502020204030204" pitchFamily="34" charset="0"/>
              </a:rPr>
              <a:t>Packages them into “issue slots”</a:t>
            </a:r>
          </a:p>
        </p:txBody>
      </p:sp>
      <p:sp>
        <p:nvSpPr>
          <p:cNvPr id="10" name="矩形 9">
            <a:extLst>
              <a:ext uri="{FF2B5EF4-FFF2-40B4-BE49-F238E27FC236}">
                <a16:creationId xmlns:a16="http://schemas.microsoft.com/office/drawing/2014/main" id="{AE0DBA0B-0981-475B-9E5D-DB6308F7FD1B}"/>
              </a:ext>
            </a:extLst>
          </p:cNvPr>
          <p:cNvSpPr/>
          <p:nvPr/>
        </p:nvSpPr>
        <p:spPr>
          <a:xfrm>
            <a:off x="1492810" y="3900040"/>
            <a:ext cx="3608039" cy="369332"/>
          </a:xfrm>
          <a:prstGeom prst="rect">
            <a:avLst/>
          </a:prstGeom>
        </p:spPr>
        <p:txBody>
          <a:bodyPr wrap="none">
            <a:spAutoFit/>
          </a:bodyPr>
          <a:lstStyle/>
          <a:p>
            <a:r>
              <a:rPr lang="zh-CN" altLang="en-US" i="1" dirty="0">
                <a:latin typeface="Calibri" panose="020F0502020204030204" pitchFamily="34" charset="0"/>
                <a:cs typeface="Calibri" panose="020F0502020204030204" pitchFamily="34" charset="0"/>
              </a:rPr>
              <a:t>Compiler detects and avoids hazards</a:t>
            </a:r>
          </a:p>
        </p:txBody>
      </p:sp>
      <p:sp>
        <p:nvSpPr>
          <p:cNvPr id="14" name="矩形 13">
            <a:extLst>
              <a:ext uri="{FF2B5EF4-FFF2-40B4-BE49-F238E27FC236}">
                <a16:creationId xmlns:a16="http://schemas.microsoft.com/office/drawing/2014/main" id="{3B17DECB-2E33-4B0B-9EDC-8F2F3965674F}"/>
              </a:ext>
            </a:extLst>
          </p:cNvPr>
          <p:cNvSpPr/>
          <p:nvPr/>
        </p:nvSpPr>
        <p:spPr>
          <a:xfrm>
            <a:off x="1492810" y="5279429"/>
            <a:ext cx="5973310" cy="923330"/>
          </a:xfrm>
          <a:prstGeom prst="rect">
            <a:avLst/>
          </a:prstGeom>
        </p:spPr>
        <p:txBody>
          <a:bodyPr wrap="square">
            <a:spAutoFit/>
          </a:bodyPr>
          <a:lstStyle/>
          <a:p>
            <a:r>
              <a:rPr lang="zh-CN" altLang="en-US" i="1" dirty="0">
                <a:latin typeface="Calibri" panose="020F0502020204030204" pitchFamily="34" charset="0"/>
                <a:cs typeface="Calibri" panose="020F0502020204030204" pitchFamily="34" charset="0"/>
              </a:rPr>
              <a:t>CPU examines instruction stream</a:t>
            </a:r>
            <a:r>
              <a:rPr lang="en-US" altLang="zh-CN" i="1" dirty="0">
                <a:latin typeface="Calibri" panose="020F0502020204030204" pitchFamily="34" charset="0"/>
                <a:cs typeface="Calibri" panose="020F0502020204030204" pitchFamily="34" charset="0"/>
              </a:rPr>
              <a:t>, </a:t>
            </a:r>
            <a:r>
              <a:rPr lang="zh-CN" altLang="en-US" i="1" dirty="0">
                <a:latin typeface="Calibri" panose="020F0502020204030204" pitchFamily="34" charset="0"/>
                <a:cs typeface="Calibri" panose="020F0502020204030204" pitchFamily="34" charset="0"/>
              </a:rPr>
              <a:t>chooses instructions to issue each cycle</a:t>
            </a:r>
            <a:r>
              <a:rPr lang="en-US" altLang="zh-CN" i="1" dirty="0">
                <a:latin typeface="Calibri" panose="020F0502020204030204" pitchFamily="34" charset="0"/>
                <a:cs typeface="Calibri" panose="020F0502020204030204" pitchFamily="34" charset="0"/>
              </a:rPr>
              <a:t>, and resolves hazards using advanced techniques at runtime</a:t>
            </a:r>
            <a:endParaRPr lang="zh-CN" altLang="en-US" i="1" dirty="0">
              <a:latin typeface="Calibri" panose="020F0502020204030204" pitchFamily="34" charset="0"/>
              <a:cs typeface="Calibri" panose="020F0502020204030204" pitchFamily="34" charset="0"/>
            </a:endParaRPr>
          </a:p>
        </p:txBody>
      </p:sp>
      <p:sp>
        <p:nvSpPr>
          <p:cNvPr id="20" name="矩形 19">
            <a:extLst>
              <a:ext uri="{FF2B5EF4-FFF2-40B4-BE49-F238E27FC236}">
                <a16:creationId xmlns:a16="http://schemas.microsoft.com/office/drawing/2014/main" id="{7F0A295F-ED03-4DEB-AB6F-7F56744BD768}"/>
              </a:ext>
            </a:extLst>
          </p:cNvPr>
          <p:cNvSpPr/>
          <p:nvPr/>
        </p:nvSpPr>
        <p:spPr>
          <a:xfrm>
            <a:off x="1492810" y="6258301"/>
            <a:ext cx="4361515" cy="369332"/>
          </a:xfrm>
          <a:prstGeom prst="rect">
            <a:avLst/>
          </a:prstGeom>
        </p:spPr>
        <p:txBody>
          <a:bodyPr wrap="none">
            <a:spAutoFit/>
          </a:bodyPr>
          <a:lstStyle/>
          <a:p>
            <a:r>
              <a:rPr lang="zh-CN" altLang="en-US" i="1" dirty="0">
                <a:latin typeface="Calibri" panose="020F0502020204030204" pitchFamily="34" charset="0"/>
                <a:cs typeface="Calibri" panose="020F0502020204030204" pitchFamily="34" charset="0"/>
              </a:rPr>
              <a:t>Compiler can help by reordering instructions</a:t>
            </a:r>
          </a:p>
        </p:txBody>
      </p:sp>
    </p:spTree>
    <p:extLst>
      <p:ext uri="{BB962C8B-B14F-4D97-AF65-F5344CB8AC3E}">
        <p14:creationId xmlns:p14="http://schemas.microsoft.com/office/powerpoint/2010/main" val="1332929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第八个知识点：</a:t>
            </a:r>
            <a:endParaRPr lang="en-US" altLang="zh-CN" sz="2400" dirty="0">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6EA114C4-70C4-4E19-B7BD-2C7E50EEE6B4}"/>
              </a:ext>
            </a:extLst>
          </p:cNvPr>
          <p:cNvSpPr/>
          <p:nvPr/>
        </p:nvSpPr>
        <p:spPr>
          <a:xfrm>
            <a:off x="825953" y="798977"/>
            <a:ext cx="1935145" cy="461665"/>
          </a:xfrm>
          <a:prstGeom prst="rect">
            <a:avLst/>
          </a:prstGeom>
        </p:spPr>
        <p:txBody>
          <a:bodyPr wrap="none">
            <a:spAutoFit/>
          </a:bodyPr>
          <a:lstStyle/>
          <a:p>
            <a:r>
              <a:rPr lang="en-US" altLang="zh-CN" sz="2400" dirty="0">
                <a:latin typeface="Calibri" panose="020F0502020204030204" pitchFamily="34" charset="0"/>
                <a:cs typeface="Calibri" panose="020F0502020204030204" pitchFamily="34" charset="0"/>
              </a:rPr>
              <a:t>Multiple issue</a:t>
            </a:r>
            <a:endParaRPr lang="zh-CN" altLang="en-US" sz="2400" dirty="0">
              <a:latin typeface="Calibri" panose="020F0502020204030204" pitchFamily="34" charset="0"/>
              <a:cs typeface="Calibri" panose="020F0502020204030204" pitchFamily="34" charset="0"/>
            </a:endParaRPr>
          </a:p>
        </p:txBody>
      </p:sp>
      <p:sp>
        <p:nvSpPr>
          <p:cNvPr id="32" name="矩形 31">
            <a:extLst>
              <a:ext uri="{FF2B5EF4-FFF2-40B4-BE49-F238E27FC236}">
                <a16:creationId xmlns:a16="http://schemas.microsoft.com/office/drawing/2014/main" id="{8BC238C4-0F5F-48C9-A130-E3D464829716}"/>
              </a:ext>
            </a:extLst>
          </p:cNvPr>
          <p:cNvSpPr/>
          <p:nvPr/>
        </p:nvSpPr>
        <p:spPr>
          <a:xfrm>
            <a:off x="1225448" y="1405195"/>
            <a:ext cx="3544304" cy="461665"/>
          </a:xfrm>
          <a:prstGeom prst="rect">
            <a:avLst/>
          </a:prstGeom>
        </p:spPr>
        <p:txBody>
          <a:bodyPr wrap="none">
            <a:spAutoFit/>
          </a:bodyPr>
          <a:lstStyle/>
          <a:p>
            <a:r>
              <a:rPr lang="en-US" altLang="zh-CN" sz="2400" dirty="0">
                <a:latin typeface="Calibri" panose="020F0502020204030204" pitchFamily="34" charset="0"/>
                <a:cs typeface="Calibri" panose="020F0502020204030204" pitchFamily="34" charset="0"/>
              </a:rPr>
              <a:t>MIPS with Static Dual Issue</a:t>
            </a:r>
            <a:endParaRPr lang="zh-CN" altLang="en-US" sz="2400" dirty="0">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5F8CBB8A-8198-4026-BF4F-405A9E6FF199}"/>
              </a:ext>
            </a:extLst>
          </p:cNvPr>
          <p:cNvPicPr>
            <a:picLocks noChangeAspect="1"/>
          </p:cNvPicPr>
          <p:nvPr/>
        </p:nvPicPr>
        <p:blipFill>
          <a:blip r:embed="rId2"/>
          <a:stretch>
            <a:fillRect/>
          </a:stretch>
        </p:blipFill>
        <p:spPr>
          <a:xfrm>
            <a:off x="2761098" y="2156703"/>
            <a:ext cx="6424217" cy="2065199"/>
          </a:xfrm>
          <a:prstGeom prst="rect">
            <a:avLst/>
          </a:prstGeom>
        </p:spPr>
      </p:pic>
      <p:sp>
        <p:nvSpPr>
          <p:cNvPr id="11" name="矩形 10">
            <a:extLst>
              <a:ext uri="{FF2B5EF4-FFF2-40B4-BE49-F238E27FC236}">
                <a16:creationId xmlns:a16="http://schemas.microsoft.com/office/drawing/2014/main" id="{C79955C6-8FD4-45C8-8F45-F993E73A3DB9}"/>
              </a:ext>
            </a:extLst>
          </p:cNvPr>
          <p:cNvSpPr/>
          <p:nvPr/>
        </p:nvSpPr>
        <p:spPr>
          <a:xfrm>
            <a:off x="2761098" y="4511745"/>
            <a:ext cx="2352440" cy="1015663"/>
          </a:xfrm>
          <a:prstGeom prst="rect">
            <a:avLst/>
          </a:prstGeom>
        </p:spPr>
        <p:txBody>
          <a:bodyPr wrap="square">
            <a:spAutoFit/>
          </a:bodyPr>
          <a:lstStyle/>
          <a:p>
            <a:r>
              <a:rPr lang="zh-CN" altLang="en-US" sz="2000" dirty="0">
                <a:latin typeface="Calibri" panose="020F0502020204030204" pitchFamily="34" charset="0"/>
                <a:cs typeface="Calibri" panose="020F0502020204030204" pitchFamily="34" charset="0"/>
              </a:rPr>
              <a:t>EX data hazard</a:t>
            </a:r>
            <a:endParaRPr lang="en-US" altLang="zh-CN" sz="2000" dirty="0">
              <a:latin typeface="Calibri" panose="020F0502020204030204" pitchFamily="34" charset="0"/>
              <a:cs typeface="Calibri" panose="020F0502020204030204" pitchFamily="34" charset="0"/>
            </a:endParaRPr>
          </a:p>
          <a:p>
            <a:endParaRPr lang="zh-CN" altLang="en-US" sz="2000" dirty="0">
              <a:latin typeface="Calibri" panose="020F0502020204030204" pitchFamily="34" charset="0"/>
              <a:cs typeface="Calibri" panose="020F0502020204030204" pitchFamily="34" charset="0"/>
            </a:endParaRPr>
          </a:p>
          <a:p>
            <a:r>
              <a:rPr lang="zh-CN" altLang="en-US" sz="2000" dirty="0">
                <a:latin typeface="Calibri" panose="020F0502020204030204" pitchFamily="34" charset="0"/>
                <a:cs typeface="Calibri" panose="020F0502020204030204" pitchFamily="34" charset="0"/>
              </a:rPr>
              <a:t>Load-use hazard</a:t>
            </a:r>
          </a:p>
        </p:txBody>
      </p:sp>
    </p:spTree>
    <p:extLst>
      <p:ext uri="{BB962C8B-B14F-4D97-AF65-F5344CB8AC3E}">
        <p14:creationId xmlns:p14="http://schemas.microsoft.com/office/powerpoint/2010/main" val="2494355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第八个知识点：</a:t>
            </a:r>
            <a:endParaRPr lang="en-US" altLang="zh-CN" sz="2400" dirty="0">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6EA114C4-70C4-4E19-B7BD-2C7E50EEE6B4}"/>
              </a:ext>
            </a:extLst>
          </p:cNvPr>
          <p:cNvSpPr/>
          <p:nvPr/>
        </p:nvSpPr>
        <p:spPr>
          <a:xfrm>
            <a:off x="825953" y="798977"/>
            <a:ext cx="1935145" cy="461665"/>
          </a:xfrm>
          <a:prstGeom prst="rect">
            <a:avLst/>
          </a:prstGeom>
        </p:spPr>
        <p:txBody>
          <a:bodyPr wrap="none">
            <a:spAutoFit/>
          </a:bodyPr>
          <a:lstStyle/>
          <a:p>
            <a:r>
              <a:rPr lang="en-US" altLang="zh-CN" sz="2400" dirty="0">
                <a:latin typeface="Calibri" panose="020F0502020204030204" pitchFamily="34" charset="0"/>
                <a:cs typeface="Calibri" panose="020F0502020204030204" pitchFamily="34" charset="0"/>
              </a:rPr>
              <a:t>Multiple issue</a:t>
            </a:r>
            <a:endParaRPr lang="zh-CN" altLang="en-US" sz="2400" dirty="0">
              <a:latin typeface="Calibri" panose="020F0502020204030204" pitchFamily="34" charset="0"/>
              <a:cs typeface="Calibri" panose="020F0502020204030204" pitchFamily="34" charset="0"/>
            </a:endParaRPr>
          </a:p>
        </p:txBody>
      </p:sp>
      <p:sp>
        <p:nvSpPr>
          <p:cNvPr id="32" name="矩形 31">
            <a:extLst>
              <a:ext uri="{FF2B5EF4-FFF2-40B4-BE49-F238E27FC236}">
                <a16:creationId xmlns:a16="http://schemas.microsoft.com/office/drawing/2014/main" id="{8BC238C4-0F5F-48C9-A130-E3D464829716}"/>
              </a:ext>
            </a:extLst>
          </p:cNvPr>
          <p:cNvSpPr/>
          <p:nvPr/>
        </p:nvSpPr>
        <p:spPr>
          <a:xfrm>
            <a:off x="1225448" y="1405195"/>
            <a:ext cx="3544304" cy="461665"/>
          </a:xfrm>
          <a:prstGeom prst="rect">
            <a:avLst/>
          </a:prstGeom>
        </p:spPr>
        <p:txBody>
          <a:bodyPr wrap="none">
            <a:spAutoFit/>
          </a:bodyPr>
          <a:lstStyle/>
          <a:p>
            <a:r>
              <a:rPr lang="en-US" altLang="zh-CN" sz="2400" dirty="0">
                <a:latin typeface="Calibri" panose="020F0502020204030204" pitchFamily="34" charset="0"/>
                <a:cs typeface="Calibri" panose="020F0502020204030204" pitchFamily="34" charset="0"/>
              </a:rPr>
              <a:t>MIPS with Static Dual Issue</a:t>
            </a:r>
            <a:endParaRPr lang="zh-CN" altLang="en-US" sz="2400" dirty="0">
              <a:latin typeface="Calibri" panose="020F0502020204030204" pitchFamily="34" charset="0"/>
              <a:cs typeface="Calibri" panose="020F0502020204030204" pitchFamily="34" charset="0"/>
            </a:endParaRPr>
          </a:p>
        </p:txBody>
      </p:sp>
      <p:pic>
        <p:nvPicPr>
          <p:cNvPr id="2" name="图片 1">
            <a:extLst>
              <a:ext uri="{FF2B5EF4-FFF2-40B4-BE49-F238E27FC236}">
                <a16:creationId xmlns:a16="http://schemas.microsoft.com/office/drawing/2014/main" id="{7E28E184-B3DC-4E19-8B20-DF01D10F9A96}"/>
              </a:ext>
            </a:extLst>
          </p:cNvPr>
          <p:cNvPicPr>
            <a:picLocks noChangeAspect="1"/>
          </p:cNvPicPr>
          <p:nvPr/>
        </p:nvPicPr>
        <p:blipFill>
          <a:blip r:embed="rId2"/>
          <a:stretch>
            <a:fillRect/>
          </a:stretch>
        </p:blipFill>
        <p:spPr>
          <a:xfrm>
            <a:off x="1225448" y="2297381"/>
            <a:ext cx="3630594" cy="1495267"/>
          </a:xfrm>
          <a:prstGeom prst="rect">
            <a:avLst/>
          </a:prstGeom>
        </p:spPr>
      </p:pic>
      <p:pic>
        <p:nvPicPr>
          <p:cNvPr id="4" name="图片 3">
            <a:extLst>
              <a:ext uri="{FF2B5EF4-FFF2-40B4-BE49-F238E27FC236}">
                <a16:creationId xmlns:a16="http://schemas.microsoft.com/office/drawing/2014/main" id="{2BA1738F-5710-4262-BCFD-471C2D99F17B}"/>
              </a:ext>
            </a:extLst>
          </p:cNvPr>
          <p:cNvPicPr>
            <a:picLocks noChangeAspect="1"/>
          </p:cNvPicPr>
          <p:nvPr/>
        </p:nvPicPr>
        <p:blipFill>
          <a:blip r:embed="rId3"/>
          <a:stretch>
            <a:fillRect/>
          </a:stretch>
        </p:blipFill>
        <p:spPr>
          <a:xfrm>
            <a:off x="5156496" y="2297381"/>
            <a:ext cx="6530906" cy="3703641"/>
          </a:xfrm>
          <a:prstGeom prst="rect">
            <a:avLst/>
          </a:prstGeom>
        </p:spPr>
      </p:pic>
    </p:spTree>
    <p:extLst>
      <p:ext uri="{BB962C8B-B14F-4D97-AF65-F5344CB8AC3E}">
        <p14:creationId xmlns:p14="http://schemas.microsoft.com/office/powerpoint/2010/main" val="3511771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第八个知识点：</a:t>
            </a:r>
            <a:endParaRPr lang="en-US" altLang="zh-CN" sz="2400" dirty="0">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6EA114C4-70C4-4E19-B7BD-2C7E50EEE6B4}"/>
              </a:ext>
            </a:extLst>
          </p:cNvPr>
          <p:cNvSpPr/>
          <p:nvPr/>
        </p:nvSpPr>
        <p:spPr>
          <a:xfrm>
            <a:off x="825953" y="798977"/>
            <a:ext cx="1935145" cy="461665"/>
          </a:xfrm>
          <a:prstGeom prst="rect">
            <a:avLst/>
          </a:prstGeom>
        </p:spPr>
        <p:txBody>
          <a:bodyPr wrap="none">
            <a:spAutoFit/>
          </a:bodyPr>
          <a:lstStyle/>
          <a:p>
            <a:r>
              <a:rPr lang="en-US" altLang="zh-CN" sz="2400" dirty="0">
                <a:latin typeface="Calibri" panose="020F0502020204030204" pitchFamily="34" charset="0"/>
                <a:cs typeface="Calibri" panose="020F0502020204030204" pitchFamily="34" charset="0"/>
              </a:rPr>
              <a:t>Multiple issue</a:t>
            </a:r>
            <a:endParaRPr lang="zh-CN" altLang="en-US" sz="2400" dirty="0">
              <a:latin typeface="Calibri" panose="020F0502020204030204" pitchFamily="34" charset="0"/>
              <a:cs typeface="Calibri" panose="020F0502020204030204" pitchFamily="34" charset="0"/>
            </a:endParaRPr>
          </a:p>
        </p:txBody>
      </p:sp>
      <p:sp>
        <p:nvSpPr>
          <p:cNvPr id="32" name="矩形 31">
            <a:extLst>
              <a:ext uri="{FF2B5EF4-FFF2-40B4-BE49-F238E27FC236}">
                <a16:creationId xmlns:a16="http://schemas.microsoft.com/office/drawing/2014/main" id="{8BC238C4-0F5F-48C9-A130-E3D464829716}"/>
              </a:ext>
            </a:extLst>
          </p:cNvPr>
          <p:cNvSpPr/>
          <p:nvPr/>
        </p:nvSpPr>
        <p:spPr>
          <a:xfrm>
            <a:off x="1225448" y="1405195"/>
            <a:ext cx="2079287" cy="461665"/>
          </a:xfrm>
          <a:prstGeom prst="rect">
            <a:avLst/>
          </a:prstGeom>
        </p:spPr>
        <p:txBody>
          <a:bodyPr wrap="none">
            <a:spAutoFit/>
          </a:bodyPr>
          <a:lstStyle/>
          <a:p>
            <a:r>
              <a:rPr lang="en-US" altLang="zh-CN" sz="2400" dirty="0">
                <a:latin typeface="Calibri" panose="020F0502020204030204" pitchFamily="34" charset="0"/>
                <a:cs typeface="Calibri" panose="020F0502020204030204" pitchFamily="34" charset="0"/>
              </a:rPr>
              <a:t>Loop Unrolling</a:t>
            </a:r>
            <a:endParaRPr lang="zh-CN" altLang="en-US" sz="2400" dirty="0">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B526C1AD-5F03-488B-99B2-C6B993612254}"/>
              </a:ext>
            </a:extLst>
          </p:cNvPr>
          <p:cNvPicPr>
            <a:picLocks noChangeAspect="1"/>
          </p:cNvPicPr>
          <p:nvPr/>
        </p:nvPicPr>
        <p:blipFill>
          <a:blip r:embed="rId2"/>
          <a:stretch>
            <a:fillRect/>
          </a:stretch>
        </p:blipFill>
        <p:spPr>
          <a:xfrm>
            <a:off x="2761098" y="3664100"/>
            <a:ext cx="6477561" cy="2796782"/>
          </a:xfrm>
          <a:prstGeom prst="rect">
            <a:avLst/>
          </a:prstGeom>
        </p:spPr>
      </p:pic>
      <p:sp>
        <p:nvSpPr>
          <p:cNvPr id="5" name="矩形 4">
            <a:extLst>
              <a:ext uri="{FF2B5EF4-FFF2-40B4-BE49-F238E27FC236}">
                <a16:creationId xmlns:a16="http://schemas.microsoft.com/office/drawing/2014/main" id="{007F031E-B122-4EBB-B06F-A78285B7F7B0}"/>
              </a:ext>
            </a:extLst>
          </p:cNvPr>
          <p:cNvSpPr/>
          <p:nvPr/>
        </p:nvSpPr>
        <p:spPr>
          <a:xfrm>
            <a:off x="3485851" y="1974596"/>
            <a:ext cx="4623382" cy="369332"/>
          </a:xfrm>
          <a:prstGeom prst="rect">
            <a:avLst/>
          </a:prstGeom>
        </p:spPr>
        <p:txBody>
          <a:bodyPr wrap="none">
            <a:spAutoFit/>
          </a:bodyPr>
          <a:lstStyle/>
          <a:p>
            <a:r>
              <a:rPr lang="zh-CN" altLang="en-US" dirty="0">
                <a:latin typeface="Calibri" panose="020F0502020204030204" pitchFamily="34" charset="0"/>
                <a:cs typeface="Calibri" panose="020F0502020204030204" pitchFamily="34" charset="0"/>
              </a:rPr>
              <a:t>Replicate loop body to expose more parallelism</a:t>
            </a:r>
          </a:p>
        </p:txBody>
      </p:sp>
      <p:sp>
        <p:nvSpPr>
          <p:cNvPr id="6" name="矩形 5">
            <a:extLst>
              <a:ext uri="{FF2B5EF4-FFF2-40B4-BE49-F238E27FC236}">
                <a16:creationId xmlns:a16="http://schemas.microsoft.com/office/drawing/2014/main" id="{9DDF88B0-D091-4F46-9032-00A1BA8116F1}"/>
              </a:ext>
            </a:extLst>
          </p:cNvPr>
          <p:cNvSpPr/>
          <p:nvPr/>
        </p:nvSpPr>
        <p:spPr>
          <a:xfrm>
            <a:off x="3485851" y="2634682"/>
            <a:ext cx="3674211" cy="369332"/>
          </a:xfrm>
          <a:prstGeom prst="rect">
            <a:avLst/>
          </a:prstGeom>
        </p:spPr>
        <p:txBody>
          <a:bodyPr wrap="none">
            <a:spAutoFit/>
          </a:bodyPr>
          <a:lstStyle/>
          <a:p>
            <a:r>
              <a:rPr lang="zh-CN" altLang="en-US" dirty="0">
                <a:latin typeface="Calibri" panose="020F0502020204030204" pitchFamily="34" charset="0"/>
                <a:cs typeface="Calibri" panose="020F0502020204030204" pitchFamily="34" charset="0"/>
              </a:rPr>
              <a:t>Use different registers per replication</a:t>
            </a:r>
          </a:p>
        </p:txBody>
      </p:sp>
    </p:spTree>
    <p:extLst>
      <p:ext uri="{BB962C8B-B14F-4D97-AF65-F5344CB8AC3E}">
        <p14:creationId xmlns:p14="http://schemas.microsoft.com/office/powerpoint/2010/main" val="3213920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第八个知识点：</a:t>
            </a:r>
            <a:endParaRPr lang="en-US" altLang="zh-CN" sz="2400" dirty="0">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6EA114C4-70C4-4E19-B7BD-2C7E50EEE6B4}"/>
              </a:ext>
            </a:extLst>
          </p:cNvPr>
          <p:cNvSpPr/>
          <p:nvPr/>
        </p:nvSpPr>
        <p:spPr>
          <a:xfrm>
            <a:off x="825953" y="798977"/>
            <a:ext cx="1935145" cy="461665"/>
          </a:xfrm>
          <a:prstGeom prst="rect">
            <a:avLst/>
          </a:prstGeom>
        </p:spPr>
        <p:txBody>
          <a:bodyPr wrap="none">
            <a:spAutoFit/>
          </a:bodyPr>
          <a:lstStyle/>
          <a:p>
            <a:r>
              <a:rPr lang="en-US" altLang="zh-CN" sz="2400" dirty="0">
                <a:latin typeface="Calibri" panose="020F0502020204030204" pitchFamily="34" charset="0"/>
                <a:cs typeface="Calibri" panose="020F0502020204030204" pitchFamily="34" charset="0"/>
              </a:rPr>
              <a:t>Multiple issue</a:t>
            </a:r>
            <a:endParaRPr lang="zh-CN" altLang="en-US" sz="2400" dirty="0">
              <a:latin typeface="Calibri" panose="020F0502020204030204" pitchFamily="34" charset="0"/>
              <a:cs typeface="Calibri" panose="020F0502020204030204" pitchFamily="34" charset="0"/>
            </a:endParaRPr>
          </a:p>
        </p:txBody>
      </p:sp>
      <p:sp>
        <p:nvSpPr>
          <p:cNvPr id="32" name="矩形 31">
            <a:extLst>
              <a:ext uri="{FF2B5EF4-FFF2-40B4-BE49-F238E27FC236}">
                <a16:creationId xmlns:a16="http://schemas.microsoft.com/office/drawing/2014/main" id="{8BC238C4-0F5F-48C9-A130-E3D464829716}"/>
              </a:ext>
            </a:extLst>
          </p:cNvPr>
          <p:cNvSpPr/>
          <p:nvPr/>
        </p:nvSpPr>
        <p:spPr>
          <a:xfrm>
            <a:off x="1225448" y="1405195"/>
            <a:ext cx="3094117" cy="461665"/>
          </a:xfrm>
          <a:prstGeom prst="rect">
            <a:avLst/>
          </a:prstGeom>
        </p:spPr>
        <p:txBody>
          <a:bodyPr wrap="none">
            <a:spAutoFit/>
          </a:bodyPr>
          <a:lstStyle/>
          <a:p>
            <a:r>
              <a:rPr lang="en-US" altLang="zh-CN" sz="2400" dirty="0">
                <a:latin typeface="Calibri" panose="020F0502020204030204" pitchFamily="34" charset="0"/>
                <a:cs typeface="Calibri" panose="020F0502020204030204" pitchFamily="34" charset="0"/>
              </a:rPr>
              <a:t>Dynamic Multiple Issue</a:t>
            </a:r>
            <a:endParaRPr lang="zh-CN" altLang="en-US" sz="2400" dirty="0">
              <a:latin typeface="Calibri" panose="020F0502020204030204" pitchFamily="34" charset="0"/>
              <a:cs typeface="Calibri" panose="020F0502020204030204" pitchFamily="34" charset="0"/>
            </a:endParaRPr>
          </a:p>
        </p:txBody>
      </p:sp>
      <p:pic>
        <p:nvPicPr>
          <p:cNvPr id="2" name="图片 1">
            <a:extLst>
              <a:ext uri="{FF2B5EF4-FFF2-40B4-BE49-F238E27FC236}">
                <a16:creationId xmlns:a16="http://schemas.microsoft.com/office/drawing/2014/main" id="{E3B105F9-001D-4D3E-BD7C-7237571E77CB}"/>
              </a:ext>
            </a:extLst>
          </p:cNvPr>
          <p:cNvPicPr>
            <a:picLocks noChangeAspect="1"/>
          </p:cNvPicPr>
          <p:nvPr/>
        </p:nvPicPr>
        <p:blipFill>
          <a:blip r:embed="rId2"/>
          <a:stretch>
            <a:fillRect/>
          </a:stretch>
        </p:blipFill>
        <p:spPr>
          <a:xfrm>
            <a:off x="121081" y="2089562"/>
            <a:ext cx="6201469" cy="3969461"/>
          </a:xfrm>
          <a:prstGeom prst="rect">
            <a:avLst/>
          </a:prstGeom>
        </p:spPr>
      </p:pic>
      <p:sp>
        <p:nvSpPr>
          <p:cNvPr id="4" name="矩形 3">
            <a:extLst>
              <a:ext uri="{FF2B5EF4-FFF2-40B4-BE49-F238E27FC236}">
                <a16:creationId xmlns:a16="http://schemas.microsoft.com/office/drawing/2014/main" id="{C118331F-CF66-4022-B4A4-28A1DA4AFDF2}"/>
              </a:ext>
            </a:extLst>
          </p:cNvPr>
          <p:cNvSpPr/>
          <p:nvPr/>
        </p:nvSpPr>
        <p:spPr>
          <a:xfrm>
            <a:off x="6634580" y="1935245"/>
            <a:ext cx="5314765" cy="4278094"/>
          </a:xfrm>
          <a:prstGeom prst="rect">
            <a:avLst/>
          </a:prstGeom>
        </p:spPr>
        <p:txBody>
          <a:bodyPr wrap="square">
            <a:spAutoFit/>
          </a:bodyPr>
          <a:lstStyle/>
          <a:p>
            <a:pPr marL="342900" indent="-342900">
              <a:buAutoNum type="arabicPeriod"/>
            </a:pPr>
            <a:r>
              <a:rPr lang="zh-CN" altLang="en-US" sz="1600" dirty="0">
                <a:latin typeface="Calibri" panose="020F0502020204030204" pitchFamily="34" charset="0"/>
                <a:cs typeface="Calibri" panose="020F0502020204030204" pitchFamily="34" charset="0"/>
              </a:rPr>
              <a:t>When an instruction issues, it is copied to a </a:t>
            </a:r>
            <a:r>
              <a:rPr lang="zh-CN" altLang="en-US" sz="1600" dirty="0">
                <a:solidFill>
                  <a:srgbClr val="0070C0"/>
                </a:solidFill>
                <a:latin typeface="Calibri" panose="020F0502020204030204" pitchFamily="34" charset="0"/>
                <a:cs typeface="Calibri" panose="020F0502020204030204" pitchFamily="34" charset="0"/>
              </a:rPr>
              <a:t>reservation station</a:t>
            </a:r>
            <a:r>
              <a:rPr lang="zh-CN" altLang="en-US" sz="1600" dirty="0">
                <a:latin typeface="Calibri" panose="020F0502020204030204" pitchFamily="34" charset="0"/>
                <a:cs typeface="Calibri" panose="020F0502020204030204" pitchFamily="34" charset="0"/>
              </a:rPr>
              <a:t> for the appropriate functional unit. Any </a:t>
            </a:r>
            <a:r>
              <a:rPr lang="zh-CN" altLang="en-US" sz="1600" dirty="0">
                <a:solidFill>
                  <a:schemeClr val="accent2"/>
                </a:solidFill>
                <a:latin typeface="Calibri" panose="020F0502020204030204" pitchFamily="34" charset="0"/>
                <a:cs typeface="Calibri" panose="020F0502020204030204" pitchFamily="34" charset="0"/>
              </a:rPr>
              <a:t>operands</a:t>
            </a:r>
            <a:r>
              <a:rPr lang="zh-CN" altLang="en-US" sz="1600" dirty="0">
                <a:latin typeface="Calibri" panose="020F0502020204030204" pitchFamily="34" charset="0"/>
                <a:cs typeface="Calibri" panose="020F0502020204030204" pitchFamily="34" charset="0"/>
              </a:rPr>
              <a:t> that are </a:t>
            </a:r>
            <a:r>
              <a:rPr lang="zh-CN" altLang="en-US" sz="1600" dirty="0">
                <a:solidFill>
                  <a:srgbClr val="C00000"/>
                </a:solidFill>
                <a:latin typeface="Calibri" panose="020F0502020204030204" pitchFamily="34" charset="0"/>
                <a:cs typeface="Calibri" panose="020F0502020204030204" pitchFamily="34" charset="0"/>
              </a:rPr>
              <a:t>available</a:t>
            </a:r>
            <a:r>
              <a:rPr lang="zh-CN" altLang="en-US" sz="1600" dirty="0">
                <a:latin typeface="Calibri" panose="020F0502020204030204" pitchFamily="34" charset="0"/>
                <a:cs typeface="Calibri" panose="020F0502020204030204" pitchFamily="34" charset="0"/>
              </a:rPr>
              <a:t> in the register file or reorder buf</a:t>
            </a:r>
            <a:r>
              <a:rPr lang="en-US" altLang="zh-CN" sz="1600" dirty="0">
                <a:latin typeface="Calibri" panose="020F0502020204030204" pitchFamily="34" charset="0"/>
                <a:cs typeface="Calibri" panose="020F0502020204030204" pitchFamily="34" charset="0"/>
              </a:rPr>
              <a:t>f</a:t>
            </a:r>
            <a:r>
              <a:rPr lang="zh-CN" altLang="en-US" sz="1600" dirty="0">
                <a:latin typeface="Calibri" panose="020F0502020204030204" pitchFamily="34" charset="0"/>
                <a:cs typeface="Calibri" panose="020F0502020204030204" pitchFamily="34" charset="0"/>
              </a:rPr>
              <a:t>er are also immediately copied into the reservation station. The instruction is buf</a:t>
            </a:r>
            <a:r>
              <a:rPr lang="en-US" altLang="zh-CN" sz="1600" dirty="0">
                <a:latin typeface="Calibri" panose="020F0502020204030204" pitchFamily="34" charset="0"/>
                <a:cs typeface="Calibri" panose="020F0502020204030204" pitchFamily="34" charset="0"/>
              </a:rPr>
              <a:t>f</a:t>
            </a:r>
            <a:r>
              <a:rPr lang="zh-CN" altLang="en-US" sz="1600" dirty="0">
                <a:latin typeface="Calibri" panose="020F0502020204030204" pitchFamily="34" charset="0"/>
                <a:cs typeface="Calibri" panose="020F0502020204030204" pitchFamily="34" charset="0"/>
              </a:rPr>
              <a:t>ered in the reservation station </a:t>
            </a:r>
            <a:r>
              <a:rPr lang="zh-CN" altLang="en-US" sz="1600" dirty="0">
                <a:solidFill>
                  <a:srgbClr val="C00000"/>
                </a:solidFill>
                <a:latin typeface="Calibri" panose="020F0502020204030204" pitchFamily="34" charset="0"/>
                <a:cs typeface="Calibri" panose="020F0502020204030204" pitchFamily="34" charset="0"/>
              </a:rPr>
              <a:t>until all the operands and the functional unit are available</a:t>
            </a:r>
            <a:r>
              <a:rPr lang="zh-CN" altLang="en-US" sz="1600" dirty="0">
                <a:latin typeface="Calibri" panose="020F0502020204030204" pitchFamily="34" charset="0"/>
                <a:cs typeface="Calibri" panose="020F0502020204030204" pitchFamily="34" charset="0"/>
              </a:rPr>
              <a:t>. For the issuing instruction, the register copy of the operand is no longer required, and if a write to that register occurred, the value could be overwritten.</a:t>
            </a:r>
            <a:endParaRPr lang="en-US" altLang="zh-CN" sz="1600" dirty="0">
              <a:latin typeface="Calibri" panose="020F0502020204030204" pitchFamily="34" charset="0"/>
              <a:cs typeface="Calibri" panose="020F0502020204030204" pitchFamily="34" charset="0"/>
            </a:endParaRPr>
          </a:p>
          <a:p>
            <a:pPr marL="342900" indent="-342900">
              <a:buAutoNum type="arabicPeriod"/>
            </a:pPr>
            <a:endParaRPr lang="en-US" altLang="zh-CN" sz="1600" dirty="0">
              <a:latin typeface="Calibri" panose="020F0502020204030204" pitchFamily="34" charset="0"/>
              <a:cs typeface="Calibri" panose="020F0502020204030204" pitchFamily="34" charset="0"/>
            </a:endParaRPr>
          </a:p>
          <a:p>
            <a:pPr marL="342900" indent="-342900">
              <a:buFontTx/>
              <a:buAutoNum type="arabicPeriod"/>
            </a:pPr>
            <a:r>
              <a:rPr lang="zh-CN" altLang="en-US" sz="1600" dirty="0">
                <a:latin typeface="Calibri" panose="020F0502020204030204" pitchFamily="34" charset="0"/>
                <a:cs typeface="Calibri" panose="020F0502020204030204" pitchFamily="34" charset="0"/>
              </a:rPr>
              <a:t>If an operand is not in the register </a:t>
            </a:r>
            <a:r>
              <a:rPr lang="en-US" altLang="zh-CN" sz="1600" dirty="0">
                <a:latin typeface="Calibri" panose="020F0502020204030204" pitchFamily="34" charset="0"/>
                <a:cs typeface="Calibri" panose="020F0502020204030204" pitchFamily="34" charset="0"/>
              </a:rPr>
              <a:t>file </a:t>
            </a:r>
            <a:r>
              <a:rPr lang="zh-CN" altLang="en-US" sz="1600" dirty="0">
                <a:latin typeface="Calibri" panose="020F0502020204030204" pitchFamily="34" charset="0"/>
                <a:cs typeface="Calibri" panose="020F0502020204030204" pitchFamily="34" charset="0"/>
              </a:rPr>
              <a:t>or reorder buf</a:t>
            </a:r>
            <a:r>
              <a:rPr lang="en-US" altLang="zh-CN" sz="1600" dirty="0">
                <a:latin typeface="Calibri" panose="020F0502020204030204" pitchFamily="34" charset="0"/>
                <a:cs typeface="Calibri" panose="020F0502020204030204" pitchFamily="34" charset="0"/>
              </a:rPr>
              <a:t>f</a:t>
            </a:r>
            <a:r>
              <a:rPr lang="zh-CN" altLang="en-US" sz="1600" dirty="0">
                <a:latin typeface="Calibri" panose="020F0502020204030204" pitchFamily="34" charset="0"/>
                <a:cs typeface="Calibri" panose="020F0502020204030204" pitchFamily="34" charset="0"/>
              </a:rPr>
              <a:t>er, it must be waiting to be produced by a functional unit. T</a:t>
            </a:r>
            <a:r>
              <a:rPr lang="en-US" altLang="zh-CN" sz="1600" dirty="0">
                <a:latin typeface="Calibri" panose="020F0502020204030204" pitchFamily="34" charset="0"/>
                <a:cs typeface="Calibri" panose="020F0502020204030204" pitchFamily="34" charset="0"/>
              </a:rPr>
              <a:t>h</a:t>
            </a:r>
            <a:r>
              <a:rPr lang="zh-CN" altLang="en-US" sz="1600" dirty="0">
                <a:latin typeface="Calibri" panose="020F0502020204030204" pitchFamily="34" charset="0"/>
                <a:cs typeface="Calibri" panose="020F0502020204030204" pitchFamily="34" charset="0"/>
              </a:rPr>
              <a:t>e name of the functional unit that will produce the result is tracked. When that unit eventually produces the result, it is copied directly into the waiting reservation station from the functional unit bypassing the registers.</a:t>
            </a:r>
          </a:p>
          <a:p>
            <a:pPr marL="342900" indent="-342900">
              <a:buAutoNum type="arabicPeriod"/>
            </a:pPr>
            <a:endParaRPr lang="en-US" altLang="zh-C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289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第九个知识点：</a:t>
            </a:r>
            <a:endParaRPr lang="en-US" altLang="zh-CN" sz="2400" dirty="0">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6EA114C4-70C4-4E19-B7BD-2C7E50EEE6B4}"/>
              </a:ext>
            </a:extLst>
          </p:cNvPr>
          <p:cNvSpPr/>
          <p:nvPr/>
        </p:nvSpPr>
        <p:spPr>
          <a:xfrm>
            <a:off x="825953" y="798977"/>
            <a:ext cx="1645322" cy="461665"/>
          </a:xfrm>
          <a:prstGeom prst="rect">
            <a:avLst/>
          </a:prstGeom>
        </p:spPr>
        <p:txBody>
          <a:bodyPr wrap="none">
            <a:spAutoFit/>
          </a:bodyPr>
          <a:lstStyle/>
          <a:p>
            <a:r>
              <a:rPr lang="en-US" altLang="zh-CN" sz="2400" dirty="0">
                <a:latin typeface="Calibri" panose="020F0502020204030204" pitchFamily="34" charset="0"/>
                <a:cs typeface="Calibri" panose="020F0502020204030204" pitchFamily="34" charset="0"/>
              </a:rPr>
              <a:t>Speculation</a:t>
            </a:r>
            <a:endParaRPr lang="zh-CN" altLang="en-US" sz="2400" dirty="0">
              <a:latin typeface="Calibri" panose="020F0502020204030204" pitchFamily="34" charset="0"/>
              <a:cs typeface="Calibri" panose="020F0502020204030204" pitchFamily="34" charset="0"/>
            </a:endParaRPr>
          </a:p>
        </p:txBody>
      </p:sp>
      <p:sp>
        <p:nvSpPr>
          <p:cNvPr id="3" name="矩形 2">
            <a:extLst>
              <a:ext uri="{FF2B5EF4-FFF2-40B4-BE49-F238E27FC236}">
                <a16:creationId xmlns:a16="http://schemas.microsoft.com/office/drawing/2014/main" id="{CD6F83F4-800C-4357-9D09-50391094E391}"/>
              </a:ext>
            </a:extLst>
          </p:cNvPr>
          <p:cNvSpPr/>
          <p:nvPr/>
        </p:nvSpPr>
        <p:spPr>
          <a:xfrm>
            <a:off x="1648614" y="1550452"/>
            <a:ext cx="8457460" cy="923330"/>
          </a:xfrm>
          <a:prstGeom prst="rect">
            <a:avLst/>
          </a:prstGeom>
        </p:spPr>
        <p:txBody>
          <a:bodyPr wrap="square">
            <a:spAutoFit/>
          </a:bodyPr>
          <a:lstStyle/>
          <a:p>
            <a:r>
              <a:rPr lang="en-US" altLang="zh-CN" dirty="0">
                <a:solidFill>
                  <a:srgbClr val="0070C0"/>
                </a:solidFill>
                <a:latin typeface="Calibri" panose="020F0502020204030204" pitchFamily="34" charset="0"/>
                <a:cs typeface="Calibri" panose="020F0502020204030204" pitchFamily="34" charset="0"/>
              </a:rPr>
              <a:t>S</a:t>
            </a:r>
            <a:r>
              <a:rPr lang="zh-CN" altLang="en-US" dirty="0">
                <a:solidFill>
                  <a:srgbClr val="0070C0"/>
                </a:solidFill>
                <a:latin typeface="Calibri" panose="020F0502020204030204" pitchFamily="34" charset="0"/>
                <a:cs typeface="Calibri" panose="020F0502020204030204" pitchFamily="34" charset="0"/>
              </a:rPr>
              <a:t>peculation </a:t>
            </a:r>
            <a:r>
              <a:rPr lang="zh-CN" altLang="en-US" dirty="0">
                <a:latin typeface="Calibri" panose="020F0502020204030204" pitchFamily="34" charset="0"/>
                <a:cs typeface="Calibri" panose="020F0502020204030204" pitchFamily="34" charset="0"/>
              </a:rPr>
              <a:t>is an approach that allows the compiler or the processor to “guess” about the properties of an instruction, so as to enable execution to begin for other instructions that may depend on the speculated instruction. </a:t>
            </a:r>
          </a:p>
        </p:txBody>
      </p:sp>
      <p:pic>
        <p:nvPicPr>
          <p:cNvPr id="5" name="图片 4">
            <a:extLst>
              <a:ext uri="{FF2B5EF4-FFF2-40B4-BE49-F238E27FC236}">
                <a16:creationId xmlns:a16="http://schemas.microsoft.com/office/drawing/2014/main" id="{6532AF55-3025-4893-AD47-496DEC96E842}"/>
              </a:ext>
            </a:extLst>
          </p:cNvPr>
          <p:cNvPicPr>
            <a:picLocks noChangeAspect="1"/>
          </p:cNvPicPr>
          <p:nvPr/>
        </p:nvPicPr>
        <p:blipFill>
          <a:blip r:embed="rId2"/>
          <a:stretch>
            <a:fillRect/>
          </a:stretch>
        </p:blipFill>
        <p:spPr>
          <a:xfrm>
            <a:off x="1899043" y="3776837"/>
            <a:ext cx="2692567" cy="1214764"/>
          </a:xfrm>
          <a:prstGeom prst="rect">
            <a:avLst/>
          </a:prstGeom>
        </p:spPr>
      </p:pic>
      <p:pic>
        <p:nvPicPr>
          <p:cNvPr id="6" name="图片 5">
            <a:extLst>
              <a:ext uri="{FF2B5EF4-FFF2-40B4-BE49-F238E27FC236}">
                <a16:creationId xmlns:a16="http://schemas.microsoft.com/office/drawing/2014/main" id="{45EB3577-1A0E-4176-93A7-364647AC6928}"/>
              </a:ext>
            </a:extLst>
          </p:cNvPr>
          <p:cNvPicPr>
            <a:picLocks noChangeAspect="1"/>
          </p:cNvPicPr>
          <p:nvPr/>
        </p:nvPicPr>
        <p:blipFill>
          <a:blip r:embed="rId3"/>
          <a:stretch>
            <a:fillRect/>
          </a:stretch>
        </p:blipFill>
        <p:spPr>
          <a:xfrm>
            <a:off x="4707019" y="3103948"/>
            <a:ext cx="6515665" cy="2560542"/>
          </a:xfrm>
          <a:prstGeom prst="rect">
            <a:avLst/>
          </a:prstGeom>
        </p:spPr>
      </p:pic>
    </p:spTree>
    <p:extLst>
      <p:ext uri="{BB962C8B-B14F-4D97-AF65-F5344CB8AC3E}">
        <p14:creationId xmlns:p14="http://schemas.microsoft.com/office/powerpoint/2010/main" val="2985484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第九个知识点：</a:t>
            </a:r>
            <a:endParaRPr lang="en-US" altLang="zh-CN" sz="2400" dirty="0">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6EA114C4-70C4-4E19-B7BD-2C7E50EEE6B4}"/>
              </a:ext>
            </a:extLst>
          </p:cNvPr>
          <p:cNvSpPr/>
          <p:nvPr/>
        </p:nvSpPr>
        <p:spPr>
          <a:xfrm>
            <a:off x="825953" y="798977"/>
            <a:ext cx="1645322" cy="461665"/>
          </a:xfrm>
          <a:prstGeom prst="rect">
            <a:avLst/>
          </a:prstGeom>
        </p:spPr>
        <p:txBody>
          <a:bodyPr wrap="none">
            <a:spAutoFit/>
          </a:bodyPr>
          <a:lstStyle/>
          <a:p>
            <a:r>
              <a:rPr lang="en-US" altLang="zh-CN" sz="2400" dirty="0">
                <a:latin typeface="Calibri" panose="020F0502020204030204" pitchFamily="34" charset="0"/>
                <a:cs typeface="Calibri" panose="020F0502020204030204" pitchFamily="34" charset="0"/>
              </a:rPr>
              <a:t>Speculation</a:t>
            </a:r>
            <a:endParaRPr lang="zh-CN" altLang="en-US" sz="2400" dirty="0">
              <a:latin typeface="Calibri" panose="020F0502020204030204" pitchFamily="34" charset="0"/>
              <a:cs typeface="Calibri" panose="020F0502020204030204" pitchFamily="34" charset="0"/>
            </a:endParaRPr>
          </a:p>
        </p:txBody>
      </p:sp>
      <p:pic>
        <p:nvPicPr>
          <p:cNvPr id="2" name="图片 1">
            <a:extLst>
              <a:ext uri="{FF2B5EF4-FFF2-40B4-BE49-F238E27FC236}">
                <a16:creationId xmlns:a16="http://schemas.microsoft.com/office/drawing/2014/main" id="{EE10B274-9405-428E-9320-01F704661AA3}"/>
              </a:ext>
            </a:extLst>
          </p:cNvPr>
          <p:cNvPicPr>
            <a:picLocks noChangeAspect="1"/>
          </p:cNvPicPr>
          <p:nvPr/>
        </p:nvPicPr>
        <p:blipFill>
          <a:blip r:embed="rId2"/>
          <a:stretch>
            <a:fillRect/>
          </a:stretch>
        </p:blipFill>
        <p:spPr>
          <a:xfrm>
            <a:off x="2354413" y="1828032"/>
            <a:ext cx="7270110" cy="4054191"/>
          </a:xfrm>
          <a:prstGeom prst="rect">
            <a:avLst/>
          </a:prstGeom>
        </p:spPr>
      </p:pic>
    </p:spTree>
    <p:extLst>
      <p:ext uri="{BB962C8B-B14F-4D97-AF65-F5344CB8AC3E}">
        <p14:creationId xmlns:p14="http://schemas.microsoft.com/office/powerpoint/2010/main" val="987147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第四个知识点：</a:t>
            </a:r>
            <a:endParaRPr lang="en-US" altLang="zh-CN" sz="24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3CD639C1-1540-4FB7-A5B6-D9A7E8118CD4}"/>
              </a:ext>
            </a:extLst>
          </p:cNvPr>
          <p:cNvSpPr txBox="1"/>
          <p:nvPr/>
        </p:nvSpPr>
        <p:spPr>
          <a:xfrm>
            <a:off x="326857" y="1071138"/>
            <a:ext cx="5479139"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Pipelining </a:t>
            </a:r>
            <a:endParaRPr lang="zh-CN" altLang="en-US" sz="2800" dirty="0">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B389BD66-21CB-434D-9EE0-2BDB8807AF11}"/>
              </a:ext>
            </a:extLst>
          </p:cNvPr>
          <p:cNvPicPr>
            <a:picLocks noChangeAspect="1"/>
          </p:cNvPicPr>
          <p:nvPr/>
        </p:nvPicPr>
        <p:blipFill>
          <a:blip r:embed="rId2"/>
          <a:stretch>
            <a:fillRect/>
          </a:stretch>
        </p:blipFill>
        <p:spPr>
          <a:xfrm>
            <a:off x="3772231" y="822734"/>
            <a:ext cx="6866215" cy="5212532"/>
          </a:xfrm>
          <a:prstGeom prst="rect">
            <a:avLst/>
          </a:prstGeom>
        </p:spPr>
      </p:pic>
    </p:spTree>
    <p:extLst>
      <p:ext uri="{BB962C8B-B14F-4D97-AF65-F5344CB8AC3E}">
        <p14:creationId xmlns:p14="http://schemas.microsoft.com/office/powerpoint/2010/main" val="3339794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67C1410-E303-426E-BBCE-39C029544C20}"/>
              </a:ext>
            </a:extLst>
          </p:cNvPr>
          <p:cNvSpPr/>
          <p:nvPr/>
        </p:nvSpPr>
        <p:spPr>
          <a:xfrm>
            <a:off x="717610" y="588082"/>
            <a:ext cx="10756777" cy="1477328"/>
          </a:xfrm>
          <a:prstGeom prst="rect">
            <a:avLst/>
          </a:prstGeom>
        </p:spPr>
        <p:txBody>
          <a:bodyPr wrap="square">
            <a:spAutoFit/>
          </a:bodyPr>
          <a:lstStyle/>
          <a:p>
            <a:pPr algn="just">
              <a:spcAft>
                <a:spcPts val="0"/>
              </a:spcAft>
            </a:pPr>
            <a:r>
              <a:rPr lang="en-US" altLang="zh-CN" kern="100" dirty="0">
                <a:latin typeface="Calibri" panose="020F0502020204030204" pitchFamily="34" charset="0"/>
                <a:cs typeface="Calibri" panose="020F0502020204030204" pitchFamily="34" charset="0"/>
              </a:rPr>
              <a:t>4.7 In this exercise we examine in detail how an instruction is executed in a single-cycle </a:t>
            </a:r>
            <a:r>
              <a:rPr lang="en-US" altLang="zh-CN" kern="100" dirty="0" err="1">
                <a:latin typeface="Calibri" panose="020F0502020204030204" pitchFamily="34" charset="0"/>
                <a:cs typeface="Calibri" panose="020F0502020204030204" pitchFamily="34" charset="0"/>
              </a:rPr>
              <a:t>datapath</a:t>
            </a:r>
            <a:r>
              <a:rPr lang="en-US" altLang="zh-CN" kern="100" dirty="0">
                <a:latin typeface="Calibri" panose="020F0502020204030204" pitchFamily="34" charset="0"/>
                <a:cs typeface="Calibri" panose="020F0502020204030204" pitchFamily="34" charset="0"/>
              </a:rPr>
              <a:t>. Problems in this exercise refer to a clock cycle in which the processor fetches the following instruction word:</a:t>
            </a:r>
            <a:endParaRPr lang="zh-CN" altLang="zh-CN" sz="1400" kern="100" dirty="0">
              <a:latin typeface="Calibri" panose="020F0502020204030204" pitchFamily="34" charset="0"/>
              <a:cs typeface="Calibri" panose="020F0502020204030204" pitchFamily="34" charset="0"/>
            </a:endParaRPr>
          </a:p>
          <a:p>
            <a:pPr algn="just">
              <a:spcAft>
                <a:spcPts val="0"/>
              </a:spcAft>
            </a:pPr>
            <a:r>
              <a:rPr lang="en-US" altLang="zh-CN" kern="100" dirty="0">
                <a:latin typeface="Calibri" panose="020F0502020204030204" pitchFamily="34" charset="0"/>
                <a:cs typeface="Calibri" panose="020F0502020204030204" pitchFamily="34" charset="0"/>
              </a:rPr>
              <a:t>10101100011000100000000000010100</a:t>
            </a:r>
            <a:endParaRPr lang="zh-CN" altLang="zh-CN" sz="1400" kern="100" dirty="0">
              <a:latin typeface="Calibri" panose="020F0502020204030204" pitchFamily="34" charset="0"/>
              <a:cs typeface="Calibri" panose="020F0502020204030204" pitchFamily="34" charset="0"/>
            </a:endParaRPr>
          </a:p>
          <a:p>
            <a:pPr algn="just">
              <a:spcAft>
                <a:spcPts val="0"/>
              </a:spcAft>
            </a:pPr>
            <a:r>
              <a:rPr lang="en-US" altLang="zh-CN" kern="100" dirty="0">
                <a:latin typeface="Calibri" panose="020F0502020204030204" pitchFamily="34" charset="0"/>
                <a:cs typeface="Calibri" panose="020F0502020204030204" pitchFamily="34" charset="0"/>
              </a:rPr>
              <a:t>Assume that data memory is all zeros and that the processor’s registers have the following values at the beginning of the cycle in which the above instruction word is fetched:</a:t>
            </a:r>
            <a:endParaRPr lang="zh-CN" altLang="zh-CN" sz="1400" kern="100" dirty="0">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DB2C8336-855D-4EDB-A957-2EEF9479CB08}"/>
              </a:ext>
            </a:extLst>
          </p:cNvPr>
          <p:cNvPicPr/>
          <p:nvPr/>
        </p:nvPicPr>
        <p:blipFill>
          <a:blip r:embed="rId2"/>
          <a:stretch>
            <a:fillRect/>
          </a:stretch>
        </p:blipFill>
        <p:spPr>
          <a:xfrm>
            <a:off x="2445552" y="2340447"/>
            <a:ext cx="7300891" cy="970923"/>
          </a:xfrm>
          <a:prstGeom prst="rect">
            <a:avLst/>
          </a:prstGeom>
        </p:spPr>
      </p:pic>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0C12A905-2553-4038-9C42-01DAB2098070}"/>
                  </a:ext>
                </a:extLst>
              </p:cNvPr>
              <p:cNvSpPr/>
              <p:nvPr/>
            </p:nvSpPr>
            <p:spPr>
              <a:xfrm>
                <a:off x="2897076" y="3586407"/>
                <a:ext cx="6096000" cy="1565044"/>
              </a:xfrm>
              <a:prstGeom prst="rect">
                <a:avLst/>
              </a:prstGeom>
            </p:spPr>
            <p:txBody>
              <a:bodyPr>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altLang="zh-CN" i="1" kern="100"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C00000"/>
                              </a:solidFill>
                              <a:latin typeface="Cambria Math" panose="02040503050406030204" pitchFamily="18" charset="0"/>
                              <a:cs typeface="Times New Roman" panose="02020603050405020304" pitchFamily="18" charset="0"/>
                            </a:rPr>
                            <m:t>101011</m:t>
                          </m:r>
                        </m:e>
                        <m:sub>
                          <m:r>
                            <a:rPr lang="en-US" altLang="zh-CN" i="1" kern="100">
                              <a:solidFill>
                                <a:srgbClr val="C00000"/>
                              </a:solidFill>
                              <a:latin typeface="Cambria Math" panose="02040503050406030204" pitchFamily="18" charset="0"/>
                              <a:cs typeface="Times New Roman" panose="02020603050405020304" pitchFamily="18" charset="0"/>
                            </a:rPr>
                            <m:t>𝑏𝑖𝑛𝑎𝑟𝑦</m:t>
                          </m:r>
                        </m:sub>
                      </m:sSub>
                      <m:r>
                        <a:rPr lang="en-US" altLang="zh-CN" i="1" kern="100">
                          <a:solidFill>
                            <a:srgbClr val="C00000"/>
                          </a:solidFill>
                          <a:latin typeface="Cambria Math" panose="02040503050406030204" pitchFamily="18" charset="0"/>
                          <a:cs typeface="Times New Roman" panose="02020603050405020304" pitchFamily="18" charset="0"/>
                        </a:rPr>
                        <m:t>=43=</m:t>
                      </m:r>
                      <m:sSub>
                        <m:sSubPr>
                          <m:ctrlPr>
                            <a:rPr lang="zh-CN" altLang="zh-CN" i="1" kern="10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C00000"/>
                              </a:solidFill>
                              <a:latin typeface="Cambria Math" panose="02040503050406030204" pitchFamily="18" charset="0"/>
                              <a:cs typeface="Times New Roman" panose="02020603050405020304" pitchFamily="18" charset="0"/>
                            </a:rPr>
                            <m:t>2</m:t>
                          </m:r>
                          <m:r>
                            <a:rPr lang="en-US" altLang="zh-CN" i="1" kern="100">
                              <a:solidFill>
                                <a:srgbClr val="C00000"/>
                              </a:solidFill>
                              <a:latin typeface="Cambria Math" panose="02040503050406030204" pitchFamily="18" charset="0"/>
                              <a:cs typeface="Times New Roman" panose="02020603050405020304" pitchFamily="18" charset="0"/>
                            </a:rPr>
                            <m:t>𝑏</m:t>
                          </m:r>
                        </m:e>
                        <m:sub>
                          <m:r>
                            <a:rPr lang="en-US" altLang="zh-CN" i="1" kern="100">
                              <a:solidFill>
                                <a:srgbClr val="C00000"/>
                              </a:solidFill>
                              <a:latin typeface="Cambria Math" panose="02040503050406030204" pitchFamily="18" charset="0"/>
                              <a:cs typeface="Times New Roman" panose="02020603050405020304" pitchFamily="18" charset="0"/>
                            </a:rPr>
                            <m:t>h𝑒𝑥</m:t>
                          </m:r>
                        </m:sub>
                      </m:sSub>
                      <m:r>
                        <a:rPr lang="zh-CN" altLang="zh-CN" i="1" kern="100">
                          <a:solidFill>
                            <a:srgbClr val="C00000"/>
                          </a:solidFill>
                          <a:latin typeface="Cambria Math" panose="02040503050406030204" pitchFamily="18" charset="0"/>
                          <a:cs typeface="Times New Roman" panose="02020603050405020304" pitchFamily="18" charset="0"/>
                        </a:rPr>
                        <m:t>→</m:t>
                      </m:r>
                      <m:r>
                        <a:rPr lang="zh-CN" altLang="zh-CN" i="1" kern="10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i="1" kern="10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𝑠𝑤</m:t>
                      </m:r>
                    </m:oMath>
                  </m:oMathPara>
                </a14:m>
                <a:endParaRPr lang="zh-CN" altLang="zh-CN" sz="1400" kern="100" dirty="0">
                  <a:solidFill>
                    <a:srgbClr val="C00000"/>
                  </a:solidFill>
                  <a:latin typeface="等线" panose="02010600030101010101" pitchFamily="2" charset="-122"/>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sSub>
                        <m:sSubPr>
                          <m:ctrlPr>
                            <a:rPr lang="zh-CN" altLang="zh-CN" i="1" kern="10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C00000"/>
                              </a:solidFill>
                              <a:latin typeface="Cambria Math" panose="02040503050406030204" pitchFamily="18" charset="0"/>
                              <a:cs typeface="Times New Roman" panose="02020603050405020304" pitchFamily="18" charset="0"/>
                            </a:rPr>
                            <m:t>00011</m:t>
                          </m:r>
                        </m:e>
                        <m:sub>
                          <m:r>
                            <a:rPr lang="en-US" altLang="zh-CN" i="1" kern="100">
                              <a:solidFill>
                                <a:srgbClr val="C00000"/>
                              </a:solidFill>
                              <a:latin typeface="Cambria Math" panose="02040503050406030204" pitchFamily="18" charset="0"/>
                              <a:cs typeface="Times New Roman" panose="02020603050405020304" pitchFamily="18" charset="0"/>
                            </a:rPr>
                            <m:t>𝑏𝑖𝑛𝑎𝑟𝑦</m:t>
                          </m:r>
                        </m:sub>
                      </m:sSub>
                      <m:r>
                        <a:rPr lang="en-US" altLang="zh-CN" i="1" kern="100">
                          <a:solidFill>
                            <a:srgbClr val="C00000"/>
                          </a:solidFill>
                          <a:latin typeface="Cambria Math" panose="02040503050406030204" pitchFamily="18" charset="0"/>
                          <a:cs typeface="Times New Roman" panose="02020603050405020304" pitchFamily="18" charset="0"/>
                        </a:rPr>
                        <m:t>=3</m:t>
                      </m:r>
                      <m:r>
                        <a:rPr lang="zh-CN" altLang="zh-CN" i="1" kern="100">
                          <a:solidFill>
                            <a:srgbClr val="C00000"/>
                          </a:solidFill>
                          <a:latin typeface="Cambria Math" panose="02040503050406030204" pitchFamily="18" charset="0"/>
                          <a:cs typeface="Times New Roman" panose="02020603050405020304" pitchFamily="18" charset="0"/>
                        </a:rPr>
                        <m:t>→</m:t>
                      </m:r>
                      <m:r>
                        <a:rPr lang="zh-CN" altLang="zh-CN" i="1" kern="10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i="1" kern="10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𝑟𝑠</m:t>
                      </m:r>
                      <m:r>
                        <a:rPr lang="en-US" altLang="zh-CN" i="1" kern="10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𝑣</m:t>
                      </m:r>
                      <m:r>
                        <a:rPr lang="en-US" altLang="zh-CN" i="1" kern="10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1</m:t>
                      </m:r>
                    </m:oMath>
                  </m:oMathPara>
                </a14:m>
                <a:endParaRPr lang="zh-CN" altLang="zh-CN" sz="1400" kern="100" dirty="0">
                  <a:solidFill>
                    <a:srgbClr val="C00000"/>
                  </a:solidFill>
                  <a:latin typeface="等线" panose="02010600030101010101" pitchFamily="2" charset="-122"/>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sSub>
                        <m:sSubPr>
                          <m:ctrlPr>
                            <a:rPr lang="zh-CN" altLang="zh-CN" i="1" kern="10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C00000"/>
                              </a:solidFill>
                              <a:latin typeface="Cambria Math" panose="02040503050406030204" pitchFamily="18" charset="0"/>
                              <a:cs typeface="Times New Roman" panose="02020603050405020304" pitchFamily="18" charset="0"/>
                            </a:rPr>
                            <m:t>00010</m:t>
                          </m:r>
                        </m:e>
                        <m:sub>
                          <m:r>
                            <a:rPr lang="en-US" altLang="zh-CN" i="1" kern="100">
                              <a:solidFill>
                                <a:srgbClr val="C00000"/>
                              </a:solidFill>
                              <a:latin typeface="Cambria Math" panose="02040503050406030204" pitchFamily="18" charset="0"/>
                              <a:cs typeface="Times New Roman" panose="02020603050405020304" pitchFamily="18" charset="0"/>
                            </a:rPr>
                            <m:t>𝑏𝑖𝑛𝑎𝑟𝑦</m:t>
                          </m:r>
                        </m:sub>
                      </m:sSub>
                      <m:r>
                        <a:rPr lang="en-US" altLang="zh-CN" i="1" kern="100">
                          <a:solidFill>
                            <a:srgbClr val="C00000"/>
                          </a:solidFill>
                          <a:latin typeface="Cambria Math" panose="02040503050406030204" pitchFamily="18" charset="0"/>
                          <a:cs typeface="Times New Roman" panose="02020603050405020304" pitchFamily="18" charset="0"/>
                        </a:rPr>
                        <m:t>=2</m:t>
                      </m:r>
                      <m:r>
                        <a:rPr lang="zh-CN" altLang="zh-CN" i="1" kern="100">
                          <a:solidFill>
                            <a:srgbClr val="C00000"/>
                          </a:solidFill>
                          <a:latin typeface="Cambria Math" panose="02040503050406030204" pitchFamily="18" charset="0"/>
                          <a:cs typeface="Times New Roman" panose="02020603050405020304" pitchFamily="18" charset="0"/>
                        </a:rPr>
                        <m:t>→</m:t>
                      </m:r>
                      <m:r>
                        <a:rPr lang="zh-CN" altLang="zh-CN" i="1" kern="10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i="1" kern="10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𝑟𝑡</m:t>
                      </m:r>
                      <m:r>
                        <a:rPr lang="en-US" altLang="zh-CN" i="1" kern="10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kern="10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𝑣</m:t>
                      </m:r>
                      <m:r>
                        <a:rPr lang="en-US" altLang="zh-CN" i="1" kern="10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zh-CN" altLang="zh-CN" sz="1400" kern="100" dirty="0">
                  <a:solidFill>
                    <a:srgbClr val="C00000"/>
                  </a:solidFill>
                  <a:latin typeface="等线" panose="02010600030101010101" pitchFamily="2" charset="-122"/>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sSub>
                        <m:sSubPr>
                          <m:ctrlPr>
                            <a:rPr lang="zh-CN" altLang="zh-CN" i="1" kern="10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kern="100">
                              <a:solidFill>
                                <a:srgbClr val="C00000"/>
                              </a:solidFill>
                              <a:latin typeface="Cambria Math" panose="02040503050406030204" pitchFamily="18" charset="0"/>
                              <a:cs typeface="Times New Roman" panose="02020603050405020304" pitchFamily="18" charset="0"/>
                            </a:rPr>
                            <m:t>0000000000010100</m:t>
                          </m:r>
                        </m:e>
                        <m:sub>
                          <m:r>
                            <a:rPr lang="en-US" altLang="zh-CN" i="1" kern="100">
                              <a:solidFill>
                                <a:srgbClr val="C00000"/>
                              </a:solidFill>
                              <a:latin typeface="Cambria Math" panose="02040503050406030204" pitchFamily="18" charset="0"/>
                              <a:cs typeface="Times New Roman" panose="02020603050405020304" pitchFamily="18" charset="0"/>
                            </a:rPr>
                            <m:t>𝑏𝑖𝑛𝑎𝑟𝑦</m:t>
                          </m:r>
                        </m:sub>
                      </m:sSub>
                      <m:r>
                        <a:rPr lang="en-US" altLang="zh-CN" i="1" kern="100">
                          <a:solidFill>
                            <a:srgbClr val="C00000"/>
                          </a:solidFill>
                          <a:latin typeface="Cambria Math" panose="02040503050406030204" pitchFamily="18" charset="0"/>
                          <a:cs typeface="Times New Roman" panose="02020603050405020304" pitchFamily="18" charset="0"/>
                        </a:rPr>
                        <m:t>=20</m:t>
                      </m:r>
                    </m:oMath>
                  </m:oMathPara>
                </a14:m>
                <a:endParaRPr lang="zh-CN" altLang="zh-CN" sz="1400" kern="100" dirty="0">
                  <a:solidFill>
                    <a:srgbClr val="C00000"/>
                  </a:solidFill>
                  <a:latin typeface="等线" panose="02010600030101010101" pitchFamily="2" charset="-122"/>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r>
                        <a:rPr lang="en-US" altLang="zh-CN" i="1" kern="100">
                          <a:solidFill>
                            <a:srgbClr val="C00000"/>
                          </a:solidFill>
                          <a:latin typeface="Cambria Math" panose="02040503050406030204" pitchFamily="18" charset="0"/>
                          <a:cs typeface="Times New Roman" panose="02020603050405020304" pitchFamily="18" charset="0"/>
                        </a:rPr>
                        <m:t>𝑠𝑤</m:t>
                      </m:r>
                      <m:r>
                        <a:rPr lang="en-US" altLang="zh-CN" i="1" kern="100">
                          <a:solidFill>
                            <a:srgbClr val="C00000"/>
                          </a:solidFill>
                          <a:latin typeface="Cambria Math" panose="02040503050406030204" pitchFamily="18" charset="0"/>
                          <a:cs typeface="Times New Roman" panose="02020603050405020304" pitchFamily="18" charset="0"/>
                        </a:rPr>
                        <m:t> $</m:t>
                      </m:r>
                      <m:r>
                        <a:rPr lang="en-US" altLang="zh-CN" i="1" kern="100">
                          <a:solidFill>
                            <a:srgbClr val="C00000"/>
                          </a:solidFill>
                          <a:latin typeface="Cambria Math" panose="02040503050406030204" pitchFamily="18" charset="0"/>
                          <a:cs typeface="Times New Roman" panose="02020603050405020304" pitchFamily="18" charset="0"/>
                        </a:rPr>
                        <m:t>𝑣</m:t>
                      </m:r>
                      <m:r>
                        <a:rPr lang="en-US" altLang="zh-CN" i="1" kern="100">
                          <a:solidFill>
                            <a:srgbClr val="C00000"/>
                          </a:solidFill>
                          <a:latin typeface="Cambria Math" panose="02040503050406030204" pitchFamily="18" charset="0"/>
                          <a:cs typeface="Times New Roman" panose="02020603050405020304" pitchFamily="18" charset="0"/>
                        </a:rPr>
                        <m:t>0, 20($</m:t>
                      </m:r>
                      <m:r>
                        <a:rPr lang="en-US" altLang="zh-CN" i="1" kern="100">
                          <a:solidFill>
                            <a:srgbClr val="C00000"/>
                          </a:solidFill>
                          <a:latin typeface="Cambria Math" panose="02040503050406030204" pitchFamily="18" charset="0"/>
                          <a:cs typeface="Times New Roman" panose="02020603050405020304" pitchFamily="18" charset="0"/>
                        </a:rPr>
                        <m:t>𝑣</m:t>
                      </m:r>
                      <m:r>
                        <a:rPr lang="en-US" altLang="zh-CN" i="1" kern="100">
                          <a:solidFill>
                            <a:srgbClr val="C00000"/>
                          </a:solidFill>
                          <a:latin typeface="Cambria Math" panose="02040503050406030204" pitchFamily="18" charset="0"/>
                          <a:cs typeface="Times New Roman" panose="02020603050405020304" pitchFamily="18" charset="0"/>
                        </a:rPr>
                        <m:t>1)</m:t>
                      </m:r>
                    </m:oMath>
                  </m:oMathPara>
                </a14:m>
                <a:endParaRPr lang="zh-CN" altLang="zh-CN" sz="1400" kern="100" dirty="0">
                  <a:solidFill>
                    <a:srgbClr val="C00000"/>
                  </a:solidFill>
                  <a:latin typeface="等线" panose="02010600030101010101" pitchFamily="2" charset="-122"/>
                  <a:cs typeface="Times New Roman" panose="02020603050405020304" pitchFamily="18" charset="0"/>
                </a:endParaRPr>
              </a:p>
            </p:txBody>
          </p:sp>
        </mc:Choice>
        <mc:Fallback xmlns="">
          <p:sp>
            <p:nvSpPr>
              <p:cNvPr id="5" name="矩形 4">
                <a:extLst>
                  <a:ext uri="{FF2B5EF4-FFF2-40B4-BE49-F238E27FC236}">
                    <a16:creationId xmlns:a16="http://schemas.microsoft.com/office/drawing/2014/main" id="{0C12A905-2553-4038-9C42-01DAB2098070}"/>
                  </a:ext>
                </a:extLst>
              </p:cNvPr>
              <p:cNvSpPr>
                <a:spLocks noRot="1" noChangeAspect="1" noMove="1" noResize="1" noEditPoints="1" noAdjustHandles="1" noChangeArrowheads="1" noChangeShapeType="1" noTextEdit="1"/>
              </p:cNvSpPr>
              <p:nvPr/>
            </p:nvSpPr>
            <p:spPr>
              <a:xfrm>
                <a:off x="2897076" y="3586407"/>
                <a:ext cx="6096000" cy="1565044"/>
              </a:xfrm>
              <a:prstGeom prst="rect">
                <a:avLst/>
              </a:prstGeom>
              <a:blipFill>
                <a:blip r:embed="rId3"/>
                <a:stretch>
                  <a:fillRect b="-23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11444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162170F0-4DFE-4801-95FC-BDC05B3E1B76}"/>
              </a:ext>
            </a:extLst>
          </p:cNvPr>
          <p:cNvGrpSpPr/>
          <p:nvPr/>
        </p:nvGrpSpPr>
        <p:grpSpPr>
          <a:xfrm>
            <a:off x="1726023" y="337351"/>
            <a:ext cx="8456664" cy="6314713"/>
            <a:chOff x="1726023" y="337351"/>
            <a:chExt cx="8456664" cy="6314713"/>
          </a:xfrm>
        </p:grpSpPr>
        <p:pic>
          <p:nvPicPr>
            <p:cNvPr id="2" name="图片 1">
              <a:extLst>
                <a:ext uri="{FF2B5EF4-FFF2-40B4-BE49-F238E27FC236}">
                  <a16:creationId xmlns:a16="http://schemas.microsoft.com/office/drawing/2014/main" id="{7CBE0B99-EA6A-4572-96EB-1E242E4E452F}"/>
                </a:ext>
              </a:extLst>
            </p:cNvPr>
            <p:cNvPicPr>
              <a:picLocks noChangeAspect="1"/>
            </p:cNvPicPr>
            <p:nvPr/>
          </p:nvPicPr>
          <p:blipFill>
            <a:blip r:embed="rId2"/>
            <a:stretch>
              <a:fillRect/>
            </a:stretch>
          </p:blipFill>
          <p:spPr>
            <a:xfrm>
              <a:off x="1726023" y="337351"/>
              <a:ext cx="8456664" cy="6314713"/>
            </a:xfrm>
            <a:prstGeom prst="rect">
              <a:avLst/>
            </a:prstGeom>
          </p:spPr>
        </p:pic>
        <p:sp>
          <p:nvSpPr>
            <p:cNvPr id="4" name="椭圆 3">
              <a:extLst>
                <a:ext uri="{FF2B5EF4-FFF2-40B4-BE49-F238E27FC236}">
                  <a16:creationId xmlns:a16="http://schemas.microsoft.com/office/drawing/2014/main" id="{32223608-1D01-4A4D-BA26-C032504EF3ED}"/>
                </a:ext>
              </a:extLst>
            </p:cNvPr>
            <p:cNvSpPr/>
            <p:nvPr/>
          </p:nvSpPr>
          <p:spPr>
            <a:xfrm>
              <a:off x="4016900" y="337351"/>
              <a:ext cx="1043371" cy="100317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8CB6F225-2E58-48C8-95F4-ECF02AFB7A9F}"/>
                </a:ext>
              </a:extLst>
            </p:cNvPr>
            <p:cNvSpPr/>
            <p:nvPr/>
          </p:nvSpPr>
          <p:spPr>
            <a:xfrm>
              <a:off x="4984567" y="5052873"/>
              <a:ext cx="1274190" cy="126034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B56B2C79-2E94-44AD-B7EB-2629B80251B7}"/>
                </a:ext>
              </a:extLst>
            </p:cNvPr>
            <p:cNvSpPr/>
            <p:nvPr/>
          </p:nvSpPr>
          <p:spPr>
            <a:xfrm>
              <a:off x="6404994" y="5254840"/>
              <a:ext cx="1070004" cy="105837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77847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F3F03DD-50C0-479D-9236-C18339871FB4}"/>
              </a:ext>
            </a:extLst>
          </p:cNvPr>
          <p:cNvSpPr/>
          <p:nvPr/>
        </p:nvSpPr>
        <p:spPr>
          <a:xfrm>
            <a:off x="633273" y="524185"/>
            <a:ext cx="9283083" cy="646331"/>
          </a:xfrm>
          <a:prstGeom prst="rect">
            <a:avLst/>
          </a:prstGeom>
        </p:spPr>
        <p:txBody>
          <a:bodyPr wrap="square">
            <a:spAutoFit/>
          </a:bodyPr>
          <a:lstStyle/>
          <a:p>
            <a:pPr algn="just">
              <a:spcAft>
                <a:spcPts val="0"/>
              </a:spcAft>
            </a:pPr>
            <a:r>
              <a:rPr lang="en-US" altLang="zh-CN" kern="100" dirty="0">
                <a:latin typeface="Calibri" panose="020F0502020204030204" pitchFamily="34" charset="0"/>
                <a:cs typeface="Calibri" panose="020F0502020204030204" pitchFamily="34" charset="0"/>
              </a:rPr>
              <a:t>4.7.1 What are the outputs of the sign-extend and the jump “Shift left 2” unit (near the top of Figure 4.24) for this instruction word?</a:t>
            </a:r>
          </a:p>
        </p:txBody>
      </p:sp>
      <p:sp>
        <p:nvSpPr>
          <p:cNvPr id="4" name="矩形 3">
            <a:extLst>
              <a:ext uri="{FF2B5EF4-FFF2-40B4-BE49-F238E27FC236}">
                <a16:creationId xmlns:a16="http://schemas.microsoft.com/office/drawing/2014/main" id="{2A1A9D48-5C07-4388-8DE5-6FAA813EC06D}"/>
              </a:ext>
            </a:extLst>
          </p:cNvPr>
          <p:cNvSpPr/>
          <p:nvPr/>
        </p:nvSpPr>
        <p:spPr>
          <a:xfrm>
            <a:off x="633273" y="3429000"/>
            <a:ext cx="8998998" cy="369332"/>
          </a:xfrm>
          <a:prstGeom prst="rect">
            <a:avLst/>
          </a:prstGeom>
        </p:spPr>
        <p:txBody>
          <a:bodyPr wrap="square">
            <a:spAutoFit/>
          </a:bodyPr>
          <a:lstStyle/>
          <a:p>
            <a:pPr algn="just">
              <a:spcAft>
                <a:spcPts val="0"/>
              </a:spcAft>
            </a:pPr>
            <a:r>
              <a:rPr lang="en-US" altLang="zh-CN" kern="100" dirty="0">
                <a:latin typeface="Calibri" panose="020F0502020204030204" pitchFamily="34" charset="0"/>
                <a:cs typeface="Calibri" panose="020F0502020204030204" pitchFamily="34" charset="0"/>
              </a:rPr>
              <a:t>4.7.2 What are the values of the ALU control unit’s inputs for this instruction?</a:t>
            </a:r>
            <a:endParaRPr lang="zh-CN" altLang="zh-CN" sz="1400" kern="1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4C310A15-87BA-4313-AB33-DE9BBBEDDF4B}"/>
                  </a:ext>
                </a:extLst>
              </p:cNvPr>
              <p:cNvSpPr/>
              <p:nvPr/>
            </p:nvSpPr>
            <p:spPr>
              <a:xfrm>
                <a:off x="1969363" y="1561094"/>
                <a:ext cx="8253274" cy="1477328"/>
              </a:xfrm>
              <a:prstGeom prst="rect">
                <a:avLst/>
              </a:prstGeom>
            </p:spPr>
            <p:txBody>
              <a:bodyPr wrap="square">
                <a:spAutoFit/>
              </a:bodyPr>
              <a:lstStyle/>
              <a:p>
                <a:pPr algn="just">
                  <a:spcAft>
                    <a:spcPts val="0"/>
                  </a:spcAft>
                </a:pPr>
                <a:r>
                  <a:rPr lang="en-US" altLang="zh-CN" kern="100" dirty="0">
                    <a:solidFill>
                      <a:srgbClr val="C00000"/>
                    </a:solidFill>
                    <a:latin typeface="Calibri" panose="020F0502020204030204" pitchFamily="34" charset="0"/>
                    <a:cs typeface="Calibri" panose="020F0502020204030204" pitchFamily="34" charset="0"/>
                  </a:rPr>
                  <a:t>The outputs of the sign-extend:</a:t>
                </a:r>
                <a:endParaRPr lang="zh-CN" altLang="zh-CN" sz="1400" kern="100" dirty="0">
                  <a:solidFill>
                    <a:srgbClr val="C00000"/>
                  </a:solidFill>
                  <a:latin typeface="Calibri" panose="020F0502020204030204" pitchFamily="34" charset="0"/>
                  <a:cs typeface="Calibri" panose="020F0502020204030204" pitchFamily="34" charset="0"/>
                </a:endParaRPr>
              </a:p>
              <a:p>
                <a:pPr algn="just">
                  <a:spcAft>
                    <a:spcPts val="0"/>
                  </a:spcAft>
                </a:pPr>
                <a14:m>
                  <m:oMathPara xmlns:m="http://schemas.openxmlformats.org/officeDocument/2006/math">
                    <m:oMathParaPr>
                      <m:jc m:val="centerGroup"/>
                    </m:oMathParaPr>
                    <m:oMath xmlns:m="http://schemas.openxmlformats.org/officeDocument/2006/math">
                      <m:r>
                        <a:rPr lang="en-US" altLang="zh-CN" kern="100">
                          <a:solidFill>
                            <a:srgbClr val="C00000"/>
                          </a:solidFill>
                          <a:latin typeface="Cambria Math" panose="02040503050406030204" pitchFamily="18" charset="0"/>
                          <a:cs typeface="Times New Roman" panose="02020603050405020304" pitchFamily="18" charset="0"/>
                        </a:rPr>
                        <m:t>00000000000000000000000000010100</m:t>
                      </m:r>
                    </m:oMath>
                  </m:oMathPara>
                </a14:m>
                <a:endParaRPr lang="zh-CN" altLang="zh-CN" sz="1400" kern="100" dirty="0">
                  <a:solidFill>
                    <a:srgbClr val="C00000"/>
                  </a:solidFill>
                  <a:latin typeface="Calibri" panose="020F0502020204030204" pitchFamily="34" charset="0"/>
                  <a:cs typeface="Calibri" panose="020F0502020204030204" pitchFamily="34" charset="0"/>
                </a:endParaRPr>
              </a:p>
              <a:p>
                <a:pPr algn="just">
                  <a:spcAft>
                    <a:spcPts val="0"/>
                  </a:spcAft>
                </a:pPr>
                <a:endParaRPr lang="en-US" altLang="zh-CN" kern="100" dirty="0">
                  <a:solidFill>
                    <a:srgbClr val="C00000"/>
                  </a:solidFill>
                  <a:latin typeface="Calibri" panose="020F0502020204030204" pitchFamily="34" charset="0"/>
                  <a:cs typeface="Calibri" panose="020F0502020204030204" pitchFamily="34" charset="0"/>
                </a:endParaRPr>
              </a:p>
              <a:p>
                <a:pPr algn="just">
                  <a:spcAft>
                    <a:spcPts val="0"/>
                  </a:spcAft>
                </a:pPr>
                <a:r>
                  <a:rPr lang="en-US" altLang="zh-CN" kern="100" dirty="0">
                    <a:solidFill>
                      <a:srgbClr val="C00000"/>
                    </a:solidFill>
                    <a:latin typeface="Calibri" panose="020F0502020204030204" pitchFamily="34" charset="0"/>
                    <a:cs typeface="Calibri" panose="020F0502020204030204" pitchFamily="34" charset="0"/>
                  </a:rPr>
                  <a:t>The outputs of the jump “Shift left 2” unit:</a:t>
                </a:r>
                <a:endParaRPr lang="zh-CN" altLang="zh-CN" sz="1400" kern="100" dirty="0">
                  <a:solidFill>
                    <a:srgbClr val="C00000"/>
                  </a:solidFill>
                  <a:latin typeface="Calibri" panose="020F0502020204030204" pitchFamily="34" charset="0"/>
                  <a:cs typeface="Calibri" panose="020F0502020204030204" pitchFamily="34" charset="0"/>
                </a:endParaRPr>
              </a:p>
              <a:p>
                <a:pPr algn="just">
                  <a:spcAft>
                    <a:spcPts val="0"/>
                  </a:spcAft>
                </a:pPr>
                <a14:m>
                  <m:oMathPara xmlns:m="http://schemas.openxmlformats.org/officeDocument/2006/math">
                    <m:oMathParaPr>
                      <m:jc m:val="centerGroup"/>
                    </m:oMathParaPr>
                    <m:oMath xmlns:m="http://schemas.openxmlformats.org/officeDocument/2006/math">
                      <m:r>
                        <a:rPr lang="en-US" altLang="zh-CN" kern="100">
                          <a:solidFill>
                            <a:srgbClr val="C00000"/>
                          </a:solidFill>
                          <a:latin typeface="Cambria Math" panose="02040503050406030204" pitchFamily="18" charset="0"/>
                          <a:cs typeface="Times New Roman" panose="02020603050405020304" pitchFamily="18" charset="0"/>
                        </a:rPr>
                        <m:t>0001100010000000000001010000</m:t>
                      </m:r>
                    </m:oMath>
                  </m:oMathPara>
                </a14:m>
                <a:endParaRPr lang="zh-CN" altLang="zh-CN" sz="1400" kern="100" dirty="0">
                  <a:solidFill>
                    <a:srgbClr val="C00000"/>
                  </a:solidFill>
                  <a:latin typeface="Calibri" panose="020F0502020204030204" pitchFamily="34" charset="0"/>
                  <a:cs typeface="Calibri" panose="020F0502020204030204" pitchFamily="34" charset="0"/>
                </a:endParaRPr>
              </a:p>
            </p:txBody>
          </p:sp>
        </mc:Choice>
        <mc:Fallback xmlns="">
          <p:sp>
            <p:nvSpPr>
              <p:cNvPr id="5" name="矩形 4">
                <a:extLst>
                  <a:ext uri="{FF2B5EF4-FFF2-40B4-BE49-F238E27FC236}">
                    <a16:creationId xmlns:a16="http://schemas.microsoft.com/office/drawing/2014/main" id="{4C310A15-87BA-4313-AB33-DE9BBBEDDF4B}"/>
                  </a:ext>
                </a:extLst>
              </p:cNvPr>
              <p:cNvSpPr>
                <a:spLocks noRot="1" noChangeAspect="1" noMove="1" noResize="1" noEditPoints="1" noAdjustHandles="1" noChangeArrowheads="1" noChangeShapeType="1" noTextEdit="1"/>
              </p:cNvSpPr>
              <p:nvPr/>
            </p:nvSpPr>
            <p:spPr>
              <a:xfrm>
                <a:off x="1969363" y="1561094"/>
                <a:ext cx="8253274" cy="1477328"/>
              </a:xfrm>
              <a:prstGeom prst="rect">
                <a:avLst/>
              </a:prstGeom>
              <a:blipFill>
                <a:blip r:embed="rId2"/>
                <a:stretch>
                  <a:fillRect l="-591" t="-2066"/>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43C90A08-854E-4585-A8FA-AC78F69F71F4}"/>
              </a:ext>
            </a:extLst>
          </p:cNvPr>
          <p:cNvSpPr/>
          <p:nvPr/>
        </p:nvSpPr>
        <p:spPr>
          <a:xfrm>
            <a:off x="3141214" y="3888834"/>
            <a:ext cx="4267200" cy="369332"/>
          </a:xfrm>
          <a:prstGeom prst="rect">
            <a:avLst/>
          </a:prstGeom>
        </p:spPr>
        <p:txBody>
          <a:bodyPr wrap="square">
            <a:spAutoFit/>
          </a:bodyPr>
          <a:lstStyle/>
          <a:p>
            <a:pPr algn="just">
              <a:spcAft>
                <a:spcPts val="0"/>
              </a:spcAft>
            </a:pPr>
            <a:r>
              <a:rPr lang="en-US" altLang="zh-CN" kern="100" dirty="0" err="1">
                <a:solidFill>
                  <a:srgbClr val="C00000"/>
                </a:solidFill>
                <a:latin typeface="Calibri" panose="020F0502020204030204" pitchFamily="34" charset="0"/>
                <a:cs typeface="Calibri" panose="020F0502020204030204" pitchFamily="34" charset="0"/>
              </a:rPr>
              <a:t>ALUOp</a:t>
            </a:r>
            <a:r>
              <a:rPr lang="en-US" altLang="zh-CN" kern="100" dirty="0">
                <a:solidFill>
                  <a:srgbClr val="C00000"/>
                </a:solidFill>
                <a:latin typeface="Calibri" panose="020F0502020204030204" pitchFamily="34" charset="0"/>
                <a:cs typeface="Calibri" panose="020F0502020204030204" pitchFamily="34" charset="0"/>
              </a:rPr>
              <a:t> = 00;                  Instruction = 010100</a:t>
            </a:r>
            <a:endParaRPr lang="zh-CN" altLang="zh-CN" kern="100" dirty="0">
              <a:solidFill>
                <a:srgbClr val="C00000"/>
              </a:solidFill>
              <a:latin typeface="Calibri" panose="020F0502020204030204" pitchFamily="34" charset="0"/>
              <a:cs typeface="Calibri" panose="020F0502020204030204" pitchFamily="34" charset="0"/>
            </a:endParaRPr>
          </a:p>
        </p:txBody>
      </p:sp>
      <p:sp>
        <p:nvSpPr>
          <p:cNvPr id="7" name="矩形 6">
            <a:extLst>
              <a:ext uri="{FF2B5EF4-FFF2-40B4-BE49-F238E27FC236}">
                <a16:creationId xmlns:a16="http://schemas.microsoft.com/office/drawing/2014/main" id="{A3B12E9D-0D72-49EC-BE11-857B231E7287}"/>
              </a:ext>
            </a:extLst>
          </p:cNvPr>
          <p:cNvSpPr/>
          <p:nvPr/>
        </p:nvSpPr>
        <p:spPr>
          <a:xfrm>
            <a:off x="633272" y="4636337"/>
            <a:ext cx="9682579" cy="646331"/>
          </a:xfrm>
          <a:prstGeom prst="rect">
            <a:avLst/>
          </a:prstGeom>
        </p:spPr>
        <p:txBody>
          <a:bodyPr wrap="square">
            <a:spAutoFit/>
          </a:bodyPr>
          <a:lstStyle/>
          <a:p>
            <a:pPr algn="just">
              <a:spcAft>
                <a:spcPts val="0"/>
              </a:spcAft>
            </a:pPr>
            <a:r>
              <a:rPr lang="en-US" altLang="zh-CN" kern="100" dirty="0">
                <a:latin typeface="Calibri" panose="020F0502020204030204" pitchFamily="34" charset="0"/>
                <a:cs typeface="Calibri" panose="020F0502020204030204" pitchFamily="34" charset="0"/>
              </a:rPr>
              <a:t>4.7.3 What is the new PC address after this instruction is executed? Highlight the path through which this value is determined.</a:t>
            </a:r>
            <a:endParaRPr lang="zh-CN" altLang="zh-CN" sz="1400" kern="100" dirty="0">
              <a:latin typeface="Calibri" panose="020F0502020204030204" pitchFamily="34" charset="0"/>
              <a:cs typeface="Calibri" panose="020F0502020204030204" pitchFamily="34" charset="0"/>
            </a:endParaRPr>
          </a:p>
        </p:txBody>
      </p:sp>
      <p:sp>
        <p:nvSpPr>
          <p:cNvPr id="8" name="矩形 7">
            <a:extLst>
              <a:ext uri="{FF2B5EF4-FFF2-40B4-BE49-F238E27FC236}">
                <a16:creationId xmlns:a16="http://schemas.microsoft.com/office/drawing/2014/main" id="{207D086C-4B70-4A0F-A225-869087995060}"/>
              </a:ext>
            </a:extLst>
          </p:cNvPr>
          <p:cNvSpPr/>
          <p:nvPr/>
        </p:nvSpPr>
        <p:spPr>
          <a:xfrm>
            <a:off x="3884674" y="5579511"/>
            <a:ext cx="2496196" cy="369332"/>
          </a:xfrm>
          <a:prstGeom prst="rect">
            <a:avLst/>
          </a:prstGeom>
        </p:spPr>
        <p:txBody>
          <a:bodyPr wrap="none">
            <a:spAutoFit/>
          </a:bodyPr>
          <a:lstStyle/>
          <a:p>
            <a:r>
              <a:rPr lang="en-US" altLang="zh-CN" dirty="0">
                <a:solidFill>
                  <a:srgbClr val="C00000"/>
                </a:solidFill>
                <a:latin typeface="Calibri" panose="020F0502020204030204" pitchFamily="34" charset="0"/>
                <a:cs typeface="Calibri" panose="020F0502020204030204" pitchFamily="34" charset="0"/>
              </a:rPr>
              <a:t>new PC address = PC+4;</a:t>
            </a:r>
            <a:endParaRPr lang="zh-CN" altLang="en-US"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3925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F7B2B84-EC7A-4C94-A717-BCF64EC619D8}"/>
              </a:ext>
            </a:extLst>
          </p:cNvPr>
          <p:cNvPicPr>
            <a:picLocks noChangeAspect="1"/>
          </p:cNvPicPr>
          <p:nvPr/>
        </p:nvPicPr>
        <p:blipFill>
          <a:blip r:embed="rId2"/>
          <a:stretch>
            <a:fillRect/>
          </a:stretch>
        </p:blipFill>
        <p:spPr>
          <a:xfrm>
            <a:off x="2153173" y="561747"/>
            <a:ext cx="8473398" cy="6117004"/>
          </a:xfrm>
          <a:prstGeom prst="rect">
            <a:avLst/>
          </a:prstGeom>
        </p:spPr>
      </p:pic>
      <p:grpSp>
        <p:nvGrpSpPr>
          <p:cNvPr id="43" name="组合 42">
            <a:extLst>
              <a:ext uri="{FF2B5EF4-FFF2-40B4-BE49-F238E27FC236}">
                <a16:creationId xmlns:a16="http://schemas.microsoft.com/office/drawing/2014/main" id="{7CFCFE9F-533B-478F-A6AC-6A28A71ED081}"/>
              </a:ext>
            </a:extLst>
          </p:cNvPr>
          <p:cNvGrpSpPr/>
          <p:nvPr/>
        </p:nvGrpSpPr>
        <p:grpSpPr>
          <a:xfrm>
            <a:off x="2379215" y="710213"/>
            <a:ext cx="7412855" cy="3275861"/>
            <a:chOff x="2379215" y="710213"/>
            <a:chExt cx="7412855" cy="3275861"/>
          </a:xfrm>
        </p:grpSpPr>
        <p:cxnSp>
          <p:nvCxnSpPr>
            <p:cNvPr id="10" name="直接连接符 9">
              <a:extLst>
                <a:ext uri="{FF2B5EF4-FFF2-40B4-BE49-F238E27FC236}">
                  <a16:creationId xmlns:a16="http://schemas.microsoft.com/office/drawing/2014/main" id="{6002A20E-418C-43C6-9E57-0FB45769E8C1}"/>
                </a:ext>
              </a:extLst>
            </p:cNvPr>
            <p:cNvCxnSpPr>
              <a:cxnSpLocks/>
            </p:cNvCxnSpPr>
            <p:nvPr/>
          </p:nvCxnSpPr>
          <p:spPr>
            <a:xfrm>
              <a:off x="6906827" y="1233996"/>
              <a:ext cx="0" cy="3373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058CF13A-499D-47F8-86A4-C9A281895D42}"/>
                </a:ext>
              </a:extLst>
            </p:cNvPr>
            <p:cNvCxnSpPr/>
            <p:nvPr/>
          </p:nvCxnSpPr>
          <p:spPr>
            <a:xfrm>
              <a:off x="2849732" y="1225118"/>
              <a:ext cx="44388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90AA8B1-7FF2-46DC-B206-E38BAE902709}"/>
                </a:ext>
              </a:extLst>
            </p:cNvPr>
            <p:cNvCxnSpPr>
              <a:cxnSpLocks/>
            </p:cNvCxnSpPr>
            <p:nvPr/>
          </p:nvCxnSpPr>
          <p:spPr>
            <a:xfrm>
              <a:off x="3071674" y="1908698"/>
              <a:ext cx="2219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8480465C-855D-4E9E-A18A-630B7CF7DE4B}"/>
                </a:ext>
              </a:extLst>
            </p:cNvPr>
            <p:cNvCxnSpPr>
              <a:cxnSpLocks/>
            </p:cNvCxnSpPr>
            <p:nvPr/>
          </p:nvCxnSpPr>
          <p:spPr>
            <a:xfrm>
              <a:off x="3764132" y="1562470"/>
              <a:ext cx="314269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0AA28C5D-8FE4-4824-8761-A2804B0ABD68}"/>
                </a:ext>
              </a:extLst>
            </p:cNvPr>
            <p:cNvCxnSpPr>
              <a:cxnSpLocks/>
            </p:cNvCxnSpPr>
            <p:nvPr/>
          </p:nvCxnSpPr>
          <p:spPr>
            <a:xfrm>
              <a:off x="6906827" y="1242874"/>
              <a:ext cx="185543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5776FE4F-89BE-4D87-BF56-21AE3B1D7CB2}"/>
                </a:ext>
              </a:extLst>
            </p:cNvPr>
            <p:cNvCxnSpPr>
              <a:cxnSpLocks/>
            </p:cNvCxnSpPr>
            <p:nvPr/>
          </p:nvCxnSpPr>
          <p:spPr>
            <a:xfrm>
              <a:off x="9001956" y="1908697"/>
              <a:ext cx="41725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EE39CBEC-E2E0-42B9-903F-1C635D9B395A}"/>
                </a:ext>
              </a:extLst>
            </p:cNvPr>
            <p:cNvCxnSpPr>
              <a:cxnSpLocks/>
            </p:cNvCxnSpPr>
            <p:nvPr/>
          </p:nvCxnSpPr>
          <p:spPr>
            <a:xfrm>
              <a:off x="9596760" y="1589101"/>
              <a:ext cx="19531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2954C72A-DB90-44C3-8C2D-D4A7CC4F2521}"/>
                </a:ext>
              </a:extLst>
            </p:cNvPr>
            <p:cNvCxnSpPr>
              <a:cxnSpLocks/>
            </p:cNvCxnSpPr>
            <p:nvPr/>
          </p:nvCxnSpPr>
          <p:spPr>
            <a:xfrm>
              <a:off x="9783192" y="719091"/>
              <a:ext cx="0" cy="8700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1D77873D-DC6C-42C6-8B8D-9BF08452BD39}"/>
                </a:ext>
              </a:extLst>
            </p:cNvPr>
            <p:cNvCxnSpPr>
              <a:cxnSpLocks/>
            </p:cNvCxnSpPr>
            <p:nvPr/>
          </p:nvCxnSpPr>
          <p:spPr>
            <a:xfrm>
              <a:off x="2396971" y="719091"/>
              <a:ext cx="739509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2CC31E11-9C87-4F8B-9AD6-426C4AD37138}"/>
                </a:ext>
              </a:extLst>
            </p:cNvPr>
            <p:cNvCxnSpPr>
              <a:cxnSpLocks/>
            </p:cNvCxnSpPr>
            <p:nvPr/>
          </p:nvCxnSpPr>
          <p:spPr>
            <a:xfrm>
              <a:off x="2396971" y="710213"/>
              <a:ext cx="0" cy="327586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4BF664A6-E035-49FC-A827-63D336E8E10F}"/>
                </a:ext>
              </a:extLst>
            </p:cNvPr>
            <p:cNvCxnSpPr>
              <a:cxnSpLocks/>
            </p:cNvCxnSpPr>
            <p:nvPr/>
          </p:nvCxnSpPr>
          <p:spPr>
            <a:xfrm>
              <a:off x="2379215" y="3986074"/>
              <a:ext cx="14204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6E6B090C-2B37-48B0-A962-21852B63D4F2}"/>
                </a:ext>
              </a:extLst>
            </p:cNvPr>
            <p:cNvCxnSpPr>
              <a:cxnSpLocks/>
            </p:cNvCxnSpPr>
            <p:nvPr/>
          </p:nvCxnSpPr>
          <p:spPr>
            <a:xfrm>
              <a:off x="2858609" y="1225118"/>
              <a:ext cx="0" cy="276095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4C249BDE-8B86-43B4-9C57-F26CF20D3541}"/>
                </a:ext>
              </a:extLst>
            </p:cNvPr>
            <p:cNvCxnSpPr>
              <a:cxnSpLocks/>
            </p:cNvCxnSpPr>
            <p:nvPr/>
          </p:nvCxnSpPr>
          <p:spPr>
            <a:xfrm>
              <a:off x="2769833" y="3986074"/>
              <a:ext cx="887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1696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C5E048D-D68C-45FD-96A8-5F287148A28C}"/>
              </a:ext>
            </a:extLst>
          </p:cNvPr>
          <p:cNvSpPr/>
          <p:nvPr/>
        </p:nvSpPr>
        <p:spPr>
          <a:xfrm>
            <a:off x="784193" y="620087"/>
            <a:ext cx="9611558" cy="646331"/>
          </a:xfrm>
          <a:prstGeom prst="rect">
            <a:avLst/>
          </a:prstGeom>
        </p:spPr>
        <p:txBody>
          <a:bodyPr wrap="square">
            <a:spAutoFit/>
          </a:bodyPr>
          <a:lstStyle/>
          <a:p>
            <a:pPr algn="just">
              <a:spcAft>
                <a:spcPts val="0"/>
              </a:spcAft>
            </a:pPr>
            <a:r>
              <a:rPr lang="en-US" altLang="zh-CN" kern="100" dirty="0">
                <a:latin typeface="Calibri" panose="020F0502020204030204" pitchFamily="34" charset="0"/>
                <a:cs typeface="Calibri" panose="020F0502020204030204" pitchFamily="34" charset="0"/>
              </a:rPr>
              <a:t>4.7.4 For each Mux, show the values of its data output during the execution of this instruction and these register values.</a:t>
            </a:r>
            <a:endParaRPr lang="zh-CN" altLang="zh-CN" sz="1400" kern="100" dirty="0">
              <a:latin typeface="Calibri" panose="020F0502020204030204" pitchFamily="34" charset="0"/>
              <a:cs typeface="Calibri" panose="020F0502020204030204" pitchFamily="34" charset="0"/>
            </a:endParaRPr>
          </a:p>
        </p:txBody>
      </p:sp>
      <p:sp>
        <p:nvSpPr>
          <p:cNvPr id="4" name="矩形 3">
            <a:extLst>
              <a:ext uri="{FF2B5EF4-FFF2-40B4-BE49-F238E27FC236}">
                <a16:creationId xmlns:a16="http://schemas.microsoft.com/office/drawing/2014/main" id="{69FC57CC-6926-4A8E-93F3-7B6ABFFDF653}"/>
              </a:ext>
            </a:extLst>
          </p:cNvPr>
          <p:cNvSpPr/>
          <p:nvPr/>
        </p:nvSpPr>
        <p:spPr>
          <a:xfrm>
            <a:off x="784193" y="1642693"/>
            <a:ext cx="9194308" cy="2554545"/>
          </a:xfrm>
          <a:prstGeom prst="rect">
            <a:avLst/>
          </a:prstGeom>
        </p:spPr>
        <p:txBody>
          <a:bodyPr wrap="square">
            <a:spAutoFit/>
          </a:bodyPr>
          <a:lstStyle/>
          <a:p>
            <a:pPr marL="342900" indent="-342900">
              <a:buAutoNum type="arabicParenBoth"/>
            </a:pPr>
            <a:r>
              <a:rPr lang="zh-CN" altLang="en-US" sz="1600" dirty="0">
                <a:latin typeface="Calibri" panose="020F0502020204030204" pitchFamily="34" charset="0"/>
                <a:cs typeface="Calibri" panose="020F0502020204030204" pitchFamily="34" charset="0"/>
              </a:rPr>
              <a:t>Write Register MUX would have control of DC because we are storing into memory so not touching register file. Therefore, we don't care what comes out of the MUX because we won't be using the write register.</a:t>
            </a:r>
            <a:endParaRPr lang="en-US" altLang="zh-CN" sz="1600" dirty="0">
              <a:latin typeface="Calibri" panose="020F0502020204030204" pitchFamily="34" charset="0"/>
              <a:cs typeface="Calibri" panose="020F0502020204030204" pitchFamily="34" charset="0"/>
            </a:endParaRPr>
          </a:p>
          <a:p>
            <a:pPr marL="342900" indent="-342900">
              <a:buFontTx/>
              <a:buAutoNum type="arabicParenBoth"/>
            </a:pPr>
            <a:r>
              <a:rPr lang="zh-CN" altLang="en-US" sz="1600" dirty="0">
                <a:latin typeface="Calibri" panose="020F0502020204030204" pitchFamily="34" charset="0"/>
                <a:cs typeface="Calibri" panose="020F0502020204030204" pitchFamily="34" charset="0"/>
              </a:rPr>
              <a:t>ALU MUX would have control of 1 because we want to use the immediate, not the second register for the ALU. Output of sign-extend [: 0000000000000000 (16) 0000000000010100 [15-0] This would be our output for the ALU MUX -&gt; 20</a:t>
            </a:r>
            <a:endParaRPr lang="en-US" altLang="zh-CN" sz="1600" dirty="0">
              <a:latin typeface="Calibri" panose="020F0502020204030204" pitchFamily="34" charset="0"/>
              <a:cs typeface="Calibri" panose="020F0502020204030204" pitchFamily="34" charset="0"/>
            </a:endParaRPr>
          </a:p>
          <a:p>
            <a:pPr marL="342900" indent="-342900">
              <a:buFontTx/>
              <a:buAutoNum type="arabicParenBoth"/>
            </a:pPr>
            <a:r>
              <a:rPr lang="zh-CN" altLang="en-US" sz="1600" dirty="0">
                <a:latin typeface="Calibri" panose="020F0502020204030204" pitchFamily="34" charset="0"/>
                <a:cs typeface="Calibri" panose="020F0502020204030204" pitchFamily="34" charset="0"/>
              </a:rPr>
              <a:t>The ALU/Mem MUX would have control of DC because we won't be writing anything to the register file, so we don't care what goes into the write data port. Therefore, we don't care what comes out of the MUX.</a:t>
            </a:r>
          </a:p>
          <a:p>
            <a:pPr marL="342900" indent="-342900">
              <a:buFontTx/>
              <a:buAutoNum type="arabicParenBoth"/>
            </a:pPr>
            <a:r>
              <a:rPr lang="zh-CN" altLang="en-US" sz="1600" dirty="0">
                <a:latin typeface="Calibri" panose="020F0502020204030204" pitchFamily="34" charset="0"/>
                <a:cs typeface="Calibri" panose="020F0502020204030204" pitchFamily="34" charset="0"/>
              </a:rPr>
              <a:t>From the previous parts, we said that the Branch and Jump MUX will both output PC+4.</a:t>
            </a:r>
          </a:p>
        </p:txBody>
      </p:sp>
      <p:graphicFrame>
        <p:nvGraphicFramePr>
          <p:cNvPr id="5" name="表格 4">
            <a:extLst>
              <a:ext uri="{FF2B5EF4-FFF2-40B4-BE49-F238E27FC236}">
                <a16:creationId xmlns:a16="http://schemas.microsoft.com/office/drawing/2014/main" id="{63D9814D-DE7B-4F15-BB6D-916EDBD28950}"/>
              </a:ext>
            </a:extLst>
          </p:cNvPr>
          <p:cNvGraphicFramePr>
            <a:graphicFrameLocks noGrp="1"/>
          </p:cNvGraphicFramePr>
          <p:nvPr>
            <p:extLst>
              <p:ext uri="{D42A27DB-BD31-4B8C-83A1-F6EECF244321}">
                <p14:modId xmlns:p14="http://schemas.microsoft.com/office/powerpoint/2010/main" val="787867629"/>
              </p:ext>
            </p:extLst>
          </p:nvPr>
        </p:nvGraphicFramePr>
        <p:xfrm>
          <a:off x="1803083" y="4580638"/>
          <a:ext cx="7156528" cy="634669"/>
        </p:xfrm>
        <a:graphic>
          <a:graphicData uri="http://schemas.openxmlformats.org/drawingml/2006/table">
            <a:tbl>
              <a:tblPr firstRow="1" bandRow="1">
                <a:tableStyleId>{5C22544A-7EE6-4342-B048-85BDC9FD1C3A}</a:tableStyleId>
              </a:tblPr>
              <a:tblGrid>
                <a:gridCol w="1754790">
                  <a:extLst>
                    <a:ext uri="{9D8B030D-6E8A-4147-A177-3AD203B41FA5}">
                      <a16:colId xmlns:a16="http://schemas.microsoft.com/office/drawing/2014/main" val="572182593"/>
                    </a:ext>
                  </a:extLst>
                </a:gridCol>
                <a:gridCol w="1255826">
                  <a:extLst>
                    <a:ext uri="{9D8B030D-6E8A-4147-A177-3AD203B41FA5}">
                      <a16:colId xmlns:a16="http://schemas.microsoft.com/office/drawing/2014/main" val="2275468592"/>
                    </a:ext>
                  </a:extLst>
                </a:gridCol>
                <a:gridCol w="1633372">
                  <a:extLst>
                    <a:ext uri="{9D8B030D-6E8A-4147-A177-3AD203B41FA5}">
                      <a16:colId xmlns:a16="http://schemas.microsoft.com/office/drawing/2014/main" val="2817760380"/>
                    </a:ext>
                  </a:extLst>
                </a:gridCol>
                <a:gridCol w="1381675">
                  <a:extLst>
                    <a:ext uri="{9D8B030D-6E8A-4147-A177-3AD203B41FA5}">
                      <a16:colId xmlns:a16="http://schemas.microsoft.com/office/drawing/2014/main" val="4089215160"/>
                    </a:ext>
                  </a:extLst>
                </a:gridCol>
                <a:gridCol w="1130865">
                  <a:extLst>
                    <a:ext uri="{9D8B030D-6E8A-4147-A177-3AD203B41FA5}">
                      <a16:colId xmlns:a16="http://schemas.microsoft.com/office/drawing/2014/main" val="3611035640"/>
                    </a:ext>
                  </a:extLst>
                </a:gridCol>
              </a:tblGrid>
              <a:tr h="360349">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Write Reg Mux</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ALU Mux</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ALU/Mem Mux</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Branch Mux</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a:effectLst/>
                          <a:latin typeface="Calibri" panose="020F0502020204030204" pitchFamily="34" charset="0"/>
                          <a:cs typeface="Calibri" panose="020F0502020204030204" pitchFamily="34" charset="0"/>
                        </a:rPr>
                        <a:t>Jump</a:t>
                      </a:r>
                      <a:endParaRPr lang="zh-CN" sz="1800" kern="10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910506154"/>
                  </a:ext>
                </a:extLst>
              </a:tr>
              <a:tr h="180174">
                <a:tc>
                  <a:txBody>
                    <a:bodyPr/>
                    <a:lstStyle/>
                    <a:p>
                      <a:pPr algn="ctr">
                        <a:spcAft>
                          <a:spcPts val="0"/>
                        </a:spcAft>
                      </a:pPr>
                      <a:r>
                        <a:rPr lang="en-US" sz="1800" kern="100">
                          <a:effectLst/>
                          <a:latin typeface="Calibri" panose="020F0502020204030204" pitchFamily="34" charset="0"/>
                          <a:cs typeface="Calibri" panose="020F0502020204030204" pitchFamily="34" charset="0"/>
                        </a:rPr>
                        <a:t>2 or 0</a:t>
                      </a:r>
                      <a:endParaRPr lang="zh-CN" sz="1800" kern="10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a:effectLst/>
                          <a:latin typeface="Calibri" panose="020F0502020204030204" pitchFamily="34" charset="0"/>
                          <a:cs typeface="Calibri" panose="020F0502020204030204" pitchFamily="34" charset="0"/>
                        </a:rPr>
                        <a:t>20</a:t>
                      </a:r>
                      <a:endParaRPr lang="zh-CN" sz="1800" kern="10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X</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PC+4</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PC+4</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68162277"/>
                  </a:ext>
                </a:extLst>
              </a:tr>
            </a:tbl>
          </a:graphicData>
        </a:graphic>
      </p:graphicFrame>
    </p:spTree>
    <p:extLst>
      <p:ext uri="{BB962C8B-B14F-4D97-AF65-F5344CB8AC3E}">
        <p14:creationId xmlns:p14="http://schemas.microsoft.com/office/powerpoint/2010/main" val="3457282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C5E048D-D68C-45FD-96A8-5F287148A28C}"/>
              </a:ext>
            </a:extLst>
          </p:cNvPr>
          <p:cNvSpPr/>
          <p:nvPr/>
        </p:nvSpPr>
        <p:spPr>
          <a:xfrm>
            <a:off x="784193" y="620087"/>
            <a:ext cx="9611558" cy="369332"/>
          </a:xfrm>
          <a:prstGeom prst="rect">
            <a:avLst/>
          </a:prstGeom>
        </p:spPr>
        <p:txBody>
          <a:bodyPr wrap="square">
            <a:spAutoFit/>
          </a:bodyPr>
          <a:lstStyle/>
          <a:p>
            <a:r>
              <a:rPr lang="en-US" altLang="zh-CN" dirty="0">
                <a:latin typeface="Calibri" panose="020F0502020204030204" pitchFamily="34" charset="0"/>
                <a:cs typeface="Calibri" panose="020F0502020204030204" pitchFamily="34" charset="0"/>
              </a:rPr>
              <a:t>4.7.5 For the ALU and the two add units, what are their data input values?</a:t>
            </a:r>
            <a:endParaRPr lang="zh-CN" altLang="zh-CN" dirty="0">
              <a:latin typeface="Calibri" panose="020F0502020204030204" pitchFamily="34" charset="0"/>
              <a:cs typeface="Calibri" panose="020F0502020204030204" pitchFamily="34" charset="0"/>
            </a:endParaRPr>
          </a:p>
        </p:txBody>
      </p:sp>
      <p:graphicFrame>
        <p:nvGraphicFramePr>
          <p:cNvPr id="6" name="表格 5">
            <a:extLst>
              <a:ext uri="{FF2B5EF4-FFF2-40B4-BE49-F238E27FC236}">
                <a16:creationId xmlns:a16="http://schemas.microsoft.com/office/drawing/2014/main" id="{6D810701-16CB-4D7C-AC85-FBA769A0C772}"/>
              </a:ext>
            </a:extLst>
          </p:cNvPr>
          <p:cNvGraphicFramePr>
            <a:graphicFrameLocks noGrp="1"/>
          </p:cNvGraphicFramePr>
          <p:nvPr>
            <p:extLst>
              <p:ext uri="{D42A27DB-BD31-4B8C-83A1-F6EECF244321}">
                <p14:modId xmlns:p14="http://schemas.microsoft.com/office/powerpoint/2010/main" val="3965498474"/>
              </p:ext>
            </p:extLst>
          </p:nvPr>
        </p:nvGraphicFramePr>
        <p:xfrm>
          <a:off x="1545629" y="2814914"/>
          <a:ext cx="7465205" cy="634669"/>
        </p:xfrm>
        <a:graphic>
          <a:graphicData uri="http://schemas.openxmlformats.org/drawingml/2006/table">
            <a:tbl>
              <a:tblPr firstRow="1" bandRow="1">
                <a:tableStyleId>{5C22544A-7EE6-4342-B048-85BDC9FD1C3A}</a:tableStyleId>
              </a:tblPr>
              <a:tblGrid>
                <a:gridCol w="2820823">
                  <a:extLst>
                    <a:ext uri="{9D8B030D-6E8A-4147-A177-3AD203B41FA5}">
                      <a16:colId xmlns:a16="http://schemas.microsoft.com/office/drawing/2014/main" val="572182593"/>
                    </a:ext>
                  </a:extLst>
                </a:gridCol>
                <a:gridCol w="2069859">
                  <a:extLst>
                    <a:ext uri="{9D8B030D-6E8A-4147-A177-3AD203B41FA5}">
                      <a16:colId xmlns:a16="http://schemas.microsoft.com/office/drawing/2014/main" val="2275468592"/>
                    </a:ext>
                  </a:extLst>
                </a:gridCol>
                <a:gridCol w="2574523">
                  <a:extLst>
                    <a:ext uri="{9D8B030D-6E8A-4147-A177-3AD203B41FA5}">
                      <a16:colId xmlns:a16="http://schemas.microsoft.com/office/drawing/2014/main" val="2817760380"/>
                    </a:ext>
                  </a:extLst>
                </a:gridCol>
              </a:tblGrid>
              <a:tr h="360349">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ALU</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Add(PC+4)</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Add (Branch)</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910506154"/>
                  </a:ext>
                </a:extLst>
              </a:tr>
              <a:tr h="180174">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-3 and 20</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PC and 4</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PC+4 and 80</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68162277"/>
                  </a:ext>
                </a:extLst>
              </a:tr>
            </a:tbl>
          </a:graphicData>
        </a:graphic>
      </p:graphicFrame>
      <p:sp>
        <p:nvSpPr>
          <p:cNvPr id="2" name="矩形 1">
            <a:extLst>
              <a:ext uri="{FF2B5EF4-FFF2-40B4-BE49-F238E27FC236}">
                <a16:creationId xmlns:a16="http://schemas.microsoft.com/office/drawing/2014/main" id="{3491A8CA-ECCF-4699-9D0E-DF0C1F85F6E8}"/>
              </a:ext>
            </a:extLst>
          </p:cNvPr>
          <p:cNvSpPr/>
          <p:nvPr/>
        </p:nvSpPr>
        <p:spPr>
          <a:xfrm>
            <a:off x="784193" y="3794750"/>
            <a:ext cx="5996193" cy="369332"/>
          </a:xfrm>
          <a:prstGeom prst="rect">
            <a:avLst/>
          </a:prstGeom>
        </p:spPr>
        <p:txBody>
          <a:bodyPr wrap="none">
            <a:spAutoFit/>
          </a:bodyPr>
          <a:lstStyle/>
          <a:p>
            <a:pPr algn="just">
              <a:spcAft>
                <a:spcPts val="0"/>
              </a:spcAft>
            </a:pPr>
            <a:r>
              <a:rPr lang="en-US" altLang="zh-CN" kern="100" dirty="0">
                <a:latin typeface="Calibri" panose="020F0502020204030204" pitchFamily="34" charset="0"/>
                <a:cs typeface="Calibri" panose="020F0502020204030204" pitchFamily="34" charset="0"/>
              </a:rPr>
              <a:t>4.7.6 What are the values of all inputs for the “Registers” unit?</a:t>
            </a:r>
            <a:endParaRPr lang="zh-CN" altLang="zh-CN" sz="1400" kern="100" dirty="0">
              <a:latin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02BA0365-1826-4FD3-BA0F-93A226343ABB}"/>
              </a:ext>
            </a:extLst>
          </p:cNvPr>
          <p:cNvPicPr>
            <a:picLocks noChangeAspect="1"/>
          </p:cNvPicPr>
          <p:nvPr/>
        </p:nvPicPr>
        <p:blipFill>
          <a:blip r:embed="rId2"/>
          <a:stretch>
            <a:fillRect/>
          </a:stretch>
        </p:blipFill>
        <p:spPr>
          <a:xfrm>
            <a:off x="1968572" y="1178751"/>
            <a:ext cx="1813717" cy="1287892"/>
          </a:xfrm>
          <a:prstGeom prst="rect">
            <a:avLst/>
          </a:prstGeom>
        </p:spPr>
      </p:pic>
      <p:pic>
        <p:nvPicPr>
          <p:cNvPr id="8" name="图片 7">
            <a:extLst>
              <a:ext uri="{FF2B5EF4-FFF2-40B4-BE49-F238E27FC236}">
                <a16:creationId xmlns:a16="http://schemas.microsoft.com/office/drawing/2014/main" id="{21105D6B-F7D9-46B3-8D0E-7C769C3314A0}"/>
              </a:ext>
            </a:extLst>
          </p:cNvPr>
          <p:cNvPicPr>
            <a:picLocks noChangeAspect="1"/>
          </p:cNvPicPr>
          <p:nvPr/>
        </p:nvPicPr>
        <p:blipFill>
          <a:blip r:embed="rId3"/>
          <a:stretch>
            <a:fillRect/>
          </a:stretch>
        </p:blipFill>
        <p:spPr>
          <a:xfrm>
            <a:off x="5013513" y="1225359"/>
            <a:ext cx="922100" cy="1082134"/>
          </a:xfrm>
          <a:prstGeom prst="rect">
            <a:avLst/>
          </a:prstGeom>
        </p:spPr>
      </p:pic>
      <p:pic>
        <p:nvPicPr>
          <p:cNvPr id="9" name="图片 8">
            <a:extLst>
              <a:ext uri="{FF2B5EF4-FFF2-40B4-BE49-F238E27FC236}">
                <a16:creationId xmlns:a16="http://schemas.microsoft.com/office/drawing/2014/main" id="{3FC88759-6BC7-46E2-A980-5A64CC95418D}"/>
              </a:ext>
            </a:extLst>
          </p:cNvPr>
          <p:cNvPicPr>
            <a:picLocks noChangeAspect="1"/>
          </p:cNvPicPr>
          <p:nvPr/>
        </p:nvPicPr>
        <p:blipFill>
          <a:blip r:embed="rId4"/>
          <a:stretch>
            <a:fillRect/>
          </a:stretch>
        </p:blipFill>
        <p:spPr>
          <a:xfrm>
            <a:off x="7166837" y="1262428"/>
            <a:ext cx="1386960" cy="1219306"/>
          </a:xfrm>
          <a:prstGeom prst="rect">
            <a:avLst/>
          </a:prstGeom>
        </p:spPr>
      </p:pic>
      <p:pic>
        <p:nvPicPr>
          <p:cNvPr id="10" name="图片 9">
            <a:extLst>
              <a:ext uri="{FF2B5EF4-FFF2-40B4-BE49-F238E27FC236}">
                <a16:creationId xmlns:a16="http://schemas.microsoft.com/office/drawing/2014/main" id="{E442AF7B-60B9-427A-A050-4575F49057C2}"/>
              </a:ext>
            </a:extLst>
          </p:cNvPr>
          <p:cNvPicPr>
            <a:picLocks noChangeAspect="1"/>
          </p:cNvPicPr>
          <p:nvPr/>
        </p:nvPicPr>
        <p:blipFill>
          <a:blip r:embed="rId5"/>
          <a:stretch>
            <a:fillRect/>
          </a:stretch>
        </p:blipFill>
        <p:spPr>
          <a:xfrm>
            <a:off x="1112680" y="4608851"/>
            <a:ext cx="2278577" cy="1646063"/>
          </a:xfrm>
          <a:prstGeom prst="rect">
            <a:avLst/>
          </a:prstGeom>
        </p:spPr>
      </p:pic>
      <p:graphicFrame>
        <p:nvGraphicFramePr>
          <p:cNvPr id="11" name="表格 10">
            <a:extLst>
              <a:ext uri="{FF2B5EF4-FFF2-40B4-BE49-F238E27FC236}">
                <a16:creationId xmlns:a16="http://schemas.microsoft.com/office/drawing/2014/main" id="{0B9F56B8-3C27-4613-97EA-84E279C38F81}"/>
              </a:ext>
            </a:extLst>
          </p:cNvPr>
          <p:cNvGraphicFramePr>
            <a:graphicFrameLocks noGrp="1"/>
          </p:cNvGraphicFramePr>
          <p:nvPr>
            <p:extLst>
              <p:ext uri="{D42A27DB-BD31-4B8C-83A1-F6EECF244321}">
                <p14:modId xmlns:p14="http://schemas.microsoft.com/office/powerpoint/2010/main" val="4054876198"/>
              </p:ext>
            </p:extLst>
          </p:nvPr>
        </p:nvGraphicFramePr>
        <p:xfrm>
          <a:off x="4065973" y="5052587"/>
          <a:ext cx="7972146" cy="758590"/>
        </p:xfrm>
        <a:graphic>
          <a:graphicData uri="http://schemas.openxmlformats.org/drawingml/2006/table">
            <a:tbl>
              <a:tblPr firstRow="1" bandRow="1">
                <a:tableStyleId>{5C22544A-7EE6-4342-B048-85BDC9FD1C3A}</a:tableStyleId>
              </a:tblPr>
              <a:tblGrid>
                <a:gridCol w="1606858">
                  <a:extLst>
                    <a:ext uri="{9D8B030D-6E8A-4147-A177-3AD203B41FA5}">
                      <a16:colId xmlns:a16="http://schemas.microsoft.com/office/drawing/2014/main" val="400621181"/>
                    </a:ext>
                  </a:extLst>
                </a:gridCol>
                <a:gridCol w="1595636">
                  <a:extLst>
                    <a:ext uri="{9D8B030D-6E8A-4147-A177-3AD203B41FA5}">
                      <a16:colId xmlns:a16="http://schemas.microsoft.com/office/drawing/2014/main" val="1578945751"/>
                    </a:ext>
                  </a:extLst>
                </a:gridCol>
                <a:gridCol w="1847902">
                  <a:extLst>
                    <a:ext uri="{9D8B030D-6E8A-4147-A177-3AD203B41FA5}">
                      <a16:colId xmlns:a16="http://schemas.microsoft.com/office/drawing/2014/main" val="751399011"/>
                    </a:ext>
                  </a:extLst>
                </a:gridCol>
                <a:gridCol w="1563146">
                  <a:extLst>
                    <a:ext uri="{9D8B030D-6E8A-4147-A177-3AD203B41FA5}">
                      <a16:colId xmlns:a16="http://schemas.microsoft.com/office/drawing/2014/main" val="912688999"/>
                    </a:ext>
                  </a:extLst>
                </a:gridCol>
                <a:gridCol w="1358604">
                  <a:extLst>
                    <a:ext uri="{9D8B030D-6E8A-4147-A177-3AD203B41FA5}">
                      <a16:colId xmlns:a16="http://schemas.microsoft.com/office/drawing/2014/main" val="3373382408"/>
                    </a:ext>
                  </a:extLst>
                </a:gridCol>
              </a:tblGrid>
              <a:tr h="379295">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Read Register1</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Read Regster2</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Write Register</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a:effectLst/>
                          <a:latin typeface="Calibri" panose="020F0502020204030204" pitchFamily="34" charset="0"/>
                          <a:cs typeface="Calibri" panose="020F0502020204030204" pitchFamily="34" charset="0"/>
                        </a:rPr>
                        <a:t>Write Data</a:t>
                      </a:r>
                      <a:endParaRPr lang="zh-CN" sz="1800" kern="10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a:effectLst/>
                          <a:latin typeface="Calibri" panose="020F0502020204030204" pitchFamily="34" charset="0"/>
                          <a:cs typeface="Calibri" panose="020F0502020204030204" pitchFamily="34" charset="0"/>
                        </a:rPr>
                        <a:t>RegWrite</a:t>
                      </a:r>
                      <a:endParaRPr lang="zh-CN" sz="1800" kern="10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25657371"/>
                  </a:ext>
                </a:extLst>
              </a:tr>
              <a:tr h="379295">
                <a:tc>
                  <a:txBody>
                    <a:bodyPr/>
                    <a:lstStyle/>
                    <a:p>
                      <a:pPr algn="ctr">
                        <a:spcAft>
                          <a:spcPts val="0"/>
                        </a:spcAft>
                      </a:pPr>
                      <a:r>
                        <a:rPr lang="en-US" sz="1800" kern="100">
                          <a:effectLst/>
                          <a:latin typeface="Calibri" panose="020F0502020204030204" pitchFamily="34" charset="0"/>
                          <a:cs typeface="Calibri" panose="020F0502020204030204" pitchFamily="34" charset="0"/>
                        </a:rPr>
                        <a:t>3</a:t>
                      </a:r>
                      <a:endParaRPr lang="zh-CN" sz="1800" kern="10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a:effectLst/>
                          <a:latin typeface="Calibri" panose="020F0502020204030204" pitchFamily="34" charset="0"/>
                          <a:cs typeface="Calibri" panose="020F0502020204030204" pitchFamily="34" charset="0"/>
                        </a:rPr>
                        <a:t>2</a:t>
                      </a:r>
                      <a:endParaRPr lang="zh-CN" sz="1800" kern="10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2 or 0 (X)</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X</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0</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299951334"/>
                  </a:ext>
                </a:extLst>
              </a:tr>
            </a:tbl>
          </a:graphicData>
        </a:graphic>
      </p:graphicFrame>
    </p:spTree>
    <p:extLst>
      <p:ext uri="{BB962C8B-B14F-4D97-AF65-F5344CB8AC3E}">
        <p14:creationId xmlns:p14="http://schemas.microsoft.com/office/powerpoint/2010/main" val="3550006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24E0037-75AB-4415-A7FF-AA7DA4174BEB}"/>
              </a:ext>
            </a:extLst>
          </p:cNvPr>
          <p:cNvSpPr/>
          <p:nvPr/>
        </p:nvSpPr>
        <p:spPr>
          <a:xfrm>
            <a:off x="585926" y="405232"/>
            <a:ext cx="10591060" cy="1015663"/>
          </a:xfrm>
          <a:prstGeom prst="rect">
            <a:avLst/>
          </a:prstGeom>
        </p:spPr>
        <p:txBody>
          <a:bodyPr wrap="square">
            <a:spAutoFit/>
          </a:bodyPr>
          <a:lstStyle/>
          <a:p>
            <a:pPr algn="just">
              <a:spcAft>
                <a:spcPts val="0"/>
              </a:spcAft>
            </a:pPr>
            <a:r>
              <a:rPr lang="en-US" altLang="zh-CN" sz="2000" kern="100" dirty="0">
                <a:latin typeface="Calibri" panose="020F0502020204030204" pitchFamily="34" charset="0"/>
                <a:cs typeface="Calibri" panose="020F0502020204030204" pitchFamily="34" charset="0"/>
              </a:rPr>
              <a:t>4.10 In this exercise, we examine how resource hazards, control hazards, and Instruction Set Architecture (ISA) design can affect pipelined execution. Problems in this exercise refer to the following fragment of MIPS code:</a:t>
            </a:r>
            <a:endParaRPr lang="zh-CN" altLang="zh-CN" sz="2000" kern="100" dirty="0">
              <a:latin typeface="Calibri" panose="020F0502020204030204" pitchFamily="34" charset="0"/>
              <a:cs typeface="Calibri" panose="020F0502020204030204" pitchFamily="34" charset="0"/>
            </a:endParaRPr>
          </a:p>
        </p:txBody>
      </p:sp>
      <p:sp>
        <p:nvSpPr>
          <p:cNvPr id="5" name="矩形 4">
            <a:extLst>
              <a:ext uri="{FF2B5EF4-FFF2-40B4-BE49-F238E27FC236}">
                <a16:creationId xmlns:a16="http://schemas.microsoft.com/office/drawing/2014/main" id="{41A5650B-A270-48B4-B943-B1F38505EE54}"/>
              </a:ext>
            </a:extLst>
          </p:cNvPr>
          <p:cNvSpPr/>
          <p:nvPr/>
        </p:nvSpPr>
        <p:spPr>
          <a:xfrm>
            <a:off x="2833456" y="1536239"/>
            <a:ext cx="6096000" cy="1477328"/>
          </a:xfrm>
          <a:prstGeom prst="rect">
            <a:avLst/>
          </a:prstGeom>
        </p:spPr>
        <p:txBody>
          <a:bodyPr>
            <a:spAutoFit/>
          </a:bodyPr>
          <a:lstStyle/>
          <a:p>
            <a:pPr marL="1866900"/>
            <a:r>
              <a:rPr lang="en-US" altLang="zh-CN" kern="100" dirty="0" err="1">
                <a:cs typeface="Times New Roman" panose="02020603050405020304" pitchFamily="18" charset="0"/>
              </a:rPr>
              <a:t>sw</a:t>
            </a:r>
            <a:r>
              <a:rPr lang="en-US" altLang="zh-CN" kern="100" dirty="0">
                <a:cs typeface="Times New Roman" panose="02020603050405020304" pitchFamily="18" charset="0"/>
              </a:rPr>
              <a:t> r16,12(r6)</a:t>
            </a:r>
            <a:endParaRPr lang="zh-CN" altLang="zh-CN" kern="100" dirty="0">
              <a:cs typeface="Times New Roman" panose="02020603050405020304" pitchFamily="18" charset="0"/>
            </a:endParaRPr>
          </a:p>
          <a:p>
            <a:pPr marL="1866900"/>
            <a:r>
              <a:rPr lang="en-US" altLang="zh-CN" kern="100" dirty="0" err="1">
                <a:cs typeface="Times New Roman" panose="02020603050405020304" pitchFamily="18" charset="0"/>
              </a:rPr>
              <a:t>lw</a:t>
            </a:r>
            <a:r>
              <a:rPr lang="en-US" altLang="zh-CN" kern="100" dirty="0">
                <a:cs typeface="Times New Roman" panose="02020603050405020304" pitchFamily="18" charset="0"/>
              </a:rPr>
              <a:t> r16,8(r6)</a:t>
            </a:r>
            <a:endParaRPr lang="zh-CN" altLang="zh-CN" kern="100" dirty="0">
              <a:cs typeface="Times New Roman" panose="02020603050405020304" pitchFamily="18" charset="0"/>
            </a:endParaRPr>
          </a:p>
          <a:p>
            <a:pPr marL="1866900"/>
            <a:r>
              <a:rPr lang="en-US" altLang="zh-CN" kern="100" dirty="0" err="1">
                <a:cs typeface="Times New Roman" panose="02020603050405020304" pitchFamily="18" charset="0"/>
              </a:rPr>
              <a:t>beq</a:t>
            </a:r>
            <a:r>
              <a:rPr lang="en-US" altLang="zh-CN" kern="100" dirty="0">
                <a:cs typeface="Times New Roman" panose="02020603050405020304" pitchFamily="18" charset="0"/>
              </a:rPr>
              <a:t> r5,r4,Label   # Assume r5!=r4</a:t>
            </a:r>
            <a:endParaRPr lang="zh-CN" altLang="zh-CN" kern="100" dirty="0">
              <a:cs typeface="Times New Roman" panose="02020603050405020304" pitchFamily="18" charset="0"/>
            </a:endParaRPr>
          </a:p>
          <a:p>
            <a:pPr marL="1866900"/>
            <a:r>
              <a:rPr lang="en-US" altLang="zh-CN" kern="100" dirty="0">
                <a:cs typeface="Times New Roman" panose="02020603050405020304" pitchFamily="18" charset="0"/>
              </a:rPr>
              <a:t>add r5,r1,r4</a:t>
            </a:r>
            <a:endParaRPr lang="zh-CN" altLang="zh-CN" kern="100" dirty="0">
              <a:cs typeface="Times New Roman" panose="02020603050405020304" pitchFamily="18" charset="0"/>
            </a:endParaRPr>
          </a:p>
          <a:p>
            <a:pPr marL="1866900"/>
            <a:r>
              <a:rPr lang="en-US" altLang="zh-CN" kern="100" dirty="0" err="1">
                <a:cs typeface="Times New Roman" panose="02020603050405020304" pitchFamily="18" charset="0"/>
              </a:rPr>
              <a:t>slt</a:t>
            </a:r>
            <a:r>
              <a:rPr lang="en-US" altLang="zh-CN" kern="100" dirty="0">
                <a:cs typeface="Times New Roman" panose="02020603050405020304" pitchFamily="18" charset="0"/>
              </a:rPr>
              <a:t> r5,r15,r4</a:t>
            </a:r>
            <a:endParaRPr lang="zh-CN" altLang="zh-CN" kern="100" dirty="0">
              <a:cs typeface="Times New Roman" panose="02020603050405020304" pitchFamily="18" charset="0"/>
            </a:endParaRPr>
          </a:p>
        </p:txBody>
      </p:sp>
      <p:sp>
        <p:nvSpPr>
          <p:cNvPr id="12" name="矩形 11">
            <a:extLst>
              <a:ext uri="{FF2B5EF4-FFF2-40B4-BE49-F238E27FC236}">
                <a16:creationId xmlns:a16="http://schemas.microsoft.com/office/drawing/2014/main" id="{6033C73C-9C90-437C-9FD2-BE0272B5B6BE}"/>
              </a:ext>
            </a:extLst>
          </p:cNvPr>
          <p:cNvSpPr/>
          <p:nvPr/>
        </p:nvSpPr>
        <p:spPr>
          <a:xfrm>
            <a:off x="585926" y="3105835"/>
            <a:ext cx="8558074" cy="400110"/>
          </a:xfrm>
          <a:prstGeom prst="rect">
            <a:avLst/>
          </a:prstGeom>
        </p:spPr>
        <p:txBody>
          <a:bodyPr wrap="square">
            <a:spAutoFit/>
          </a:bodyPr>
          <a:lstStyle/>
          <a:p>
            <a:r>
              <a:rPr lang="zh-CN" altLang="en-US" sz="2000" dirty="0">
                <a:latin typeface="Calibri" panose="020F0502020204030204" pitchFamily="34" charset="0"/>
                <a:cs typeface="Calibri" panose="020F0502020204030204" pitchFamily="34" charset="0"/>
              </a:rPr>
              <a:t>Assume that individual pipeline stages have the following latencies:</a:t>
            </a:r>
          </a:p>
        </p:txBody>
      </p:sp>
      <p:pic>
        <p:nvPicPr>
          <p:cNvPr id="13" name="图片 12">
            <a:extLst>
              <a:ext uri="{FF2B5EF4-FFF2-40B4-BE49-F238E27FC236}">
                <a16:creationId xmlns:a16="http://schemas.microsoft.com/office/drawing/2014/main" id="{29438A6F-B401-4FF5-AD26-C685FCD2364C}"/>
              </a:ext>
            </a:extLst>
          </p:cNvPr>
          <p:cNvPicPr/>
          <p:nvPr/>
        </p:nvPicPr>
        <p:blipFill>
          <a:blip r:embed="rId2"/>
          <a:stretch>
            <a:fillRect/>
          </a:stretch>
        </p:blipFill>
        <p:spPr>
          <a:xfrm>
            <a:off x="2460538" y="3937098"/>
            <a:ext cx="7270923" cy="1015663"/>
          </a:xfrm>
          <a:prstGeom prst="rect">
            <a:avLst/>
          </a:prstGeom>
        </p:spPr>
      </p:pic>
    </p:spTree>
    <p:extLst>
      <p:ext uri="{BB962C8B-B14F-4D97-AF65-F5344CB8AC3E}">
        <p14:creationId xmlns:p14="http://schemas.microsoft.com/office/powerpoint/2010/main" val="208979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24E0037-75AB-4415-A7FF-AA7DA4174BEB}"/>
              </a:ext>
            </a:extLst>
          </p:cNvPr>
          <p:cNvSpPr/>
          <p:nvPr/>
        </p:nvSpPr>
        <p:spPr>
          <a:xfrm>
            <a:off x="585926" y="405232"/>
            <a:ext cx="10591060" cy="2554545"/>
          </a:xfrm>
          <a:prstGeom prst="rect">
            <a:avLst/>
          </a:prstGeom>
        </p:spPr>
        <p:txBody>
          <a:bodyPr wrap="square">
            <a:spAutoFit/>
          </a:bodyPr>
          <a:lstStyle/>
          <a:p>
            <a:pPr algn="just">
              <a:spcAft>
                <a:spcPts val="0"/>
              </a:spcAft>
            </a:pPr>
            <a:r>
              <a:rPr lang="en-US" altLang="zh-CN" sz="2000" kern="100" dirty="0">
                <a:latin typeface="Calibri" panose="020F0502020204030204" pitchFamily="34" charset="0"/>
                <a:cs typeface="Calibri" panose="020F0502020204030204" pitchFamily="34" charset="0"/>
              </a:rPr>
              <a:t>4.10.1 For this problem, assume that all branches are perfectly predicted (this eliminates all control hazards) and that no delay slots are used. If we </a:t>
            </a:r>
            <a:r>
              <a:rPr lang="en-US" altLang="zh-CN" sz="2000" kern="100" dirty="0">
                <a:solidFill>
                  <a:srgbClr val="C00000"/>
                </a:solidFill>
                <a:latin typeface="Calibri" panose="020F0502020204030204" pitchFamily="34" charset="0"/>
                <a:cs typeface="Calibri" panose="020F0502020204030204" pitchFamily="34" charset="0"/>
              </a:rPr>
              <a:t>only have one memory </a:t>
            </a:r>
            <a:r>
              <a:rPr lang="en-US" altLang="zh-CN" sz="2000" kern="100" dirty="0">
                <a:latin typeface="Calibri" panose="020F0502020204030204" pitchFamily="34" charset="0"/>
                <a:cs typeface="Calibri" panose="020F0502020204030204" pitchFamily="34" charset="0"/>
              </a:rPr>
              <a:t>(for both instructions and data), there is a </a:t>
            </a:r>
            <a:r>
              <a:rPr lang="en-US" altLang="zh-CN" sz="2000" kern="100" dirty="0">
                <a:solidFill>
                  <a:srgbClr val="C00000"/>
                </a:solidFill>
                <a:latin typeface="Calibri" panose="020F0502020204030204" pitchFamily="34" charset="0"/>
                <a:cs typeface="Calibri" panose="020F0502020204030204" pitchFamily="34" charset="0"/>
              </a:rPr>
              <a:t>structural hazard </a:t>
            </a:r>
            <a:r>
              <a:rPr lang="en-US" altLang="zh-CN" sz="2000" kern="100" dirty="0">
                <a:latin typeface="Calibri" panose="020F0502020204030204" pitchFamily="34" charset="0"/>
                <a:cs typeface="Calibri" panose="020F0502020204030204" pitchFamily="34" charset="0"/>
              </a:rPr>
              <a:t>every time we need to fetch an instruction in the same cycle in which another instruction accesses data. To guarantee forward progress, this hazard must always be resolved in favor of the instruction that accesses data. What is the total execution time of this instruction sequence in the 5-stage pipeline that only has one memory? We have seen that data hazards can be eliminated by adding </a:t>
            </a:r>
            <a:r>
              <a:rPr lang="en-US" altLang="zh-CN" sz="2000" kern="100" dirty="0" err="1">
                <a:latin typeface="Calibri" panose="020F0502020204030204" pitchFamily="34" charset="0"/>
                <a:cs typeface="Calibri" panose="020F0502020204030204" pitchFamily="34" charset="0"/>
              </a:rPr>
              <a:t>nops</a:t>
            </a:r>
            <a:r>
              <a:rPr lang="en-US" altLang="zh-CN" sz="2000" kern="100" dirty="0">
                <a:latin typeface="Calibri" panose="020F0502020204030204" pitchFamily="34" charset="0"/>
                <a:cs typeface="Calibri" panose="020F0502020204030204" pitchFamily="34" charset="0"/>
              </a:rPr>
              <a:t> to the code. Can you do the same with this structural hazard? Why?</a:t>
            </a:r>
            <a:endParaRPr lang="zh-CN" altLang="zh-CN" sz="2000" kern="100" dirty="0">
              <a:latin typeface="Calibri" panose="020F0502020204030204" pitchFamily="34" charset="0"/>
              <a:cs typeface="Calibri" panose="020F0502020204030204" pitchFamily="34" charset="0"/>
            </a:endParaRPr>
          </a:p>
        </p:txBody>
      </p:sp>
      <p:graphicFrame>
        <p:nvGraphicFramePr>
          <p:cNvPr id="2" name="表格 1">
            <a:extLst>
              <a:ext uri="{FF2B5EF4-FFF2-40B4-BE49-F238E27FC236}">
                <a16:creationId xmlns:a16="http://schemas.microsoft.com/office/drawing/2014/main" id="{891519D0-789E-46B2-9797-364A95AAC895}"/>
              </a:ext>
            </a:extLst>
          </p:cNvPr>
          <p:cNvGraphicFramePr>
            <a:graphicFrameLocks noGrp="1"/>
          </p:cNvGraphicFramePr>
          <p:nvPr>
            <p:extLst>
              <p:ext uri="{D42A27DB-BD31-4B8C-83A1-F6EECF244321}">
                <p14:modId xmlns:p14="http://schemas.microsoft.com/office/powerpoint/2010/main" val="3322397248"/>
              </p:ext>
            </p:extLst>
          </p:nvPr>
        </p:nvGraphicFramePr>
        <p:xfrm>
          <a:off x="585926" y="3313590"/>
          <a:ext cx="10795247" cy="1731949"/>
        </p:xfrm>
        <a:graphic>
          <a:graphicData uri="http://schemas.openxmlformats.org/drawingml/2006/table">
            <a:tbl>
              <a:tblPr firstRow="1" bandRow="1">
                <a:tableStyleId>{5C22544A-7EE6-4342-B048-85BDC9FD1C3A}</a:tableStyleId>
              </a:tblPr>
              <a:tblGrid>
                <a:gridCol w="1723105">
                  <a:extLst>
                    <a:ext uri="{9D8B030D-6E8A-4147-A177-3AD203B41FA5}">
                      <a16:colId xmlns:a16="http://schemas.microsoft.com/office/drawing/2014/main" val="3274841932"/>
                    </a:ext>
                  </a:extLst>
                </a:gridCol>
                <a:gridCol w="7642837">
                  <a:extLst>
                    <a:ext uri="{9D8B030D-6E8A-4147-A177-3AD203B41FA5}">
                      <a16:colId xmlns:a16="http://schemas.microsoft.com/office/drawing/2014/main" val="1389559167"/>
                    </a:ext>
                  </a:extLst>
                </a:gridCol>
                <a:gridCol w="1429305">
                  <a:extLst>
                    <a:ext uri="{9D8B030D-6E8A-4147-A177-3AD203B41FA5}">
                      <a16:colId xmlns:a16="http://schemas.microsoft.com/office/drawing/2014/main" val="3488668137"/>
                    </a:ext>
                  </a:extLst>
                </a:gridCol>
              </a:tblGrid>
              <a:tr h="360349">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Instruction</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Pipeline Stage</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Cycles</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83017623"/>
                  </a:ext>
                </a:extLst>
              </a:tr>
              <a:tr h="180174">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SW R16, 12(R6)</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LW R16 8(R6)</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BEQ R5,R4,Lb1</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ADD R5,R1,R4</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SLT R5,R15,R4</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        ***          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EX           MEM      WB</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endParaRPr lang="en-US" altLang="zh-CN" sz="1800" kern="100" dirty="0">
                        <a:effectLst/>
                        <a:latin typeface="Calibri" panose="020F0502020204030204" pitchFamily="34" charset="0"/>
                        <a:ea typeface="等线" panose="02010600030101010101" pitchFamily="2" charset="-122"/>
                        <a:cs typeface="Calibri" panose="020F0502020204030204" pitchFamily="34" charset="0"/>
                      </a:endParaRPr>
                    </a:p>
                    <a:p>
                      <a:pPr algn="ctr">
                        <a:spcAft>
                          <a:spcPts val="0"/>
                        </a:spcAft>
                      </a:pPr>
                      <a:endParaRPr lang="en-US" altLang="zh-CN" sz="1800" kern="100" dirty="0">
                        <a:effectLst/>
                        <a:latin typeface="Calibri" panose="020F0502020204030204" pitchFamily="34" charset="0"/>
                        <a:ea typeface="等线" panose="02010600030101010101" pitchFamily="2" charset="-122"/>
                        <a:cs typeface="Calibri" panose="020F0502020204030204" pitchFamily="34" charset="0"/>
                      </a:endParaRP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11</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642352968"/>
                  </a:ext>
                </a:extLst>
              </a:tr>
            </a:tbl>
          </a:graphicData>
        </a:graphic>
      </p:graphicFrame>
      <p:sp>
        <p:nvSpPr>
          <p:cNvPr id="6" name="矩形 5">
            <a:extLst>
              <a:ext uri="{FF2B5EF4-FFF2-40B4-BE49-F238E27FC236}">
                <a16:creationId xmlns:a16="http://schemas.microsoft.com/office/drawing/2014/main" id="{13B977A4-35B3-4D60-A760-3B395245F6B0}"/>
              </a:ext>
            </a:extLst>
          </p:cNvPr>
          <p:cNvSpPr/>
          <p:nvPr/>
        </p:nvSpPr>
        <p:spPr>
          <a:xfrm>
            <a:off x="1111187" y="5683437"/>
            <a:ext cx="9744723" cy="1015663"/>
          </a:xfrm>
          <a:prstGeom prst="rect">
            <a:avLst/>
          </a:prstGeom>
        </p:spPr>
        <p:txBody>
          <a:bodyPr wrap="square">
            <a:spAutoFit/>
          </a:bodyPr>
          <a:lstStyle/>
          <a:p>
            <a:r>
              <a:rPr lang="zh-CN" altLang="en-US" sz="2000" dirty="0">
                <a:solidFill>
                  <a:srgbClr val="C00000"/>
                </a:solidFill>
                <a:latin typeface="Calibri" panose="020F0502020204030204" pitchFamily="34" charset="0"/>
                <a:cs typeface="Calibri" panose="020F0502020204030204" pitchFamily="34" charset="0"/>
              </a:rPr>
              <a:t>We cannot add NOPs to the code to eliminate this hazard – NOPs need to be fetched just like any other instructions, so this hazard must be addressed with a hardware hazard detection unit in the processor.</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23CFC2E6-03C0-4B06-A6D4-26A2FFCC6A3F}"/>
                  </a:ext>
                </a:extLst>
              </p:cNvPr>
              <p:cNvSpPr txBox="1"/>
              <p:nvPr/>
            </p:nvSpPr>
            <p:spPr>
              <a:xfrm>
                <a:off x="1305590" y="5225988"/>
                <a:ext cx="269381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𝑐𝑙𝑜𝑐𝑘</m:t>
                      </m:r>
                      <m:r>
                        <a:rPr lang="en-US" altLang="zh-CN" b="0" i="1" smtClean="0">
                          <a:latin typeface="Cambria Math" panose="02040503050406030204" pitchFamily="18" charset="0"/>
                        </a:rPr>
                        <m:t> </m:t>
                      </m:r>
                      <m:r>
                        <a:rPr lang="en-US" altLang="zh-CN" b="0" i="1" smtClean="0">
                          <a:latin typeface="Cambria Math" panose="02040503050406030204" pitchFamily="18" charset="0"/>
                        </a:rPr>
                        <m:t>𝑐𝑦𝑐𝑙𝑒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𝑡𝑖𝑚𝑒</m:t>
                      </m:r>
                      <m:r>
                        <a:rPr lang="en-US" altLang="zh-CN" b="0" i="1" smtClean="0">
                          <a:latin typeface="Cambria Math" panose="02040503050406030204" pitchFamily="18" charset="0"/>
                        </a:rPr>
                        <m:t>=200 </m:t>
                      </m:r>
                      <m:r>
                        <a:rPr lang="en-US" altLang="zh-CN" b="0" i="1" smtClean="0">
                          <a:latin typeface="Cambria Math" panose="02040503050406030204" pitchFamily="18" charset="0"/>
                        </a:rPr>
                        <m:t>𝑝𝑠</m:t>
                      </m:r>
                    </m:oMath>
                  </m:oMathPara>
                </a14:m>
                <a:endParaRPr lang="zh-CN" altLang="en-US" dirty="0"/>
              </a:p>
            </p:txBody>
          </p:sp>
        </mc:Choice>
        <mc:Fallback>
          <p:sp>
            <p:nvSpPr>
              <p:cNvPr id="3" name="文本框 2">
                <a:extLst>
                  <a:ext uri="{FF2B5EF4-FFF2-40B4-BE49-F238E27FC236}">
                    <a16:creationId xmlns:a16="http://schemas.microsoft.com/office/drawing/2014/main" id="{23CFC2E6-03C0-4B06-A6D4-26A2FFCC6A3F}"/>
                  </a:ext>
                </a:extLst>
              </p:cNvPr>
              <p:cNvSpPr txBox="1">
                <a:spLocks noRot="1" noChangeAspect="1" noMove="1" noResize="1" noEditPoints="1" noAdjustHandles="1" noChangeArrowheads="1" noChangeShapeType="1" noTextEdit="1"/>
              </p:cNvSpPr>
              <p:nvPr/>
            </p:nvSpPr>
            <p:spPr>
              <a:xfrm>
                <a:off x="1305590" y="5225988"/>
                <a:ext cx="2693814" cy="276999"/>
              </a:xfrm>
              <a:prstGeom prst="rect">
                <a:avLst/>
              </a:prstGeom>
              <a:blipFill>
                <a:blip r:embed="rId2"/>
                <a:stretch>
                  <a:fillRect l="-1584" t="-2174" r="-1584" b="-32609"/>
                </a:stretch>
              </a:blipFill>
            </p:spPr>
            <p:txBody>
              <a:bodyPr/>
              <a:lstStyle/>
              <a:p>
                <a:r>
                  <a:rPr lang="zh-CN" altLang="en-US">
                    <a:noFill/>
                  </a:rPr>
                  <a:t> </a:t>
                </a:r>
              </a:p>
            </p:txBody>
          </p:sp>
        </mc:Fallback>
      </mc:AlternateContent>
      <p:cxnSp>
        <p:nvCxnSpPr>
          <p:cNvPr id="7" name="直接箭头连接符 6">
            <a:extLst>
              <a:ext uri="{FF2B5EF4-FFF2-40B4-BE49-F238E27FC236}">
                <a16:creationId xmlns:a16="http://schemas.microsoft.com/office/drawing/2014/main" id="{02F56B3C-785F-4ECE-9727-65DFCC91EE95}"/>
              </a:ext>
            </a:extLst>
          </p:cNvPr>
          <p:cNvCxnSpPr/>
          <p:nvPr/>
        </p:nvCxnSpPr>
        <p:spPr>
          <a:xfrm>
            <a:off x="4137568" y="5399352"/>
            <a:ext cx="1970843"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F2BE0B64-DCC9-4CC4-A072-3672AAF2B0CB}"/>
                  </a:ext>
                </a:extLst>
              </p:cNvPr>
              <p:cNvSpPr txBox="1"/>
              <p:nvPr/>
            </p:nvSpPr>
            <p:spPr>
              <a:xfrm>
                <a:off x="6246575" y="5225987"/>
                <a:ext cx="490377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𝑇𝑜𝑡𝑎𝑙</m:t>
                      </m:r>
                      <m:r>
                        <a:rPr lang="en-US" altLang="zh-CN" b="0" i="1" smtClean="0">
                          <a:latin typeface="Cambria Math" panose="02040503050406030204" pitchFamily="18" charset="0"/>
                        </a:rPr>
                        <m:t> </m:t>
                      </m:r>
                      <m:r>
                        <a:rPr lang="en-US" altLang="zh-CN" b="0" i="1" smtClean="0">
                          <a:latin typeface="Cambria Math" panose="02040503050406030204" pitchFamily="18" charset="0"/>
                        </a:rPr>
                        <m:t>𝐸𝑥𝑒𝑐𝑢𝑡𝑖𝑜𝑛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𝑇𝑖𝑚𝑒</m:t>
                      </m:r>
                      <m:r>
                        <a:rPr lang="en-US" altLang="zh-CN" b="0" i="1" smtClean="0">
                          <a:latin typeface="Cambria Math" panose="02040503050406030204" pitchFamily="18" charset="0"/>
                        </a:rPr>
                        <m:t>=11×200 </m:t>
                      </m:r>
                      <m:r>
                        <a:rPr lang="en-US" altLang="zh-CN" b="0" i="1" smtClean="0">
                          <a:latin typeface="Cambria Math" panose="02040503050406030204" pitchFamily="18" charset="0"/>
                        </a:rPr>
                        <m:t>𝑝𝑠</m:t>
                      </m:r>
                      <m:r>
                        <a:rPr lang="en-US" altLang="zh-CN" b="0" i="1" smtClean="0">
                          <a:latin typeface="Cambria Math" panose="02040503050406030204" pitchFamily="18" charset="0"/>
                        </a:rPr>
                        <m:t>=2200 </m:t>
                      </m:r>
                      <m:r>
                        <a:rPr lang="en-US" altLang="zh-CN" b="0" i="1" smtClean="0">
                          <a:latin typeface="Cambria Math" panose="02040503050406030204" pitchFamily="18" charset="0"/>
                        </a:rPr>
                        <m:t>𝑝𝑠</m:t>
                      </m:r>
                    </m:oMath>
                  </m:oMathPara>
                </a14:m>
                <a:endParaRPr lang="zh-CN" altLang="en-US" dirty="0"/>
              </a:p>
            </p:txBody>
          </p:sp>
        </mc:Choice>
        <mc:Fallback>
          <p:sp>
            <p:nvSpPr>
              <p:cNvPr id="8" name="文本框 7">
                <a:extLst>
                  <a:ext uri="{FF2B5EF4-FFF2-40B4-BE49-F238E27FC236}">
                    <a16:creationId xmlns:a16="http://schemas.microsoft.com/office/drawing/2014/main" id="{F2BE0B64-DCC9-4CC4-A072-3672AAF2B0CB}"/>
                  </a:ext>
                </a:extLst>
              </p:cNvPr>
              <p:cNvSpPr txBox="1">
                <a:spLocks noRot="1" noChangeAspect="1" noMove="1" noResize="1" noEditPoints="1" noAdjustHandles="1" noChangeArrowheads="1" noChangeShapeType="1" noTextEdit="1"/>
              </p:cNvSpPr>
              <p:nvPr/>
            </p:nvSpPr>
            <p:spPr>
              <a:xfrm>
                <a:off x="6246575" y="5225987"/>
                <a:ext cx="4903778" cy="276999"/>
              </a:xfrm>
              <a:prstGeom prst="rect">
                <a:avLst/>
              </a:prstGeom>
              <a:blipFill>
                <a:blip r:embed="rId3"/>
                <a:stretch>
                  <a:fillRect l="-622" r="-746" b="-239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2708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24E0037-75AB-4415-A7FF-AA7DA4174BEB}"/>
              </a:ext>
            </a:extLst>
          </p:cNvPr>
          <p:cNvSpPr/>
          <p:nvPr/>
        </p:nvSpPr>
        <p:spPr>
          <a:xfrm>
            <a:off x="585926" y="405232"/>
            <a:ext cx="10591060" cy="1938992"/>
          </a:xfrm>
          <a:prstGeom prst="rect">
            <a:avLst/>
          </a:prstGeom>
        </p:spPr>
        <p:txBody>
          <a:bodyPr wrap="square">
            <a:spAutoFit/>
          </a:bodyPr>
          <a:lstStyle/>
          <a:p>
            <a:pPr algn="just">
              <a:spcAft>
                <a:spcPts val="0"/>
              </a:spcAft>
            </a:pPr>
            <a:r>
              <a:rPr lang="en-US" altLang="zh-CN" sz="2000" kern="100" dirty="0">
                <a:latin typeface="Calibri" panose="020F0502020204030204" pitchFamily="34" charset="0"/>
                <a:cs typeface="Calibri" panose="020F0502020204030204" pitchFamily="34" charset="0"/>
              </a:rPr>
              <a:t>4.10.2 For this problem, assume that all branches are perfectly predicted (this eliminates all control hazards) and that no delay slots are used. If we change load/store instructions to use a register (without an offset) as the address, these instructions no longer need to use the ALU. As a result, MEM and EX stages can be overlapped and the pipeline has only 4 stages. Change this code to accommodate this changed ISA. Assuming this change does not affect clock cycle time, what speedup is achieved in this instruction sequence?</a:t>
            </a:r>
            <a:endParaRPr lang="zh-CN" altLang="zh-CN" sz="2000" kern="100" dirty="0">
              <a:latin typeface="Calibri" panose="020F0502020204030204" pitchFamily="34" charset="0"/>
              <a:cs typeface="Calibri" panose="020F0502020204030204" pitchFamily="34" charset="0"/>
            </a:endParaRPr>
          </a:p>
        </p:txBody>
      </p:sp>
      <p:graphicFrame>
        <p:nvGraphicFramePr>
          <p:cNvPr id="5" name="表格 4">
            <a:extLst>
              <a:ext uri="{FF2B5EF4-FFF2-40B4-BE49-F238E27FC236}">
                <a16:creationId xmlns:a16="http://schemas.microsoft.com/office/drawing/2014/main" id="{61F0CCB5-4208-4E59-8346-8EDC687569A7}"/>
              </a:ext>
            </a:extLst>
          </p:cNvPr>
          <p:cNvGraphicFramePr>
            <a:graphicFrameLocks noGrp="1"/>
          </p:cNvGraphicFramePr>
          <p:nvPr>
            <p:extLst>
              <p:ext uri="{D42A27DB-BD31-4B8C-83A1-F6EECF244321}">
                <p14:modId xmlns:p14="http://schemas.microsoft.com/office/powerpoint/2010/main" val="2322578820"/>
              </p:ext>
            </p:extLst>
          </p:nvPr>
        </p:nvGraphicFramePr>
        <p:xfrm>
          <a:off x="1287262" y="2344224"/>
          <a:ext cx="9365942" cy="1731949"/>
        </p:xfrm>
        <a:graphic>
          <a:graphicData uri="http://schemas.openxmlformats.org/drawingml/2006/table">
            <a:tbl>
              <a:tblPr firstRow="1" bandRow="1">
                <a:tableStyleId>{5C22544A-7EE6-4342-B048-85BDC9FD1C3A}</a:tableStyleId>
              </a:tblPr>
              <a:tblGrid>
                <a:gridCol w="1723105">
                  <a:extLst>
                    <a:ext uri="{9D8B030D-6E8A-4147-A177-3AD203B41FA5}">
                      <a16:colId xmlns:a16="http://schemas.microsoft.com/office/drawing/2014/main" val="3274841932"/>
                    </a:ext>
                  </a:extLst>
                </a:gridCol>
                <a:gridCol w="6169144">
                  <a:extLst>
                    <a:ext uri="{9D8B030D-6E8A-4147-A177-3AD203B41FA5}">
                      <a16:colId xmlns:a16="http://schemas.microsoft.com/office/drawing/2014/main" val="1389559167"/>
                    </a:ext>
                  </a:extLst>
                </a:gridCol>
                <a:gridCol w="1473693">
                  <a:extLst>
                    <a:ext uri="{9D8B030D-6E8A-4147-A177-3AD203B41FA5}">
                      <a16:colId xmlns:a16="http://schemas.microsoft.com/office/drawing/2014/main" val="3488668137"/>
                    </a:ext>
                  </a:extLst>
                </a:gridCol>
              </a:tblGrid>
              <a:tr h="360349">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Instruction</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Pipeline Stage</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Cycles</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83017623"/>
                  </a:ext>
                </a:extLst>
              </a:tr>
              <a:tr h="180174">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SW R16, 12(R6)</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LW R16 8(R6)</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BEQ R5,R4,Lb1</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ADD R5,R1,R4</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SLT R5,R15,R4</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EX           MEM      WB</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endParaRPr lang="en-US" altLang="zh-CN" sz="1800" kern="100" dirty="0">
                        <a:effectLst/>
                        <a:latin typeface="Calibri" panose="020F0502020204030204" pitchFamily="34" charset="0"/>
                        <a:ea typeface="等线" panose="02010600030101010101" pitchFamily="2" charset="-122"/>
                        <a:cs typeface="Calibri" panose="020F0502020204030204" pitchFamily="34" charset="0"/>
                      </a:endParaRPr>
                    </a:p>
                    <a:p>
                      <a:pPr algn="ctr">
                        <a:spcAft>
                          <a:spcPts val="0"/>
                        </a:spcAft>
                      </a:pPr>
                      <a:endParaRPr lang="en-US" altLang="zh-CN" sz="1800" kern="100" dirty="0">
                        <a:effectLst/>
                        <a:latin typeface="Calibri" panose="020F0502020204030204" pitchFamily="34" charset="0"/>
                        <a:ea typeface="等线" panose="02010600030101010101" pitchFamily="2" charset="-122"/>
                        <a:cs typeface="Calibri" panose="020F0502020204030204" pitchFamily="34" charset="0"/>
                      </a:endParaRP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9</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642352968"/>
                  </a:ext>
                </a:extLst>
              </a:tr>
            </a:tbl>
          </a:graphicData>
        </a:graphic>
      </p:graphicFrame>
      <p:graphicFrame>
        <p:nvGraphicFramePr>
          <p:cNvPr id="7" name="表格 6">
            <a:extLst>
              <a:ext uri="{FF2B5EF4-FFF2-40B4-BE49-F238E27FC236}">
                <a16:creationId xmlns:a16="http://schemas.microsoft.com/office/drawing/2014/main" id="{07970453-50DE-4877-9F27-371F6D8B583B}"/>
              </a:ext>
            </a:extLst>
          </p:cNvPr>
          <p:cNvGraphicFramePr>
            <a:graphicFrameLocks noGrp="1"/>
          </p:cNvGraphicFramePr>
          <p:nvPr>
            <p:extLst>
              <p:ext uri="{D42A27DB-BD31-4B8C-83A1-F6EECF244321}">
                <p14:modId xmlns:p14="http://schemas.microsoft.com/office/powerpoint/2010/main" val="2317816613"/>
              </p:ext>
            </p:extLst>
          </p:nvPr>
        </p:nvGraphicFramePr>
        <p:xfrm>
          <a:off x="1287262" y="4283216"/>
          <a:ext cx="8078680" cy="1731949"/>
        </p:xfrm>
        <a:graphic>
          <a:graphicData uri="http://schemas.openxmlformats.org/drawingml/2006/table">
            <a:tbl>
              <a:tblPr firstRow="1" bandRow="1">
                <a:tableStyleId>{5C22544A-7EE6-4342-B048-85BDC9FD1C3A}</a:tableStyleId>
              </a:tblPr>
              <a:tblGrid>
                <a:gridCol w="1723105">
                  <a:extLst>
                    <a:ext uri="{9D8B030D-6E8A-4147-A177-3AD203B41FA5}">
                      <a16:colId xmlns:a16="http://schemas.microsoft.com/office/drawing/2014/main" val="3274841932"/>
                    </a:ext>
                  </a:extLst>
                </a:gridCol>
                <a:gridCol w="5432297">
                  <a:extLst>
                    <a:ext uri="{9D8B030D-6E8A-4147-A177-3AD203B41FA5}">
                      <a16:colId xmlns:a16="http://schemas.microsoft.com/office/drawing/2014/main" val="1389559167"/>
                    </a:ext>
                  </a:extLst>
                </a:gridCol>
                <a:gridCol w="923278">
                  <a:extLst>
                    <a:ext uri="{9D8B030D-6E8A-4147-A177-3AD203B41FA5}">
                      <a16:colId xmlns:a16="http://schemas.microsoft.com/office/drawing/2014/main" val="3488668137"/>
                    </a:ext>
                  </a:extLst>
                </a:gridCol>
              </a:tblGrid>
              <a:tr h="360349">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Instruction</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Pipeline Stage</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Cycles</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83017623"/>
                  </a:ext>
                </a:extLst>
              </a:tr>
              <a:tr h="180174">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SW R16, 12(R6)</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LW R16 8(R6)</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BEQ R5,R4,Lb1</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ADD R5,R1,R4</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SLT R5,R15,R4</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IF     ID     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E/M        WB</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endParaRPr lang="en-US" altLang="zh-CN" sz="1800" kern="100" dirty="0">
                        <a:effectLst/>
                        <a:latin typeface="Calibri" panose="020F0502020204030204" pitchFamily="34" charset="0"/>
                        <a:ea typeface="等线" panose="02010600030101010101" pitchFamily="2" charset="-122"/>
                        <a:cs typeface="Calibri" panose="020F0502020204030204" pitchFamily="34" charset="0"/>
                      </a:endParaRPr>
                    </a:p>
                    <a:p>
                      <a:pPr algn="ctr">
                        <a:spcAft>
                          <a:spcPts val="0"/>
                        </a:spcAft>
                      </a:pPr>
                      <a:endParaRPr lang="en-US" altLang="zh-CN" sz="1800" kern="100" dirty="0">
                        <a:effectLst/>
                        <a:latin typeface="Calibri" panose="020F0502020204030204" pitchFamily="34" charset="0"/>
                        <a:ea typeface="等线" panose="02010600030101010101" pitchFamily="2" charset="-122"/>
                        <a:cs typeface="Calibri" panose="020F0502020204030204" pitchFamily="34" charset="0"/>
                      </a:endParaRP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8</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642352968"/>
                  </a:ext>
                </a:extLst>
              </a:tr>
            </a:tbl>
          </a:graphicData>
        </a:graphic>
      </p:graphicFrame>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3305561-E2AE-43F3-B445-3446621280AD}"/>
                  </a:ext>
                </a:extLst>
              </p:cNvPr>
              <p:cNvSpPr txBox="1"/>
              <p:nvPr/>
            </p:nvSpPr>
            <p:spPr>
              <a:xfrm>
                <a:off x="5157148" y="6222208"/>
                <a:ext cx="24714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𝑆𝑝𝑒𝑒𝑑𝑢𝑝</m:t>
                      </m:r>
                      <m:r>
                        <a:rPr lang="en-US" altLang="zh-CN" b="0" i="1" smtClean="0">
                          <a:solidFill>
                            <a:srgbClr val="C00000"/>
                          </a:solidFill>
                          <a:latin typeface="Cambria Math" panose="02040503050406030204" pitchFamily="18" charset="0"/>
                        </a:rPr>
                        <m:t>=9/8=1.125</m:t>
                      </m:r>
                    </m:oMath>
                  </m:oMathPara>
                </a14:m>
                <a:endParaRPr lang="zh-CN" altLang="en-US" dirty="0">
                  <a:solidFill>
                    <a:srgbClr val="C00000"/>
                  </a:solidFill>
                </a:endParaRPr>
              </a:p>
            </p:txBody>
          </p:sp>
        </mc:Choice>
        <mc:Fallback xmlns="">
          <p:sp>
            <p:nvSpPr>
              <p:cNvPr id="8" name="文本框 7">
                <a:extLst>
                  <a:ext uri="{FF2B5EF4-FFF2-40B4-BE49-F238E27FC236}">
                    <a16:creationId xmlns:a16="http://schemas.microsoft.com/office/drawing/2014/main" id="{43305561-E2AE-43F3-B445-3446621280AD}"/>
                  </a:ext>
                </a:extLst>
              </p:cNvPr>
              <p:cNvSpPr txBox="1">
                <a:spLocks noRot="1" noChangeAspect="1" noMove="1" noResize="1" noEditPoints="1" noAdjustHandles="1" noChangeArrowheads="1" noChangeShapeType="1" noTextEdit="1"/>
              </p:cNvSpPr>
              <p:nvPr/>
            </p:nvSpPr>
            <p:spPr>
              <a:xfrm>
                <a:off x="5157148" y="6222208"/>
                <a:ext cx="2471446" cy="276999"/>
              </a:xfrm>
              <a:prstGeom prst="rect">
                <a:avLst/>
              </a:prstGeom>
              <a:blipFill>
                <a:blip r:embed="rId2"/>
                <a:stretch>
                  <a:fillRect l="-2716" t="-4444" r="-1975" b="-355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2958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24E0037-75AB-4415-A7FF-AA7DA4174BEB}"/>
              </a:ext>
            </a:extLst>
          </p:cNvPr>
          <p:cNvSpPr/>
          <p:nvPr/>
        </p:nvSpPr>
        <p:spPr>
          <a:xfrm>
            <a:off x="585926" y="405232"/>
            <a:ext cx="10591060" cy="923330"/>
          </a:xfrm>
          <a:prstGeom prst="rect">
            <a:avLst/>
          </a:prstGeom>
        </p:spPr>
        <p:txBody>
          <a:bodyPr wrap="square">
            <a:spAutoFit/>
          </a:bodyPr>
          <a:lstStyle/>
          <a:p>
            <a:r>
              <a:rPr lang="en-US" altLang="zh-CN" dirty="0">
                <a:latin typeface="Calibri" panose="020F0502020204030204" pitchFamily="34" charset="0"/>
                <a:cs typeface="Calibri" panose="020F0502020204030204" pitchFamily="34" charset="0"/>
              </a:rPr>
              <a:t>4.10.3 Assuming stall-on-branch and no delay slots, what speedup is achieved on this code if branch outcomes are determined in the ID stage, relative to the execution where branch outcomes are determined in the EX stage?</a:t>
            </a:r>
            <a:endParaRPr lang="zh-CN" altLang="zh-CN" dirty="0">
              <a:latin typeface="Calibri" panose="020F0502020204030204" pitchFamily="34" charset="0"/>
              <a:cs typeface="Calibri" panose="020F0502020204030204" pitchFamily="34" charset="0"/>
            </a:endParaRPr>
          </a:p>
        </p:txBody>
      </p:sp>
      <p:graphicFrame>
        <p:nvGraphicFramePr>
          <p:cNvPr id="5" name="表格 4">
            <a:extLst>
              <a:ext uri="{FF2B5EF4-FFF2-40B4-BE49-F238E27FC236}">
                <a16:creationId xmlns:a16="http://schemas.microsoft.com/office/drawing/2014/main" id="{61F0CCB5-4208-4E59-8346-8EDC687569A7}"/>
              </a:ext>
            </a:extLst>
          </p:cNvPr>
          <p:cNvGraphicFramePr>
            <a:graphicFrameLocks noGrp="1"/>
          </p:cNvGraphicFramePr>
          <p:nvPr>
            <p:extLst>
              <p:ext uri="{D42A27DB-BD31-4B8C-83A1-F6EECF244321}">
                <p14:modId xmlns:p14="http://schemas.microsoft.com/office/powerpoint/2010/main" val="4063187364"/>
              </p:ext>
            </p:extLst>
          </p:nvPr>
        </p:nvGraphicFramePr>
        <p:xfrm>
          <a:off x="585926" y="1581771"/>
          <a:ext cx="10653204" cy="1731949"/>
        </p:xfrm>
        <a:graphic>
          <a:graphicData uri="http://schemas.openxmlformats.org/drawingml/2006/table">
            <a:tbl>
              <a:tblPr firstRow="1" bandRow="1">
                <a:tableStyleId>{5C22544A-7EE6-4342-B048-85BDC9FD1C3A}</a:tableStyleId>
              </a:tblPr>
              <a:tblGrid>
                <a:gridCol w="1959930">
                  <a:extLst>
                    <a:ext uri="{9D8B030D-6E8A-4147-A177-3AD203B41FA5}">
                      <a16:colId xmlns:a16="http://schemas.microsoft.com/office/drawing/2014/main" val="3274841932"/>
                    </a:ext>
                  </a:extLst>
                </a:gridCol>
                <a:gridCol w="7690097">
                  <a:extLst>
                    <a:ext uri="{9D8B030D-6E8A-4147-A177-3AD203B41FA5}">
                      <a16:colId xmlns:a16="http://schemas.microsoft.com/office/drawing/2014/main" val="1389559167"/>
                    </a:ext>
                  </a:extLst>
                </a:gridCol>
                <a:gridCol w="1003177">
                  <a:extLst>
                    <a:ext uri="{9D8B030D-6E8A-4147-A177-3AD203B41FA5}">
                      <a16:colId xmlns:a16="http://schemas.microsoft.com/office/drawing/2014/main" val="3488668137"/>
                    </a:ext>
                  </a:extLst>
                </a:gridCol>
              </a:tblGrid>
              <a:tr h="360349">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Instruction</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Pipeline Stage</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Cycles</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83017623"/>
                  </a:ext>
                </a:extLst>
              </a:tr>
              <a:tr h="180174">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SW R16, 12(R6)</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LW R16 8(R6)</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BEQ R5,R4,Lb1</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ADD R5,R1,R4</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SLT R5,R15,R4</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         ***           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EX           MEM      WB</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endParaRPr lang="en-US" altLang="zh-CN" sz="1800" kern="100" dirty="0">
                        <a:effectLst/>
                        <a:latin typeface="Calibri" panose="020F0502020204030204" pitchFamily="34" charset="0"/>
                        <a:ea typeface="等线" panose="02010600030101010101" pitchFamily="2" charset="-122"/>
                        <a:cs typeface="Calibri" panose="020F0502020204030204" pitchFamily="34" charset="0"/>
                      </a:endParaRPr>
                    </a:p>
                    <a:p>
                      <a:pPr algn="ctr">
                        <a:spcAft>
                          <a:spcPts val="0"/>
                        </a:spcAft>
                      </a:pPr>
                      <a:endParaRPr lang="en-US" altLang="zh-CN" sz="1800" kern="100" dirty="0">
                        <a:effectLst/>
                        <a:latin typeface="Calibri" panose="020F0502020204030204" pitchFamily="34" charset="0"/>
                        <a:ea typeface="等线" panose="02010600030101010101" pitchFamily="2" charset="-122"/>
                        <a:cs typeface="Calibri" panose="020F0502020204030204" pitchFamily="34" charset="0"/>
                      </a:endParaRP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11</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642352968"/>
                  </a:ext>
                </a:extLst>
              </a:tr>
            </a:tbl>
          </a:graphicData>
        </a:graphic>
      </p:graphicFrame>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3305561-E2AE-43F3-B445-3446621280AD}"/>
                  </a:ext>
                </a:extLst>
              </p:cNvPr>
              <p:cNvSpPr txBox="1"/>
              <p:nvPr/>
            </p:nvSpPr>
            <p:spPr>
              <a:xfrm>
                <a:off x="5095004" y="6000267"/>
                <a:ext cx="25996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𝑆𝑝𝑒𝑒𝑑𝑢𝑝</m:t>
                      </m:r>
                      <m:r>
                        <a:rPr lang="en-US" altLang="zh-CN" b="0" i="1" smtClean="0">
                          <a:solidFill>
                            <a:srgbClr val="C00000"/>
                          </a:solidFill>
                          <a:latin typeface="Cambria Math" panose="02040503050406030204" pitchFamily="18" charset="0"/>
                        </a:rPr>
                        <m:t>=11/10=1.10</m:t>
                      </m:r>
                    </m:oMath>
                  </m:oMathPara>
                </a14:m>
                <a:endParaRPr lang="zh-CN" altLang="en-US" dirty="0">
                  <a:solidFill>
                    <a:srgbClr val="C00000"/>
                  </a:solidFill>
                </a:endParaRPr>
              </a:p>
            </p:txBody>
          </p:sp>
        </mc:Choice>
        <mc:Fallback xmlns="">
          <p:sp>
            <p:nvSpPr>
              <p:cNvPr id="8" name="文本框 7">
                <a:extLst>
                  <a:ext uri="{FF2B5EF4-FFF2-40B4-BE49-F238E27FC236}">
                    <a16:creationId xmlns:a16="http://schemas.microsoft.com/office/drawing/2014/main" id="{43305561-E2AE-43F3-B445-3446621280AD}"/>
                  </a:ext>
                </a:extLst>
              </p:cNvPr>
              <p:cNvSpPr txBox="1">
                <a:spLocks noRot="1" noChangeAspect="1" noMove="1" noResize="1" noEditPoints="1" noAdjustHandles="1" noChangeArrowheads="1" noChangeShapeType="1" noTextEdit="1"/>
              </p:cNvSpPr>
              <p:nvPr/>
            </p:nvSpPr>
            <p:spPr>
              <a:xfrm>
                <a:off x="5095004" y="6000267"/>
                <a:ext cx="2599686" cy="276999"/>
              </a:xfrm>
              <a:prstGeom prst="rect">
                <a:avLst/>
              </a:prstGeom>
              <a:blipFill>
                <a:blip r:embed="rId2"/>
                <a:stretch>
                  <a:fillRect l="-2582" t="-2174" r="-1643" b="-32609"/>
                </a:stretch>
              </a:blipFill>
            </p:spPr>
            <p:txBody>
              <a:bodyPr/>
              <a:lstStyle/>
              <a:p>
                <a:r>
                  <a:rPr lang="zh-CN" altLang="en-US">
                    <a:noFill/>
                  </a:rPr>
                  <a:t> </a:t>
                </a:r>
              </a:p>
            </p:txBody>
          </p:sp>
        </mc:Fallback>
      </mc:AlternateContent>
      <p:graphicFrame>
        <p:nvGraphicFramePr>
          <p:cNvPr id="6" name="表格 5">
            <a:extLst>
              <a:ext uri="{FF2B5EF4-FFF2-40B4-BE49-F238E27FC236}">
                <a16:creationId xmlns:a16="http://schemas.microsoft.com/office/drawing/2014/main" id="{B039AF5D-2081-45DD-9539-24F2AA6D9D3F}"/>
              </a:ext>
            </a:extLst>
          </p:cNvPr>
          <p:cNvGraphicFramePr>
            <a:graphicFrameLocks noGrp="1"/>
          </p:cNvGraphicFramePr>
          <p:nvPr>
            <p:extLst>
              <p:ext uri="{D42A27DB-BD31-4B8C-83A1-F6EECF244321}">
                <p14:modId xmlns:p14="http://schemas.microsoft.com/office/powerpoint/2010/main" val="4093433228"/>
              </p:ext>
            </p:extLst>
          </p:nvPr>
        </p:nvGraphicFramePr>
        <p:xfrm>
          <a:off x="585926" y="3791019"/>
          <a:ext cx="9774315" cy="1731949"/>
        </p:xfrm>
        <a:graphic>
          <a:graphicData uri="http://schemas.openxmlformats.org/drawingml/2006/table">
            <a:tbl>
              <a:tblPr firstRow="1" bandRow="1">
                <a:tableStyleId>{5C22544A-7EE6-4342-B048-85BDC9FD1C3A}</a:tableStyleId>
              </a:tblPr>
              <a:tblGrid>
                <a:gridCol w="1959930">
                  <a:extLst>
                    <a:ext uri="{9D8B030D-6E8A-4147-A177-3AD203B41FA5}">
                      <a16:colId xmlns:a16="http://schemas.microsoft.com/office/drawing/2014/main" val="3274841932"/>
                    </a:ext>
                  </a:extLst>
                </a:gridCol>
                <a:gridCol w="6864474">
                  <a:extLst>
                    <a:ext uri="{9D8B030D-6E8A-4147-A177-3AD203B41FA5}">
                      <a16:colId xmlns:a16="http://schemas.microsoft.com/office/drawing/2014/main" val="1389559167"/>
                    </a:ext>
                  </a:extLst>
                </a:gridCol>
                <a:gridCol w="949911">
                  <a:extLst>
                    <a:ext uri="{9D8B030D-6E8A-4147-A177-3AD203B41FA5}">
                      <a16:colId xmlns:a16="http://schemas.microsoft.com/office/drawing/2014/main" val="3488668137"/>
                    </a:ext>
                  </a:extLst>
                </a:gridCol>
              </a:tblGrid>
              <a:tr h="360349">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Instruction</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Pipeline Stage</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Cycles</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83017623"/>
                  </a:ext>
                </a:extLst>
              </a:tr>
              <a:tr h="180174">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SW R16, 12(R6)</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LW R16 8(R6)</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BEQ R5,R4,Lb1</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ADD R5,R1,R4</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SLT R5,R15,R4</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        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EX           MEM      WB</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endParaRPr lang="en-US" altLang="zh-CN" sz="1800" kern="100" dirty="0">
                        <a:effectLst/>
                        <a:latin typeface="Calibri" panose="020F0502020204030204" pitchFamily="34" charset="0"/>
                        <a:ea typeface="等线" panose="02010600030101010101" pitchFamily="2" charset="-122"/>
                        <a:cs typeface="Calibri" panose="020F0502020204030204" pitchFamily="34" charset="0"/>
                      </a:endParaRPr>
                    </a:p>
                    <a:p>
                      <a:pPr algn="ctr">
                        <a:spcAft>
                          <a:spcPts val="0"/>
                        </a:spcAft>
                      </a:pPr>
                      <a:endParaRPr lang="en-US" altLang="zh-CN" sz="1800" kern="100" dirty="0">
                        <a:effectLst/>
                        <a:latin typeface="Calibri" panose="020F0502020204030204" pitchFamily="34" charset="0"/>
                        <a:ea typeface="等线" panose="02010600030101010101" pitchFamily="2" charset="-122"/>
                        <a:cs typeface="Calibri" panose="020F0502020204030204" pitchFamily="34" charset="0"/>
                      </a:endParaRP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10</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642352968"/>
                  </a:ext>
                </a:extLst>
              </a:tr>
            </a:tbl>
          </a:graphicData>
        </a:graphic>
      </p:graphicFrame>
    </p:spTree>
    <p:extLst>
      <p:ext uri="{BB962C8B-B14F-4D97-AF65-F5344CB8AC3E}">
        <p14:creationId xmlns:p14="http://schemas.microsoft.com/office/powerpoint/2010/main" val="4049365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第四个知识点：</a:t>
            </a:r>
            <a:endParaRPr lang="en-US" altLang="zh-CN" sz="24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3CD639C1-1540-4FB7-A5B6-D9A7E8118CD4}"/>
              </a:ext>
            </a:extLst>
          </p:cNvPr>
          <p:cNvSpPr txBox="1"/>
          <p:nvPr/>
        </p:nvSpPr>
        <p:spPr>
          <a:xfrm>
            <a:off x="326857" y="1071138"/>
            <a:ext cx="5479139"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Pipelining </a:t>
            </a:r>
            <a:endParaRPr lang="zh-CN" altLang="en-US" sz="2800" dirty="0">
              <a:latin typeface="Calibri" panose="020F0502020204030204" pitchFamily="34" charset="0"/>
              <a:cs typeface="Calibri" panose="020F0502020204030204" pitchFamily="34" charset="0"/>
            </a:endParaRPr>
          </a:p>
        </p:txBody>
      </p:sp>
      <p:sp>
        <p:nvSpPr>
          <p:cNvPr id="4" name="矩形 3">
            <a:extLst>
              <a:ext uri="{FF2B5EF4-FFF2-40B4-BE49-F238E27FC236}">
                <a16:creationId xmlns:a16="http://schemas.microsoft.com/office/drawing/2014/main" id="{CDDD42AF-81A3-4FC8-8136-6B33AC2FA915}"/>
              </a:ext>
            </a:extLst>
          </p:cNvPr>
          <p:cNvSpPr/>
          <p:nvPr/>
        </p:nvSpPr>
        <p:spPr>
          <a:xfrm>
            <a:off x="1164454" y="2011072"/>
            <a:ext cx="9283083" cy="4093428"/>
          </a:xfrm>
          <a:prstGeom prst="rect">
            <a:avLst/>
          </a:prstGeom>
        </p:spPr>
        <p:txBody>
          <a:bodyPr wrap="square">
            <a:spAutoFit/>
          </a:bodyPr>
          <a:lstStyle/>
          <a:p>
            <a:r>
              <a:rPr lang="zh-CN" altLang="en-US" sz="2000" dirty="0">
                <a:latin typeface="Calibri" panose="020F0502020204030204" pitchFamily="34" charset="0"/>
                <a:cs typeface="Calibri" panose="020F0502020204030204" pitchFamily="34" charset="0"/>
              </a:rPr>
              <a:t>The same principles apply to processors where we pipeline instruction-execution.</a:t>
            </a:r>
          </a:p>
          <a:p>
            <a:r>
              <a:rPr lang="zh-CN" altLang="en-US" sz="2000" dirty="0">
                <a:latin typeface="Calibri" panose="020F0502020204030204" pitchFamily="34" charset="0"/>
                <a:cs typeface="Calibri" panose="020F0502020204030204" pitchFamily="34" charset="0"/>
              </a:rPr>
              <a:t>MIPS instructions classically take </a:t>
            </a:r>
            <a:r>
              <a:rPr lang="en-US" altLang="zh-CN" sz="2000" dirty="0">
                <a:latin typeface="Calibri" panose="020F0502020204030204" pitchFamily="34" charset="0"/>
                <a:cs typeface="Calibri" panose="020F0502020204030204" pitchFamily="34" charset="0"/>
              </a:rPr>
              <a:t>five </a:t>
            </a:r>
            <a:r>
              <a:rPr lang="zh-CN" altLang="en-US" sz="2000" dirty="0">
                <a:latin typeface="Calibri" panose="020F0502020204030204" pitchFamily="34" charset="0"/>
                <a:cs typeface="Calibri" panose="020F0502020204030204" pitchFamily="34" charset="0"/>
              </a:rPr>
              <a:t>steps:</a:t>
            </a:r>
            <a:endParaRPr lang="en-US" altLang="zh-CN" sz="2000" dirty="0">
              <a:latin typeface="Calibri" panose="020F0502020204030204" pitchFamily="34" charset="0"/>
              <a:cs typeface="Calibri" panose="020F0502020204030204" pitchFamily="34" charset="0"/>
            </a:endParaRPr>
          </a:p>
          <a:p>
            <a:endParaRPr lang="zh-CN" altLang="en-US" sz="2000" dirty="0">
              <a:latin typeface="Calibri" panose="020F0502020204030204" pitchFamily="34" charset="0"/>
              <a:cs typeface="Calibri" panose="020F0502020204030204" pitchFamily="34" charset="0"/>
            </a:endParaRPr>
          </a:p>
          <a:p>
            <a:pPr marL="342900" indent="-342900">
              <a:buAutoNum type="arabicPeriod"/>
            </a:pPr>
            <a:r>
              <a:rPr lang="zh-CN" altLang="en-US" sz="2000" dirty="0">
                <a:latin typeface="Calibri" panose="020F0502020204030204" pitchFamily="34" charset="0"/>
                <a:cs typeface="Calibri" panose="020F0502020204030204" pitchFamily="34" charset="0"/>
              </a:rPr>
              <a:t>Fetch instruction from memory.</a:t>
            </a:r>
            <a:r>
              <a:rPr lang="en-US" altLang="zh-CN" sz="2000" dirty="0">
                <a:latin typeface="Calibri" panose="020F0502020204030204" pitchFamily="34" charset="0"/>
                <a:cs typeface="Calibri" panose="020F0502020204030204" pitchFamily="34" charset="0"/>
              </a:rPr>
              <a:t>(</a:t>
            </a:r>
            <a:r>
              <a:rPr lang="en-US" altLang="zh-CN" sz="2000" dirty="0">
                <a:solidFill>
                  <a:srgbClr val="FF0000"/>
                </a:solidFill>
                <a:latin typeface="Calibri" panose="020F0502020204030204" pitchFamily="34" charset="0"/>
                <a:cs typeface="Calibri" panose="020F0502020204030204" pitchFamily="34" charset="0"/>
              </a:rPr>
              <a:t>IF</a:t>
            </a:r>
            <a:r>
              <a:rPr lang="en-US" altLang="zh-CN" sz="2000" dirty="0">
                <a:latin typeface="Calibri" panose="020F0502020204030204" pitchFamily="34" charset="0"/>
                <a:cs typeface="Calibri" panose="020F0502020204030204" pitchFamily="34" charset="0"/>
              </a:rPr>
              <a:t>)</a:t>
            </a:r>
          </a:p>
          <a:p>
            <a:pPr marL="342900" indent="-342900">
              <a:buAutoNum type="arabicPeriod"/>
            </a:pPr>
            <a:endParaRPr lang="en-US" altLang="zh-CN" sz="2000" dirty="0">
              <a:latin typeface="Calibri" panose="020F0502020204030204" pitchFamily="34" charset="0"/>
              <a:cs typeface="Calibri" panose="020F0502020204030204" pitchFamily="34" charset="0"/>
            </a:endParaRPr>
          </a:p>
          <a:p>
            <a:pPr marL="342900" indent="-342900">
              <a:buAutoNum type="arabicPeriod"/>
            </a:pPr>
            <a:r>
              <a:rPr lang="zh-CN" altLang="en-US" sz="2000" dirty="0">
                <a:latin typeface="Calibri" panose="020F0502020204030204" pitchFamily="34" charset="0"/>
                <a:cs typeface="Calibri" panose="020F0502020204030204" pitchFamily="34" charset="0"/>
              </a:rPr>
              <a:t>Read registers while decoding the instruction. T</a:t>
            </a:r>
            <a:r>
              <a:rPr lang="en-US" altLang="zh-CN" sz="2000" dirty="0">
                <a:latin typeface="Calibri" panose="020F0502020204030204" pitchFamily="34" charset="0"/>
                <a:cs typeface="Calibri" panose="020F0502020204030204" pitchFamily="34" charset="0"/>
              </a:rPr>
              <a:t>h</a:t>
            </a:r>
            <a:r>
              <a:rPr lang="zh-CN" altLang="en-US" sz="2000" dirty="0">
                <a:latin typeface="Calibri" panose="020F0502020204030204" pitchFamily="34" charset="0"/>
                <a:cs typeface="Calibri" panose="020F0502020204030204" pitchFamily="34" charset="0"/>
              </a:rPr>
              <a:t>e regular format of MIPS</a:t>
            </a:r>
            <a:r>
              <a:rPr lang="en-US" altLang="zh-CN" sz="2000" dirty="0">
                <a:latin typeface="Calibri" panose="020F0502020204030204" pitchFamily="34" charset="0"/>
                <a:cs typeface="Calibri" panose="020F0502020204030204" pitchFamily="34" charset="0"/>
              </a:rPr>
              <a:t> </a:t>
            </a:r>
            <a:r>
              <a:rPr lang="zh-CN" altLang="en-US" sz="2000" dirty="0">
                <a:latin typeface="Calibri" panose="020F0502020204030204" pitchFamily="34" charset="0"/>
                <a:cs typeface="Calibri" panose="020F0502020204030204" pitchFamily="34" charset="0"/>
              </a:rPr>
              <a:t>instructions allows reading and decoding to occur simultaneously.</a:t>
            </a:r>
            <a:r>
              <a:rPr lang="en-US" altLang="zh-CN" sz="2000" dirty="0">
                <a:latin typeface="Calibri" panose="020F0502020204030204" pitchFamily="34" charset="0"/>
                <a:cs typeface="Calibri" panose="020F0502020204030204" pitchFamily="34" charset="0"/>
              </a:rPr>
              <a:t>(</a:t>
            </a:r>
            <a:r>
              <a:rPr lang="en-US" altLang="zh-CN" sz="2000" dirty="0">
                <a:solidFill>
                  <a:srgbClr val="FF0000"/>
                </a:solidFill>
                <a:latin typeface="Calibri" panose="020F0502020204030204" pitchFamily="34" charset="0"/>
                <a:cs typeface="Calibri" panose="020F0502020204030204" pitchFamily="34" charset="0"/>
              </a:rPr>
              <a:t>ID</a:t>
            </a:r>
            <a:r>
              <a:rPr lang="en-US" altLang="zh-CN" sz="2000" dirty="0">
                <a:latin typeface="Calibri" panose="020F0502020204030204" pitchFamily="34" charset="0"/>
                <a:cs typeface="Calibri" panose="020F0502020204030204" pitchFamily="34" charset="0"/>
              </a:rPr>
              <a:t>)</a:t>
            </a:r>
          </a:p>
          <a:p>
            <a:pPr marL="342900" indent="-342900">
              <a:buAutoNum type="arabicPeriod"/>
            </a:pPr>
            <a:endParaRPr lang="en-US" altLang="zh-CN" sz="2000" dirty="0">
              <a:latin typeface="Calibri" panose="020F0502020204030204" pitchFamily="34" charset="0"/>
              <a:cs typeface="Calibri" panose="020F0502020204030204" pitchFamily="34" charset="0"/>
            </a:endParaRPr>
          </a:p>
          <a:p>
            <a:pPr marL="342900" indent="-342900">
              <a:buAutoNum type="arabicPeriod"/>
            </a:pPr>
            <a:r>
              <a:rPr lang="zh-CN" altLang="en-US" sz="2000" dirty="0">
                <a:latin typeface="Calibri" panose="020F0502020204030204" pitchFamily="34" charset="0"/>
                <a:cs typeface="Calibri" panose="020F0502020204030204" pitchFamily="34" charset="0"/>
              </a:rPr>
              <a:t>Execute the operation or calculate an address.</a:t>
            </a:r>
            <a:r>
              <a:rPr lang="en-US" altLang="zh-CN" sz="2000" dirty="0">
                <a:latin typeface="Calibri" panose="020F0502020204030204" pitchFamily="34" charset="0"/>
                <a:cs typeface="Calibri" panose="020F0502020204030204" pitchFamily="34" charset="0"/>
              </a:rPr>
              <a:t>(</a:t>
            </a:r>
            <a:r>
              <a:rPr lang="en-US" altLang="zh-CN" sz="2000" dirty="0">
                <a:solidFill>
                  <a:srgbClr val="FF0000"/>
                </a:solidFill>
                <a:latin typeface="Calibri" panose="020F0502020204030204" pitchFamily="34" charset="0"/>
                <a:cs typeface="Calibri" panose="020F0502020204030204" pitchFamily="34" charset="0"/>
              </a:rPr>
              <a:t>EX</a:t>
            </a:r>
            <a:r>
              <a:rPr lang="en-US" altLang="zh-CN" sz="2000" dirty="0">
                <a:latin typeface="Calibri" panose="020F0502020204030204" pitchFamily="34" charset="0"/>
                <a:cs typeface="Calibri" panose="020F0502020204030204" pitchFamily="34" charset="0"/>
              </a:rPr>
              <a:t>)</a:t>
            </a:r>
          </a:p>
          <a:p>
            <a:pPr marL="342900" indent="-342900">
              <a:buAutoNum type="arabicPeriod"/>
            </a:pPr>
            <a:endParaRPr lang="en-US" altLang="zh-CN" sz="2000" dirty="0">
              <a:latin typeface="Calibri" panose="020F0502020204030204" pitchFamily="34" charset="0"/>
              <a:cs typeface="Calibri" panose="020F0502020204030204" pitchFamily="34" charset="0"/>
            </a:endParaRPr>
          </a:p>
          <a:p>
            <a:pPr marL="342900" indent="-342900">
              <a:buAutoNum type="arabicPeriod"/>
            </a:pPr>
            <a:r>
              <a:rPr lang="zh-CN" altLang="en-US" sz="2000" dirty="0">
                <a:latin typeface="Calibri" panose="020F0502020204030204" pitchFamily="34" charset="0"/>
                <a:cs typeface="Calibri" panose="020F0502020204030204" pitchFamily="34" charset="0"/>
              </a:rPr>
              <a:t>Access an operand in data memory.</a:t>
            </a:r>
            <a:r>
              <a:rPr lang="en-US" altLang="zh-CN" sz="2000" dirty="0">
                <a:latin typeface="Calibri" panose="020F0502020204030204" pitchFamily="34" charset="0"/>
                <a:cs typeface="Calibri" panose="020F0502020204030204" pitchFamily="34" charset="0"/>
              </a:rPr>
              <a:t>(</a:t>
            </a:r>
            <a:r>
              <a:rPr lang="en-US" altLang="zh-CN" sz="2000" dirty="0">
                <a:solidFill>
                  <a:srgbClr val="FF0000"/>
                </a:solidFill>
                <a:latin typeface="Calibri" panose="020F0502020204030204" pitchFamily="34" charset="0"/>
                <a:cs typeface="Calibri" panose="020F0502020204030204" pitchFamily="34" charset="0"/>
              </a:rPr>
              <a:t>MEM</a:t>
            </a:r>
            <a:r>
              <a:rPr lang="en-US" altLang="zh-CN" sz="2000" dirty="0">
                <a:latin typeface="Calibri" panose="020F0502020204030204" pitchFamily="34" charset="0"/>
                <a:cs typeface="Calibri" panose="020F0502020204030204" pitchFamily="34" charset="0"/>
              </a:rPr>
              <a:t>)</a:t>
            </a:r>
          </a:p>
          <a:p>
            <a:pPr marL="342900" indent="-342900">
              <a:buAutoNum type="arabicPeriod"/>
            </a:pPr>
            <a:endParaRPr lang="en-US" altLang="zh-CN" sz="2000" dirty="0">
              <a:latin typeface="Calibri" panose="020F0502020204030204" pitchFamily="34" charset="0"/>
              <a:cs typeface="Calibri" panose="020F0502020204030204" pitchFamily="34" charset="0"/>
            </a:endParaRPr>
          </a:p>
          <a:p>
            <a:pPr marL="342900" indent="-342900">
              <a:buAutoNum type="arabicPeriod"/>
            </a:pPr>
            <a:r>
              <a:rPr lang="zh-CN" altLang="en-US" sz="2000" dirty="0">
                <a:latin typeface="Calibri" panose="020F0502020204030204" pitchFamily="34" charset="0"/>
                <a:cs typeface="Calibri" panose="020F0502020204030204" pitchFamily="34" charset="0"/>
              </a:rPr>
              <a:t>Write the result into a register.</a:t>
            </a:r>
            <a:r>
              <a:rPr lang="en-US" altLang="zh-CN" sz="2000" dirty="0">
                <a:latin typeface="Calibri" panose="020F0502020204030204" pitchFamily="34" charset="0"/>
                <a:cs typeface="Calibri" panose="020F0502020204030204" pitchFamily="34" charset="0"/>
              </a:rPr>
              <a:t>(</a:t>
            </a:r>
            <a:r>
              <a:rPr lang="en-US" altLang="zh-CN" sz="2000" dirty="0">
                <a:solidFill>
                  <a:srgbClr val="FF0000"/>
                </a:solidFill>
                <a:latin typeface="Calibri" panose="020F0502020204030204" pitchFamily="34" charset="0"/>
                <a:cs typeface="Calibri" panose="020F0502020204030204" pitchFamily="34" charset="0"/>
              </a:rPr>
              <a:t>WB</a:t>
            </a:r>
            <a:r>
              <a:rPr lang="en-US" altLang="zh-CN" sz="2000" dirty="0">
                <a:latin typeface="Calibri" panose="020F0502020204030204" pitchFamily="34" charset="0"/>
                <a:cs typeface="Calibri" panose="020F0502020204030204" pitchFamily="34" charset="0"/>
              </a:rPr>
              <a:t>)</a:t>
            </a:r>
            <a:endParaRPr lang="zh-CN"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5902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24E0037-75AB-4415-A7FF-AA7DA4174BEB}"/>
              </a:ext>
            </a:extLst>
          </p:cNvPr>
          <p:cNvSpPr/>
          <p:nvPr/>
        </p:nvSpPr>
        <p:spPr>
          <a:xfrm>
            <a:off x="585926" y="405232"/>
            <a:ext cx="10591060" cy="1200329"/>
          </a:xfrm>
          <a:prstGeom prst="rect">
            <a:avLst/>
          </a:prstGeom>
        </p:spPr>
        <p:txBody>
          <a:bodyPr wrap="square">
            <a:spAutoFit/>
          </a:bodyPr>
          <a:lstStyle/>
          <a:p>
            <a:r>
              <a:rPr lang="en-US" altLang="zh-CN" dirty="0">
                <a:latin typeface="Calibri" panose="020F0502020204030204" pitchFamily="34" charset="0"/>
                <a:cs typeface="Calibri" panose="020F0502020204030204" pitchFamily="34" charset="0"/>
              </a:rPr>
              <a:t>4.10.4 Given these pipeline stage latencies, repeat the speedup calculation from 4.10.2, but take into account the (possible) change in clock cycle time. When EX and MEM are done in a single stage, most of their work can be done in parallel. As a result, the resulting EX/MEM stage has a latency that is the larger of the original two, plus 20 </a:t>
            </a:r>
            <a:r>
              <a:rPr lang="en-US" altLang="zh-CN" dirty="0" err="1">
                <a:latin typeface="Calibri" panose="020F0502020204030204" pitchFamily="34" charset="0"/>
                <a:cs typeface="Calibri" panose="020F0502020204030204" pitchFamily="34" charset="0"/>
              </a:rPr>
              <a:t>ps</a:t>
            </a:r>
            <a:r>
              <a:rPr lang="en-US" altLang="zh-CN" dirty="0">
                <a:latin typeface="Calibri" panose="020F0502020204030204" pitchFamily="34" charset="0"/>
                <a:cs typeface="Calibri" panose="020F0502020204030204" pitchFamily="34" charset="0"/>
              </a:rPr>
              <a:t> needed for the work that could not be done in parallel.</a:t>
            </a:r>
            <a:endParaRPr lang="zh-CN" altLang="zh-CN"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3305561-E2AE-43F3-B445-3446621280AD}"/>
                  </a:ext>
                </a:extLst>
              </p:cNvPr>
              <p:cNvSpPr txBox="1"/>
              <p:nvPr/>
            </p:nvSpPr>
            <p:spPr>
              <a:xfrm>
                <a:off x="4601087" y="6314267"/>
                <a:ext cx="40327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𝑆𝑝𝑒𝑒𝑑𝑢𝑝</m:t>
                      </m:r>
                      <m:r>
                        <a:rPr lang="en-US" altLang="zh-CN" b="0" i="1" smtClean="0">
                          <a:solidFill>
                            <a:srgbClr val="C00000"/>
                          </a:solidFill>
                          <a:latin typeface="Cambria Math" panose="02040503050406030204" pitchFamily="18" charset="0"/>
                        </a:rPr>
                        <m:t>=(9×200)/(8×210)=1.07</m:t>
                      </m:r>
                    </m:oMath>
                  </m:oMathPara>
                </a14:m>
                <a:endParaRPr lang="zh-CN" altLang="en-US" dirty="0">
                  <a:solidFill>
                    <a:srgbClr val="C00000"/>
                  </a:solidFill>
                </a:endParaRPr>
              </a:p>
            </p:txBody>
          </p:sp>
        </mc:Choice>
        <mc:Fallback xmlns="">
          <p:sp>
            <p:nvSpPr>
              <p:cNvPr id="8" name="文本框 7">
                <a:extLst>
                  <a:ext uri="{FF2B5EF4-FFF2-40B4-BE49-F238E27FC236}">
                    <a16:creationId xmlns:a16="http://schemas.microsoft.com/office/drawing/2014/main" id="{43305561-E2AE-43F3-B445-3446621280AD}"/>
                  </a:ext>
                </a:extLst>
              </p:cNvPr>
              <p:cNvSpPr txBox="1">
                <a:spLocks noRot="1" noChangeAspect="1" noMove="1" noResize="1" noEditPoints="1" noAdjustHandles="1" noChangeArrowheads="1" noChangeShapeType="1" noTextEdit="1"/>
              </p:cNvSpPr>
              <p:nvPr/>
            </p:nvSpPr>
            <p:spPr>
              <a:xfrm>
                <a:off x="4601087" y="6314267"/>
                <a:ext cx="4032771" cy="276999"/>
              </a:xfrm>
              <a:prstGeom prst="rect">
                <a:avLst/>
              </a:prstGeom>
              <a:blipFill>
                <a:blip r:embed="rId2"/>
                <a:stretch>
                  <a:fillRect l="-1513" t="-2222" r="-908" b="-35556"/>
                </a:stretch>
              </a:blipFill>
            </p:spPr>
            <p:txBody>
              <a:bodyPr/>
              <a:lstStyle/>
              <a:p>
                <a:r>
                  <a:rPr lang="zh-CN" altLang="en-US">
                    <a:noFill/>
                  </a:rPr>
                  <a:t> </a:t>
                </a:r>
              </a:p>
            </p:txBody>
          </p:sp>
        </mc:Fallback>
      </mc:AlternateContent>
      <p:graphicFrame>
        <p:nvGraphicFramePr>
          <p:cNvPr id="7" name="表格 6">
            <a:extLst>
              <a:ext uri="{FF2B5EF4-FFF2-40B4-BE49-F238E27FC236}">
                <a16:creationId xmlns:a16="http://schemas.microsoft.com/office/drawing/2014/main" id="{7A2942C7-5480-4114-8A1C-E59074D4F315}"/>
              </a:ext>
            </a:extLst>
          </p:cNvPr>
          <p:cNvGraphicFramePr>
            <a:graphicFrameLocks noGrp="1"/>
          </p:cNvGraphicFramePr>
          <p:nvPr>
            <p:extLst>
              <p:ext uri="{D42A27DB-BD31-4B8C-83A1-F6EECF244321}">
                <p14:modId xmlns:p14="http://schemas.microsoft.com/office/powerpoint/2010/main" val="2308297381"/>
              </p:ext>
            </p:extLst>
          </p:nvPr>
        </p:nvGraphicFramePr>
        <p:xfrm>
          <a:off x="1056443" y="1697051"/>
          <a:ext cx="9365942" cy="1731949"/>
        </p:xfrm>
        <a:graphic>
          <a:graphicData uri="http://schemas.openxmlformats.org/drawingml/2006/table">
            <a:tbl>
              <a:tblPr firstRow="1" bandRow="1">
                <a:tableStyleId>{5C22544A-7EE6-4342-B048-85BDC9FD1C3A}</a:tableStyleId>
              </a:tblPr>
              <a:tblGrid>
                <a:gridCol w="1723105">
                  <a:extLst>
                    <a:ext uri="{9D8B030D-6E8A-4147-A177-3AD203B41FA5}">
                      <a16:colId xmlns:a16="http://schemas.microsoft.com/office/drawing/2014/main" val="3274841932"/>
                    </a:ext>
                  </a:extLst>
                </a:gridCol>
                <a:gridCol w="6169144">
                  <a:extLst>
                    <a:ext uri="{9D8B030D-6E8A-4147-A177-3AD203B41FA5}">
                      <a16:colId xmlns:a16="http://schemas.microsoft.com/office/drawing/2014/main" val="1389559167"/>
                    </a:ext>
                  </a:extLst>
                </a:gridCol>
                <a:gridCol w="1473693">
                  <a:extLst>
                    <a:ext uri="{9D8B030D-6E8A-4147-A177-3AD203B41FA5}">
                      <a16:colId xmlns:a16="http://schemas.microsoft.com/office/drawing/2014/main" val="3488668137"/>
                    </a:ext>
                  </a:extLst>
                </a:gridCol>
              </a:tblGrid>
              <a:tr h="360349">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Instruction</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Pipeline Stage</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Cycles</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83017623"/>
                  </a:ext>
                </a:extLst>
              </a:tr>
              <a:tr h="180174">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SW R16, 12(R6)</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LW R16 8(R6)</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BEQ R5,R4,Lb1</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ADD R5,R1,R4</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SLT R5,R15,R4</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EX           MEM      WB</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endParaRPr lang="en-US" altLang="zh-CN" sz="1800" kern="100" dirty="0">
                        <a:effectLst/>
                        <a:latin typeface="Calibri" panose="020F0502020204030204" pitchFamily="34" charset="0"/>
                        <a:ea typeface="等线" panose="02010600030101010101" pitchFamily="2" charset="-122"/>
                        <a:cs typeface="Calibri" panose="020F0502020204030204" pitchFamily="34" charset="0"/>
                      </a:endParaRPr>
                    </a:p>
                    <a:p>
                      <a:pPr algn="ctr">
                        <a:spcAft>
                          <a:spcPts val="0"/>
                        </a:spcAft>
                      </a:pPr>
                      <a:endParaRPr lang="en-US" altLang="zh-CN" sz="1800" kern="100" dirty="0">
                        <a:effectLst/>
                        <a:latin typeface="Calibri" panose="020F0502020204030204" pitchFamily="34" charset="0"/>
                        <a:ea typeface="等线" panose="02010600030101010101" pitchFamily="2" charset="-122"/>
                        <a:cs typeface="Calibri" panose="020F0502020204030204" pitchFamily="34" charset="0"/>
                      </a:endParaRP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9</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642352968"/>
                  </a:ext>
                </a:extLst>
              </a:tr>
            </a:tbl>
          </a:graphicData>
        </a:graphic>
      </p:graphicFrame>
      <p:graphicFrame>
        <p:nvGraphicFramePr>
          <p:cNvPr id="9" name="表格 8">
            <a:extLst>
              <a:ext uri="{FF2B5EF4-FFF2-40B4-BE49-F238E27FC236}">
                <a16:creationId xmlns:a16="http://schemas.microsoft.com/office/drawing/2014/main" id="{61CA019A-C3E7-4C80-A2F3-0ADBF3184AEA}"/>
              </a:ext>
            </a:extLst>
          </p:cNvPr>
          <p:cNvGraphicFramePr>
            <a:graphicFrameLocks noGrp="1"/>
          </p:cNvGraphicFramePr>
          <p:nvPr>
            <p:extLst>
              <p:ext uri="{D42A27DB-BD31-4B8C-83A1-F6EECF244321}">
                <p14:modId xmlns:p14="http://schemas.microsoft.com/office/powerpoint/2010/main" val="3165930429"/>
              </p:ext>
            </p:extLst>
          </p:nvPr>
        </p:nvGraphicFramePr>
        <p:xfrm>
          <a:off x="1056443" y="4005659"/>
          <a:ext cx="8078680" cy="1731949"/>
        </p:xfrm>
        <a:graphic>
          <a:graphicData uri="http://schemas.openxmlformats.org/drawingml/2006/table">
            <a:tbl>
              <a:tblPr firstRow="1" bandRow="1">
                <a:tableStyleId>{5C22544A-7EE6-4342-B048-85BDC9FD1C3A}</a:tableStyleId>
              </a:tblPr>
              <a:tblGrid>
                <a:gridCol w="1723105">
                  <a:extLst>
                    <a:ext uri="{9D8B030D-6E8A-4147-A177-3AD203B41FA5}">
                      <a16:colId xmlns:a16="http://schemas.microsoft.com/office/drawing/2014/main" val="3274841932"/>
                    </a:ext>
                  </a:extLst>
                </a:gridCol>
                <a:gridCol w="5432297">
                  <a:extLst>
                    <a:ext uri="{9D8B030D-6E8A-4147-A177-3AD203B41FA5}">
                      <a16:colId xmlns:a16="http://schemas.microsoft.com/office/drawing/2014/main" val="1389559167"/>
                    </a:ext>
                  </a:extLst>
                </a:gridCol>
                <a:gridCol w="923278">
                  <a:extLst>
                    <a:ext uri="{9D8B030D-6E8A-4147-A177-3AD203B41FA5}">
                      <a16:colId xmlns:a16="http://schemas.microsoft.com/office/drawing/2014/main" val="3488668137"/>
                    </a:ext>
                  </a:extLst>
                </a:gridCol>
              </a:tblGrid>
              <a:tr h="360349">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Instruction</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Pipeline Stage</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Cycles</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83017623"/>
                  </a:ext>
                </a:extLst>
              </a:tr>
              <a:tr h="180174">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SW R16, 12(R6)</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LW R16 8(R6)</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BEQ R5,R4,Lb1</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ADD R5,R1,R4</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SLT R5,R15,R4</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IF     ID     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E/M        WB</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endParaRPr lang="en-US" altLang="zh-CN" sz="1800" kern="100" dirty="0">
                        <a:effectLst/>
                        <a:latin typeface="Calibri" panose="020F0502020204030204" pitchFamily="34" charset="0"/>
                        <a:ea typeface="等线" panose="02010600030101010101" pitchFamily="2" charset="-122"/>
                        <a:cs typeface="Calibri" panose="020F0502020204030204" pitchFamily="34" charset="0"/>
                      </a:endParaRPr>
                    </a:p>
                    <a:p>
                      <a:pPr algn="ctr">
                        <a:spcAft>
                          <a:spcPts val="0"/>
                        </a:spcAft>
                      </a:pPr>
                      <a:endParaRPr lang="en-US" altLang="zh-CN" sz="1800" kern="100" dirty="0">
                        <a:effectLst/>
                        <a:latin typeface="Calibri" panose="020F0502020204030204" pitchFamily="34" charset="0"/>
                        <a:ea typeface="等线" panose="02010600030101010101" pitchFamily="2" charset="-122"/>
                        <a:cs typeface="Calibri" panose="020F0502020204030204" pitchFamily="34" charset="0"/>
                      </a:endParaRP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8</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642352968"/>
                  </a:ext>
                </a:extLst>
              </a:tr>
            </a:tbl>
          </a:graphicData>
        </a:graphic>
      </p:graphicFrame>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8360911-9F8D-4237-B392-9AD6F236DCE1}"/>
                  </a:ext>
                </a:extLst>
              </p:cNvPr>
              <p:cNvSpPr txBox="1"/>
              <p:nvPr/>
            </p:nvSpPr>
            <p:spPr>
              <a:xfrm>
                <a:off x="2698034" y="3578830"/>
                <a:ext cx="38061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𝐶𝑦𝑐𝑙𝑒</m:t>
                      </m:r>
                      <m:r>
                        <a:rPr lang="en-US" altLang="zh-CN" b="0" i="1" smtClean="0">
                          <a:solidFill>
                            <a:srgbClr val="C00000"/>
                          </a:solidFill>
                          <a:latin typeface="Cambria Math" panose="02040503050406030204" pitchFamily="18" charset="0"/>
                        </a:rPr>
                        <m:t> </m:t>
                      </m:r>
                      <m:r>
                        <a:rPr lang="en-US" altLang="zh-CN" b="0" i="1" smtClean="0">
                          <a:solidFill>
                            <a:srgbClr val="C00000"/>
                          </a:solidFill>
                          <a:latin typeface="Cambria Math" panose="02040503050406030204" pitchFamily="18" charset="0"/>
                        </a:rPr>
                        <m:t>𝑡𝑖𝑚𝑒</m:t>
                      </m:r>
                      <m:r>
                        <a:rPr lang="en-US" altLang="zh-CN" b="0" i="1" smtClean="0">
                          <a:solidFill>
                            <a:srgbClr val="C00000"/>
                          </a:solidFill>
                          <a:latin typeface="Cambria Math" panose="02040503050406030204" pitchFamily="18" charset="0"/>
                        </a:rPr>
                        <m:t> </m:t>
                      </m:r>
                      <m:r>
                        <a:rPr lang="en-US" altLang="zh-CN" b="0" i="1" smtClean="0">
                          <a:solidFill>
                            <a:srgbClr val="C00000"/>
                          </a:solidFill>
                          <a:latin typeface="Cambria Math" panose="02040503050406030204" pitchFamily="18" charset="0"/>
                        </a:rPr>
                        <m:t>𝑤𝑖𝑡h</m:t>
                      </m:r>
                      <m:r>
                        <a:rPr lang="en-US" altLang="zh-CN" b="0" i="1" smtClean="0">
                          <a:solidFill>
                            <a:srgbClr val="C00000"/>
                          </a:solidFill>
                          <a:latin typeface="Cambria Math" panose="02040503050406030204" pitchFamily="18" charset="0"/>
                        </a:rPr>
                        <m:t> 5 </m:t>
                      </m:r>
                      <m:r>
                        <a:rPr lang="en-US" altLang="zh-CN" b="0" i="1" smtClean="0">
                          <a:solidFill>
                            <a:srgbClr val="C00000"/>
                          </a:solidFill>
                          <a:latin typeface="Cambria Math" panose="02040503050406030204" pitchFamily="18" charset="0"/>
                        </a:rPr>
                        <m:t>𝑠𝑡𝑎𝑔𝑒𝑠</m:t>
                      </m:r>
                      <m:r>
                        <a:rPr lang="en-US" altLang="zh-CN" b="0" i="1" smtClean="0">
                          <a:solidFill>
                            <a:srgbClr val="C00000"/>
                          </a:solidFill>
                          <a:latin typeface="Cambria Math" panose="02040503050406030204" pitchFamily="18" charset="0"/>
                        </a:rPr>
                        <m:t>:200 </m:t>
                      </m:r>
                      <m:r>
                        <a:rPr lang="en-US" altLang="zh-CN" b="0" i="1" smtClean="0">
                          <a:solidFill>
                            <a:srgbClr val="C00000"/>
                          </a:solidFill>
                          <a:latin typeface="Cambria Math" panose="02040503050406030204" pitchFamily="18" charset="0"/>
                        </a:rPr>
                        <m:t>𝑝𝑠</m:t>
                      </m:r>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𝐼𝐹</m:t>
                      </m:r>
                      <m:r>
                        <a:rPr lang="en-US" altLang="zh-CN" b="0" i="1" smtClean="0">
                          <a:solidFill>
                            <a:srgbClr val="C00000"/>
                          </a:solidFill>
                          <a:latin typeface="Cambria Math" panose="02040503050406030204" pitchFamily="18" charset="0"/>
                        </a:rPr>
                        <m:t>)</m:t>
                      </m:r>
                    </m:oMath>
                  </m:oMathPara>
                </a14:m>
                <a:endParaRPr lang="zh-CN" altLang="en-US" dirty="0">
                  <a:solidFill>
                    <a:srgbClr val="C00000"/>
                  </a:solidFill>
                </a:endParaRPr>
              </a:p>
            </p:txBody>
          </p:sp>
        </mc:Choice>
        <mc:Fallback xmlns="">
          <p:sp>
            <p:nvSpPr>
              <p:cNvPr id="10" name="文本框 9">
                <a:extLst>
                  <a:ext uri="{FF2B5EF4-FFF2-40B4-BE49-F238E27FC236}">
                    <a16:creationId xmlns:a16="http://schemas.microsoft.com/office/drawing/2014/main" id="{58360911-9F8D-4237-B392-9AD6F236DCE1}"/>
                  </a:ext>
                </a:extLst>
              </p:cNvPr>
              <p:cNvSpPr txBox="1">
                <a:spLocks noRot="1" noChangeAspect="1" noMove="1" noResize="1" noEditPoints="1" noAdjustHandles="1" noChangeArrowheads="1" noChangeShapeType="1" noTextEdit="1"/>
              </p:cNvSpPr>
              <p:nvPr/>
            </p:nvSpPr>
            <p:spPr>
              <a:xfrm>
                <a:off x="2698034" y="3578830"/>
                <a:ext cx="3806107" cy="276999"/>
              </a:xfrm>
              <a:prstGeom prst="rect">
                <a:avLst/>
              </a:prstGeom>
              <a:blipFill>
                <a:blip r:embed="rId3"/>
                <a:stretch>
                  <a:fillRect l="-1603" t="-2174" r="-1763"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4D5B97E-ACBE-4197-A56E-41DD2201BFB9}"/>
                  </a:ext>
                </a:extLst>
              </p:cNvPr>
              <p:cNvSpPr txBox="1"/>
              <p:nvPr/>
            </p:nvSpPr>
            <p:spPr>
              <a:xfrm>
                <a:off x="2760178" y="5824881"/>
                <a:ext cx="493596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𝐶𝑦𝑐𝑙𝑒</m:t>
                      </m:r>
                      <m:r>
                        <a:rPr lang="en-US" altLang="zh-CN" b="0" i="1" smtClean="0">
                          <a:solidFill>
                            <a:srgbClr val="C00000"/>
                          </a:solidFill>
                          <a:latin typeface="Cambria Math" panose="02040503050406030204" pitchFamily="18" charset="0"/>
                        </a:rPr>
                        <m:t> </m:t>
                      </m:r>
                      <m:r>
                        <a:rPr lang="en-US" altLang="zh-CN" b="0" i="1" smtClean="0">
                          <a:solidFill>
                            <a:srgbClr val="C00000"/>
                          </a:solidFill>
                          <a:latin typeface="Cambria Math" panose="02040503050406030204" pitchFamily="18" charset="0"/>
                        </a:rPr>
                        <m:t>𝑡𝑖𝑚𝑒</m:t>
                      </m:r>
                      <m:r>
                        <a:rPr lang="en-US" altLang="zh-CN" b="0" i="1" smtClean="0">
                          <a:solidFill>
                            <a:srgbClr val="C00000"/>
                          </a:solidFill>
                          <a:latin typeface="Cambria Math" panose="02040503050406030204" pitchFamily="18" charset="0"/>
                        </a:rPr>
                        <m:t> </m:t>
                      </m:r>
                      <m:r>
                        <a:rPr lang="en-US" altLang="zh-CN" b="0" i="1" smtClean="0">
                          <a:solidFill>
                            <a:srgbClr val="C00000"/>
                          </a:solidFill>
                          <a:latin typeface="Cambria Math" panose="02040503050406030204" pitchFamily="18" charset="0"/>
                        </a:rPr>
                        <m:t>𝑤𝑖𝑡h</m:t>
                      </m:r>
                      <m:r>
                        <a:rPr lang="en-US" altLang="zh-CN" b="0" i="1" smtClean="0">
                          <a:solidFill>
                            <a:srgbClr val="C00000"/>
                          </a:solidFill>
                          <a:latin typeface="Cambria Math" panose="02040503050406030204" pitchFamily="18" charset="0"/>
                        </a:rPr>
                        <m:t> 4 </m:t>
                      </m:r>
                      <m:r>
                        <a:rPr lang="en-US" altLang="zh-CN" b="0" i="1" smtClean="0">
                          <a:solidFill>
                            <a:srgbClr val="C00000"/>
                          </a:solidFill>
                          <a:latin typeface="Cambria Math" panose="02040503050406030204" pitchFamily="18" charset="0"/>
                        </a:rPr>
                        <m:t>𝑠𝑡𝑎𝑔𝑒𝑠</m:t>
                      </m:r>
                      <m:r>
                        <a:rPr lang="en-US" altLang="zh-CN" b="0" i="1" smtClean="0">
                          <a:solidFill>
                            <a:srgbClr val="C00000"/>
                          </a:solidFill>
                          <a:latin typeface="Cambria Math" panose="02040503050406030204" pitchFamily="18" charset="0"/>
                        </a:rPr>
                        <m:t>:210 </m:t>
                      </m:r>
                      <m:r>
                        <a:rPr lang="en-US" altLang="zh-CN" b="0" i="1" smtClean="0">
                          <a:solidFill>
                            <a:srgbClr val="C00000"/>
                          </a:solidFill>
                          <a:latin typeface="Cambria Math" panose="02040503050406030204" pitchFamily="18" charset="0"/>
                        </a:rPr>
                        <m:t>𝑝𝑠</m:t>
                      </m:r>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𝑀𝐸𝑀</m:t>
                      </m:r>
                      <m:r>
                        <a:rPr lang="en-US" altLang="zh-CN" b="0" i="1" smtClean="0">
                          <a:solidFill>
                            <a:srgbClr val="C00000"/>
                          </a:solidFill>
                          <a:latin typeface="Cambria Math" panose="02040503050406030204" pitchFamily="18" charset="0"/>
                        </a:rPr>
                        <m:t>+20 </m:t>
                      </m:r>
                      <m:r>
                        <a:rPr lang="en-US" altLang="zh-CN" b="0" i="1" smtClean="0">
                          <a:solidFill>
                            <a:srgbClr val="C00000"/>
                          </a:solidFill>
                          <a:latin typeface="Cambria Math" panose="02040503050406030204" pitchFamily="18" charset="0"/>
                        </a:rPr>
                        <m:t>𝑝𝑠</m:t>
                      </m:r>
                      <m:r>
                        <a:rPr lang="en-US" altLang="zh-CN" b="0" i="1" smtClean="0">
                          <a:solidFill>
                            <a:srgbClr val="C00000"/>
                          </a:solidFill>
                          <a:latin typeface="Cambria Math" panose="02040503050406030204" pitchFamily="18" charset="0"/>
                        </a:rPr>
                        <m:t>)</m:t>
                      </m:r>
                    </m:oMath>
                  </m:oMathPara>
                </a14:m>
                <a:endParaRPr lang="zh-CN" altLang="en-US" dirty="0">
                  <a:solidFill>
                    <a:srgbClr val="C00000"/>
                  </a:solidFill>
                </a:endParaRPr>
              </a:p>
            </p:txBody>
          </p:sp>
        </mc:Choice>
        <mc:Fallback xmlns="">
          <p:sp>
            <p:nvSpPr>
              <p:cNvPr id="11" name="文本框 10">
                <a:extLst>
                  <a:ext uri="{FF2B5EF4-FFF2-40B4-BE49-F238E27FC236}">
                    <a16:creationId xmlns:a16="http://schemas.microsoft.com/office/drawing/2014/main" id="{34D5B97E-ACBE-4197-A56E-41DD2201BFB9}"/>
                  </a:ext>
                </a:extLst>
              </p:cNvPr>
              <p:cNvSpPr txBox="1">
                <a:spLocks noRot="1" noChangeAspect="1" noMove="1" noResize="1" noEditPoints="1" noAdjustHandles="1" noChangeArrowheads="1" noChangeShapeType="1" noTextEdit="1"/>
              </p:cNvSpPr>
              <p:nvPr/>
            </p:nvSpPr>
            <p:spPr>
              <a:xfrm>
                <a:off x="2760178" y="5824881"/>
                <a:ext cx="4935967" cy="276999"/>
              </a:xfrm>
              <a:prstGeom prst="rect">
                <a:avLst/>
              </a:prstGeom>
              <a:blipFill>
                <a:blip r:embed="rId4"/>
                <a:stretch>
                  <a:fillRect l="-1112" t="-4444" r="-1236" b="-355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7019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24E0037-75AB-4415-A7FF-AA7DA4174BEB}"/>
              </a:ext>
            </a:extLst>
          </p:cNvPr>
          <p:cNvSpPr/>
          <p:nvPr/>
        </p:nvSpPr>
        <p:spPr>
          <a:xfrm>
            <a:off x="585926" y="405232"/>
            <a:ext cx="10591060" cy="923330"/>
          </a:xfrm>
          <a:prstGeom prst="rect">
            <a:avLst/>
          </a:prstGeom>
        </p:spPr>
        <p:txBody>
          <a:bodyPr wrap="square">
            <a:spAutoFit/>
          </a:bodyPr>
          <a:lstStyle/>
          <a:p>
            <a:r>
              <a:rPr lang="en-US" altLang="zh-CN" dirty="0">
                <a:latin typeface="Calibri" panose="020F0502020204030204" pitchFamily="34" charset="0"/>
                <a:cs typeface="Calibri" panose="020F0502020204030204" pitchFamily="34" charset="0"/>
              </a:rPr>
              <a:t>4.10.5 Given these pipeline stage latencies, repeat the speedup calculation from 4.10.3, taking into account the (possible) change in clock cycle time. Assume that the latency ID stage increases by 50% and the latency of the EX stage decreases by 10ps when branch outcome resolution is moved from EX to ID.</a:t>
            </a:r>
            <a:endParaRPr lang="zh-CN" altLang="zh-CN"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3305561-E2AE-43F3-B445-3446621280AD}"/>
                  </a:ext>
                </a:extLst>
              </p:cNvPr>
              <p:cNvSpPr txBox="1"/>
              <p:nvPr/>
            </p:nvSpPr>
            <p:spPr>
              <a:xfrm>
                <a:off x="4209715" y="6314268"/>
                <a:ext cx="42892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𝑆𝑝𝑒𝑒𝑑𝑢𝑝</m:t>
                      </m:r>
                      <m:r>
                        <a:rPr lang="en-US" altLang="zh-CN" b="0" i="1" smtClean="0">
                          <a:solidFill>
                            <a:srgbClr val="C00000"/>
                          </a:solidFill>
                          <a:latin typeface="Cambria Math" panose="02040503050406030204" pitchFamily="18" charset="0"/>
                        </a:rPr>
                        <m:t>=(11×200)/(10×200)=1.10</m:t>
                      </m:r>
                    </m:oMath>
                  </m:oMathPara>
                </a14:m>
                <a:endParaRPr lang="zh-CN" altLang="en-US" dirty="0">
                  <a:solidFill>
                    <a:srgbClr val="C00000"/>
                  </a:solidFill>
                </a:endParaRPr>
              </a:p>
            </p:txBody>
          </p:sp>
        </mc:Choice>
        <mc:Fallback xmlns="">
          <p:sp>
            <p:nvSpPr>
              <p:cNvPr id="8" name="文本框 7">
                <a:extLst>
                  <a:ext uri="{FF2B5EF4-FFF2-40B4-BE49-F238E27FC236}">
                    <a16:creationId xmlns:a16="http://schemas.microsoft.com/office/drawing/2014/main" id="{43305561-E2AE-43F3-B445-3446621280AD}"/>
                  </a:ext>
                </a:extLst>
              </p:cNvPr>
              <p:cNvSpPr txBox="1">
                <a:spLocks noRot="1" noChangeAspect="1" noMove="1" noResize="1" noEditPoints="1" noAdjustHandles="1" noChangeArrowheads="1" noChangeShapeType="1" noTextEdit="1"/>
              </p:cNvSpPr>
              <p:nvPr/>
            </p:nvSpPr>
            <p:spPr>
              <a:xfrm>
                <a:off x="4209715" y="6314268"/>
                <a:ext cx="4289251" cy="276999"/>
              </a:xfrm>
              <a:prstGeom prst="rect">
                <a:avLst/>
              </a:prstGeom>
              <a:blipFill>
                <a:blip r:embed="rId2"/>
                <a:stretch>
                  <a:fillRect l="-1422" t="-2222" r="-853" b="-355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58360911-9F8D-4237-B392-9AD6F236DCE1}"/>
                  </a:ext>
                </a:extLst>
              </p:cNvPr>
              <p:cNvSpPr txBox="1"/>
              <p:nvPr/>
            </p:nvSpPr>
            <p:spPr>
              <a:xfrm>
                <a:off x="2698034" y="3515134"/>
                <a:ext cx="42782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𝐶𝑦𝑐𝑙𝑒</m:t>
                      </m:r>
                      <m:r>
                        <a:rPr lang="en-US" altLang="zh-CN" b="0" i="1" smtClean="0">
                          <a:solidFill>
                            <a:srgbClr val="C00000"/>
                          </a:solidFill>
                          <a:latin typeface="Cambria Math" panose="02040503050406030204" pitchFamily="18" charset="0"/>
                        </a:rPr>
                        <m:t> </m:t>
                      </m:r>
                      <m:r>
                        <a:rPr lang="en-US" altLang="zh-CN" b="0" i="1" smtClean="0">
                          <a:solidFill>
                            <a:srgbClr val="C00000"/>
                          </a:solidFill>
                          <a:latin typeface="Cambria Math" panose="02040503050406030204" pitchFamily="18" charset="0"/>
                        </a:rPr>
                        <m:t>𝑡𝑖𝑚𝑒</m:t>
                      </m:r>
                      <m:r>
                        <a:rPr lang="en-US" altLang="zh-CN" b="0" i="1" smtClean="0">
                          <a:solidFill>
                            <a:srgbClr val="C00000"/>
                          </a:solidFill>
                          <a:latin typeface="Cambria Math" panose="02040503050406030204" pitchFamily="18" charset="0"/>
                        </a:rPr>
                        <m:t> </m:t>
                      </m:r>
                      <m:r>
                        <a:rPr lang="en-US" altLang="zh-CN" b="0" i="1" smtClean="0">
                          <a:solidFill>
                            <a:srgbClr val="C00000"/>
                          </a:solidFill>
                          <a:latin typeface="Cambria Math" panose="02040503050406030204" pitchFamily="18" charset="0"/>
                        </a:rPr>
                        <m:t>𝑤𝑖𝑡h</m:t>
                      </m:r>
                      <m:r>
                        <a:rPr lang="en-US" altLang="zh-CN" b="0" i="1" smtClean="0">
                          <a:solidFill>
                            <a:srgbClr val="C00000"/>
                          </a:solidFill>
                          <a:latin typeface="Cambria Math" panose="02040503050406030204" pitchFamily="18" charset="0"/>
                        </a:rPr>
                        <m:t> </m:t>
                      </m:r>
                      <m:r>
                        <a:rPr lang="en-US" altLang="zh-CN" b="0" i="1" smtClean="0">
                          <a:solidFill>
                            <a:srgbClr val="C00000"/>
                          </a:solidFill>
                          <a:latin typeface="Cambria Math" panose="02040503050406030204" pitchFamily="18" charset="0"/>
                        </a:rPr>
                        <m:t>𝑏𝑟𝑎𝑛𝑐h</m:t>
                      </m:r>
                      <m:r>
                        <a:rPr lang="en-US" altLang="zh-CN" b="0" i="1" smtClean="0">
                          <a:solidFill>
                            <a:srgbClr val="C00000"/>
                          </a:solidFill>
                          <a:latin typeface="Cambria Math" panose="02040503050406030204" pitchFamily="18" charset="0"/>
                        </a:rPr>
                        <m:t> </m:t>
                      </m:r>
                      <m:r>
                        <a:rPr lang="en-US" altLang="zh-CN" b="0" i="1" smtClean="0">
                          <a:solidFill>
                            <a:srgbClr val="C00000"/>
                          </a:solidFill>
                          <a:latin typeface="Cambria Math" panose="02040503050406030204" pitchFamily="18" charset="0"/>
                        </a:rPr>
                        <m:t>𝑖𝑛</m:t>
                      </m:r>
                      <m:r>
                        <a:rPr lang="en-US" altLang="zh-CN" b="0" i="1" smtClean="0">
                          <a:solidFill>
                            <a:srgbClr val="C00000"/>
                          </a:solidFill>
                          <a:latin typeface="Cambria Math" panose="02040503050406030204" pitchFamily="18" charset="0"/>
                        </a:rPr>
                        <m:t> </m:t>
                      </m:r>
                      <m:r>
                        <a:rPr lang="en-US" altLang="zh-CN" b="0" i="1" smtClean="0">
                          <a:solidFill>
                            <a:srgbClr val="C00000"/>
                          </a:solidFill>
                          <a:latin typeface="Cambria Math" panose="02040503050406030204" pitchFamily="18" charset="0"/>
                        </a:rPr>
                        <m:t>𝐸𝑋</m:t>
                      </m:r>
                      <m:r>
                        <a:rPr lang="en-US" altLang="zh-CN" b="0" i="1" smtClean="0">
                          <a:solidFill>
                            <a:srgbClr val="C00000"/>
                          </a:solidFill>
                          <a:latin typeface="Cambria Math" panose="02040503050406030204" pitchFamily="18" charset="0"/>
                        </a:rPr>
                        <m:t>:200 </m:t>
                      </m:r>
                      <m:r>
                        <a:rPr lang="en-US" altLang="zh-CN" b="0" i="1" smtClean="0">
                          <a:solidFill>
                            <a:srgbClr val="C00000"/>
                          </a:solidFill>
                          <a:latin typeface="Cambria Math" panose="02040503050406030204" pitchFamily="18" charset="0"/>
                        </a:rPr>
                        <m:t>𝑝𝑠</m:t>
                      </m:r>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𝐼𝐹</m:t>
                      </m:r>
                      <m:r>
                        <a:rPr lang="en-US" altLang="zh-CN" b="0" i="1" smtClean="0">
                          <a:solidFill>
                            <a:srgbClr val="C00000"/>
                          </a:solidFill>
                          <a:latin typeface="Cambria Math" panose="02040503050406030204" pitchFamily="18" charset="0"/>
                        </a:rPr>
                        <m:t>)</m:t>
                      </m:r>
                    </m:oMath>
                  </m:oMathPara>
                </a14:m>
                <a:endParaRPr lang="zh-CN" altLang="en-US" dirty="0">
                  <a:solidFill>
                    <a:srgbClr val="C00000"/>
                  </a:solidFill>
                </a:endParaRPr>
              </a:p>
            </p:txBody>
          </p:sp>
        </mc:Choice>
        <mc:Fallback>
          <p:sp>
            <p:nvSpPr>
              <p:cNvPr id="10" name="文本框 9">
                <a:extLst>
                  <a:ext uri="{FF2B5EF4-FFF2-40B4-BE49-F238E27FC236}">
                    <a16:creationId xmlns:a16="http://schemas.microsoft.com/office/drawing/2014/main" id="{58360911-9F8D-4237-B392-9AD6F236DCE1}"/>
                  </a:ext>
                </a:extLst>
              </p:cNvPr>
              <p:cNvSpPr txBox="1">
                <a:spLocks noRot="1" noChangeAspect="1" noMove="1" noResize="1" noEditPoints="1" noAdjustHandles="1" noChangeArrowheads="1" noChangeShapeType="1" noTextEdit="1"/>
              </p:cNvSpPr>
              <p:nvPr/>
            </p:nvSpPr>
            <p:spPr>
              <a:xfrm>
                <a:off x="2698034" y="3515134"/>
                <a:ext cx="4278222" cy="276999"/>
              </a:xfrm>
              <a:prstGeom prst="rect">
                <a:avLst/>
              </a:prstGeom>
              <a:blipFill>
                <a:blip r:embed="rId3"/>
                <a:stretch>
                  <a:fillRect l="-1427" t="-4444" r="-1569"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4D5B97E-ACBE-4197-A56E-41DD2201BFB9}"/>
                  </a:ext>
                </a:extLst>
              </p:cNvPr>
              <p:cNvSpPr txBox="1"/>
              <p:nvPr/>
            </p:nvSpPr>
            <p:spPr>
              <a:xfrm>
                <a:off x="585926" y="5858618"/>
                <a:ext cx="24768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𝑁𝑒𝑤</m:t>
                      </m:r>
                      <m:r>
                        <a:rPr lang="en-US" altLang="zh-CN" b="0" i="1" smtClean="0">
                          <a:solidFill>
                            <a:srgbClr val="C00000"/>
                          </a:solidFill>
                          <a:latin typeface="Cambria Math" panose="02040503050406030204" pitchFamily="18" charset="0"/>
                        </a:rPr>
                        <m:t> </m:t>
                      </m:r>
                      <m:r>
                        <a:rPr lang="en-US" altLang="zh-CN" b="0" i="1" smtClean="0">
                          <a:solidFill>
                            <a:srgbClr val="C00000"/>
                          </a:solidFill>
                          <a:latin typeface="Cambria Math" panose="02040503050406030204" pitchFamily="18" charset="0"/>
                        </a:rPr>
                        <m:t>𝐸𝑋</m:t>
                      </m:r>
                      <m:r>
                        <a:rPr lang="en-US" altLang="zh-CN" b="0" i="1" smtClean="0">
                          <a:solidFill>
                            <a:srgbClr val="C00000"/>
                          </a:solidFill>
                          <a:latin typeface="Cambria Math" panose="02040503050406030204" pitchFamily="18" charset="0"/>
                        </a:rPr>
                        <m:t> </m:t>
                      </m:r>
                      <m:r>
                        <a:rPr lang="en-US" altLang="zh-CN" b="0" i="1" smtClean="0">
                          <a:solidFill>
                            <a:srgbClr val="C00000"/>
                          </a:solidFill>
                          <a:latin typeface="Cambria Math" panose="02040503050406030204" pitchFamily="18" charset="0"/>
                        </a:rPr>
                        <m:t>𝑙𝑎𝑡𝑒𝑛𝑐𝑦</m:t>
                      </m:r>
                      <m:r>
                        <a:rPr lang="en-US" altLang="zh-CN" b="0" i="1" smtClean="0">
                          <a:solidFill>
                            <a:srgbClr val="C00000"/>
                          </a:solidFill>
                          <a:latin typeface="Cambria Math" panose="02040503050406030204" pitchFamily="18" charset="0"/>
                        </a:rPr>
                        <m:t>:140 </m:t>
                      </m:r>
                      <m:r>
                        <a:rPr lang="en-US" altLang="zh-CN" b="0" i="1" smtClean="0">
                          <a:solidFill>
                            <a:srgbClr val="C00000"/>
                          </a:solidFill>
                          <a:latin typeface="Cambria Math" panose="02040503050406030204" pitchFamily="18" charset="0"/>
                        </a:rPr>
                        <m:t>𝑝𝑠</m:t>
                      </m:r>
                    </m:oMath>
                  </m:oMathPara>
                </a14:m>
                <a:endParaRPr lang="zh-CN" altLang="en-US" dirty="0">
                  <a:solidFill>
                    <a:srgbClr val="C00000"/>
                  </a:solidFill>
                </a:endParaRPr>
              </a:p>
            </p:txBody>
          </p:sp>
        </mc:Choice>
        <mc:Fallback xmlns="">
          <p:sp>
            <p:nvSpPr>
              <p:cNvPr id="11" name="文本框 10">
                <a:extLst>
                  <a:ext uri="{FF2B5EF4-FFF2-40B4-BE49-F238E27FC236}">
                    <a16:creationId xmlns:a16="http://schemas.microsoft.com/office/drawing/2014/main" id="{34D5B97E-ACBE-4197-A56E-41DD2201BFB9}"/>
                  </a:ext>
                </a:extLst>
              </p:cNvPr>
              <p:cNvSpPr txBox="1">
                <a:spLocks noRot="1" noChangeAspect="1" noMove="1" noResize="1" noEditPoints="1" noAdjustHandles="1" noChangeArrowheads="1" noChangeShapeType="1" noTextEdit="1"/>
              </p:cNvSpPr>
              <p:nvPr/>
            </p:nvSpPr>
            <p:spPr>
              <a:xfrm>
                <a:off x="585926" y="5858618"/>
                <a:ext cx="2476897" cy="276999"/>
              </a:xfrm>
              <a:prstGeom prst="rect">
                <a:avLst/>
              </a:prstGeom>
              <a:blipFill>
                <a:blip r:embed="rId4"/>
                <a:stretch>
                  <a:fillRect l="-1478" t="-2222" r="-1724"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97C3E9A-C05E-411B-B00B-BDF5801171C4}"/>
                  </a:ext>
                </a:extLst>
              </p:cNvPr>
              <p:cNvSpPr txBox="1"/>
              <p:nvPr/>
            </p:nvSpPr>
            <p:spPr>
              <a:xfrm>
                <a:off x="3404559" y="5858618"/>
                <a:ext cx="24331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𝑁𝑒𝑤</m:t>
                      </m:r>
                      <m:r>
                        <a:rPr lang="en-US" altLang="zh-CN" b="0" i="1" smtClean="0">
                          <a:solidFill>
                            <a:srgbClr val="C00000"/>
                          </a:solidFill>
                          <a:latin typeface="Cambria Math" panose="02040503050406030204" pitchFamily="18" charset="0"/>
                        </a:rPr>
                        <m:t> </m:t>
                      </m:r>
                      <m:r>
                        <a:rPr lang="en-US" altLang="zh-CN" b="0" i="1" smtClean="0">
                          <a:solidFill>
                            <a:srgbClr val="C00000"/>
                          </a:solidFill>
                          <a:latin typeface="Cambria Math" panose="02040503050406030204" pitchFamily="18" charset="0"/>
                        </a:rPr>
                        <m:t>𝐼𝐷</m:t>
                      </m:r>
                      <m:r>
                        <a:rPr lang="en-US" altLang="zh-CN" b="0" i="1" smtClean="0">
                          <a:solidFill>
                            <a:srgbClr val="C00000"/>
                          </a:solidFill>
                          <a:latin typeface="Cambria Math" panose="02040503050406030204" pitchFamily="18" charset="0"/>
                        </a:rPr>
                        <m:t> </m:t>
                      </m:r>
                      <m:r>
                        <a:rPr lang="en-US" altLang="zh-CN" b="0" i="1" smtClean="0">
                          <a:solidFill>
                            <a:srgbClr val="C00000"/>
                          </a:solidFill>
                          <a:latin typeface="Cambria Math" panose="02040503050406030204" pitchFamily="18" charset="0"/>
                        </a:rPr>
                        <m:t>𝑙𝑎𝑡𝑒𝑛𝑐𝑦</m:t>
                      </m:r>
                      <m:r>
                        <a:rPr lang="en-US" altLang="zh-CN" b="0" i="1" smtClean="0">
                          <a:solidFill>
                            <a:srgbClr val="C00000"/>
                          </a:solidFill>
                          <a:latin typeface="Cambria Math" panose="02040503050406030204" pitchFamily="18" charset="0"/>
                        </a:rPr>
                        <m:t>:180 </m:t>
                      </m:r>
                      <m:r>
                        <a:rPr lang="en-US" altLang="zh-CN" b="0" i="1" smtClean="0">
                          <a:solidFill>
                            <a:srgbClr val="C00000"/>
                          </a:solidFill>
                          <a:latin typeface="Cambria Math" panose="02040503050406030204" pitchFamily="18" charset="0"/>
                        </a:rPr>
                        <m:t>𝑝𝑠</m:t>
                      </m:r>
                    </m:oMath>
                  </m:oMathPara>
                </a14:m>
                <a:endParaRPr lang="zh-CN" altLang="en-US" dirty="0">
                  <a:solidFill>
                    <a:srgbClr val="C00000"/>
                  </a:solidFill>
                </a:endParaRPr>
              </a:p>
            </p:txBody>
          </p:sp>
        </mc:Choice>
        <mc:Fallback xmlns="">
          <p:sp>
            <p:nvSpPr>
              <p:cNvPr id="14" name="文本框 13">
                <a:extLst>
                  <a:ext uri="{FF2B5EF4-FFF2-40B4-BE49-F238E27FC236}">
                    <a16:creationId xmlns:a16="http://schemas.microsoft.com/office/drawing/2014/main" id="{297C3E9A-C05E-411B-B00B-BDF5801171C4}"/>
                  </a:ext>
                </a:extLst>
              </p:cNvPr>
              <p:cNvSpPr txBox="1">
                <a:spLocks noRot="1" noChangeAspect="1" noMove="1" noResize="1" noEditPoints="1" noAdjustHandles="1" noChangeArrowheads="1" noChangeShapeType="1" noTextEdit="1"/>
              </p:cNvSpPr>
              <p:nvPr/>
            </p:nvSpPr>
            <p:spPr>
              <a:xfrm>
                <a:off x="3404559" y="5858618"/>
                <a:ext cx="2433102" cy="276999"/>
              </a:xfrm>
              <a:prstGeom prst="rect">
                <a:avLst/>
              </a:prstGeom>
              <a:blipFill>
                <a:blip r:embed="rId5"/>
                <a:stretch>
                  <a:fillRect l="-1500" t="-2222" r="-1500" b="-355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0FCBEA30-F8EB-40F3-9C09-A4F4516D0E44}"/>
                  </a:ext>
                </a:extLst>
              </p:cNvPr>
              <p:cNvSpPr txBox="1"/>
              <p:nvPr/>
            </p:nvSpPr>
            <p:spPr>
              <a:xfrm>
                <a:off x="6354341" y="5858618"/>
                <a:ext cx="42344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𝐶𝑦𝑐𝑙𝑒</m:t>
                      </m:r>
                      <m:r>
                        <a:rPr lang="en-US" altLang="zh-CN" b="0" i="1" smtClean="0">
                          <a:solidFill>
                            <a:srgbClr val="C00000"/>
                          </a:solidFill>
                          <a:latin typeface="Cambria Math" panose="02040503050406030204" pitchFamily="18" charset="0"/>
                        </a:rPr>
                        <m:t> </m:t>
                      </m:r>
                      <m:r>
                        <a:rPr lang="en-US" altLang="zh-CN" b="0" i="1" smtClean="0">
                          <a:solidFill>
                            <a:srgbClr val="C00000"/>
                          </a:solidFill>
                          <a:latin typeface="Cambria Math" panose="02040503050406030204" pitchFamily="18" charset="0"/>
                        </a:rPr>
                        <m:t>𝑡𝑖𝑚𝑒</m:t>
                      </m:r>
                      <m:r>
                        <a:rPr lang="en-US" altLang="zh-CN" b="0" i="1" smtClean="0">
                          <a:solidFill>
                            <a:srgbClr val="C00000"/>
                          </a:solidFill>
                          <a:latin typeface="Cambria Math" panose="02040503050406030204" pitchFamily="18" charset="0"/>
                        </a:rPr>
                        <m:t> </m:t>
                      </m:r>
                      <m:r>
                        <a:rPr lang="en-US" altLang="zh-CN" b="0" i="1" smtClean="0">
                          <a:solidFill>
                            <a:srgbClr val="C00000"/>
                          </a:solidFill>
                          <a:latin typeface="Cambria Math" panose="02040503050406030204" pitchFamily="18" charset="0"/>
                        </a:rPr>
                        <m:t>𝑤𝑖𝑡h</m:t>
                      </m:r>
                      <m:r>
                        <a:rPr lang="en-US" altLang="zh-CN" b="0" i="1" smtClean="0">
                          <a:solidFill>
                            <a:srgbClr val="C00000"/>
                          </a:solidFill>
                          <a:latin typeface="Cambria Math" panose="02040503050406030204" pitchFamily="18" charset="0"/>
                        </a:rPr>
                        <m:t> </m:t>
                      </m:r>
                      <m:r>
                        <a:rPr lang="en-US" altLang="zh-CN" b="0" i="1" smtClean="0">
                          <a:solidFill>
                            <a:srgbClr val="C00000"/>
                          </a:solidFill>
                          <a:latin typeface="Cambria Math" panose="02040503050406030204" pitchFamily="18" charset="0"/>
                        </a:rPr>
                        <m:t>𝑏𝑟𝑎𝑛𝑐h</m:t>
                      </m:r>
                      <m:r>
                        <a:rPr lang="en-US" altLang="zh-CN" b="0" i="1" smtClean="0">
                          <a:solidFill>
                            <a:srgbClr val="C00000"/>
                          </a:solidFill>
                          <a:latin typeface="Cambria Math" panose="02040503050406030204" pitchFamily="18" charset="0"/>
                        </a:rPr>
                        <m:t> </m:t>
                      </m:r>
                      <m:r>
                        <a:rPr lang="en-US" altLang="zh-CN" b="0" i="1" smtClean="0">
                          <a:solidFill>
                            <a:srgbClr val="C00000"/>
                          </a:solidFill>
                          <a:latin typeface="Cambria Math" panose="02040503050406030204" pitchFamily="18" charset="0"/>
                        </a:rPr>
                        <m:t>𝑖𝑛</m:t>
                      </m:r>
                      <m:r>
                        <a:rPr lang="en-US" altLang="zh-CN" b="0" i="1" smtClean="0">
                          <a:solidFill>
                            <a:srgbClr val="C00000"/>
                          </a:solidFill>
                          <a:latin typeface="Cambria Math" panose="02040503050406030204" pitchFamily="18" charset="0"/>
                        </a:rPr>
                        <m:t> </m:t>
                      </m:r>
                      <m:r>
                        <a:rPr lang="en-US" altLang="zh-CN" b="0" i="1" smtClean="0">
                          <a:solidFill>
                            <a:srgbClr val="C00000"/>
                          </a:solidFill>
                          <a:latin typeface="Cambria Math" panose="02040503050406030204" pitchFamily="18" charset="0"/>
                        </a:rPr>
                        <m:t>𝐼𝐷</m:t>
                      </m:r>
                      <m:r>
                        <a:rPr lang="en-US" altLang="zh-CN" b="0" i="1" smtClean="0">
                          <a:solidFill>
                            <a:srgbClr val="C00000"/>
                          </a:solidFill>
                          <a:latin typeface="Cambria Math" panose="02040503050406030204" pitchFamily="18" charset="0"/>
                        </a:rPr>
                        <m:t>:200 </m:t>
                      </m:r>
                      <m:r>
                        <a:rPr lang="en-US" altLang="zh-CN" b="0" i="1" smtClean="0">
                          <a:solidFill>
                            <a:srgbClr val="C00000"/>
                          </a:solidFill>
                          <a:latin typeface="Cambria Math" panose="02040503050406030204" pitchFamily="18" charset="0"/>
                        </a:rPr>
                        <m:t>𝑝𝑠</m:t>
                      </m:r>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𝐼𝐹</m:t>
                      </m:r>
                      <m:r>
                        <a:rPr lang="en-US" altLang="zh-CN" b="0" i="1" smtClean="0">
                          <a:solidFill>
                            <a:srgbClr val="C00000"/>
                          </a:solidFill>
                          <a:latin typeface="Cambria Math" panose="02040503050406030204" pitchFamily="18" charset="0"/>
                        </a:rPr>
                        <m:t>)</m:t>
                      </m:r>
                    </m:oMath>
                  </m:oMathPara>
                </a14:m>
                <a:endParaRPr lang="zh-CN" altLang="en-US" dirty="0">
                  <a:solidFill>
                    <a:srgbClr val="C00000"/>
                  </a:solidFill>
                </a:endParaRPr>
              </a:p>
            </p:txBody>
          </p:sp>
        </mc:Choice>
        <mc:Fallback>
          <p:sp>
            <p:nvSpPr>
              <p:cNvPr id="15" name="文本框 14">
                <a:extLst>
                  <a:ext uri="{FF2B5EF4-FFF2-40B4-BE49-F238E27FC236}">
                    <a16:creationId xmlns:a16="http://schemas.microsoft.com/office/drawing/2014/main" id="{0FCBEA30-F8EB-40F3-9C09-A4F4516D0E44}"/>
                  </a:ext>
                </a:extLst>
              </p:cNvPr>
              <p:cNvSpPr txBox="1">
                <a:spLocks noRot="1" noChangeAspect="1" noMove="1" noResize="1" noEditPoints="1" noAdjustHandles="1" noChangeArrowheads="1" noChangeShapeType="1" noTextEdit="1"/>
              </p:cNvSpPr>
              <p:nvPr/>
            </p:nvSpPr>
            <p:spPr>
              <a:xfrm>
                <a:off x="6354341" y="5858618"/>
                <a:ext cx="4234429" cy="276999"/>
              </a:xfrm>
              <a:prstGeom prst="rect">
                <a:avLst/>
              </a:prstGeom>
              <a:blipFill>
                <a:blip r:embed="rId6"/>
                <a:stretch>
                  <a:fillRect l="-1439" t="-2222" r="-1439" b="-35556"/>
                </a:stretch>
              </a:blipFill>
            </p:spPr>
            <p:txBody>
              <a:bodyPr/>
              <a:lstStyle/>
              <a:p>
                <a:r>
                  <a:rPr lang="zh-CN" altLang="en-US">
                    <a:noFill/>
                  </a:rPr>
                  <a:t> </a:t>
                </a:r>
              </a:p>
            </p:txBody>
          </p:sp>
        </mc:Fallback>
      </mc:AlternateContent>
      <p:graphicFrame>
        <p:nvGraphicFramePr>
          <p:cNvPr id="18" name="表格 17">
            <a:extLst>
              <a:ext uri="{FF2B5EF4-FFF2-40B4-BE49-F238E27FC236}">
                <a16:creationId xmlns:a16="http://schemas.microsoft.com/office/drawing/2014/main" id="{DBDA41B3-8AB6-4E8E-B9FC-050918B21F43}"/>
              </a:ext>
            </a:extLst>
          </p:cNvPr>
          <p:cNvGraphicFramePr>
            <a:graphicFrameLocks noGrp="1"/>
          </p:cNvGraphicFramePr>
          <p:nvPr>
            <p:extLst>
              <p:ext uri="{D42A27DB-BD31-4B8C-83A1-F6EECF244321}">
                <p14:modId xmlns:p14="http://schemas.microsoft.com/office/powerpoint/2010/main" val="4138892832"/>
              </p:ext>
            </p:extLst>
          </p:nvPr>
        </p:nvGraphicFramePr>
        <p:xfrm>
          <a:off x="585926" y="1581771"/>
          <a:ext cx="10653204" cy="1731949"/>
        </p:xfrm>
        <a:graphic>
          <a:graphicData uri="http://schemas.openxmlformats.org/drawingml/2006/table">
            <a:tbl>
              <a:tblPr firstRow="1" bandRow="1">
                <a:tableStyleId>{5C22544A-7EE6-4342-B048-85BDC9FD1C3A}</a:tableStyleId>
              </a:tblPr>
              <a:tblGrid>
                <a:gridCol w="1959930">
                  <a:extLst>
                    <a:ext uri="{9D8B030D-6E8A-4147-A177-3AD203B41FA5}">
                      <a16:colId xmlns:a16="http://schemas.microsoft.com/office/drawing/2014/main" val="3274841932"/>
                    </a:ext>
                  </a:extLst>
                </a:gridCol>
                <a:gridCol w="7690097">
                  <a:extLst>
                    <a:ext uri="{9D8B030D-6E8A-4147-A177-3AD203B41FA5}">
                      <a16:colId xmlns:a16="http://schemas.microsoft.com/office/drawing/2014/main" val="1389559167"/>
                    </a:ext>
                  </a:extLst>
                </a:gridCol>
                <a:gridCol w="1003177">
                  <a:extLst>
                    <a:ext uri="{9D8B030D-6E8A-4147-A177-3AD203B41FA5}">
                      <a16:colId xmlns:a16="http://schemas.microsoft.com/office/drawing/2014/main" val="3488668137"/>
                    </a:ext>
                  </a:extLst>
                </a:gridCol>
              </a:tblGrid>
              <a:tr h="360349">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Instruction</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Pipeline Stage</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Cycles</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83017623"/>
                  </a:ext>
                </a:extLst>
              </a:tr>
              <a:tr h="180174">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SW R16, 12(R6)</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LW R16 8(R6)</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BEQ R5,R4,Lb1</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ADD R5,R1,R4</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SLT R5,R15,R4</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         ***           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EX           MEM      WB</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endParaRPr lang="en-US" altLang="zh-CN" sz="1800" kern="100" dirty="0">
                        <a:effectLst/>
                        <a:latin typeface="Calibri" panose="020F0502020204030204" pitchFamily="34" charset="0"/>
                        <a:ea typeface="等线" panose="02010600030101010101" pitchFamily="2" charset="-122"/>
                        <a:cs typeface="Calibri" panose="020F0502020204030204" pitchFamily="34" charset="0"/>
                      </a:endParaRPr>
                    </a:p>
                    <a:p>
                      <a:pPr algn="ctr">
                        <a:spcAft>
                          <a:spcPts val="0"/>
                        </a:spcAft>
                      </a:pPr>
                      <a:endParaRPr lang="en-US" altLang="zh-CN" sz="1800" kern="100" dirty="0">
                        <a:effectLst/>
                        <a:latin typeface="Calibri" panose="020F0502020204030204" pitchFamily="34" charset="0"/>
                        <a:ea typeface="等线" panose="02010600030101010101" pitchFamily="2" charset="-122"/>
                        <a:cs typeface="Calibri" panose="020F0502020204030204" pitchFamily="34" charset="0"/>
                      </a:endParaRP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11</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642352968"/>
                  </a:ext>
                </a:extLst>
              </a:tr>
            </a:tbl>
          </a:graphicData>
        </a:graphic>
      </p:graphicFrame>
      <p:graphicFrame>
        <p:nvGraphicFramePr>
          <p:cNvPr id="19" name="表格 18">
            <a:extLst>
              <a:ext uri="{FF2B5EF4-FFF2-40B4-BE49-F238E27FC236}">
                <a16:creationId xmlns:a16="http://schemas.microsoft.com/office/drawing/2014/main" id="{6D386B30-B5E4-47C4-91E1-925C6B515AE5}"/>
              </a:ext>
            </a:extLst>
          </p:cNvPr>
          <p:cNvGraphicFramePr>
            <a:graphicFrameLocks noGrp="1"/>
          </p:cNvGraphicFramePr>
          <p:nvPr>
            <p:extLst>
              <p:ext uri="{D42A27DB-BD31-4B8C-83A1-F6EECF244321}">
                <p14:modId xmlns:p14="http://schemas.microsoft.com/office/powerpoint/2010/main" val="2326869218"/>
              </p:ext>
            </p:extLst>
          </p:nvPr>
        </p:nvGraphicFramePr>
        <p:xfrm>
          <a:off x="585926" y="3959401"/>
          <a:ext cx="9774315" cy="1731949"/>
        </p:xfrm>
        <a:graphic>
          <a:graphicData uri="http://schemas.openxmlformats.org/drawingml/2006/table">
            <a:tbl>
              <a:tblPr firstRow="1" bandRow="1">
                <a:tableStyleId>{5C22544A-7EE6-4342-B048-85BDC9FD1C3A}</a:tableStyleId>
              </a:tblPr>
              <a:tblGrid>
                <a:gridCol w="1959930">
                  <a:extLst>
                    <a:ext uri="{9D8B030D-6E8A-4147-A177-3AD203B41FA5}">
                      <a16:colId xmlns:a16="http://schemas.microsoft.com/office/drawing/2014/main" val="3274841932"/>
                    </a:ext>
                  </a:extLst>
                </a:gridCol>
                <a:gridCol w="6864474">
                  <a:extLst>
                    <a:ext uri="{9D8B030D-6E8A-4147-A177-3AD203B41FA5}">
                      <a16:colId xmlns:a16="http://schemas.microsoft.com/office/drawing/2014/main" val="1389559167"/>
                    </a:ext>
                  </a:extLst>
                </a:gridCol>
                <a:gridCol w="949911">
                  <a:extLst>
                    <a:ext uri="{9D8B030D-6E8A-4147-A177-3AD203B41FA5}">
                      <a16:colId xmlns:a16="http://schemas.microsoft.com/office/drawing/2014/main" val="3488668137"/>
                    </a:ext>
                  </a:extLst>
                </a:gridCol>
              </a:tblGrid>
              <a:tr h="360349">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Instruction</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Pipeline Stage</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Cycles</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83017623"/>
                  </a:ext>
                </a:extLst>
              </a:tr>
              <a:tr h="180174">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SW R16, 12(R6)</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LW R16 8(R6)</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BEQ R5,R4,Lb1</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ADD R5,R1,R4</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SLT R5,R15,R4</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        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EX           MEM      WB</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endParaRPr lang="en-US" altLang="zh-CN" sz="1800" kern="100" dirty="0">
                        <a:effectLst/>
                        <a:latin typeface="Calibri" panose="020F0502020204030204" pitchFamily="34" charset="0"/>
                        <a:ea typeface="等线" panose="02010600030101010101" pitchFamily="2" charset="-122"/>
                        <a:cs typeface="Calibri" panose="020F0502020204030204" pitchFamily="34" charset="0"/>
                      </a:endParaRPr>
                    </a:p>
                    <a:p>
                      <a:pPr algn="ctr">
                        <a:spcAft>
                          <a:spcPts val="0"/>
                        </a:spcAft>
                      </a:pPr>
                      <a:endParaRPr lang="en-US" altLang="zh-CN" sz="1800" kern="100" dirty="0">
                        <a:effectLst/>
                        <a:latin typeface="Calibri" panose="020F0502020204030204" pitchFamily="34" charset="0"/>
                        <a:ea typeface="等线" panose="02010600030101010101" pitchFamily="2" charset="-122"/>
                        <a:cs typeface="Calibri" panose="020F0502020204030204" pitchFamily="34" charset="0"/>
                      </a:endParaRP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10</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642352968"/>
                  </a:ext>
                </a:extLst>
              </a:tr>
            </a:tbl>
          </a:graphicData>
        </a:graphic>
      </p:graphicFrame>
    </p:spTree>
    <p:extLst>
      <p:ext uri="{BB962C8B-B14F-4D97-AF65-F5344CB8AC3E}">
        <p14:creationId xmlns:p14="http://schemas.microsoft.com/office/powerpoint/2010/main" val="159688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24E0037-75AB-4415-A7FF-AA7DA4174BEB}"/>
              </a:ext>
            </a:extLst>
          </p:cNvPr>
          <p:cNvSpPr/>
          <p:nvPr/>
        </p:nvSpPr>
        <p:spPr>
          <a:xfrm>
            <a:off x="585926" y="381442"/>
            <a:ext cx="10591060" cy="1200329"/>
          </a:xfrm>
          <a:prstGeom prst="rect">
            <a:avLst/>
          </a:prstGeom>
        </p:spPr>
        <p:txBody>
          <a:bodyPr wrap="square">
            <a:spAutoFit/>
          </a:bodyPr>
          <a:lstStyle/>
          <a:p>
            <a:r>
              <a:rPr lang="en-US" altLang="zh-CN" dirty="0">
                <a:latin typeface="Calibri" panose="020F0502020204030204" pitchFamily="34" charset="0"/>
                <a:cs typeface="Calibri" panose="020F0502020204030204" pitchFamily="34" charset="0"/>
              </a:rPr>
              <a:t>4.10.6 Assuming stall-on-branch and no delay slots, what is the new clock cycle time and execution time of this instruction sequence if </a:t>
            </a:r>
            <a:r>
              <a:rPr lang="en-US" altLang="zh-CN" dirty="0" err="1">
                <a:latin typeface="Calibri" panose="020F0502020204030204" pitchFamily="34" charset="0"/>
                <a:cs typeface="Calibri" panose="020F0502020204030204" pitchFamily="34" charset="0"/>
              </a:rPr>
              <a:t>beq</a:t>
            </a:r>
            <a:r>
              <a:rPr lang="en-US" altLang="zh-CN" dirty="0">
                <a:latin typeface="Calibri" panose="020F0502020204030204" pitchFamily="34" charset="0"/>
                <a:cs typeface="Calibri" panose="020F0502020204030204" pitchFamily="34" charset="0"/>
              </a:rPr>
              <a:t> address computation is moved to the MEM stage? What is the speedup from this change? Assume that the latency of the EX stage is reduced by 20 </a:t>
            </a:r>
            <a:r>
              <a:rPr lang="en-US" altLang="zh-CN" dirty="0" err="1">
                <a:latin typeface="Calibri" panose="020F0502020204030204" pitchFamily="34" charset="0"/>
                <a:cs typeface="Calibri" panose="020F0502020204030204" pitchFamily="34" charset="0"/>
              </a:rPr>
              <a:t>ps</a:t>
            </a:r>
            <a:r>
              <a:rPr lang="en-US" altLang="zh-CN" dirty="0">
                <a:latin typeface="Calibri" panose="020F0502020204030204" pitchFamily="34" charset="0"/>
                <a:cs typeface="Calibri" panose="020F0502020204030204" pitchFamily="34" charset="0"/>
              </a:rPr>
              <a:t> and the latency of the MEM stage is unchanged when branch outcome resolution is moved from EX to MEM.</a:t>
            </a:r>
            <a:endParaRPr lang="zh-CN" altLang="zh-CN"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43305561-E2AE-43F3-B445-3446621280AD}"/>
                  </a:ext>
                </a:extLst>
              </p:cNvPr>
              <p:cNvSpPr txBox="1"/>
              <p:nvPr/>
            </p:nvSpPr>
            <p:spPr>
              <a:xfrm>
                <a:off x="3251719" y="6521285"/>
                <a:ext cx="42892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𝑆𝑝𝑒𝑒𝑑𝑢𝑝</m:t>
                      </m:r>
                      <m:r>
                        <a:rPr lang="en-US" altLang="zh-CN" b="0" i="1" smtClean="0">
                          <a:solidFill>
                            <a:srgbClr val="C00000"/>
                          </a:solidFill>
                          <a:latin typeface="Cambria Math" panose="02040503050406030204" pitchFamily="18" charset="0"/>
                        </a:rPr>
                        <m:t>=(11×200)/(12×200)=0.92</m:t>
                      </m:r>
                    </m:oMath>
                  </m:oMathPara>
                </a14:m>
                <a:endParaRPr lang="zh-CN" altLang="en-US" dirty="0">
                  <a:solidFill>
                    <a:srgbClr val="C00000"/>
                  </a:solidFill>
                </a:endParaRPr>
              </a:p>
            </p:txBody>
          </p:sp>
        </mc:Choice>
        <mc:Fallback>
          <p:sp>
            <p:nvSpPr>
              <p:cNvPr id="8" name="文本框 7">
                <a:extLst>
                  <a:ext uri="{FF2B5EF4-FFF2-40B4-BE49-F238E27FC236}">
                    <a16:creationId xmlns:a16="http://schemas.microsoft.com/office/drawing/2014/main" id="{43305561-E2AE-43F3-B445-3446621280AD}"/>
                  </a:ext>
                </a:extLst>
              </p:cNvPr>
              <p:cNvSpPr txBox="1">
                <a:spLocks noRot="1" noChangeAspect="1" noMove="1" noResize="1" noEditPoints="1" noAdjustHandles="1" noChangeArrowheads="1" noChangeShapeType="1" noTextEdit="1"/>
              </p:cNvSpPr>
              <p:nvPr/>
            </p:nvSpPr>
            <p:spPr>
              <a:xfrm>
                <a:off x="3251719" y="6521285"/>
                <a:ext cx="4289251" cy="276999"/>
              </a:xfrm>
              <a:prstGeom prst="rect">
                <a:avLst/>
              </a:prstGeom>
              <a:blipFill>
                <a:blip r:embed="rId2"/>
                <a:stretch>
                  <a:fillRect l="-1420" t="-2222" r="-852" b="-355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58360911-9F8D-4237-B392-9AD6F236DCE1}"/>
                  </a:ext>
                </a:extLst>
              </p:cNvPr>
              <p:cNvSpPr txBox="1"/>
              <p:nvPr/>
            </p:nvSpPr>
            <p:spPr>
              <a:xfrm>
                <a:off x="2698034" y="3473155"/>
                <a:ext cx="42782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𝐶𝑦𝑐𝑙𝑒</m:t>
                      </m:r>
                      <m:r>
                        <a:rPr lang="en-US" altLang="zh-CN" b="0" i="1" smtClean="0">
                          <a:solidFill>
                            <a:srgbClr val="C00000"/>
                          </a:solidFill>
                          <a:latin typeface="Cambria Math" panose="02040503050406030204" pitchFamily="18" charset="0"/>
                        </a:rPr>
                        <m:t> </m:t>
                      </m:r>
                      <m:r>
                        <a:rPr lang="en-US" altLang="zh-CN" b="0" i="1" smtClean="0">
                          <a:solidFill>
                            <a:srgbClr val="C00000"/>
                          </a:solidFill>
                          <a:latin typeface="Cambria Math" panose="02040503050406030204" pitchFamily="18" charset="0"/>
                        </a:rPr>
                        <m:t>𝑡𝑖𝑚𝑒</m:t>
                      </m:r>
                      <m:r>
                        <a:rPr lang="en-US" altLang="zh-CN" b="0" i="1" smtClean="0">
                          <a:solidFill>
                            <a:srgbClr val="C00000"/>
                          </a:solidFill>
                          <a:latin typeface="Cambria Math" panose="02040503050406030204" pitchFamily="18" charset="0"/>
                        </a:rPr>
                        <m:t> </m:t>
                      </m:r>
                      <m:r>
                        <a:rPr lang="en-US" altLang="zh-CN" b="0" i="1" smtClean="0">
                          <a:solidFill>
                            <a:srgbClr val="C00000"/>
                          </a:solidFill>
                          <a:latin typeface="Cambria Math" panose="02040503050406030204" pitchFamily="18" charset="0"/>
                        </a:rPr>
                        <m:t>𝑤𝑖𝑡h</m:t>
                      </m:r>
                      <m:r>
                        <a:rPr lang="en-US" altLang="zh-CN" b="0" i="1" smtClean="0">
                          <a:solidFill>
                            <a:srgbClr val="C00000"/>
                          </a:solidFill>
                          <a:latin typeface="Cambria Math" panose="02040503050406030204" pitchFamily="18" charset="0"/>
                        </a:rPr>
                        <m:t> </m:t>
                      </m:r>
                      <m:r>
                        <a:rPr lang="en-US" altLang="zh-CN" b="0" i="1" smtClean="0">
                          <a:solidFill>
                            <a:srgbClr val="C00000"/>
                          </a:solidFill>
                          <a:latin typeface="Cambria Math" panose="02040503050406030204" pitchFamily="18" charset="0"/>
                        </a:rPr>
                        <m:t>𝑏𝑟𝑎𝑛𝑐h</m:t>
                      </m:r>
                      <m:r>
                        <a:rPr lang="en-US" altLang="zh-CN" b="0" i="1" smtClean="0">
                          <a:solidFill>
                            <a:srgbClr val="C00000"/>
                          </a:solidFill>
                          <a:latin typeface="Cambria Math" panose="02040503050406030204" pitchFamily="18" charset="0"/>
                        </a:rPr>
                        <m:t> </m:t>
                      </m:r>
                      <m:r>
                        <a:rPr lang="en-US" altLang="zh-CN" b="0" i="1" smtClean="0">
                          <a:solidFill>
                            <a:srgbClr val="C00000"/>
                          </a:solidFill>
                          <a:latin typeface="Cambria Math" panose="02040503050406030204" pitchFamily="18" charset="0"/>
                        </a:rPr>
                        <m:t>𝑖𝑛</m:t>
                      </m:r>
                      <m:r>
                        <a:rPr lang="en-US" altLang="zh-CN" b="0" i="1" smtClean="0">
                          <a:solidFill>
                            <a:srgbClr val="C00000"/>
                          </a:solidFill>
                          <a:latin typeface="Cambria Math" panose="02040503050406030204" pitchFamily="18" charset="0"/>
                        </a:rPr>
                        <m:t> </m:t>
                      </m:r>
                      <m:r>
                        <a:rPr lang="en-US" altLang="zh-CN" b="0" i="1" smtClean="0">
                          <a:solidFill>
                            <a:srgbClr val="C00000"/>
                          </a:solidFill>
                          <a:latin typeface="Cambria Math" panose="02040503050406030204" pitchFamily="18" charset="0"/>
                        </a:rPr>
                        <m:t>𝐸𝑋</m:t>
                      </m:r>
                      <m:r>
                        <a:rPr lang="en-US" altLang="zh-CN" b="0" i="1" smtClean="0">
                          <a:solidFill>
                            <a:srgbClr val="C00000"/>
                          </a:solidFill>
                          <a:latin typeface="Cambria Math" panose="02040503050406030204" pitchFamily="18" charset="0"/>
                        </a:rPr>
                        <m:t>:200 </m:t>
                      </m:r>
                      <m:r>
                        <a:rPr lang="en-US" altLang="zh-CN" b="0" i="1" smtClean="0">
                          <a:solidFill>
                            <a:srgbClr val="C00000"/>
                          </a:solidFill>
                          <a:latin typeface="Cambria Math" panose="02040503050406030204" pitchFamily="18" charset="0"/>
                        </a:rPr>
                        <m:t>𝑝𝑠</m:t>
                      </m:r>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𝐼𝐹</m:t>
                      </m:r>
                      <m:r>
                        <a:rPr lang="en-US" altLang="zh-CN" b="0" i="1" smtClean="0">
                          <a:solidFill>
                            <a:srgbClr val="C00000"/>
                          </a:solidFill>
                          <a:latin typeface="Cambria Math" panose="02040503050406030204" pitchFamily="18" charset="0"/>
                        </a:rPr>
                        <m:t>)</m:t>
                      </m:r>
                    </m:oMath>
                  </m:oMathPara>
                </a14:m>
                <a:endParaRPr lang="zh-CN" altLang="en-US" dirty="0">
                  <a:solidFill>
                    <a:srgbClr val="C00000"/>
                  </a:solidFill>
                </a:endParaRPr>
              </a:p>
            </p:txBody>
          </p:sp>
        </mc:Choice>
        <mc:Fallback>
          <p:sp>
            <p:nvSpPr>
              <p:cNvPr id="10" name="文本框 9">
                <a:extLst>
                  <a:ext uri="{FF2B5EF4-FFF2-40B4-BE49-F238E27FC236}">
                    <a16:creationId xmlns:a16="http://schemas.microsoft.com/office/drawing/2014/main" id="{58360911-9F8D-4237-B392-9AD6F236DCE1}"/>
                  </a:ext>
                </a:extLst>
              </p:cNvPr>
              <p:cNvSpPr txBox="1">
                <a:spLocks noRot="1" noChangeAspect="1" noMove="1" noResize="1" noEditPoints="1" noAdjustHandles="1" noChangeArrowheads="1" noChangeShapeType="1" noTextEdit="1"/>
              </p:cNvSpPr>
              <p:nvPr/>
            </p:nvSpPr>
            <p:spPr>
              <a:xfrm>
                <a:off x="2698034" y="3473155"/>
                <a:ext cx="4278222" cy="276999"/>
              </a:xfrm>
              <a:prstGeom prst="rect">
                <a:avLst/>
              </a:prstGeom>
              <a:blipFill>
                <a:blip r:embed="rId3"/>
                <a:stretch>
                  <a:fillRect l="-1427" t="-4444" r="-1569"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4D5B97E-ACBE-4197-A56E-41DD2201BFB9}"/>
                  </a:ext>
                </a:extLst>
              </p:cNvPr>
              <p:cNvSpPr txBox="1"/>
              <p:nvPr/>
            </p:nvSpPr>
            <p:spPr>
              <a:xfrm>
                <a:off x="1589102" y="5877833"/>
                <a:ext cx="24768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𝑁𝑒𝑤</m:t>
                      </m:r>
                      <m:r>
                        <a:rPr lang="en-US" altLang="zh-CN" b="0" i="1" smtClean="0">
                          <a:solidFill>
                            <a:srgbClr val="C00000"/>
                          </a:solidFill>
                          <a:latin typeface="Cambria Math" panose="02040503050406030204" pitchFamily="18" charset="0"/>
                        </a:rPr>
                        <m:t> </m:t>
                      </m:r>
                      <m:r>
                        <a:rPr lang="en-US" altLang="zh-CN" b="0" i="1" smtClean="0">
                          <a:solidFill>
                            <a:srgbClr val="C00000"/>
                          </a:solidFill>
                          <a:latin typeface="Cambria Math" panose="02040503050406030204" pitchFamily="18" charset="0"/>
                        </a:rPr>
                        <m:t>𝐸𝑋</m:t>
                      </m:r>
                      <m:r>
                        <a:rPr lang="en-US" altLang="zh-CN" b="0" i="1" smtClean="0">
                          <a:solidFill>
                            <a:srgbClr val="C00000"/>
                          </a:solidFill>
                          <a:latin typeface="Cambria Math" panose="02040503050406030204" pitchFamily="18" charset="0"/>
                        </a:rPr>
                        <m:t> </m:t>
                      </m:r>
                      <m:r>
                        <a:rPr lang="en-US" altLang="zh-CN" b="0" i="1" smtClean="0">
                          <a:solidFill>
                            <a:srgbClr val="C00000"/>
                          </a:solidFill>
                          <a:latin typeface="Cambria Math" panose="02040503050406030204" pitchFamily="18" charset="0"/>
                        </a:rPr>
                        <m:t>𝑙𝑎𝑡𝑒𝑛𝑐𝑦</m:t>
                      </m:r>
                      <m:r>
                        <a:rPr lang="en-US" altLang="zh-CN" b="0" i="1" smtClean="0">
                          <a:solidFill>
                            <a:srgbClr val="C00000"/>
                          </a:solidFill>
                          <a:latin typeface="Cambria Math" panose="02040503050406030204" pitchFamily="18" charset="0"/>
                        </a:rPr>
                        <m:t>:130 </m:t>
                      </m:r>
                      <m:r>
                        <a:rPr lang="en-US" altLang="zh-CN" b="0" i="1" smtClean="0">
                          <a:solidFill>
                            <a:srgbClr val="C00000"/>
                          </a:solidFill>
                          <a:latin typeface="Cambria Math" panose="02040503050406030204" pitchFamily="18" charset="0"/>
                        </a:rPr>
                        <m:t>𝑝𝑠</m:t>
                      </m:r>
                    </m:oMath>
                  </m:oMathPara>
                </a14:m>
                <a:endParaRPr lang="zh-CN" altLang="en-US" dirty="0">
                  <a:solidFill>
                    <a:srgbClr val="C00000"/>
                  </a:solidFill>
                </a:endParaRPr>
              </a:p>
            </p:txBody>
          </p:sp>
        </mc:Choice>
        <mc:Fallback xmlns="">
          <p:sp>
            <p:nvSpPr>
              <p:cNvPr id="11" name="文本框 10">
                <a:extLst>
                  <a:ext uri="{FF2B5EF4-FFF2-40B4-BE49-F238E27FC236}">
                    <a16:creationId xmlns:a16="http://schemas.microsoft.com/office/drawing/2014/main" id="{34D5B97E-ACBE-4197-A56E-41DD2201BFB9}"/>
                  </a:ext>
                </a:extLst>
              </p:cNvPr>
              <p:cNvSpPr txBox="1">
                <a:spLocks noRot="1" noChangeAspect="1" noMove="1" noResize="1" noEditPoints="1" noAdjustHandles="1" noChangeArrowheads="1" noChangeShapeType="1" noTextEdit="1"/>
              </p:cNvSpPr>
              <p:nvPr/>
            </p:nvSpPr>
            <p:spPr>
              <a:xfrm>
                <a:off x="1589102" y="5877833"/>
                <a:ext cx="2476897" cy="276999"/>
              </a:xfrm>
              <a:prstGeom prst="rect">
                <a:avLst/>
              </a:prstGeom>
              <a:blipFill>
                <a:blip r:embed="rId4"/>
                <a:stretch>
                  <a:fillRect l="-1724" t="-2174" r="-1724" b="-3260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0FCBEA30-F8EB-40F3-9C09-A4F4516D0E44}"/>
                  </a:ext>
                </a:extLst>
              </p:cNvPr>
              <p:cNvSpPr txBox="1"/>
              <p:nvPr/>
            </p:nvSpPr>
            <p:spPr>
              <a:xfrm>
                <a:off x="5301688" y="5877833"/>
                <a:ext cx="45234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𝐶𝑦𝑐𝑙𝑒</m:t>
                      </m:r>
                      <m:r>
                        <a:rPr lang="en-US" altLang="zh-CN" b="0" i="1" smtClean="0">
                          <a:solidFill>
                            <a:srgbClr val="C00000"/>
                          </a:solidFill>
                          <a:latin typeface="Cambria Math" panose="02040503050406030204" pitchFamily="18" charset="0"/>
                        </a:rPr>
                        <m:t> </m:t>
                      </m:r>
                      <m:r>
                        <a:rPr lang="en-US" altLang="zh-CN" b="0" i="1" smtClean="0">
                          <a:solidFill>
                            <a:srgbClr val="C00000"/>
                          </a:solidFill>
                          <a:latin typeface="Cambria Math" panose="02040503050406030204" pitchFamily="18" charset="0"/>
                        </a:rPr>
                        <m:t>𝑡𝑖𝑚𝑒</m:t>
                      </m:r>
                      <m:r>
                        <a:rPr lang="en-US" altLang="zh-CN" b="0" i="1" smtClean="0">
                          <a:solidFill>
                            <a:srgbClr val="C00000"/>
                          </a:solidFill>
                          <a:latin typeface="Cambria Math" panose="02040503050406030204" pitchFamily="18" charset="0"/>
                        </a:rPr>
                        <m:t> </m:t>
                      </m:r>
                      <m:r>
                        <a:rPr lang="en-US" altLang="zh-CN" b="0" i="1" smtClean="0">
                          <a:solidFill>
                            <a:srgbClr val="C00000"/>
                          </a:solidFill>
                          <a:latin typeface="Cambria Math" panose="02040503050406030204" pitchFamily="18" charset="0"/>
                        </a:rPr>
                        <m:t>𝑤𝑖𝑡h</m:t>
                      </m:r>
                      <m:r>
                        <a:rPr lang="en-US" altLang="zh-CN" b="0" i="1" smtClean="0">
                          <a:solidFill>
                            <a:srgbClr val="C00000"/>
                          </a:solidFill>
                          <a:latin typeface="Cambria Math" panose="02040503050406030204" pitchFamily="18" charset="0"/>
                        </a:rPr>
                        <m:t> </m:t>
                      </m:r>
                      <m:r>
                        <a:rPr lang="en-US" altLang="zh-CN" b="0" i="1" smtClean="0">
                          <a:solidFill>
                            <a:srgbClr val="C00000"/>
                          </a:solidFill>
                          <a:latin typeface="Cambria Math" panose="02040503050406030204" pitchFamily="18" charset="0"/>
                        </a:rPr>
                        <m:t>𝑏𝑟𝑎𝑛𝑐h</m:t>
                      </m:r>
                      <m:r>
                        <a:rPr lang="en-US" altLang="zh-CN" b="0" i="1" smtClean="0">
                          <a:solidFill>
                            <a:srgbClr val="C00000"/>
                          </a:solidFill>
                          <a:latin typeface="Cambria Math" panose="02040503050406030204" pitchFamily="18" charset="0"/>
                        </a:rPr>
                        <m:t> </m:t>
                      </m:r>
                      <m:r>
                        <a:rPr lang="en-US" altLang="zh-CN" b="0" i="1" smtClean="0">
                          <a:solidFill>
                            <a:srgbClr val="C00000"/>
                          </a:solidFill>
                          <a:latin typeface="Cambria Math" panose="02040503050406030204" pitchFamily="18" charset="0"/>
                        </a:rPr>
                        <m:t>𝑖𝑛</m:t>
                      </m:r>
                      <m:r>
                        <a:rPr lang="en-US" altLang="zh-CN" b="0" i="1" smtClean="0">
                          <a:solidFill>
                            <a:srgbClr val="C00000"/>
                          </a:solidFill>
                          <a:latin typeface="Cambria Math" panose="02040503050406030204" pitchFamily="18" charset="0"/>
                        </a:rPr>
                        <m:t> </m:t>
                      </m:r>
                      <m:r>
                        <a:rPr lang="en-US" altLang="zh-CN" b="0" i="1" smtClean="0">
                          <a:solidFill>
                            <a:srgbClr val="C00000"/>
                          </a:solidFill>
                          <a:latin typeface="Cambria Math" panose="02040503050406030204" pitchFamily="18" charset="0"/>
                        </a:rPr>
                        <m:t>𝑀𝐸𝑀</m:t>
                      </m:r>
                      <m:r>
                        <a:rPr lang="en-US" altLang="zh-CN" b="0" i="1" smtClean="0">
                          <a:solidFill>
                            <a:srgbClr val="C00000"/>
                          </a:solidFill>
                          <a:latin typeface="Cambria Math" panose="02040503050406030204" pitchFamily="18" charset="0"/>
                        </a:rPr>
                        <m:t>:200 </m:t>
                      </m:r>
                      <m:r>
                        <a:rPr lang="en-US" altLang="zh-CN" b="0" i="1" smtClean="0">
                          <a:solidFill>
                            <a:srgbClr val="C00000"/>
                          </a:solidFill>
                          <a:latin typeface="Cambria Math" panose="02040503050406030204" pitchFamily="18" charset="0"/>
                        </a:rPr>
                        <m:t>𝑝𝑠</m:t>
                      </m:r>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𝐼𝐹</m:t>
                      </m:r>
                      <m:r>
                        <a:rPr lang="en-US" altLang="zh-CN" b="0" i="1" smtClean="0">
                          <a:solidFill>
                            <a:srgbClr val="C00000"/>
                          </a:solidFill>
                          <a:latin typeface="Cambria Math" panose="02040503050406030204" pitchFamily="18" charset="0"/>
                        </a:rPr>
                        <m:t>)</m:t>
                      </m:r>
                    </m:oMath>
                  </m:oMathPara>
                </a14:m>
                <a:endParaRPr lang="zh-CN" altLang="en-US" dirty="0">
                  <a:solidFill>
                    <a:srgbClr val="C00000"/>
                  </a:solidFill>
                </a:endParaRPr>
              </a:p>
            </p:txBody>
          </p:sp>
        </mc:Choice>
        <mc:Fallback>
          <p:sp>
            <p:nvSpPr>
              <p:cNvPr id="15" name="文本框 14">
                <a:extLst>
                  <a:ext uri="{FF2B5EF4-FFF2-40B4-BE49-F238E27FC236}">
                    <a16:creationId xmlns:a16="http://schemas.microsoft.com/office/drawing/2014/main" id="{0FCBEA30-F8EB-40F3-9C09-A4F4516D0E44}"/>
                  </a:ext>
                </a:extLst>
              </p:cNvPr>
              <p:cNvSpPr txBox="1">
                <a:spLocks noRot="1" noChangeAspect="1" noMove="1" noResize="1" noEditPoints="1" noAdjustHandles="1" noChangeArrowheads="1" noChangeShapeType="1" noTextEdit="1"/>
              </p:cNvSpPr>
              <p:nvPr/>
            </p:nvSpPr>
            <p:spPr>
              <a:xfrm>
                <a:off x="5301688" y="5877833"/>
                <a:ext cx="4523482" cy="276999"/>
              </a:xfrm>
              <a:prstGeom prst="rect">
                <a:avLst/>
              </a:prstGeom>
              <a:blipFill>
                <a:blip r:embed="rId5"/>
                <a:stretch>
                  <a:fillRect l="-1213" t="-2174" r="-1348" b="-32609"/>
                </a:stretch>
              </a:blipFill>
            </p:spPr>
            <p:txBody>
              <a:bodyPr/>
              <a:lstStyle/>
              <a:p>
                <a:r>
                  <a:rPr lang="zh-CN" altLang="en-US">
                    <a:noFill/>
                  </a:rPr>
                  <a:t> </a:t>
                </a:r>
              </a:p>
            </p:txBody>
          </p:sp>
        </mc:Fallback>
      </mc:AlternateContent>
      <p:graphicFrame>
        <p:nvGraphicFramePr>
          <p:cNvPr id="16" name="表格 15">
            <a:extLst>
              <a:ext uri="{FF2B5EF4-FFF2-40B4-BE49-F238E27FC236}">
                <a16:creationId xmlns:a16="http://schemas.microsoft.com/office/drawing/2014/main" id="{3629D40D-135B-460A-909C-F6C59865308A}"/>
              </a:ext>
            </a:extLst>
          </p:cNvPr>
          <p:cNvGraphicFramePr>
            <a:graphicFrameLocks noGrp="1"/>
          </p:cNvGraphicFramePr>
          <p:nvPr>
            <p:extLst>
              <p:ext uri="{D42A27DB-BD31-4B8C-83A1-F6EECF244321}">
                <p14:modId xmlns:p14="http://schemas.microsoft.com/office/powerpoint/2010/main" val="209869348"/>
              </p:ext>
            </p:extLst>
          </p:nvPr>
        </p:nvGraphicFramePr>
        <p:xfrm>
          <a:off x="301842" y="3986449"/>
          <a:ext cx="11771790" cy="1731949"/>
        </p:xfrm>
        <a:graphic>
          <a:graphicData uri="http://schemas.openxmlformats.org/drawingml/2006/table">
            <a:tbl>
              <a:tblPr firstRow="1" bandRow="1">
                <a:tableStyleId>{5C22544A-7EE6-4342-B048-85BDC9FD1C3A}</a:tableStyleId>
              </a:tblPr>
              <a:tblGrid>
                <a:gridCol w="2360460">
                  <a:extLst>
                    <a:ext uri="{9D8B030D-6E8A-4147-A177-3AD203B41FA5}">
                      <a16:colId xmlns:a16="http://schemas.microsoft.com/office/drawing/2014/main" val="3274841932"/>
                    </a:ext>
                  </a:extLst>
                </a:gridCol>
                <a:gridCol w="8583484">
                  <a:extLst>
                    <a:ext uri="{9D8B030D-6E8A-4147-A177-3AD203B41FA5}">
                      <a16:colId xmlns:a16="http://schemas.microsoft.com/office/drawing/2014/main" val="1389559167"/>
                    </a:ext>
                  </a:extLst>
                </a:gridCol>
                <a:gridCol w="827846">
                  <a:extLst>
                    <a:ext uri="{9D8B030D-6E8A-4147-A177-3AD203B41FA5}">
                      <a16:colId xmlns:a16="http://schemas.microsoft.com/office/drawing/2014/main" val="3488668137"/>
                    </a:ext>
                  </a:extLst>
                </a:gridCol>
              </a:tblGrid>
              <a:tr h="360349">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Instruction</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Pipeline Stage</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Cycles</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83017623"/>
                  </a:ext>
                </a:extLst>
              </a:tr>
              <a:tr h="180174">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SW R16, 12(R6)</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LW R16 8(R6)</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BEQ R5,R4,Lb1</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ADD R5,R1,R4</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SLT R5,R15,R4</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        ***           ***         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EX           MEM      WB</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endParaRPr lang="en-US" altLang="zh-CN" sz="1800" kern="100" dirty="0">
                        <a:effectLst/>
                        <a:latin typeface="Calibri" panose="020F0502020204030204" pitchFamily="34" charset="0"/>
                        <a:ea typeface="等线" panose="02010600030101010101" pitchFamily="2" charset="-122"/>
                        <a:cs typeface="Calibri" panose="020F0502020204030204" pitchFamily="34" charset="0"/>
                      </a:endParaRPr>
                    </a:p>
                    <a:p>
                      <a:pPr algn="ctr">
                        <a:spcAft>
                          <a:spcPts val="0"/>
                        </a:spcAft>
                      </a:pPr>
                      <a:endParaRPr lang="en-US" altLang="zh-CN" sz="1800" kern="100" dirty="0">
                        <a:effectLst/>
                        <a:latin typeface="Calibri" panose="020F0502020204030204" pitchFamily="34" charset="0"/>
                        <a:ea typeface="等线" panose="02010600030101010101" pitchFamily="2" charset="-122"/>
                        <a:cs typeface="Calibri" panose="020F0502020204030204" pitchFamily="34" charset="0"/>
                      </a:endParaRP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12</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642352968"/>
                  </a:ext>
                </a:extLst>
              </a:tr>
            </a:tbl>
          </a:graphicData>
        </a:graphic>
      </p:graphicFrame>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9B274C41-8ACE-44A7-9458-A7410D8D7FAD}"/>
                  </a:ext>
                </a:extLst>
              </p:cNvPr>
              <p:cNvSpPr txBox="1"/>
              <p:nvPr/>
            </p:nvSpPr>
            <p:spPr>
              <a:xfrm>
                <a:off x="1578753" y="6199559"/>
                <a:ext cx="32038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𝑁𝑒𝑤</m:t>
                      </m:r>
                      <m:r>
                        <a:rPr lang="en-US" altLang="zh-CN" b="0" i="1" smtClean="0">
                          <a:solidFill>
                            <a:schemeClr val="tx1"/>
                          </a:solidFill>
                          <a:latin typeface="Cambria Math" panose="02040503050406030204" pitchFamily="18" charset="0"/>
                        </a:rPr>
                        <m:t> </m:t>
                      </m:r>
                      <m:r>
                        <a:rPr lang="en-US" altLang="zh-CN" b="0" i="1" smtClean="0">
                          <a:solidFill>
                            <a:schemeClr val="tx1"/>
                          </a:solidFill>
                          <a:latin typeface="Cambria Math" panose="02040503050406030204" pitchFamily="18" charset="0"/>
                        </a:rPr>
                        <m:t>𝑐𝑙𝑜𝑐𝑘</m:t>
                      </m:r>
                      <m:r>
                        <a:rPr lang="en-US" altLang="zh-CN" b="0" i="1" smtClean="0">
                          <a:solidFill>
                            <a:schemeClr val="tx1"/>
                          </a:solidFill>
                          <a:latin typeface="Cambria Math" panose="02040503050406030204" pitchFamily="18" charset="0"/>
                        </a:rPr>
                        <m:t> </m:t>
                      </m:r>
                      <m:r>
                        <a:rPr lang="en-US" altLang="zh-CN" b="0" i="1" smtClean="0">
                          <a:solidFill>
                            <a:schemeClr val="tx1"/>
                          </a:solidFill>
                          <a:latin typeface="Cambria Math" panose="02040503050406030204" pitchFamily="18" charset="0"/>
                        </a:rPr>
                        <m:t>𝑐𝑦𝑐𝑙𝑒</m:t>
                      </m:r>
                      <m:r>
                        <a:rPr lang="en-US" altLang="zh-CN" b="0" i="1" smtClean="0">
                          <a:solidFill>
                            <a:schemeClr val="tx1"/>
                          </a:solidFill>
                          <a:latin typeface="Cambria Math" panose="02040503050406030204" pitchFamily="18" charset="0"/>
                        </a:rPr>
                        <m:t> </m:t>
                      </m:r>
                      <m:r>
                        <a:rPr lang="en-US" altLang="zh-CN" b="0" i="1" smtClean="0">
                          <a:solidFill>
                            <a:schemeClr val="tx1"/>
                          </a:solidFill>
                          <a:latin typeface="Cambria Math" panose="02040503050406030204" pitchFamily="18" charset="0"/>
                        </a:rPr>
                        <m:t>𝑡𝑖𝑚𝑒</m:t>
                      </m:r>
                      <m:r>
                        <a:rPr lang="en-US" altLang="zh-CN" b="0" i="1" smtClean="0">
                          <a:solidFill>
                            <a:schemeClr val="tx1"/>
                          </a:solidFill>
                          <a:latin typeface="Cambria Math" panose="02040503050406030204" pitchFamily="18" charset="0"/>
                        </a:rPr>
                        <m:t>=200 </m:t>
                      </m:r>
                      <m:r>
                        <a:rPr lang="en-US" altLang="zh-CN" b="0" i="1" smtClean="0">
                          <a:solidFill>
                            <a:schemeClr val="tx1"/>
                          </a:solidFill>
                          <a:latin typeface="Cambria Math" panose="02040503050406030204" pitchFamily="18" charset="0"/>
                        </a:rPr>
                        <m:t>𝑝𝑠</m:t>
                      </m:r>
                    </m:oMath>
                  </m:oMathPara>
                </a14:m>
                <a:endParaRPr lang="zh-CN" altLang="en-US" dirty="0">
                  <a:solidFill>
                    <a:schemeClr val="tx1"/>
                  </a:solidFill>
                </a:endParaRPr>
              </a:p>
            </p:txBody>
          </p:sp>
        </mc:Choice>
        <mc:Fallback>
          <p:sp>
            <p:nvSpPr>
              <p:cNvPr id="9" name="文本框 8">
                <a:extLst>
                  <a:ext uri="{FF2B5EF4-FFF2-40B4-BE49-F238E27FC236}">
                    <a16:creationId xmlns:a16="http://schemas.microsoft.com/office/drawing/2014/main" id="{9B274C41-8ACE-44A7-9458-A7410D8D7FAD}"/>
                  </a:ext>
                </a:extLst>
              </p:cNvPr>
              <p:cNvSpPr txBox="1">
                <a:spLocks noRot="1" noChangeAspect="1" noMove="1" noResize="1" noEditPoints="1" noAdjustHandles="1" noChangeArrowheads="1" noChangeShapeType="1" noTextEdit="1"/>
              </p:cNvSpPr>
              <p:nvPr/>
            </p:nvSpPr>
            <p:spPr>
              <a:xfrm>
                <a:off x="1578753" y="6199559"/>
                <a:ext cx="3203890" cy="276999"/>
              </a:xfrm>
              <a:prstGeom prst="rect">
                <a:avLst/>
              </a:prstGeom>
              <a:blipFill>
                <a:blip r:embed="rId6"/>
                <a:stretch>
                  <a:fillRect l="-1141" t="-2222" r="-1141" b="-355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D7758AB0-0426-4895-B446-820598AD6BDC}"/>
                  </a:ext>
                </a:extLst>
              </p:cNvPr>
              <p:cNvSpPr txBox="1"/>
              <p:nvPr/>
            </p:nvSpPr>
            <p:spPr>
              <a:xfrm>
                <a:off x="5301688" y="6202504"/>
                <a:ext cx="47252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𝑁𝑒𝑤</m:t>
                      </m:r>
                      <m:r>
                        <a:rPr lang="en-US" altLang="zh-CN" b="0" i="1" smtClean="0">
                          <a:solidFill>
                            <a:schemeClr val="tx1"/>
                          </a:solidFill>
                          <a:latin typeface="Cambria Math" panose="02040503050406030204" pitchFamily="18" charset="0"/>
                        </a:rPr>
                        <m:t> </m:t>
                      </m:r>
                      <m:r>
                        <a:rPr lang="en-US" altLang="zh-CN" b="0" i="1" smtClean="0">
                          <a:solidFill>
                            <a:schemeClr val="tx1"/>
                          </a:solidFill>
                          <a:latin typeface="Cambria Math" panose="02040503050406030204" pitchFamily="18" charset="0"/>
                        </a:rPr>
                        <m:t>𝑒𝑥𝑒𝑐𝑢𝑡𝑖𝑜𝑛</m:t>
                      </m:r>
                      <m:r>
                        <a:rPr lang="en-US" altLang="zh-CN" b="0" i="1" smtClean="0">
                          <a:solidFill>
                            <a:schemeClr val="tx1"/>
                          </a:solidFill>
                          <a:latin typeface="Cambria Math" panose="02040503050406030204" pitchFamily="18" charset="0"/>
                        </a:rPr>
                        <m:t> </m:t>
                      </m:r>
                      <m:r>
                        <a:rPr lang="en-US" altLang="zh-CN" b="0" i="1" smtClean="0">
                          <a:solidFill>
                            <a:schemeClr val="tx1"/>
                          </a:solidFill>
                          <a:latin typeface="Cambria Math" panose="02040503050406030204" pitchFamily="18" charset="0"/>
                        </a:rPr>
                        <m:t>𝑡𝑖𝑚𝑒</m:t>
                      </m:r>
                      <m:r>
                        <a:rPr lang="en-US" altLang="zh-CN" b="0" i="1" smtClean="0">
                          <a:solidFill>
                            <a:schemeClr val="tx1"/>
                          </a:solidFill>
                          <a:latin typeface="Cambria Math" panose="02040503050406030204" pitchFamily="18" charset="0"/>
                        </a:rPr>
                        <m:t>=12×200 </m:t>
                      </m:r>
                      <m:r>
                        <a:rPr lang="en-US" altLang="zh-CN" b="0" i="1" smtClean="0">
                          <a:solidFill>
                            <a:schemeClr val="tx1"/>
                          </a:solidFill>
                          <a:latin typeface="Cambria Math" panose="02040503050406030204" pitchFamily="18" charset="0"/>
                        </a:rPr>
                        <m:t>𝑝𝑠</m:t>
                      </m:r>
                      <m:r>
                        <a:rPr lang="en-US" altLang="zh-CN" b="0" i="1" smtClean="0">
                          <a:solidFill>
                            <a:schemeClr val="tx1"/>
                          </a:solidFill>
                          <a:latin typeface="Cambria Math" panose="02040503050406030204" pitchFamily="18" charset="0"/>
                        </a:rPr>
                        <m:t>=2400 </m:t>
                      </m:r>
                      <m:r>
                        <a:rPr lang="en-US" altLang="zh-CN" b="0" i="1" smtClean="0">
                          <a:solidFill>
                            <a:schemeClr val="tx1"/>
                          </a:solidFill>
                          <a:latin typeface="Cambria Math" panose="02040503050406030204" pitchFamily="18" charset="0"/>
                        </a:rPr>
                        <m:t>𝑝𝑠</m:t>
                      </m:r>
                    </m:oMath>
                  </m:oMathPara>
                </a14:m>
                <a:endParaRPr lang="zh-CN" altLang="en-US" dirty="0">
                  <a:solidFill>
                    <a:schemeClr val="tx1"/>
                  </a:solidFill>
                </a:endParaRPr>
              </a:p>
            </p:txBody>
          </p:sp>
        </mc:Choice>
        <mc:Fallback>
          <p:sp>
            <p:nvSpPr>
              <p:cNvPr id="13" name="文本框 12">
                <a:extLst>
                  <a:ext uri="{FF2B5EF4-FFF2-40B4-BE49-F238E27FC236}">
                    <a16:creationId xmlns:a16="http://schemas.microsoft.com/office/drawing/2014/main" id="{D7758AB0-0426-4895-B446-820598AD6BDC}"/>
                  </a:ext>
                </a:extLst>
              </p:cNvPr>
              <p:cNvSpPr txBox="1">
                <a:spLocks noRot="1" noChangeAspect="1" noMove="1" noResize="1" noEditPoints="1" noAdjustHandles="1" noChangeArrowheads="1" noChangeShapeType="1" noTextEdit="1"/>
              </p:cNvSpPr>
              <p:nvPr/>
            </p:nvSpPr>
            <p:spPr>
              <a:xfrm>
                <a:off x="5301688" y="6202504"/>
                <a:ext cx="4725268" cy="276999"/>
              </a:xfrm>
              <a:prstGeom prst="rect">
                <a:avLst/>
              </a:prstGeom>
              <a:blipFill>
                <a:blip r:embed="rId7"/>
                <a:stretch>
                  <a:fillRect l="-645" r="-645" b="-23913"/>
                </a:stretch>
              </a:blipFill>
            </p:spPr>
            <p:txBody>
              <a:bodyPr/>
              <a:lstStyle/>
              <a:p>
                <a:r>
                  <a:rPr lang="zh-CN" altLang="en-US">
                    <a:noFill/>
                  </a:rPr>
                  <a:t> </a:t>
                </a:r>
              </a:p>
            </p:txBody>
          </p:sp>
        </mc:Fallback>
      </mc:AlternateContent>
      <p:graphicFrame>
        <p:nvGraphicFramePr>
          <p:cNvPr id="14" name="表格 13">
            <a:extLst>
              <a:ext uri="{FF2B5EF4-FFF2-40B4-BE49-F238E27FC236}">
                <a16:creationId xmlns:a16="http://schemas.microsoft.com/office/drawing/2014/main" id="{74F4A793-E72B-48EF-BEE0-8D0FE891463F}"/>
              </a:ext>
            </a:extLst>
          </p:cNvPr>
          <p:cNvGraphicFramePr>
            <a:graphicFrameLocks noGrp="1"/>
          </p:cNvGraphicFramePr>
          <p:nvPr>
            <p:extLst>
              <p:ext uri="{D42A27DB-BD31-4B8C-83A1-F6EECF244321}">
                <p14:modId xmlns:p14="http://schemas.microsoft.com/office/powerpoint/2010/main" val="2612503342"/>
              </p:ext>
            </p:extLst>
          </p:nvPr>
        </p:nvGraphicFramePr>
        <p:xfrm>
          <a:off x="585926" y="1581771"/>
          <a:ext cx="10653204" cy="1731949"/>
        </p:xfrm>
        <a:graphic>
          <a:graphicData uri="http://schemas.openxmlformats.org/drawingml/2006/table">
            <a:tbl>
              <a:tblPr firstRow="1" bandRow="1">
                <a:tableStyleId>{5C22544A-7EE6-4342-B048-85BDC9FD1C3A}</a:tableStyleId>
              </a:tblPr>
              <a:tblGrid>
                <a:gridCol w="1959930">
                  <a:extLst>
                    <a:ext uri="{9D8B030D-6E8A-4147-A177-3AD203B41FA5}">
                      <a16:colId xmlns:a16="http://schemas.microsoft.com/office/drawing/2014/main" val="3274841932"/>
                    </a:ext>
                  </a:extLst>
                </a:gridCol>
                <a:gridCol w="7690097">
                  <a:extLst>
                    <a:ext uri="{9D8B030D-6E8A-4147-A177-3AD203B41FA5}">
                      <a16:colId xmlns:a16="http://schemas.microsoft.com/office/drawing/2014/main" val="1389559167"/>
                    </a:ext>
                  </a:extLst>
                </a:gridCol>
                <a:gridCol w="1003177">
                  <a:extLst>
                    <a:ext uri="{9D8B030D-6E8A-4147-A177-3AD203B41FA5}">
                      <a16:colId xmlns:a16="http://schemas.microsoft.com/office/drawing/2014/main" val="3488668137"/>
                    </a:ext>
                  </a:extLst>
                </a:gridCol>
              </a:tblGrid>
              <a:tr h="360349">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Instruction</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Pipeline Stage</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Cycles</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83017623"/>
                  </a:ext>
                </a:extLst>
              </a:tr>
              <a:tr h="180174">
                <a:tc>
                  <a:txBody>
                    <a:bodyPr/>
                    <a:lstStyle/>
                    <a:p>
                      <a:pPr algn="ctr">
                        <a:spcAft>
                          <a:spcPts val="0"/>
                        </a:spcAft>
                      </a:pPr>
                      <a:r>
                        <a:rPr lang="en-US" sz="1800" kern="100" dirty="0">
                          <a:effectLst/>
                          <a:latin typeface="Calibri" panose="020F0502020204030204" pitchFamily="34" charset="0"/>
                          <a:cs typeface="Calibri" panose="020F0502020204030204" pitchFamily="34" charset="0"/>
                        </a:rPr>
                        <a:t>SW R16, 12(R6)</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LW R16 8(R6)</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BEQ R5,R4,Lb1</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ADD R5,R1,R4</a:t>
                      </a: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SLT R5,R15,R4</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         ***           IF            ID           EX           MEM        WB</a:t>
                      </a:r>
                    </a:p>
                    <a:p>
                      <a:pPr algn="l">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                                                                          IF             ID            EX           MEM      WB</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ctr">
                        <a:spcAft>
                          <a:spcPts val="0"/>
                        </a:spcAft>
                      </a:pPr>
                      <a:endParaRPr lang="en-US" altLang="zh-CN" sz="1800" kern="100" dirty="0">
                        <a:effectLst/>
                        <a:latin typeface="Calibri" panose="020F0502020204030204" pitchFamily="34" charset="0"/>
                        <a:ea typeface="等线" panose="02010600030101010101" pitchFamily="2" charset="-122"/>
                        <a:cs typeface="Calibri" panose="020F0502020204030204" pitchFamily="34" charset="0"/>
                      </a:endParaRPr>
                    </a:p>
                    <a:p>
                      <a:pPr algn="ctr">
                        <a:spcAft>
                          <a:spcPts val="0"/>
                        </a:spcAft>
                      </a:pPr>
                      <a:endParaRPr lang="en-US" altLang="zh-CN" sz="1800" kern="100" dirty="0">
                        <a:effectLst/>
                        <a:latin typeface="Calibri" panose="020F0502020204030204" pitchFamily="34" charset="0"/>
                        <a:ea typeface="等线" panose="02010600030101010101" pitchFamily="2" charset="-122"/>
                        <a:cs typeface="Calibri" panose="020F0502020204030204" pitchFamily="34" charset="0"/>
                      </a:endParaRPr>
                    </a:p>
                    <a:p>
                      <a:pPr algn="ctr">
                        <a:spcAft>
                          <a:spcPts val="0"/>
                        </a:spcAft>
                      </a:pPr>
                      <a:r>
                        <a:rPr lang="en-US" altLang="zh-CN" sz="1800" kern="100" dirty="0">
                          <a:effectLst/>
                          <a:latin typeface="Calibri" panose="020F0502020204030204" pitchFamily="34" charset="0"/>
                          <a:ea typeface="等线" panose="02010600030101010101" pitchFamily="2" charset="-122"/>
                          <a:cs typeface="Calibri" panose="020F0502020204030204" pitchFamily="34" charset="0"/>
                        </a:rPr>
                        <a:t>11</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642352968"/>
                  </a:ext>
                </a:extLst>
              </a:tr>
            </a:tbl>
          </a:graphicData>
        </a:graphic>
      </p:graphicFrame>
    </p:spTree>
    <p:extLst>
      <p:ext uri="{BB962C8B-B14F-4D97-AF65-F5344CB8AC3E}">
        <p14:creationId xmlns:p14="http://schemas.microsoft.com/office/powerpoint/2010/main" val="893652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第四个知识点：</a:t>
            </a:r>
            <a:endParaRPr lang="en-US" altLang="zh-CN" sz="24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3CD639C1-1540-4FB7-A5B6-D9A7E8118CD4}"/>
              </a:ext>
            </a:extLst>
          </p:cNvPr>
          <p:cNvSpPr txBox="1"/>
          <p:nvPr/>
        </p:nvSpPr>
        <p:spPr>
          <a:xfrm>
            <a:off x="326857" y="1071138"/>
            <a:ext cx="5479139"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Pipelining </a:t>
            </a:r>
            <a:endParaRPr lang="zh-CN" altLang="en-US" sz="2800" dirty="0">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6B33D70B-0DA7-40D1-843D-09318390EC50}"/>
              </a:ext>
            </a:extLst>
          </p:cNvPr>
          <p:cNvPicPr>
            <a:picLocks noChangeAspect="1"/>
          </p:cNvPicPr>
          <p:nvPr/>
        </p:nvPicPr>
        <p:blipFill>
          <a:blip r:embed="rId2"/>
          <a:stretch>
            <a:fillRect/>
          </a:stretch>
        </p:blipFill>
        <p:spPr>
          <a:xfrm>
            <a:off x="3066426" y="1594358"/>
            <a:ext cx="6248942" cy="883997"/>
          </a:xfrm>
          <a:prstGeom prst="rect">
            <a:avLst/>
          </a:prstGeom>
        </p:spPr>
      </p:pic>
      <p:pic>
        <p:nvPicPr>
          <p:cNvPr id="5" name="图片 4">
            <a:extLst>
              <a:ext uri="{FF2B5EF4-FFF2-40B4-BE49-F238E27FC236}">
                <a16:creationId xmlns:a16="http://schemas.microsoft.com/office/drawing/2014/main" id="{DB061BEF-5591-4D98-858B-22D48A7677ED}"/>
              </a:ext>
            </a:extLst>
          </p:cNvPr>
          <p:cNvPicPr>
            <a:picLocks noChangeAspect="1"/>
          </p:cNvPicPr>
          <p:nvPr/>
        </p:nvPicPr>
        <p:blipFill>
          <a:blip r:embed="rId3"/>
          <a:stretch>
            <a:fillRect/>
          </a:stretch>
        </p:blipFill>
        <p:spPr>
          <a:xfrm>
            <a:off x="2014452" y="2770782"/>
            <a:ext cx="4847681" cy="3600432"/>
          </a:xfrm>
          <a:prstGeom prst="rect">
            <a:avLst/>
          </a:prstGeom>
        </p:spPr>
      </p:pic>
      <p:sp>
        <p:nvSpPr>
          <p:cNvPr id="6" name="矩形 5">
            <a:extLst>
              <a:ext uri="{FF2B5EF4-FFF2-40B4-BE49-F238E27FC236}">
                <a16:creationId xmlns:a16="http://schemas.microsoft.com/office/drawing/2014/main" id="{E2A7EA61-8127-44A5-BAB8-C43EBF6795E0}"/>
              </a:ext>
            </a:extLst>
          </p:cNvPr>
          <p:cNvSpPr/>
          <p:nvPr/>
        </p:nvSpPr>
        <p:spPr>
          <a:xfrm>
            <a:off x="7442449" y="5174332"/>
            <a:ext cx="4293833" cy="923330"/>
          </a:xfrm>
          <a:prstGeom prst="rect">
            <a:avLst/>
          </a:prstGeom>
        </p:spPr>
        <p:txBody>
          <a:bodyPr wrap="square">
            <a:spAutoFit/>
          </a:bodyPr>
          <a:lstStyle/>
          <a:p>
            <a:r>
              <a:rPr lang="zh-CN" altLang="en-US" dirty="0">
                <a:latin typeface="Calibri" panose="020F0502020204030204" pitchFamily="34" charset="0"/>
                <a:cs typeface="Calibri" panose="020F0502020204030204" pitchFamily="34" charset="0"/>
              </a:rPr>
              <a:t>If not balanced, speedup is less.</a:t>
            </a:r>
            <a:endParaRPr lang="en-US" altLang="zh-CN" dirty="0">
              <a:latin typeface="Calibri" panose="020F0502020204030204" pitchFamily="34" charset="0"/>
              <a:cs typeface="Calibri" panose="020F0502020204030204" pitchFamily="34" charset="0"/>
            </a:endParaRPr>
          </a:p>
          <a:p>
            <a:endParaRPr lang="zh-CN" altLang="en-US" dirty="0">
              <a:latin typeface="Calibri" panose="020F0502020204030204" pitchFamily="34" charset="0"/>
              <a:cs typeface="Calibri" panose="020F0502020204030204" pitchFamily="34" charset="0"/>
            </a:endParaRPr>
          </a:p>
          <a:p>
            <a:r>
              <a:rPr lang="zh-CN" altLang="en-US" dirty="0">
                <a:latin typeface="Calibri" panose="020F0502020204030204" pitchFamily="34" charset="0"/>
                <a:cs typeface="Calibri" panose="020F0502020204030204" pitchFamily="34" charset="0"/>
              </a:rPr>
              <a:t>Speedup due to increased throughput.</a:t>
            </a:r>
          </a:p>
        </p:txBody>
      </p:sp>
      <p:sp>
        <p:nvSpPr>
          <p:cNvPr id="4" name="矩形 3">
            <a:extLst>
              <a:ext uri="{FF2B5EF4-FFF2-40B4-BE49-F238E27FC236}">
                <a16:creationId xmlns:a16="http://schemas.microsoft.com/office/drawing/2014/main" id="{A1B67490-7937-49C3-AC6B-8297833E4AC5}"/>
              </a:ext>
            </a:extLst>
          </p:cNvPr>
          <p:cNvSpPr/>
          <p:nvPr/>
        </p:nvSpPr>
        <p:spPr>
          <a:xfrm>
            <a:off x="7313057" y="3641677"/>
            <a:ext cx="3783728" cy="369332"/>
          </a:xfrm>
          <a:prstGeom prst="rect">
            <a:avLst/>
          </a:prstGeom>
        </p:spPr>
        <p:txBody>
          <a:bodyPr wrap="none">
            <a:spAutoFit/>
          </a:bodyPr>
          <a:lstStyle/>
          <a:p>
            <a:r>
              <a:rPr lang="zh-CN" altLang="en-US" dirty="0">
                <a:solidFill>
                  <a:srgbClr val="C00000"/>
                </a:solidFill>
                <a:latin typeface="Calibri" panose="020F0502020204030204" pitchFamily="34" charset="0"/>
                <a:cs typeface="Calibri" panose="020F0502020204030204" pitchFamily="34" charset="0"/>
              </a:rPr>
              <a:t>Longest delay determines clock period</a:t>
            </a:r>
          </a:p>
        </p:txBody>
      </p:sp>
    </p:spTree>
    <p:extLst>
      <p:ext uri="{BB962C8B-B14F-4D97-AF65-F5344CB8AC3E}">
        <p14:creationId xmlns:p14="http://schemas.microsoft.com/office/powerpoint/2010/main" val="302863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第五个知识点：</a:t>
            </a:r>
            <a:endParaRPr lang="en-US" altLang="zh-CN" sz="24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3CD639C1-1540-4FB7-A5B6-D9A7E8118CD4}"/>
              </a:ext>
            </a:extLst>
          </p:cNvPr>
          <p:cNvSpPr txBox="1"/>
          <p:nvPr/>
        </p:nvSpPr>
        <p:spPr>
          <a:xfrm>
            <a:off x="326857" y="1071138"/>
            <a:ext cx="5479139"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Hazards</a:t>
            </a:r>
            <a:endParaRPr lang="zh-CN" altLang="en-US" sz="2800" dirty="0">
              <a:latin typeface="Calibri" panose="020F0502020204030204" pitchFamily="34" charset="0"/>
              <a:cs typeface="Calibri" panose="020F0502020204030204" pitchFamily="34" charset="0"/>
            </a:endParaRPr>
          </a:p>
        </p:txBody>
      </p:sp>
      <p:sp>
        <p:nvSpPr>
          <p:cNvPr id="4" name="左大括号 3">
            <a:extLst>
              <a:ext uri="{FF2B5EF4-FFF2-40B4-BE49-F238E27FC236}">
                <a16:creationId xmlns:a16="http://schemas.microsoft.com/office/drawing/2014/main" id="{59A47389-A467-48D3-A311-388BD28804D8}"/>
              </a:ext>
            </a:extLst>
          </p:cNvPr>
          <p:cNvSpPr/>
          <p:nvPr/>
        </p:nvSpPr>
        <p:spPr>
          <a:xfrm>
            <a:off x="745726" y="2370338"/>
            <a:ext cx="630314" cy="3497802"/>
          </a:xfrm>
          <a:prstGeom prst="leftBrace">
            <a:avLst/>
          </a:prstGeom>
          <a:noFill/>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6EA114C4-70C4-4E19-B7BD-2C7E50EEE6B4}"/>
              </a:ext>
            </a:extLst>
          </p:cNvPr>
          <p:cNvSpPr/>
          <p:nvPr/>
        </p:nvSpPr>
        <p:spPr>
          <a:xfrm>
            <a:off x="1569222" y="2139505"/>
            <a:ext cx="2376997" cy="461665"/>
          </a:xfrm>
          <a:prstGeom prst="rect">
            <a:avLst/>
          </a:prstGeom>
        </p:spPr>
        <p:txBody>
          <a:bodyPr wrap="none">
            <a:spAutoFit/>
          </a:bodyPr>
          <a:lstStyle/>
          <a:p>
            <a:r>
              <a:rPr lang="zh-CN" altLang="en-US" sz="2400" dirty="0">
                <a:latin typeface="Calibri" panose="020F0502020204030204" pitchFamily="34" charset="0"/>
                <a:cs typeface="Calibri" panose="020F0502020204030204" pitchFamily="34" charset="0"/>
              </a:rPr>
              <a:t>Structure hazards</a:t>
            </a:r>
          </a:p>
        </p:txBody>
      </p:sp>
      <p:sp>
        <p:nvSpPr>
          <p:cNvPr id="9" name="矩形 8">
            <a:extLst>
              <a:ext uri="{FF2B5EF4-FFF2-40B4-BE49-F238E27FC236}">
                <a16:creationId xmlns:a16="http://schemas.microsoft.com/office/drawing/2014/main" id="{05378D06-D2B8-4BDE-B52D-29B802EBD88C}"/>
              </a:ext>
            </a:extLst>
          </p:cNvPr>
          <p:cNvSpPr/>
          <p:nvPr/>
        </p:nvSpPr>
        <p:spPr>
          <a:xfrm>
            <a:off x="1569222" y="3888406"/>
            <a:ext cx="1792478" cy="461665"/>
          </a:xfrm>
          <a:prstGeom prst="rect">
            <a:avLst/>
          </a:prstGeom>
        </p:spPr>
        <p:txBody>
          <a:bodyPr wrap="none">
            <a:spAutoFit/>
          </a:bodyPr>
          <a:lstStyle/>
          <a:p>
            <a:r>
              <a:rPr lang="zh-CN" altLang="en-US" sz="2400" dirty="0">
                <a:latin typeface="Calibri" panose="020F0502020204030204" pitchFamily="34" charset="0"/>
                <a:cs typeface="Calibri" panose="020F0502020204030204" pitchFamily="34" charset="0"/>
              </a:rPr>
              <a:t>Data hazard</a:t>
            </a:r>
            <a:r>
              <a:rPr lang="en-US" altLang="zh-CN" sz="2400" dirty="0">
                <a:latin typeface="Calibri" panose="020F0502020204030204" pitchFamily="34" charset="0"/>
                <a:cs typeface="Calibri" panose="020F0502020204030204" pitchFamily="34" charset="0"/>
              </a:rPr>
              <a:t>s</a:t>
            </a:r>
            <a:endParaRPr lang="zh-CN" altLang="en-US" sz="2400" dirty="0">
              <a:latin typeface="Calibri" panose="020F0502020204030204" pitchFamily="34" charset="0"/>
              <a:cs typeface="Calibri" panose="020F0502020204030204" pitchFamily="34" charset="0"/>
            </a:endParaRPr>
          </a:p>
        </p:txBody>
      </p:sp>
      <p:sp>
        <p:nvSpPr>
          <p:cNvPr id="10" name="矩形 9">
            <a:extLst>
              <a:ext uri="{FF2B5EF4-FFF2-40B4-BE49-F238E27FC236}">
                <a16:creationId xmlns:a16="http://schemas.microsoft.com/office/drawing/2014/main" id="{D31E51CF-6A74-4F84-987D-B20898FCC16F}"/>
              </a:ext>
            </a:extLst>
          </p:cNvPr>
          <p:cNvSpPr/>
          <p:nvPr/>
        </p:nvSpPr>
        <p:spPr>
          <a:xfrm>
            <a:off x="1569222" y="5637307"/>
            <a:ext cx="2134367" cy="461665"/>
          </a:xfrm>
          <a:prstGeom prst="rect">
            <a:avLst/>
          </a:prstGeom>
        </p:spPr>
        <p:txBody>
          <a:bodyPr wrap="none">
            <a:spAutoFit/>
          </a:bodyPr>
          <a:lstStyle/>
          <a:p>
            <a:r>
              <a:rPr lang="zh-CN" altLang="en-US" sz="2400" dirty="0">
                <a:latin typeface="Calibri" panose="020F0502020204030204" pitchFamily="34" charset="0"/>
                <a:cs typeface="Calibri" panose="020F0502020204030204" pitchFamily="34" charset="0"/>
              </a:rPr>
              <a:t>Control hazard</a:t>
            </a:r>
            <a:r>
              <a:rPr lang="en-US" altLang="zh-CN" sz="2400" dirty="0">
                <a:latin typeface="Calibri" panose="020F0502020204030204" pitchFamily="34" charset="0"/>
                <a:cs typeface="Calibri" panose="020F0502020204030204" pitchFamily="34" charset="0"/>
              </a:rPr>
              <a:t>s</a:t>
            </a:r>
            <a:endParaRPr lang="zh-CN" altLang="en-US" sz="2400" dirty="0">
              <a:latin typeface="Calibri" panose="020F0502020204030204" pitchFamily="34" charset="0"/>
              <a:cs typeface="Calibri" panose="020F0502020204030204" pitchFamily="34" charset="0"/>
            </a:endParaRPr>
          </a:p>
        </p:txBody>
      </p:sp>
      <p:sp>
        <p:nvSpPr>
          <p:cNvPr id="11" name="矩形 10">
            <a:extLst>
              <a:ext uri="{FF2B5EF4-FFF2-40B4-BE49-F238E27FC236}">
                <a16:creationId xmlns:a16="http://schemas.microsoft.com/office/drawing/2014/main" id="{B86CAB0F-D9F8-4C63-AA2A-2C8DB31FCBFD}"/>
              </a:ext>
            </a:extLst>
          </p:cNvPr>
          <p:cNvSpPr/>
          <p:nvPr/>
        </p:nvSpPr>
        <p:spPr>
          <a:xfrm>
            <a:off x="2757720" y="2743094"/>
            <a:ext cx="2879506" cy="369332"/>
          </a:xfrm>
          <a:prstGeom prst="rect">
            <a:avLst/>
          </a:prstGeom>
        </p:spPr>
        <p:txBody>
          <a:bodyPr wrap="none">
            <a:spAutoFit/>
          </a:bodyPr>
          <a:lstStyle/>
          <a:p>
            <a:r>
              <a:rPr lang="zh-CN" altLang="en-US" i="1" dirty="0">
                <a:latin typeface="Calibri" panose="020F0502020204030204" pitchFamily="34" charset="0"/>
                <a:cs typeface="Calibri" panose="020F0502020204030204" pitchFamily="34" charset="0"/>
              </a:rPr>
              <a:t>Conflict for use of a resource</a:t>
            </a:r>
          </a:p>
        </p:txBody>
      </p:sp>
      <p:sp>
        <p:nvSpPr>
          <p:cNvPr id="12" name="矩形: 圆角 11">
            <a:extLst>
              <a:ext uri="{FF2B5EF4-FFF2-40B4-BE49-F238E27FC236}">
                <a16:creationId xmlns:a16="http://schemas.microsoft.com/office/drawing/2014/main" id="{4FACE1E9-C1D7-4025-9CB2-EFD1BC492B95}"/>
              </a:ext>
            </a:extLst>
          </p:cNvPr>
          <p:cNvSpPr/>
          <p:nvPr/>
        </p:nvSpPr>
        <p:spPr>
          <a:xfrm>
            <a:off x="7617041" y="2299318"/>
            <a:ext cx="790112" cy="139379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6BB92C73-1249-492E-973F-8B5B587507B2}"/>
              </a:ext>
            </a:extLst>
          </p:cNvPr>
          <p:cNvCxnSpPr/>
          <p:nvPr/>
        </p:nvCxnSpPr>
        <p:spPr>
          <a:xfrm>
            <a:off x="7617041" y="3222594"/>
            <a:ext cx="7901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9CFDA3E8-AB40-445A-AE1E-C9D7B70A1EB7}"/>
              </a:ext>
            </a:extLst>
          </p:cNvPr>
          <p:cNvSpPr txBox="1"/>
          <p:nvPr/>
        </p:nvSpPr>
        <p:spPr>
          <a:xfrm>
            <a:off x="7714695" y="3259723"/>
            <a:ext cx="594804" cy="338554"/>
          </a:xfrm>
          <a:prstGeom prst="rect">
            <a:avLst/>
          </a:prstGeom>
          <a:noFill/>
        </p:spPr>
        <p:txBody>
          <a:bodyPr wrap="square" rtlCol="0">
            <a:spAutoFit/>
          </a:bodyPr>
          <a:lstStyle/>
          <a:p>
            <a:r>
              <a:rPr lang="en-US" altLang="zh-CN" sz="1600" dirty="0">
                <a:latin typeface="Calibri" panose="020F0502020204030204" pitchFamily="34" charset="0"/>
                <a:cs typeface="Calibri" panose="020F0502020204030204" pitchFamily="34" charset="0"/>
              </a:rPr>
              <a:t>Instr.</a:t>
            </a:r>
            <a:endParaRPr lang="zh-CN" altLang="en-US" sz="1600" dirty="0">
              <a:latin typeface="Calibri" panose="020F0502020204030204" pitchFamily="34" charset="0"/>
              <a:cs typeface="Calibri" panose="020F0502020204030204" pitchFamily="34" charset="0"/>
            </a:endParaRPr>
          </a:p>
        </p:txBody>
      </p:sp>
      <p:sp>
        <p:nvSpPr>
          <p:cNvPr id="16" name="文本框 15">
            <a:extLst>
              <a:ext uri="{FF2B5EF4-FFF2-40B4-BE49-F238E27FC236}">
                <a16:creationId xmlns:a16="http://schemas.microsoft.com/office/drawing/2014/main" id="{58643DEE-BB98-49DA-8884-DDB8C78D0A7B}"/>
              </a:ext>
            </a:extLst>
          </p:cNvPr>
          <p:cNvSpPr txBox="1"/>
          <p:nvPr/>
        </p:nvSpPr>
        <p:spPr>
          <a:xfrm>
            <a:off x="7714695" y="2638033"/>
            <a:ext cx="594804" cy="338554"/>
          </a:xfrm>
          <a:prstGeom prst="rect">
            <a:avLst/>
          </a:prstGeom>
          <a:noFill/>
        </p:spPr>
        <p:txBody>
          <a:bodyPr wrap="square" rtlCol="0">
            <a:spAutoFit/>
          </a:bodyPr>
          <a:lstStyle/>
          <a:p>
            <a:r>
              <a:rPr lang="en-US" altLang="zh-CN" sz="1600" dirty="0">
                <a:latin typeface="Calibri" panose="020F0502020204030204" pitchFamily="34" charset="0"/>
                <a:cs typeface="Calibri" panose="020F0502020204030204" pitchFamily="34" charset="0"/>
              </a:rPr>
              <a:t>data</a:t>
            </a:r>
            <a:endParaRPr lang="zh-CN" altLang="en-US" sz="1600" dirty="0">
              <a:latin typeface="Calibri" panose="020F0502020204030204" pitchFamily="34" charset="0"/>
              <a:cs typeface="Calibri" panose="020F0502020204030204" pitchFamily="34" charset="0"/>
            </a:endParaRPr>
          </a:p>
        </p:txBody>
      </p:sp>
      <p:cxnSp>
        <p:nvCxnSpPr>
          <p:cNvPr id="18" name="直接箭头连接符 17">
            <a:extLst>
              <a:ext uri="{FF2B5EF4-FFF2-40B4-BE49-F238E27FC236}">
                <a16:creationId xmlns:a16="http://schemas.microsoft.com/office/drawing/2014/main" id="{A1775DE5-4757-4FD3-A9AA-927D648B6E61}"/>
              </a:ext>
            </a:extLst>
          </p:cNvPr>
          <p:cNvCxnSpPr>
            <a:cxnSpLocks/>
          </p:cNvCxnSpPr>
          <p:nvPr/>
        </p:nvCxnSpPr>
        <p:spPr>
          <a:xfrm>
            <a:off x="6720396" y="3429000"/>
            <a:ext cx="89664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5AF63636-6F1D-4F0A-B75B-894657DEFE5A}"/>
              </a:ext>
            </a:extLst>
          </p:cNvPr>
          <p:cNvSpPr txBox="1"/>
          <p:nvPr/>
        </p:nvSpPr>
        <p:spPr>
          <a:xfrm>
            <a:off x="6991165" y="2976587"/>
            <a:ext cx="355107" cy="369330"/>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IF</a:t>
            </a:r>
            <a:endParaRPr lang="zh-CN" altLang="en-US" dirty="0">
              <a:latin typeface="Calibri" panose="020F0502020204030204" pitchFamily="34" charset="0"/>
              <a:cs typeface="Calibri" panose="020F0502020204030204" pitchFamily="34" charset="0"/>
            </a:endParaRPr>
          </a:p>
        </p:txBody>
      </p:sp>
      <p:cxnSp>
        <p:nvCxnSpPr>
          <p:cNvPr id="20" name="直接箭头连接符 19">
            <a:extLst>
              <a:ext uri="{FF2B5EF4-FFF2-40B4-BE49-F238E27FC236}">
                <a16:creationId xmlns:a16="http://schemas.microsoft.com/office/drawing/2014/main" id="{232D91F8-F0F8-4943-9CC9-B49E878926B4}"/>
              </a:ext>
            </a:extLst>
          </p:cNvPr>
          <p:cNvCxnSpPr>
            <a:cxnSpLocks/>
          </p:cNvCxnSpPr>
          <p:nvPr/>
        </p:nvCxnSpPr>
        <p:spPr>
          <a:xfrm>
            <a:off x="6720396" y="2601170"/>
            <a:ext cx="896645"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B1955E0D-FB1C-4DB9-9AD6-9994FF82DD57}"/>
              </a:ext>
            </a:extLst>
          </p:cNvPr>
          <p:cNvSpPr txBox="1"/>
          <p:nvPr/>
        </p:nvSpPr>
        <p:spPr>
          <a:xfrm>
            <a:off x="6720396" y="2123535"/>
            <a:ext cx="896645"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LW/SW</a:t>
            </a:r>
            <a:endParaRPr lang="zh-CN" altLang="en-US" dirty="0">
              <a:latin typeface="Calibri" panose="020F0502020204030204" pitchFamily="34" charset="0"/>
              <a:cs typeface="Calibri" panose="020F0502020204030204" pitchFamily="34" charset="0"/>
            </a:endParaRPr>
          </a:p>
        </p:txBody>
      </p:sp>
      <p:sp>
        <p:nvSpPr>
          <p:cNvPr id="25" name="禁止符 24">
            <a:extLst>
              <a:ext uri="{FF2B5EF4-FFF2-40B4-BE49-F238E27FC236}">
                <a16:creationId xmlns:a16="http://schemas.microsoft.com/office/drawing/2014/main" id="{407F266C-1F14-4899-A081-DDDD97BC17BF}"/>
              </a:ext>
            </a:extLst>
          </p:cNvPr>
          <p:cNvSpPr/>
          <p:nvPr/>
        </p:nvSpPr>
        <p:spPr>
          <a:xfrm>
            <a:off x="6709498" y="1969657"/>
            <a:ext cx="887141" cy="887141"/>
          </a:xfrm>
          <a:prstGeom prst="noSmoking">
            <a:avLst>
              <a:gd name="adj" fmla="val 6741"/>
            </a:avLst>
          </a:prstGeom>
          <a:solidFill>
            <a:srgbClr val="FFC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矩形 26">
            <a:extLst>
              <a:ext uri="{FF2B5EF4-FFF2-40B4-BE49-F238E27FC236}">
                <a16:creationId xmlns:a16="http://schemas.microsoft.com/office/drawing/2014/main" id="{E2D45357-C7C4-4850-A3C7-11710924276A}"/>
              </a:ext>
            </a:extLst>
          </p:cNvPr>
          <p:cNvSpPr/>
          <p:nvPr/>
        </p:nvSpPr>
        <p:spPr>
          <a:xfrm>
            <a:off x="5032159" y="4119238"/>
            <a:ext cx="1959006" cy="646331"/>
          </a:xfrm>
          <a:prstGeom prst="rect">
            <a:avLst/>
          </a:prstGeom>
        </p:spPr>
        <p:txBody>
          <a:bodyPr wrap="square">
            <a:spAutoFit/>
          </a:bodyPr>
          <a:lstStyle/>
          <a:p>
            <a:r>
              <a:rPr lang="zh-CN" altLang="en-US" dirty="0"/>
              <a:t>add $s0, $t0, $t1</a:t>
            </a:r>
          </a:p>
          <a:p>
            <a:r>
              <a:rPr lang="zh-CN" altLang="en-US" dirty="0"/>
              <a:t>sub $t2, $s0, $t3</a:t>
            </a:r>
          </a:p>
        </p:txBody>
      </p:sp>
      <p:pic>
        <p:nvPicPr>
          <p:cNvPr id="28" name="图片 27">
            <a:extLst>
              <a:ext uri="{FF2B5EF4-FFF2-40B4-BE49-F238E27FC236}">
                <a16:creationId xmlns:a16="http://schemas.microsoft.com/office/drawing/2014/main" id="{47F4A09A-6396-4B6A-8716-CDD705F6DC66}"/>
              </a:ext>
            </a:extLst>
          </p:cNvPr>
          <p:cNvPicPr>
            <a:picLocks noChangeAspect="1"/>
          </p:cNvPicPr>
          <p:nvPr/>
        </p:nvPicPr>
        <p:blipFill>
          <a:blip r:embed="rId2"/>
          <a:stretch>
            <a:fillRect/>
          </a:stretch>
        </p:blipFill>
        <p:spPr>
          <a:xfrm>
            <a:off x="7300652" y="4050424"/>
            <a:ext cx="4118741" cy="1477375"/>
          </a:xfrm>
          <a:prstGeom prst="rect">
            <a:avLst/>
          </a:prstGeom>
        </p:spPr>
      </p:pic>
      <p:sp>
        <p:nvSpPr>
          <p:cNvPr id="29" name="矩形 28">
            <a:extLst>
              <a:ext uri="{FF2B5EF4-FFF2-40B4-BE49-F238E27FC236}">
                <a16:creationId xmlns:a16="http://schemas.microsoft.com/office/drawing/2014/main" id="{D3C8041E-B047-4787-93AD-269FA3F3FCF9}"/>
              </a:ext>
            </a:extLst>
          </p:cNvPr>
          <p:cNvSpPr/>
          <p:nvPr/>
        </p:nvSpPr>
        <p:spPr>
          <a:xfrm>
            <a:off x="2757720" y="6255101"/>
            <a:ext cx="6969234" cy="369332"/>
          </a:xfrm>
          <a:prstGeom prst="rect">
            <a:avLst/>
          </a:prstGeom>
        </p:spPr>
        <p:txBody>
          <a:bodyPr wrap="square">
            <a:spAutoFit/>
          </a:bodyPr>
          <a:lstStyle/>
          <a:p>
            <a:r>
              <a:rPr lang="zh-CN" altLang="en-US" i="1" dirty="0">
                <a:latin typeface="Calibri" panose="020F0502020204030204" pitchFamily="34" charset="0"/>
                <a:cs typeface="Calibri" panose="020F0502020204030204" pitchFamily="34" charset="0"/>
              </a:rPr>
              <a:t>Wait until branch outcome determined before fetching next instruction</a:t>
            </a:r>
          </a:p>
        </p:txBody>
      </p:sp>
      <p:sp>
        <p:nvSpPr>
          <p:cNvPr id="30" name="矩形 29">
            <a:extLst>
              <a:ext uri="{FF2B5EF4-FFF2-40B4-BE49-F238E27FC236}">
                <a16:creationId xmlns:a16="http://schemas.microsoft.com/office/drawing/2014/main" id="{6530A5F4-0815-42E0-937E-A1FA9F3FC504}"/>
              </a:ext>
            </a:extLst>
          </p:cNvPr>
          <p:cNvSpPr/>
          <p:nvPr/>
        </p:nvSpPr>
        <p:spPr>
          <a:xfrm>
            <a:off x="8961476" y="2299318"/>
            <a:ext cx="3200494" cy="1200329"/>
          </a:xfrm>
          <a:prstGeom prst="rect">
            <a:avLst/>
          </a:prstGeom>
        </p:spPr>
        <p:txBody>
          <a:bodyPr wrap="square">
            <a:spAutoFit/>
          </a:bodyPr>
          <a:lstStyle/>
          <a:p>
            <a:r>
              <a:rPr lang="zh-CN" altLang="en-US" i="1" dirty="0">
                <a:latin typeface="Calibri" panose="020F0502020204030204" pitchFamily="34" charset="0"/>
                <a:cs typeface="Calibri" panose="020F0502020204030204" pitchFamily="34" charset="0"/>
              </a:rPr>
              <a:t>Pipelined datapaths require separate instruction/data memories or separate instruction/data caches</a:t>
            </a:r>
            <a:r>
              <a:rPr lang="en-US" altLang="zh-CN" i="1" dirty="0">
                <a:latin typeface="Calibri" panose="020F0502020204030204" pitchFamily="34" charset="0"/>
                <a:cs typeface="Calibri" panose="020F0502020204030204" pitchFamily="34" charset="0"/>
              </a:rPr>
              <a:t>.</a:t>
            </a:r>
            <a:endParaRPr lang="zh-CN" altLang="en-US"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675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par>
                                <p:cTn id="51" presetID="10" presetClass="entr" presetSubtype="0"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fade">
                                      <p:cBhvr>
                                        <p:cTn id="73" dur="500"/>
                                        <p:tgtEl>
                                          <p:spTgt spid="2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fade">
                                      <p:cBhvr>
                                        <p:cTn id="7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9" grpId="0"/>
      <p:bldP spid="10" grpId="0"/>
      <p:bldP spid="11" grpId="0"/>
      <p:bldP spid="12" grpId="0" animBg="1"/>
      <p:bldP spid="15" grpId="0"/>
      <p:bldP spid="16" grpId="0"/>
      <p:bldP spid="19" grpId="0"/>
      <p:bldP spid="21" grpId="0"/>
      <p:bldP spid="25" grpId="0" animBg="1"/>
      <p:bldP spid="27" grpId="0"/>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第五个知识点：</a:t>
            </a:r>
            <a:endParaRPr lang="en-US" altLang="zh-CN" sz="2400" dirty="0">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6EA114C4-70C4-4E19-B7BD-2C7E50EEE6B4}"/>
              </a:ext>
            </a:extLst>
          </p:cNvPr>
          <p:cNvSpPr/>
          <p:nvPr/>
        </p:nvSpPr>
        <p:spPr>
          <a:xfrm>
            <a:off x="825953" y="798977"/>
            <a:ext cx="1597873" cy="461665"/>
          </a:xfrm>
          <a:prstGeom prst="rect">
            <a:avLst/>
          </a:prstGeom>
        </p:spPr>
        <p:txBody>
          <a:bodyPr wrap="none">
            <a:spAutoFit/>
          </a:bodyPr>
          <a:lstStyle/>
          <a:p>
            <a:r>
              <a:rPr lang="en-US" altLang="zh-CN" sz="2400" dirty="0">
                <a:latin typeface="Calibri" panose="020F0502020204030204" pitchFamily="34" charset="0"/>
                <a:cs typeface="Calibri" panose="020F0502020204030204" pitchFamily="34" charset="0"/>
              </a:rPr>
              <a:t>Forwarding</a:t>
            </a:r>
            <a:endParaRPr lang="zh-CN" altLang="en-US" sz="2400" dirty="0">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DBA7128D-CE99-4DF6-965E-73EE174EC258}"/>
              </a:ext>
            </a:extLst>
          </p:cNvPr>
          <p:cNvPicPr>
            <a:picLocks noChangeAspect="1"/>
          </p:cNvPicPr>
          <p:nvPr/>
        </p:nvPicPr>
        <p:blipFill>
          <a:blip r:embed="rId2"/>
          <a:stretch>
            <a:fillRect/>
          </a:stretch>
        </p:blipFill>
        <p:spPr>
          <a:xfrm>
            <a:off x="2716237" y="1786132"/>
            <a:ext cx="6759526" cy="2362405"/>
          </a:xfrm>
          <a:prstGeom prst="rect">
            <a:avLst/>
          </a:prstGeom>
        </p:spPr>
      </p:pic>
      <p:sp>
        <p:nvSpPr>
          <p:cNvPr id="5" name="矩形 4">
            <a:extLst>
              <a:ext uri="{FF2B5EF4-FFF2-40B4-BE49-F238E27FC236}">
                <a16:creationId xmlns:a16="http://schemas.microsoft.com/office/drawing/2014/main" id="{A7E5B5C2-FFB2-4D98-B9FA-A7952D230C58}"/>
              </a:ext>
            </a:extLst>
          </p:cNvPr>
          <p:cNvSpPr/>
          <p:nvPr/>
        </p:nvSpPr>
        <p:spPr>
          <a:xfrm>
            <a:off x="2488706" y="5280245"/>
            <a:ext cx="7738369" cy="830997"/>
          </a:xfrm>
          <a:prstGeom prst="rect">
            <a:avLst/>
          </a:prstGeom>
        </p:spPr>
        <p:txBody>
          <a:bodyPr wrap="square">
            <a:spAutoFit/>
          </a:bodyPr>
          <a:lstStyle/>
          <a:p>
            <a:r>
              <a:rPr lang="zh-CN" altLang="en-US" sz="2400" dirty="0">
                <a:latin typeface="Calibri" panose="020F0502020204030204" pitchFamily="34" charset="0"/>
                <a:cs typeface="Calibri" panose="020F0502020204030204" pitchFamily="34" charset="0"/>
              </a:rPr>
              <a:t>Adding extra hardware to retrieve the missing item early from the internal resources is called </a:t>
            </a:r>
            <a:r>
              <a:rPr lang="zh-CN" altLang="en-US" sz="2400" dirty="0">
                <a:solidFill>
                  <a:srgbClr val="C00000"/>
                </a:solidFill>
                <a:latin typeface="Calibri" panose="020F0502020204030204" pitchFamily="34" charset="0"/>
                <a:cs typeface="Calibri" panose="020F0502020204030204" pitchFamily="34" charset="0"/>
              </a:rPr>
              <a:t>forwarding</a:t>
            </a:r>
            <a:r>
              <a:rPr lang="zh-CN" altLang="en-US" sz="2400" dirty="0">
                <a:latin typeface="Calibri" panose="020F0502020204030204" pitchFamily="34" charset="0"/>
                <a:cs typeface="Calibri" panose="020F0502020204030204" pitchFamily="34" charset="0"/>
              </a:rPr>
              <a:t> or </a:t>
            </a:r>
            <a:r>
              <a:rPr lang="zh-CN" altLang="en-US" sz="2400" dirty="0">
                <a:solidFill>
                  <a:srgbClr val="C00000"/>
                </a:solidFill>
                <a:latin typeface="Calibri" panose="020F0502020204030204" pitchFamily="34" charset="0"/>
                <a:cs typeface="Calibri" panose="020F0502020204030204" pitchFamily="34" charset="0"/>
              </a:rPr>
              <a:t>bypassing</a:t>
            </a:r>
            <a:r>
              <a:rPr lang="zh-CN" altLang="en-US" sz="2400" dirty="0">
                <a:latin typeface="Calibri" panose="020F0502020204030204" pitchFamily="34" charset="0"/>
                <a:cs typeface="Calibri" panose="020F0502020204030204" pitchFamily="34" charset="0"/>
              </a:rPr>
              <a:t>.</a:t>
            </a:r>
          </a:p>
        </p:txBody>
      </p:sp>
      <p:sp>
        <p:nvSpPr>
          <p:cNvPr id="6" name="矩形 5">
            <a:extLst>
              <a:ext uri="{FF2B5EF4-FFF2-40B4-BE49-F238E27FC236}">
                <a16:creationId xmlns:a16="http://schemas.microsoft.com/office/drawing/2014/main" id="{F05011BA-2F07-4F1D-A828-8103D19E6387}"/>
              </a:ext>
            </a:extLst>
          </p:cNvPr>
          <p:cNvSpPr/>
          <p:nvPr/>
        </p:nvSpPr>
        <p:spPr>
          <a:xfrm>
            <a:off x="4252730" y="4529725"/>
            <a:ext cx="4210320" cy="369332"/>
          </a:xfrm>
          <a:prstGeom prst="rect">
            <a:avLst/>
          </a:prstGeom>
        </p:spPr>
        <p:txBody>
          <a:bodyPr wrap="none">
            <a:spAutoFit/>
          </a:bodyPr>
          <a:lstStyle/>
          <a:p>
            <a:r>
              <a:rPr lang="zh-CN" altLang="en-US" dirty="0">
                <a:latin typeface="Calibri" panose="020F0502020204030204" pitchFamily="34" charset="0"/>
                <a:cs typeface="Calibri" panose="020F0502020204030204" pitchFamily="34" charset="0"/>
              </a:rPr>
              <a:t>Requires extra connections in the datapath</a:t>
            </a:r>
          </a:p>
        </p:txBody>
      </p:sp>
    </p:spTree>
    <p:extLst>
      <p:ext uri="{BB962C8B-B14F-4D97-AF65-F5344CB8AC3E}">
        <p14:creationId xmlns:p14="http://schemas.microsoft.com/office/powerpoint/2010/main" val="1360200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第五个知识点：</a:t>
            </a:r>
            <a:endParaRPr lang="en-US" altLang="zh-CN" sz="2400" dirty="0">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6EA114C4-70C4-4E19-B7BD-2C7E50EEE6B4}"/>
              </a:ext>
            </a:extLst>
          </p:cNvPr>
          <p:cNvSpPr/>
          <p:nvPr/>
        </p:nvSpPr>
        <p:spPr>
          <a:xfrm>
            <a:off x="825953" y="798977"/>
            <a:ext cx="1597873" cy="461665"/>
          </a:xfrm>
          <a:prstGeom prst="rect">
            <a:avLst/>
          </a:prstGeom>
        </p:spPr>
        <p:txBody>
          <a:bodyPr wrap="none">
            <a:spAutoFit/>
          </a:bodyPr>
          <a:lstStyle/>
          <a:p>
            <a:r>
              <a:rPr lang="en-US" altLang="zh-CN" sz="2400" dirty="0">
                <a:latin typeface="Calibri" panose="020F0502020204030204" pitchFamily="34" charset="0"/>
                <a:cs typeface="Calibri" panose="020F0502020204030204" pitchFamily="34" charset="0"/>
              </a:rPr>
              <a:t>Forwarding</a:t>
            </a:r>
            <a:endParaRPr lang="zh-CN" altLang="en-US" sz="2400" dirty="0">
              <a:latin typeface="Calibri" panose="020F0502020204030204" pitchFamily="34" charset="0"/>
              <a:cs typeface="Calibri" panose="020F0502020204030204" pitchFamily="34" charset="0"/>
            </a:endParaRPr>
          </a:p>
        </p:txBody>
      </p:sp>
      <p:pic>
        <p:nvPicPr>
          <p:cNvPr id="2" name="图片 1">
            <a:extLst>
              <a:ext uri="{FF2B5EF4-FFF2-40B4-BE49-F238E27FC236}">
                <a16:creationId xmlns:a16="http://schemas.microsoft.com/office/drawing/2014/main" id="{8D6A454F-07A1-4668-A326-D217E37DCA76}"/>
              </a:ext>
            </a:extLst>
          </p:cNvPr>
          <p:cNvPicPr>
            <a:picLocks noChangeAspect="1"/>
          </p:cNvPicPr>
          <p:nvPr/>
        </p:nvPicPr>
        <p:blipFill>
          <a:blip r:embed="rId2"/>
          <a:stretch>
            <a:fillRect/>
          </a:stretch>
        </p:blipFill>
        <p:spPr>
          <a:xfrm>
            <a:off x="2544772" y="1780671"/>
            <a:ext cx="7102455" cy="2888230"/>
          </a:xfrm>
          <a:prstGeom prst="rect">
            <a:avLst/>
          </a:prstGeom>
        </p:spPr>
      </p:pic>
      <p:sp>
        <p:nvSpPr>
          <p:cNvPr id="4" name="矩形 3">
            <a:extLst>
              <a:ext uri="{FF2B5EF4-FFF2-40B4-BE49-F238E27FC236}">
                <a16:creationId xmlns:a16="http://schemas.microsoft.com/office/drawing/2014/main" id="{DA89A770-5BE1-405D-B599-D06ADFBC525F}"/>
              </a:ext>
            </a:extLst>
          </p:cNvPr>
          <p:cNvSpPr/>
          <p:nvPr/>
        </p:nvSpPr>
        <p:spPr>
          <a:xfrm>
            <a:off x="2544772" y="5280865"/>
            <a:ext cx="7640715" cy="830997"/>
          </a:xfrm>
          <a:prstGeom prst="rect">
            <a:avLst/>
          </a:prstGeom>
        </p:spPr>
        <p:txBody>
          <a:bodyPr wrap="square">
            <a:spAutoFit/>
          </a:bodyPr>
          <a:lstStyle/>
          <a:p>
            <a:r>
              <a:rPr lang="zh-CN" altLang="en-US" sz="2400" dirty="0">
                <a:latin typeface="Calibri" panose="020F0502020204030204" pitchFamily="34" charset="0"/>
                <a:cs typeface="Calibri" panose="020F0502020204030204" pitchFamily="34" charset="0"/>
              </a:rPr>
              <a:t>We need </a:t>
            </a:r>
            <a:r>
              <a:rPr lang="zh-CN" altLang="en-US" sz="2400" dirty="0">
                <a:solidFill>
                  <a:srgbClr val="C00000"/>
                </a:solidFill>
                <a:latin typeface="Calibri" panose="020F0502020204030204" pitchFamily="34" charset="0"/>
                <a:cs typeface="Calibri" panose="020F0502020204030204" pitchFamily="34" charset="0"/>
              </a:rPr>
              <a:t>a stall </a:t>
            </a:r>
            <a:r>
              <a:rPr lang="zh-CN" altLang="en-US" sz="2400" dirty="0">
                <a:latin typeface="Calibri" panose="020F0502020204030204" pitchFamily="34" charset="0"/>
                <a:cs typeface="Calibri" panose="020F0502020204030204" pitchFamily="34" charset="0"/>
              </a:rPr>
              <a:t>even with forwarding when </a:t>
            </a:r>
            <a:r>
              <a:rPr lang="zh-CN" altLang="en-US" sz="2400" dirty="0">
                <a:solidFill>
                  <a:srgbClr val="00B0F0"/>
                </a:solidFill>
                <a:latin typeface="Calibri" panose="020F0502020204030204" pitchFamily="34" charset="0"/>
                <a:cs typeface="Calibri" panose="020F0502020204030204" pitchFamily="34" charset="0"/>
              </a:rPr>
              <a:t>an R-format instruction following a load tries to use the data</a:t>
            </a:r>
            <a:r>
              <a:rPr lang="zh-CN" altLang="en-US" sz="24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788671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第五个知识点：</a:t>
            </a:r>
            <a:endParaRPr lang="en-US" altLang="zh-CN" sz="2400" dirty="0">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6EA114C4-70C4-4E19-B7BD-2C7E50EEE6B4}"/>
              </a:ext>
            </a:extLst>
          </p:cNvPr>
          <p:cNvSpPr/>
          <p:nvPr/>
        </p:nvSpPr>
        <p:spPr>
          <a:xfrm>
            <a:off x="825953" y="798977"/>
            <a:ext cx="1597873" cy="461665"/>
          </a:xfrm>
          <a:prstGeom prst="rect">
            <a:avLst/>
          </a:prstGeom>
        </p:spPr>
        <p:txBody>
          <a:bodyPr wrap="none">
            <a:spAutoFit/>
          </a:bodyPr>
          <a:lstStyle/>
          <a:p>
            <a:r>
              <a:rPr lang="en-US" altLang="zh-CN" sz="2400" dirty="0">
                <a:latin typeface="Calibri" panose="020F0502020204030204" pitchFamily="34" charset="0"/>
                <a:cs typeface="Calibri" panose="020F0502020204030204" pitchFamily="34" charset="0"/>
              </a:rPr>
              <a:t>Forwarding</a:t>
            </a:r>
            <a:endParaRPr lang="zh-CN" altLang="en-US" sz="2400" dirty="0">
              <a:latin typeface="Calibri" panose="020F0502020204030204" pitchFamily="34" charset="0"/>
              <a:cs typeface="Calibri" panose="020F0502020204030204" pitchFamily="34" charset="0"/>
            </a:endParaRPr>
          </a:p>
        </p:txBody>
      </p:sp>
      <p:sp>
        <p:nvSpPr>
          <p:cNvPr id="3" name="矩形 2">
            <a:extLst>
              <a:ext uri="{FF2B5EF4-FFF2-40B4-BE49-F238E27FC236}">
                <a16:creationId xmlns:a16="http://schemas.microsoft.com/office/drawing/2014/main" id="{7E8B20DB-53B6-4E06-9508-75F27DAF7B7E}"/>
              </a:ext>
            </a:extLst>
          </p:cNvPr>
          <p:cNvSpPr/>
          <p:nvPr/>
        </p:nvSpPr>
        <p:spPr>
          <a:xfrm>
            <a:off x="3344839" y="1260642"/>
            <a:ext cx="4725717" cy="523220"/>
          </a:xfrm>
          <a:prstGeom prst="rect">
            <a:avLst/>
          </a:prstGeom>
        </p:spPr>
        <p:txBody>
          <a:bodyPr wrap="none">
            <a:spAutoFit/>
          </a:bodyPr>
          <a:lstStyle/>
          <a:p>
            <a:r>
              <a:rPr lang="zh-CN" altLang="en-US" sz="2800" dirty="0">
                <a:latin typeface="Calibri" panose="020F0502020204030204" pitchFamily="34" charset="0"/>
                <a:cs typeface="Calibri" panose="020F0502020204030204" pitchFamily="34" charset="0"/>
              </a:rPr>
              <a:t>Code Scheduling to Avoid Stalls</a:t>
            </a:r>
          </a:p>
        </p:txBody>
      </p:sp>
      <p:pic>
        <p:nvPicPr>
          <p:cNvPr id="5" name="图片 4">
            <a:extLst>
              <a:ext uri="{FF2B5EF4-FFF2-40B4-BE49-F238E27FC236}">
                <a16:creationId xmlns:a16="http://schemas.microsoft.com/office/drawing/2014/main" id="{02352B0F-0123-4167-AE04-128E1DE31AD0}"/>
              </a:ext>
            </a:extLst>
          </p:cNvPr>
          <p:cNvPicPr>
            <a:picLocks noChangeAspect="1"/>
          </p:cNvPicPr>
          <p:nvPr/>
        </p:nvPicPr>
        <p:blipFill>
          <a:blip r:embed="rId2"/>
          <a:stretch>
            <a:fillRect/>
          </a:stretch>
        </p:blipFill>
        <p:spPr>
          <a:xfrm>
            <a:off x="2722758" y="2390080"/>
            <a:ext cx="6515665" cy="4099915"/>
          </a:xfrm>
          <a:prstGeom prst="rect">
            <a:avLst/>
          </a:prstGeom>
        </p:spPr>
      </p:pic>
    </p:spTree>
    <p:extLst>
      <p:ext uri="{BB962C8B-B14F-4D97-AF65-F5344CB8AC3E}">
        <p14:creationId xmlns:p14="http://schemas.microsoft.com/office/powerpoint/2010/main" val="3601139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第六个知识点：</a:t>
            </a:r>
            <a:endParaRPr lang="en-US" altLang="zh-CN" sz="2400" dirty="0">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6EA114C4-70C4-4E19-B7BD-2C7E50EEE6B4}"/>
              </a:ext>
            </a:extLst>
          </p:cNvPr>
          <p:cNvSpPr/>
          <p:nvPr/>
        </p:nvSpPr>
        <p:spPr>
          <a:xfrm>
            <a:off x="825953" y="798977"/>
            <a:ext cx="2397708" cy="461665"/>
          </a:xfrm>
          <a:prstGeom prst="rect">
            <a:avLst/>
          </a:prstGeom>
        </p:spPr>
        <p:txBody>
          <a:bodyPr wrap="none">
            <a:spAutoFit/>
          </a:bodyPr>
          <a:lstStyle/>
          <a:p>
            <a:r>
              <a:rPr lang="en-US" altLang="zh-CN" sz="2400" dirty="0">
                <a:latin typeface="Calibri" panose="020F0502020204030204" pitchFamily="34" charset="0"/>
                <a:cs typeface="Calibri" panose="020F0502020204030204" pitchFamily="34" charset="0"/>
              </a:rPr>
              <a:t>Branch Prediction</a:t>
            </a:r>
            <a:endParaRPr lang="zh-CN" altLang="en-US" sz="2400" dirty="0">
              <a:latin typeface="Calibri" panose="020F0502020204030204" pitchFamily="34" charset="0"/>
              <a:cs typeface="Calibri" panose="020F0502020204030204" pitchFamily="34" charset="0"/>
            </a:endParaRPr>
          </a:p>
        </p:txBody>
      </p:sp>
      <p:pic>
        <p:nvPicPr>
          <p:cNvPr id="2" name="图片 1">
            <a:extLst>
              <a:ext uri="{FF2B5EF4-FFF2-40B4-BE49-F238E27FC236}">
                <a16:creationId xmlns:a16="http://schemas.microsoft.com/office/drawing/2014/main" id="{50566356-8D61-4F2C-B319-2627189524BD}"/>
              </a:ext>
            </a:extLst>
          </p:cNvPr>
          <p:cNvPicPr>
            <a:picLocks noChangeAspect="1"/>
          </p:cNvPicPr>
          <p:nvPr/>
        </p:nvPicPr>
        <p:blipFill>
          <a:blip r:embed="rId2"/>
          <a:stretch>
            <a:fillRect/>
          </a:stretch>
        </p:blipFill>
        <p:spPr>
          <a:xfrm>
            <a:off x="2358656" y="1780894"/>
            <a:ext cx="6675698" cy="2621507"/>
          </a:xfrm>
          <a:prstGeom prst="rect">
            <a:avLst/>
          </a:prstGeom>
        </p:spPr>
      </p:pic>
      <p:sp>
        <p:nvSpPr>
          <p:cNvPr id="4" name="矩形 3">
            <a:extLst>
              <a:ext uri="{FF2B5EF4-FFF2-40B4-BE49-F238E27FC236}">
                <a16:creationId xmlns:a16="http://schemas.microsoft.com/office/drawing/2014/main" id="{DA458418-8415-4B3E-A17A-CFBB19E923A6}"/>
              </a:ext>
            </a:extLst>
          </p:cNvPr>
          <p:cNvSpPr/>
          <p:nvPr/>
        </p:nvSpPr>
        <p:spPr>
          <a:xfrm>
            <a:off x="2408808" y="5528871"/>
            <a:ext cx="7374384" cy="400110"/>
          </a:xfrm>
          <a:prstGeom prst="rect">
            <a:avLst/>
          </a:prstGeom>
        </p:spPr>
        <p:txBody>
          <a:bodyPr wrap="square">
            <a:spAutoFit/>
          </a:bodyPr>
          <a:lstStyle/>
          <a:p>
            <a:r>
              <a:rPr lang="zh-CN" altLang="en-US" sz="2000" dirty="0">
                <a:latin typeface="Calibri" panose="020F0502020204030204" pitchFamily="34" charset="0"/>
                <a:cs typeface="Calibri" panose="020F0502020204030204" pitchFamily="34" charset="0"/>
              </a:rPr>
              <a:t>Predicting that branches are not taken as a solution to control hazard.</a:t>
            </a:r>
          </a:p>
        </p:txBody>
      </p:sp>
    </p:spTree>
    <p:extLst>
      <p:ext uri="{BB962C8B-B14F-4D97-AF65-F5344CB8AC3E}">
        <p14:creationId xmlns:p14="http://schemas.microsoft.com/office/powerpoint/2010/main" val="32833260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TotalTime>
  <Words>2730</Words>
  <Application>Microsoft Office PowerPoint</Application>
  <PresentationFormat>宽屏</PresentationFormat>
  <Paragraphs>364</Paragraphs>
  <Slides>32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等线</vt:lpstr>
      <vt:lpstr>等线 Light</vt:lpstr>
      <vt:lpstr>宋体</vt:lpstr>
      <vt:lpstr>Arial</vt:lpstr>
      <vt:lpstr>Calibri</vt:lpstr>
      <vt:lpstr>Cambria Math</vt:lpstr>
      <vt:lpstr>Times New Roman</vt:lpstr>
      <vt:lpstr>Office 主题​​</vt:lpstr>
      <vt:lpstr>计算机组成原理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dc:title>
  <dc:creator>yancey323@outlook.com</dc:creator>
  <cp:lastModifiedBy>yancey323@outlook.com</cp:lastModifiedBy>
  <cp:revision>78</cp:revision>
  <dcterms:created xsi:type="dcterms:W3CDTF">2018-03-21T08:56:39Z</dcterms:created>
  <dcterms:modified xsi:type="dcterms:W3CDTF">2018-05-11T11:35:12Z</dcterms:modified>
</cp:coreProperties>
</file>