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9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82" r:id="rId26"/>
    <p:sldId id="283" r:id="rId27"/>
    <p:sldId id="284" r:id="rId28"/>
    <p:sldId id="285" r:id="rId29"/>
    <p:sldId id="298" r:id="rId30"/>
    <p:sldId id="299" r:id="rId31"/>
    <p:sldId id="286" r:id="rId32"/>
    <p:sldId id="287" r:id="rId33"/>
    <p:sldId id="288" r:id="rId34"/>
    <p:sldId id="289" r:id="rId35"/>
    <p:sldId id="300" r:id="rId36"/>
    <p:sldId id="290" r:id="rId37"/>
    <p:sldId id="291" r:id="rId38"/>
    <p:sldId id="292" r:id="rId39"/>
    <p:sldId id="293" r:id="rId40"/>
    <p:sldId id="294" r:id="rId41"/>
    <p:sldId id="295" r:id="rId42"/>
    <p:sldId id="296" r:id="rId43"/>
    <p:sldId id="279" r:id="rId44"/>
    <p:sldId id="280" r:id="rId45"/>
    <p:sldId id="281" r:id="rId4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D5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ABF368-FF11-4851-8E55-85E4E5EE613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52DEADE-42F3-43B5-812C-52A8C52983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3FDD95C-A66F-4A64-B82B-54C7C5F2A123}"/>
              </a:ext>
            </a:extLst>
          </p:cNvPr>
          <p:cNvSpPr>
            <a:spLocks noGrp="1"/>
          </p:cNvSpPr>
          <p:nvPr>
            <p:ph type="dt" sz="half" idx="10"/>
          </p:nvPr>
        </p:nvSpPr>
        <p:spPr/>
        <p:txBody>
          <a:bodyPr/>
          <a:lstStyle/>
          <a:p>
            <a:fld id="{A7F11998-1B71-4703-9660-A017E79600DA}" type="datetimeFigureOut">
              <a:rPr lang="zh-CN" altLang="en-US" smtClean="0"/>
              <a:t>2018/6/8</a:t>
            </a:fld>
            <a:endParaRPr lang="zh-CN" altLang="en-US"/>
          </a:p>
        </p:txBody>
      </p:sp>
      <p:sp>
        <p:nvSpPr>
          <p:cNvPr id="5" name="页脚占位符 4">
            <a:extLst>
              <a:ext uri="{FF2B5EF4-FFF2-40B4-BE49-F238E27FC236}">
                <a16:creationId xmlns:a16="http://schemas.microsoft.com/office/drawing/2014/main" id="{FF65BE45-A3A2-4875-ABD4-FA5B22FFF09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5F37677-A483-4EDA-8C73-46091EA75BC5}"/>
              </a:ext>
            </a:extLst>
          </p:cNvPr>
          <p:cNvSpPr>
            <a:spLocks noGrp="1"/>
          </p:cNvSpPr>
          <p:nvPr>
            <p:ph type="sldNum" sz="quarter" idx="12"/>
          </p:nvPr>
        </p:nvSpPr>
        <p:spPr/>
        <p:txBody>
          <a:bodyPr/>
          <a:lstStyle/>
          <a:p>
            <a:fld id="{4B8116E4-94D2-4CEB-B611-6D94929F6DFF}" type="slidenum">
              <a:rPr lang="zh-CN" altLang="en-US" smtClean="0"/>
              <a:t>‹#›</a:t>
            </a:fld>
            <a:endParaRPr lang="zh-CN" altLang="en-US"/>
          </a:p>
        </p:txBody>
      </p:sp>
    </p:spTree>
    <p:extLst>
      <p:ext uri="{BB962C8B-B14F-4D97-AF65-F5344CB8AC3E}">
        <p14:creationId xmlns:p14="http://schemas.microsoft.com/office/powerpoint/2010/main" val="9394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F68FF9-D779-4DB0-A0A5-70E8B1FE847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E3626D6-83A0-4907-8E52-F13BB0A8E124}"/>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19FCA8C-795F-4411-A824-22E89897A68F}"/>
              </a:ext>
            </a:extLst>
          </p:cNvPr>
          <p:cNvSpPr>
            <a:spLocks noGrp="1"/>
          </p:cNvSpPr>
          <p:nvPr>
            <p:ph type="dt" sz="half" idx="10"/>
          </p:nvPr>
        </p:nvSpPr>
        <p:spPr/>
        <p:txBody>
          <a:bodyPr/>
          <a:lstStyle/>
          <a:p>
            <a:fld id="{A7F11998-1B71-4703-9660-A017E79600DA}" type="datetimeFigureOut">
              <a:rPr lang="zh-CN" altLang="en-US" smtClean="0"/>
              <a:t>2018/6/8</a:t>
            </a:fld>
            <a:endParaRPr lang="zh-CN" altLang="en-US"/>
          </a:p>
        </p:txBody>
      </p:sp>
      <p:sp>
        <p:nvSpPr>
          <p:cNvPr id="5" name="页脚占位符 4">
            <a:extLst>
              <a:ext uri="{FF2B5EF4-FFF2-40B4-BE49-F238E27FC236}">
                <a16:creationId xmlns:a16="http://schemas.microsoft.com/office/drawing/2014/main" id="{77EC2044-D44F-4A67-AF6B-2F3792676CD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B04E4CE-BB22-4AC9-AB2C-286F3FAA1AE9}"/>
              </a:ext>
            </a:extLst>
          </p:cNvPr>
          <p:cNvSpPr>
            <a:spLocks noGrp="1"/>
          </p:cNvSpPr>
          <p:nvPr>
            <p:ph type="sldNum" sz="quarter" idx="12"/>
          </p:nvPr>
        </p:nvSpPr>
        <p:spPr/>
        <p:txBody>
          <a:bodyPr/>
          <a:lstStyle/>
          <a:p>
            <a:fld id="{4B8116E4-94D2-4CEB-B611-6D94929F6DFF}" type="slidenum">
              <a:rPr lang="zh-CN" altLang="en-US" smtClean="0"/>
              <a:t>‹#›</a:t>
            </a:fld>
            <a:endParaRPr lang="zh-CN" altLang="en-US"/>
          </a:p>
        </p:txBody>
      </p:sp>
    </p:spTree>
    <p:extLst>
      <p:ext uri="{BB962C8B-B14F-4D97-AF65-F5344CB8AC3E}">
        <p14:creationId xmlns:p14="http://schemas.microsoft.com/office/powerpoint/2010/main" val="3540935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190346B-B382-450D-81BD-326F9FD2EC8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99A88FC-12D1-4978-9709-511105DC67F3}"/>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94987CB-E0A6-4767-BACA-4E95E9D0FD0C}"/>
              </a:ext>
            </a:extLst>
          </p:cNvPr>
          <p:cNvSpPr>
            <a:spLocks noGrp="1"/>
          </p:cNvSpPr>
          <p:nvPr>
            <p:ph type="dt" sz="half" idx="10"/>
          </p:nvPr>
        </p:nvSpPr>
        <p:spPr/>
        <p:txBody>
          <a:bodyPr/>
          <a:lstStyle/>
          <a:p>
            <a:fld id="{A7F11998-1B71-4703-9660-A017E79600DA}" type="datetimeFigureOut">
              <a:rPr lang="zh-CN" altLang="en-US" smtClean="0"/>
              <a:t>2018/6/8</a:t>
            </a:fld>
            <a:endParaRPr lang="zh-CN" altLang="en-US"/>
          </a:p>
        </p:txBody>
      </p:sp>
      <p:sp>
        <p:nvSpPr>
          <p:cNvPr id="5" name="页脚占位符 4">
            <a:extLst>
              <a:ext uri="{FF2B5EF4-FFF2-40B4-BE49-F238E27FC236}">
                <a16:creationId xmlns:a16="http://schemas.microsoft.com/office/drawing/2014/main" id="{8E589E2A-55FD-401A-A586-60C319F78A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042EA19-DA89-4C0A-8E6C-69A4C52B69AC}"/>
              </a:ext>
            </a:extLst>
          </p:cNvPr>
          <p:cNvSpPr>
            <a:spLocks noGrp="1"/>
          </p:cNvSpPr>
          <p:nvPr>
            <p:ph type="sldNum" sz="quarter" idx="12"/>
          </p:nvPr>
        </p:nvSpPr>
        <p:spPr/>
        <p:txBody>
          <a:bodyPr/>
          <a:lstStyle/>
          <a:p>
            <a:fld id="{4B8116E4-94D2-4CEB-B611-6D94929F6DFF}" type="slidenum">
              <a:rPr lang="zh-CN" altLang="en-US" smtClean="0"/>
              <a:t>‹#›</a:t>
            </a:fld>
            <a:endParaRPr lang="zh-CN" altLang="en-US"/>
          </a:p>
        </p:txBody>
      </p:sp>
    </p:spTree>
    <p:extLst>
      <p:ext uri="{BB962C8B-B14F-4D97-AF65-F5344CB8AC3E}">
        <p14:creationId xmlns:p14="http://schemas.microsoft.com/office/powerpoint/2010/main" val="4054621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75ACE0-304A-47F1-826C-5F39C44912B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42DFD37-DD76-4F42-8E04-DFDE6E4DC9D3}"/>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29100F7-D820-43BE-87D1-534106A9764B}"/>
              </a:ext>
            </a:extLst>
          </p:cNvPr>
          <p:cNvSpPr>
            <a:spLocks noGrp="1"/>
          </p:cNvSpPr>
          <p:nvPr>
            <p:ph type="dt" sz="half" idx="10"/>
          </p:nvPr>
        </p:nvSpPr>
        <p:spPr/>
        <p:txBody>
          <a:bodyPr/>
          <a:lstStyle/>
          <a:p>
            <a:fld id="{A7F11998-1B71-4703-9660-A017E79600DA}" type="datetimeFigureOut">
              <a:rPr lang="zh-CN" altLang="en-US" smtClean="0"/>
              <a:t>2018/6/8</a:t>
            </a:fld>
            <a:endParaRPr lang="zh-CN" altLang="en-US"/>
          </a:p>
        </p:txBody>
      </p:sp>
      <p:sp>
        <p:nvSpPr>
          <p:cNvPr id="5" name="页脚占位符 4">
            <a:extLst>
              <a:ext uri="{FF2B5EF4-FFF2-40B4-BE49-F238E27FC236}">
                <a16:creationId xmlns:a16="http://schemas.microsoft.com/office/drawing/2014/main" id="{016B480A-D575-42A6-ABC1-DF60B476E1E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48215A4-DC13-4A35-8E6B-03C625AC5A01}"/>
              </a:ext>
            </a:extLst>
          </p:cNvPr>
          <p:cNvSpPr>
            <a:spLocks noGrp="1"/>
          </p:cNvSpPr>
          <p:nvPr>
            <p:ph type="sldNum" sz="quarter" idx="12"/>
          </p:nvPr>
        </p:nvSpPr>
        <p:spPr/>
        <p:txBody>
          <a:bodyPr/>
          <a:lstStyle/>
          <a:p>
            <a:fld id="{4B8116E4-94D2-4CEB-B611-6D94929F6DFF}" type="slidenum">
              <a:rPr lang="zh-CN" altLang="en-US" smtClean="0"/>
              <a:t>‹#›</a:t>
            </a:fld>
            <a:endParaRPr lang="zh-CN" altLang="en-US"/>
          </a:p>
        </p:txBody>
      </p:sp>
    </p:spTree>
    <p:extLst>
      <p:ext uri="{BB962C8B-B14F-4D97-AF65-F5344CB8AC3E}">
        <p14:creationId xmlns:p14="http://schemas.microsoft.com/office/powerpoint/2010/main" val="3816878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9CECCA-2377-46E5-AAC7-2A2B547547C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4B65556-9BA1-4B30-AFEF-385AF355C6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C1FF0AC2-1EB1-442F-93EC-91371F6AFA16}"/>
              </a:ext>
            </a:extLst>
          </p:cNvPr>
          <p:cNvSpPr>
            <a:spLocks noGrp="1"/>
          </p:cNvSpPr>
          <p:nvPr>
            <p:ph type="dt" sz="half" idx="10"/>
          </p:nvPr>
        </p:nvSpPr>
        <p:spPr/>
        <p:txBody>
          <a:bodyPr/>
          <a:lstStyle/>
          <a:p>
            <a:fld id="{A7F11998-1B71-4703-9660-A017E79600DA}" type="datetimeFigureOut">
              <a:rPr lang="zh-CN" altLang="en-US" smtClean="0"/>
              <a:t>2018/6/8</a:t>
            </a:fld>
            <a:endParaRPr lang="zh-CN" altLang="en-US"/>
          </a:p>
        </p:txBody>
      </p:sp>
      <p:sp>
        <p:nvSpPr>
          <p:cNvPr id="5" name="页脚占位符 4">
            <a:extLst>
              <a:ext uri="{FF2B5EF4-FFF2-40B4-BE49-F238E27FC236}">
                <a16:creationId xmlns:a16="http://schemas.microsoft.com/office/drawing/2014/main" id="{B59D08D1-8DB9-4871-9A90-C9D054023F3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F05CE6E-315E-4328-8D9B-A7D22A228C36}"/>
              </a:ext>
            </a:extLst>
          </p:cNvPr>
          <p:cNvSpPr>
            <a:spLocks noGrp="1"/>
          </p:cNvSpPr>
          <p:nvPr>
            <p:ph type="sldNum" sz="quarter" idx="12"/>
          </p:nvPr>
        </p:nvSpPr>
        <p:spPr/>
        <p:txBody>
          <a:bodyPr/>
          <a:lstStyle/>
          <a:p>
            <a:fld id="{4B8116E4-94D2-4CEB-B611-6D94929F6DFF}" type="slidenum">
              <a:rPr lang="zh-CN" altLang="en-US" smtClean="0"/>
              <a:t>‹#›</a:t>
            </a:fld>
            <a:endParaRPr lang="zh-CN" altLang="en-US"/>
          </a:p>
        </p:txBody>
      </p:sp>
    </p:spTree>
    <p:extLst>
      <p:ext uri="{BB962C8B-B14F-4D97-AF65-F5344CB8AC3E}">
        <p14:creationId xmlns:p14="http://schemas.microsoft.com/office/powerpoint/2010/main" val="3758968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496641-AADF-489F-98B5-FACE1EB2FBF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BE5FFFA-CF42-4557-B1D2-DF66DF2A9EBA}"/>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A6D1C766-6FB2-43B9-BD5D-C8E206D505BE}"/>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71B42724-284A-4C90-B456-3385AAC6B5FD}"/>
              </a:ext>
            </a:extLst>
          </p:cNvPr>
          <p:cNvSpPr>
            <a:spLocks noGrp="1"/>
          </p:cNvSpPr>
          <p:nvPr>
            <p:ph type="dt" sz="half" idx="10"/>
          </p:nvPr>
        </p:nvSpPr>
        <p:spPr/>
        <p:txBody>
          <a:bodyPr/>
          <a:lstStyle/>
          <a:p>
            <a:fld id="{A7F11998-1B71-4703-9660-A017E79600DA}" type="datetimeFigureOut">
              <a:rPr lang="zh-CN" altLang="en-US" smtClean="0"/>
              <a:t>2018/6/8</a:t>
            </a:fld>
            <a:endParaRPr lang="zh-CN" altLang="en-US"/>
          </a:p>
        </p:txBody>
      </p:sp>
      <p:sp>
        <p:nvSpPr>
          <p:cNvPr id="6" name="页脚占位符 5">
            <a:extLst>
              <a:ext uri="{FF2B5EF4-FFF2-40B4-BE49-F238E27FC236}">
                <a16:creationId xmlns:a16="http://schemas.microsoft.com/office/drawing/2014/main" id="{6831569C-99A7-4D86-8DF4-36BDAC934A3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2DA280D-BD42-48A4-A2BA-3A3E67AF95AF}"/>
              </a:ext>
            </a:extLst>
          </p:cNvPr>
          <p:cNvSpPr>
            <a:spLocks noGrp="1"/>
          </p:cNvSpPr>
          <p:nvPr>
            <p:ph type="sldNum" sz="quarter" idx="12"/>
          </p:nvPr>
        </p:nvSpPr>
        <p:spPr/>
        <p:txBody>
          <a:bodyPr/>
          <a:lstStyle/>
          <a:p>
            <a:fld id="{4B8116E4-94D2-4CEB-B611-6D94929F6DFF}" type="slidenum">
              <a:rPr lang="zh-CN" altLang="en-US" smtClean="0"/>
              <a:t>‹#›</a:t>
            </a:fld>
            <a:endParaRPr lang="zh-CN" altLang="en-US"/>
          </a:p>
        </p:txBody>
      </p:sp>
    </p:spTree>
    <p:extLst>
      <p:ext uri="{BB962C8B-B14F-4D97-AF65-F5344CB8AC3E}">
        <p14:creationId xmlns:p14="http://schemas.microsoft.com/office/powerpoint/2010/main" val="2813518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BB3DF2-CBE3-4191-BF0C-35F6A313A85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82720AA-F82A-4AE0-A3A0-9B121A8A0A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DF51C0DA-D955-4391-8476-619FED04FDE1}"/>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2803D414-A800-426B-BB14-38E1134E1B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0D4990D6-7A36-4B9B-A42F-4413EDEBE277}"/>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A496F89F-1C18-41E7-8DC0-6728866F5748}"/>
              </a:ext>
            </a:extLst>
          </p:cNvPr>
          <p:cNvSpPr>
            <a:spLocks noGrp="1"/>
          </p:cNvSpPr>
          <p:nvPr>
            <p:ph type="dt" sz="half" idx="10"/>
          </p:nvPr>
        </p:nvSpPr>
        <p:spPr/>
        <p:txBody>
          <a:bodyPr/>
          <a:lstStyle/>
          <a:p>
            <a:fld id="{A7F11998-1B71-4703-9660-A017E79600DA}" type="datetimeFigureOut">
              <a:rPr lang="zh-CN" altLang="en-US" smtClean="0"/>
              <a:t>2018/6/8</a:t>
            </a:fld>
            <a:endParaRPr lang="zh-CN" altLang="en-US"/>
          </a:p>
        </p:txBody>
      </p:sp>
      <p:sp>
        <p:nvSpPr>
          <p:cNvPr id="8" name="页脚占位符 7">
            <a:extLst>
              <a:ext uri="{FF2B5EF4-FFF2-40B4-BE49-F238E27FC236}">
                <a16:creationId xmlns:a16="http://schemas.microsoft.com/office/drawing/2014/main" id="{0D4229BB-2656-42EE-926C-2CBFF0CF5D4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FAC35DD-F50A-492B-9C90-26FA67AC0048}"/>
              </a:ext>
            </a:extLst>
          </p:cNvPr>
          <p:cNvSpPr>
            <a:spLocks noGrp="1"/>
          </p:cNvSpPr>
          <p:nvPr>
            <p:ph type="sldNum" sz="quarter" idx="12"/>
          </p:nvPr>
        </p:nvSpPr>
        <p:spPr/>
        <p:txBody>
          <a:bodyPr/>
          <a:lstStyle/>
          <a:p>
            <a:fld id="{4B8116E4-94D2-4CEB-B611-6D94929F6DFF}" type="slidenum">
              <a:rPr lang="zh-CN" altLang="en-US" smtClean="0"/>
              <a:t>‹#›</a:t>
            </a:fld>
            <a:endParaRPr lang="zh-CN" altLang="en-US"/>
          </a:p>
        </p:txBody>
      </p:sp>
    </p:spTree>
    <p:extLst>
      <p:ext uri="{BB962C8B-B14F-4D97-AF65-F5344CB8AC3E}">
        <p14:creationId xmlns:p14="http://schemas.microsoft.com/office/powerpoint/2010/main" val="1048050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3D903A-CA80-473C-899C-7B311FF518F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0D5F601-9BFB-4E11-8035-1391FB1CC6C1}"/>
              </a:ext>
            </a:extLst>
          </p:cNvPr>
          <p:cNvSpPr>
            <a:spLocks noGrp="1"/>
          </p:cNvSpPr>
          <p:nvPr>
            <p:ph type="dt" sz="half" idx="10"/>
          </p:nvPr>
        </p:nvSpPr>
        <p:spPr/>
        <p:txBody>
          <a:bodyPr/>
          <a:lstStyle/>
          <a:p>
            <a:fld id="{A7F11998-1B71-4703-9660-A017E79600DA}" type="datetimeFigureOut">
              <a:rPr lang="zh-CN" altLang="en-US" smtClean="0"/>
              <a:t>2018/6/8</a:t>
            </a:fld>
            <a:endParaRPr lang="zh-CN" altLang="en-US"/>
          </a:p>
        </p:txBody>
      </p:sp>
      <p:sp>
        <p:nvSpPr>
          <p:cNvPr id="4" name="页脚占位符 3">
            <a:extLst>
              <a:ext uri="{FF2B5EF4-FFF2-40B4-BE49-F238E27FC236}">
                <a16:creationId xmlns:a16="http://schemas.microsoft.com/office/drawing/2014/main" id="{157EA611-6EA8-4A52-BB81-5A2FE27D6FD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1EFCE59-6855-4B34-8DAE-238A82BCD4C3}"/>
              </a:ext>
            </a:extLst>
          </p:cNvPr>
          <p:cNvSpPr>
            <a:spLocks noGrp="1"/>
          </p:cNvSpPr>
          <p:nvPr>
            <p:ph type="sldNum" sz="quarter" idx="12"/>
          </p:nvPr>
        </p:nvSpPr>
        <p:spPr/>
        <p:txBody>
          <a:bodyPr/>
          <a:lstStyle/>
          <a:p>
            <a:fld id="{4B8116E4-94D2-4CEB-B611-6D94929F6DFF}" type="slidenum">
              <a:rPr lang="zh-CN" altLang="en-US" smtClean="0"/>
              <a:t>‹#›</a:t>
            </a:fld>
            <a:endParaRPr lang="zh-CN" altLang="en-US"/>
          </a:p>
        </p:txBody>
      </p:sp>
    </p:spTree>
    <p:extLst>
      <p:ext uri="{BB962C8B-B14F-4D97-AF65-F5344CB8AC3E}">
        <p14:creationId xmlns:p14="http://schemas.microsoft.com/office/powerpoint/2010/main" val="3777544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2A45757-479C-446C-877B-C66505740C1E}"/>
              </a:ext>
            </a:extLst>
          </p:cNvPr>
          <p:cNvSpPr>
            <a:spLocks noGrp="1"/>
          </p:cNvSpPr>
          <p:nvPr>
            <p:ph type="dt" sz="half" idx="10"/>
          </p:nvPr>
        </p:nvSpPr>
        <p:spPr/>
        <p:txBody>
          <a:bodyPr/>
          <a:lstStyle/>
          <a:p>
            <a:fld id="{A7F11998-1B71-4703-9660-A017E79600DA}" type="datetimeFigureOut">
              <a:rPr lang="zh-CN" altLang="en-US" smtClean="0"/>
              <a:t>2018/6/8</a:t>
            </a:fld>
            <a:endParaRPr lang="zh-CN" altLang="en-US"/>
          </a:p>
        </p:txBody>
      </p:sp>
      <p:sp>
        <p:nvSpPr>
          <p:cNvPr id="3" name="页脚占位符 2">
            <a:extLst>
              <a:ext uri="{FF2B5EF4-FFF2-40B4-BE49-F238E27FC236}">
                <a16:creationId xmlns:a16="http://schemas.microsoft.com/office/drawing/2014/main" id="{ED4D8CBB-DEC9-4ED5-9DBB-ACF05CEF088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C690A9B-D56D-47E0-BE20-15278EE31FE4}"/>
              </a:ext>
            </a:extLst>
          </p:cNvPr>
          <p:cNvSpPr>
            <a:spLocks noGrp="1"/>
          </p:cNvSpPr>
          <p:nvPr>
            <p:ph type="sldNum" sz="quarter" idx="12"/>
          </p:nvPr>
        </p:nvSpPr>
        <p:spPr/>
        <p:txBody>
          <a:bodyPr/>
          <a:lstStyle/>
          <a:p>
            <a:fld id="{4B8116E4-94D2-4CEB-B611-6D94929F6DFF}" type="slidenum">
              <a:rPr lang="zh-CN" altLang="en-US" smtClean="0"/>
              <a:t>‹#›</a:t>
            </a:fld>
            <a:endParaRPr lang="zh-CN" altLang="en-US"/>
          </a:p>
        </p:txBody>
      </p:sp>
    </p:spTree>
    <p:extLst>
      <p:ext uri="{BB962C8B-B14F-4D97-AF65-F5344CB8AC3E}">
        <p14:creationId xmlns:p14="http://schemas.microsoft.com/office/powerpoint/2010/main" val="3922245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6862F9-BB2C-4D72-BED9-CF37B61E42D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8202828-F74D-4DB7-95D4-269C0125C1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30D4E7B5-8844-4586-9DC4-B506C25B33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F0D5B25-CF86-46AF-969B-147EFF9E498E}"/>
              </a:ext>
            </a:extLst>
          </p:cNvPr>
          <p:cNvSpPr>
            <a:spLocks noGrp="1"/>
          </p:cNvSpPr>
          <p:nvPr>
            <p:ph type="dt" sz="half" idx="10"/>
          </p:nvPr>
        </p:nvSpPr>
        <p:spPr/>
        <p:txBody>
          <a:bodyPr/>
          <a:lstStyle/>
          <a:p>
            <a:fld id="{A7F11998-1B71-4703-9660-A017E79600DA}" type="datetimeFigureOut">
              <a:rPr lang="zh-CN" altLang="en-US" smtClean="0"/>
              <a:t>2018/6/8</a:t>
            </a:fld>
            <a:endParaRPr lang="zh-CN" altLang="en-US"/>
          </a:p>
        </p:txBody>
      </p:sp>
      <p:sp>
        <p:nvSpPr>
          <p:cNvPr id="6" name="页脚占位符 5">
            <a:extLst>
              <a:ext uri="{FF2B5EF4-FFF2-40B4-BE49-F238E27FC236}">
                <a16:creationId xmlns:a16="http://schemas.microsoft.com/office/drawing/2014/main" id="{340A5837-2C86-445E-94CD-E72E0CA0333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D0BAFAC-948C-4C59-B3B7-FD804BC3DF42}"/>
              </a:ext>
            </a:extLst>
          </p:cNvPr>
          <p:cNvSpPr>
            <a:spLocks noGrp="1"/>
          </p:cNvSpPr>
          <p:nvPr>
            <p:ph type="sldNum" sz="quarter" idx="12"/>
          </p:nvPr>
        </p:nvSpPr>
        <p:spPr/>
        <p:txBody>
          <a:bodyPr/>
          <a:lstStyle/>
          <a:p>
            <a:fld id="{4B8116E4-94D2-4CEB-B611-6D94929F6DFF}" type="slidenum">
              <a:rPr lang="zh-CN" altLang="en-US" smtClean="0"/>
              <a:t>‹#›</a:t>
            </a:fld>
            <a:endParaRPr lang="zh-CN" altLang="en-US"/>
          </a:p>
        </p:txBody>
      </p:sp>
    </p:spTree>
    <p:extLst>
      <p:ext uri="{BB962C8B-B14F-4D97-AF65-F5344CB8AC3E}">
        <p14:creationId xmlns:p14="http://schemas.microsoft.com/office/powerpoint/2010/main" val="1634700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20EC36-C7D4-43E7-8CA9-DAE38C5D279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2D57374-22CE-491D-9798-B31426ADBE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72D5524-EDFC-4790-94E3-CA4DC4CB61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93A24B8-CF13-4029-83F1-8E2C94D10C85}"/>
              </a:ext>
            </a:extLst>
          </p:cNvPr>
          <p:cNvSpPr>
            <a:spLocks noGrp="1"/>
          </p:cNvSpPr>
          <p:nvPr>
            <p:ph type="dt" sz="half" idx="10"/>
          </p:nvPr>
        </p:nvSpPr>
        <p:spPr/>
        <p:txBody>
          <a:bodyPr/>
          <a:lstStyle/>
          <a:p>
            <a:fld id="{A7F11998-1B71-4703-9660-A017E79600DA}" type="datetimeFigureOut">
              <a:rPr lang="zh-CN" altLang="en-US" smtClean="0"/>
              <a:t>2018/6/8</a:t>
            </a:fld>
            <a:endParaRPr lang="zh-CN" altLang="en-US"/>
          </a:p>
        </p:txBody>
      </p:sp>
      <p:sp>
        <p:nvSpPr>
          <p:cNvPr id="6" name="页脚占位符 5">
            <a:extLst>
              <a:ext uri="{FF2B5EF4-FFF2-40B4-BE49-F238E27FC236}">
                <a16:creationId xmlns:a16="http://schemas.microsoft.com/office/drawing/2014/main" id="{D9766A60-F117-4C25-8049-ED8858C305E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F0F3D1F-50DD-46CF-9304-B99F1DFDACBD}"/>
              </a:ext>
            </a:extLst>
          </p:cNvPr>
          <p:cNvSpPr>
            <a:spLocks noGrp="1"/>
          </p:cNvSpPr>
          <p:nvPr>
            <p:ph type="sldNum" sz="quarter" idx="12"/>
          </p:nvPr>
        </p:nvSpPr>
        <p:spPr/>
        <p:txBody>
          <a:bodyPr/>
          <a:lstStyle/>
          <a:p>
            <a:fld id="{4B8116E4-94D2-4CEB-B611-6D94929F6DFF}" type="slidenum">
              <a:rPr lang="zh-CN" altLang="en-US" smtClean="0"/>
              <a:t>‹#›</a:t>
            </a:fld>
            <a:endParaRPr lang="zh-CN" altLang="en-US"/>
          </a:p>
        </p:txBody>
      </p:sp>
    </p:spTree>
    <p:extLst>
      <p:ext uri="{BB962C8B-B14F-4D97-AF65-F5344CB8AC3E}">
        <p14:creationId xmlns:p14="http://schemas.microsoft.com/office/powerpoint/2010/main" val="904426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9DC5C05-EECC-4CFF-8BF0-5D773F3533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23A39D8-BAA9-4F68-9AEB-08AAB6832A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A3CCF55-94DE-439E-B7CF-73675C3167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F11998-1B71-4703-9660-A017E79600DA}" type="datetimeFigureOut">
              <a:rPr lang="zh-CN" altLang="en-US" smtClean="0"/>
              <a:t>2018/6/8</a:t>
            </a:fld>
            <a:endParaRPr lang="zh-CN" altLang="en-US"/>
          </a:p>
        </p:txBody>
      </p:sp>
      <p:sp>
        <p:nvSpPr>
          <p:cNvPr id="5" name="页脚占位符 4">
            <a:extLst>
              <a:ext uri="{FF2B5EF4-FFF2-40B4-BE49-F238E27FC236}">
                <a16:creationId xmlns:a16="http://schemas.microsoft.com/office/drawing/2014/main" id="{F4DC1575-7D84-4CDF-A5E0-8416457102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A66EF45-06C8-471E-B40F-081CC2383C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8116E4-94D2-4CEB-B611-6D94929F6DFF}" type="slidenum">
              <a:rPr lang="zh-CN" altLang="en-US" smtClean="0"/>
              <a:t>‹#›</a:t>
            </a:fld>
            <a:endParaRPr lang="zh-CN" altLang="en-US"/>
          </a:p>
        </p:txBody>
      </p:sp>
    </p:spTree>
    <p:extLst>
      <p:ext uri="{BB962C8B-B14F-4D97-AF65-F5344CB8AC3E}">
        <p14:creationId xmlns:p14="http://schemas.microsoft.com/office/powerpoint/2010/main" val="24411940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9.gi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0.gif"/><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36.gif"/><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image" Target="../media/image42.png"/><Relationship Id="rId1" Type="http://schemas.openxmlformats.org/officeDocument/2006/relationships/slideLayout" Target="../slideLayouts/slideLayout1.xml"/><Relationship Id="rId4" Type="http://schemas.openxmlformats.org/officeDocument/2006/relationships/image" Target="../media/image43.png"/></Relationships>
</file>

<file path=ppt/slides/_rels/slide44.xml.rels><?xml version="1.0" encoding="UTF-8" standalone="yes"?>
<Relationships xmlns="http://schemas.openxmlformats.org/package/2006/relationships"><Relationship Id="rId3" Type="http://schemas.openxmlformats.org/officeDocument/2006/relationships/image" Target="../media/image300.png"/><Relationship Id="rId2" Type="http://schemas.openxmlformats.org/officeDocument/2006/relationships/image" Target="../media/image290.png"/><Relationship Id="rId1" Type="http://schemas.openxmlformats.org/officeDocument/2006/relationships/slideLayout" Target="../slideLayouts/slideLayout1.xml"/><Relationship Id="rId6" Type="http://schemas.openxmlformats.org/officeDocument/2006/relationships/image" Target="../media/image330.png"/><Relationship Id="rId5" Type="http://schemas.openxmlformats.org/officeDocument/2006/relationships/image" Target="../media/image320.png"/><Relationship Id="rId4" Type="http://schemas.openxmlformats.org/officeDocument/2006/relationships/image" Target="../media/image44.png"/></Relationships>
</file>

<file path=ppt/slides/_rels/slide4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85B49B-0F93-40B5-AE25-2912AA809219}"/>
              </a:ext>
            </a:extLst>
          </p:cNvPr>
          <p:cNvSpPr>
            <a:spLocks noGrp="1"/>
          </p:cNvSpPr>
          <p:nvPr>
            <p:ph type="ctrTitle"/>
          </p:nvPr>
        </p:nvSpPr>
        <p:spPr/>
        <p:txBody>
          <a:bodyPr/>
          <a:lstStyle/>
          <a:p>
            <a:r>
              <a:rPr lang="zh-CN" altLang="en-US" dirty="0"/>
              <a:t>计算机组成原理</a:t>
            </a:r>
          </a:p>
        </p:txBody>
      </p:sp>
      <p:sp>
        <p:nvSpPr>
          <p:cNvPr id="3" name="副标题 2">
            <a:extLst>
              <a:ext uri="{FF2B5EF4-FFF2-40B4-BE49-F238E27FC236}">
                <a16:creationId xmlns:a16="http://schemas.microsoft.com/office/drawing/2014/main" id="{CBF44B6B-C202-4A7A-9EC8-BEF476F737BA}"/>
              </a:ext>
            </a:extLst>
          </p:cNvPr>
          <p:cNvSpPr>
            <a:spLocks noGrp="1"/>
          </p:cNvSpPr>
          <p:nvPr>
            <p:ph type="subTitle" idx="1"/>
          </p:nvPr>
        </p:nvSpPr>
        <p:spPr>
          <a:xfrm>
            <a:off x="1524000" y="4079875"/>
            <a:ext cx="9144000" cy="1655762"/>
          </a:xfrm>
        </p:spPr>
        <p:txBody>
          <a:bodyPr>
            <a:normAutofit/>
          </a:bodyPr>
          <a:lstStyle/>
          <a:p>
            <a:r>
              <a:rPr lang="en-US" altLang="zh-CN" sz="3200" dirty="0">
                <a:latin typeface="Calibri" panose="020F0502020204030204" pitchFamily="34" charset="0"/>
                <a:cs typeface="Calibri" panose="020F0502020204030204" pitchFamily="34" charset="0"/>
              </a:rPr>
              <a:t>Chapter 5</a:t>
            </a:r>
          </a:p>
          <a:p>
            <a:r>
              <a:rPr lang="zh-CN" altLang="en-US" sz="3200" dirty="0">
                <a:latin typeface="Calibri" panose="020F0502020204030204" pitchFamily="34" charset="0"/>
                <a:cs typeface="Calibri" panose="020F0502020204030204" pitchFamily="34" charset="0"/>
              </a:rPr>
              <a:t>复习</a:t>
            </a:r>
            <a:endParaRPr lang="en-US" altLang="zh-CN"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5072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C60CDDA2-BCCB-4F39-A53A-6AC6D8401950}"/>
              </a:ext>
            </a:extLst>
          </p:cNvPr>
          <p:cNvSpPr txBox="1"/>
          <p:nvPr/>
        </p:nvSpPr>
        <p:spPr>
          <a:xfrm>
            <a:off x="256674" y="192759"/>
            <a:ext cx="3515557"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第四个知识点：</a:t>
            </a:r>
            <a:endParaRPr lang="en-US" altLang="zh-CN" sz="2400" dirty="0">
              <a:latin typeface="宋体" panose="02010600030101010101" pitchFamily="2" charset="-122"/>
              <a:ea typeface="宋体" panose="02010600030101010101" pitchFamily="2" charset="-122"/>
            </a:endParaRPr>
          </a:p>
        </p:txBody>
      </p:sp>
      <p:sp>
        <p:nvSpPr>
          <p:cNvPr id="4" name="文本框 3">
            <a:extLst>
              <a:ext uri="{FF2B5EF4-FFF2-40B4-BE49-F238E27FC236}">
                <a16:creationId xmlns:a16="http://schemas.microsoft.com/office/drawing/2014/main" id="{4947696B-1567-42D4-B41C-4C4B332F3994}"/>
              </a:ext>
            </a:extLst>
          </p:cNvPr>
          <p:cNvSpPr txBox="1"/>
          <p:nvPr/>
        </p:nvSpPr>
        <p:spPr>
          <a:xfrm>
            <a:off x="825623" y="861134"/>
            <a:ext cx="3062796" cy="523220"/>
          </a:xfrm>
          <a:prstGeom prst="rect">
            <a:avLst/>
          </a:prstGeom>
          <a:noFill/>
        </p:spPr>
        <p:txBody>
          <a:bodyPr wrap="square" rtlCol="0">
            <a:spAutoFit/>
          </a:bodyPr>
          <a:lstStyle/>
          <a:p>
            <a:r>
              <a:rPr lang="en-US" altLang="zh-CN" sz="2800" dirty="0">
                <a:latin typeface="Calibri" panose="020F0502020204030204" pitchFamily="34" charset="0"/>
                <a:cs typeface="Calibri" panose="020F0502020204030204" pitchFamily="34" charset="0"/>
              </a:rPr>
              <a:t>Tags and valid bit</a:t>
            </a:r>
            <a:endParaRPr lang="zh-CN" altLang="en-US" sz="2800" dirty="0">
              <a:latin typeface="Calibri" panose="020F0502020204030204" pitchFamily="34" charset="0"/>
              <a:cs typeface="Calibri" panose="020F0502020204030204" pitchFamily="34" charset="0"/>
            </a:endParaRPr>
          </a:p>
        </p:txBody>
      </p:sp>
      <p:pic>
        <p:nvPicPr>
          <p:cNvPr id="2" name="图片 1">
            <a:extLst>
              <a:ext uri="{FF2B5EF4-FFF2-40B4-BE49-F238E27FC236}">
                <a16:creationId xmlns:a16="http://schemas.microsoft.com/office/drawing/2014/main" id="{B3D43CAB-3F57-47EB-98CF-890391E0E6D0}"/>
              </a:ext>
            </a:extLst>
          </p:cNvPr>
          <p:cNvPicPr>
            <a:picLocks noChangeAspect="1"/>
          </p:cNvPicPr>
          <p:nvPr/>
        </p:nvPicPr>
        <p:blipFill>
          <a:blip r:embed="rId2"/>
          <a:stretch>
            <a:fillRect/>
          </a:stretch>
        </p:blipFill>
        <p:spPr>
          <a:xfrm>
            <a:off x="1952308" y="1839446"/>
            <a:ext cx="7315979" cy="4157420"/>
          </a:xfrm>
          <a:prstGeom prst="rect">
            <a:avLst/>
          </a:prstGeom>
        </p:spPr>
      </p:pic>
    </p:spTree>
    <p:extLst>
      <p:ext uri="{BB962C8B-B14F-4D97-AF65-F5344CB8AC3E}">
        <p14:creationId xmlns:p14="http://schemas.microsoft.com/office/powerpoint/2010/main" val="3517195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C60CDDA2-BCCB-4F39-A53A-6AC6D8401950}"/>
              </a:ext>
            </a:extLst>
          </p:cNvPr>
          <p:cNvSpPr txBox="1"/>
          <p:nvPr/>
        </p:nvSpPr>
        <p:spPr>
          <a:xfrm>
            <a:off x="256674" y="192759"/>
            <a:ext cx="3515557"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第五个知识点：</a:t>
            </a:r>
            <a:endParaRPr lang="en-US" altLang="zh-CN" sz="2400" dirty="0">
              <a:latin typeface="宋体" panose="02010600030101010101" pitchFamily="2" charset="-122"/>
              <a:ea typeface="宋体" panose="02010600030101010101" pitchFamily="2" charset="-122"/>
            </a:endParaRPr>
          </a:p>
        </p:txBody>
      </p:sp>
      <p:sp>
        <p:nvSpPr>
          <p:cNvPr id="4" name="文本框 3">
            <a:extLst>
              <a:ext uri="{FF2B5EF4-FFF2-40B4-BE49-F238E27FC236}">
                <a16:creationId xmlns:a16="http://schemas.microsoft.com/office/drawing/2014/main" id="{4947696B-1567-42D4-B41C-4C4B332F3994}"/>
              </a:ext>
            </a:extLst>
          </p:cNvPr>
          <p:cNvSpPr txBox="1"/>
          <p:nvPr/>
        </p:nvSpPr>
        <p:spPr>
          <a:xfrm>
            <a:off x="825623" y="861134"/>
            <a:ext cx="3062796" cy="523220"/>
          </a:xfrm>
          <a:prstGeom prst="rect">
            <a:avLst/>
          </a:prstGeom>
          <a:noFill/>
        </p:spPr>
        <p:txBody>
          <a:bodyPr wrap="square" rtlCol="0">
            <a:spAutoFit/>
          </a:bodyPr>
          <a:lstStyle/>
          <a:p>
            <a:r>
              <a:rPr lang="en-US" altLang="zh-CN" sz="2800" dirty="0">
                <a:latin typeface="Calibri" panose="020F0502020204030204" pitchFamily="34" charset="0"/>
                <a:cs typeface="Calibri" panose="020F0502020204030204" pitchFamily="34" charset="0"/>
              </a:rPr>
              <a:t>Write Policy</a:t>
            </a:r>
            <a:endParaRPr lang="zh-CN" altLang="en-US" sz="2800" dirty="0">
              <a:latin typeface="Calibri" panose="020F0502020204030204" pitchFamily="34" charset="0"/>
              <a:cs typeface="Calibri" panose="020F0502020204030204" pitchFamily="34" charset="0"/>
            </a:endParaRPr>
          </a:p>
        </p:txBody>
      </p:sp>
      <p:sp>
        <p:nvSpPr>
          <p:cNvPr id="3" name="左大括号 2">
            <a:extLst>
              <a:ext uri="{FF2B5EF4-FFF2-40B4-BE49-F238E27FC236}">
                <a16:creationId xmlns:a16="http://schemas.microsoft.com/office/drawing/2014/main" id="{17FD5644-05FF-4D46-B180-BAF87AF99458}"/>
              </a:ext>
            </a:extLst>
          </p:cNvPr>
          <p:cNvSpPr/>
          <p:nvPr/>
        </p:nvSpPr>
        <p:spPr>
          <a:xfrm>
            <a:off x="1003177" y="2201662"/>
            <a:ext cx="461637" cy="2317069"/>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F2F55B4E-F7F3-427A-94E3-19B1701A7630}"/>
              </a:ext>
            </a:extLst>
          </p:cNvPr>
          <p:cNvSpPr txBox="1"/>
          <p:nvPr/>
        </p:nvSpPr>
        <p:spPr>
          <a:xfrm>
            <a:off x="1828800" y="1940052"/>
            <a:ext cx="2059619" cy="461665"/>
          </a:xfrm>
          <a:prstGeom prst="rect">
            <a:avLst/>
          </a:prstGeom>
          <a:noFill/>
        </p:spPr>
        <p:txBody>
          <a:bodyPr wrap="square" rtlCol="0">
            <a:spAutoFit/>
          </a:bodyPr>
          <a:lstStyle/>
          <a:p>
            <a:r>
              <a:rPr lang="en-US" altLang="zh-CN" sz="2400" dirty="0">
                <a:latin typeface="Calibri" panose="020F0502020204030204" pitchFamily="34" charset="0"/>
                <a:cs typeface="Calibri" panose="020F0502020204030204" pitchFamily="34" charset="0"/>
              </a:rPr>
              <a:t>Write through</a:t>
            </a:r>
            <a:endParaRPr lang="zh-CN" altLang="en-US" sz="2400" dirty="0">
              <a:latin typeface="Calibri" panose="020F0502020204030204" pitchFamily="34" charset="0"/>
              <a:cs typeface="Calibri" panose="020F0502020204030204" pitchFamily="34" charset="0"/>
            </a:endParaRPr>
          </a:p>
        </p:txBody>
      </p:sp>
      <p:sp>
        <p:nvSpPr>
          <p:cNvPr id="7" name="文本框 6">
            <a:extLst>
              <a:ext uri="{FF2B5EF4-FFF2-40B4-BE49-F238E27FC236}">
                <a16:creationId xmlns:a16="http://schemas.microsoft.com/office/drawing/2014/main" id="{D601ECA8-499B-43B8-B97B-E195F0E28E7F}"/>
              </a:ext>
            </a:extLst>
          </p:cNvPr>
          <p:cNvSpPr txBox="1"/>
          <p:nvPr/>
        </p:nvSpPr>
        <p:spPr>
          <a:xfrm>
            <a:off x="1828800" y="4273021"/>
            <a:ext cx="2059619" cy="461665"/>
          </a:xfrm>
          <a:prstGeom prst="rect">
            <a:avLst/>
          </a:prstGeom>
          <a:noFill/>
        </p:spPr>
        <p:txBody>
          <a:bodyPr wrap="square" rtlCol="0">
            <a:spAutoFit/>
          </a:bodyPr>
          <a:lstStyle/>
          <a:p>
            <a:r>
              <a:rPr lang="en-US" altLang="zh-CN" sz="2400" dirty="0">
                <a:latin typeface="Calibri" panose="020F0502020204030204" pitchFamily="34" charset="0"/>
                <a:cs typeface="Calibri" panose="020F0502020204030204" pitchFamily="34" charset="0"/>
              </a:rPr>
              <a:t>Write back</a:t>
            </a:r>
            <a:endParaRPr lang="zh-CN" altLang="en-US" sz="2400" dirty="0">
              <a:latin typeface="Calibri" panose="020F0502020204030204" pitchFamily="34" charset="0"/>
              <a:cs typeface="Calibri" panose="020F0502020204030204" pitchFamily="34" charset="0"/>
            </a:endParaRPr>
          </a:p>
        </p:txBody>
      </p:sp>
      <p:sp>
        <p:nvSpPr>
          <p:cNvPr id="5" name="矩形 4">
            <a:extLst>
              <a:ext uri="{FF2B5EF4-FFF2-40B4-BE49-F238E27FC236}">
                <a16:creationId xmlns:a16="http://schemas.microsoft.com/office/drawing/2014/main" id="{A05DCA3B-58A3-4479-AC93-60A1F6FA1BD6}"/>
              </a:ext>
            </a:extLst>
          </p:cNvPr>
          <p:cNvSpPr/>
          <p:nvPr/>
        </p:nvSpPr>
        <p:spPr>
          <a:xfrm>
            <a:off x="2720790" y="2528925"/>
            <a:ext cx="2335255" cy="400110"/>
          </a:xfrm>
          <a:prstGeom prst="rect">
            <a:avLst/>
          </a:prstGeom>
        </p:spPr>
        <p:txBody>
          <a:bodyPr wrap="none">
            <a:spAutoFit/>
          </a:bodyPr>
          <a:lstStyle/>
          <a:p>
            <a:r>
              <a:rPr lang="zh-CN" altLang="en-US" sz="2000" dirty="0">
                <a:solidFill>
                  <a:srgbClr val="00B0F0"/>
                </a:solidFill>
                <a:latin typeface="Calibri" panose="020F0502020204030204" pitchFamily="34" charset="0"/>
                <a:cs typeface="Calibri" panose="020F0502020204030204" pitchFamily="34" charset="0"/>
              </a:rPr>
              <a:t>also update memory</a:t>
            </a:r>
          </a:p>
        </p:txBody>
      </p:sp>
      <p:sp>
        <p:nvSpPr>
          <p:cNvPr id="9" name="矩形 8">
            <a:extLst>
              <a:ext uri="{FF2B5EF4-FFF2-40B4-BE49-F238E27FC236}">
                <a16:creationId xmlns:a16="http://schemas.microsoft.com/office/drawing/2014/main" id="{E9F1EA2F-06EB-4D0A-9EC1-43D71C803E9D}"/>
              </a:ext>
            </a:extLst>
          </p:cNvPr>
          <p:cNvSpPr/>
          <p:nvPr/>
        </p:nvSpPr>
        <p:spPr>
          <a:xfrm>
            <a:off x="3888417" y="3589432"/>
            <a:ext cx="1283621" cy="369332"/>
          </a:xfrm>
          <a:prstGeom prst="rect">
            <a:avLst/>
          </a:prstGeom>
        </p:spPr>
        <p:txBody>
          <a:bodyPr wrap="none">
            <a:spAutoFit/>
          </a:bodyPr>
          <a:lstStyle/>
          <a:p>
            <a:r>
              <a:rPr lang="zh-CN" altLang="en-US" i="1" dirty="0">
                <a:latin typeface="Calibri" panose="020F0502020204030204" pitchFamily="34" charset="0"/>
                <a:cs typeface="Calibri" panose="020F0502020204030204" pitchFamily="34" charset="0"/>
              </a:rPr>
              <a:t>write buffer</a:t>
            </a:r>
          </a:p>
        </p:txBody>
      </p:sp>
      <p:sp>
        <p:nvSpPr>
          <p:cNvPr id="10" name="矩形 9">
            <a:extLst>
              <a:ext uri="{FF2B5EF4-FFF2-40B4-BE49-F238E27FC236}">
                <a16:creationId xmlns:a16="http://schemas.microsoft.com/office/drawing/2014/main" id="{C17C7DF1-0040-40BA-AC68-180D77B08ED8}"/>
              </a:ext>
            </a:extLst>
          </p:cNvPr>
          <p:cNvSpPr/>
          <p:nvPr/>
        </p:nvSpPr>
        <p:spPr>
          <a:xfrm>
            <a:off x="3227018" y="3090509"/>
            <a:ext cx="1100173" cy="369332"/>
          </a:xfrm>
          <a:prstGeom prst="rect">
            <a:avLst/>
          </a:prstGeom>
        </p:spPr>
        <p:txBody>
          <a:bodyPr wrap="none">
            <a:spAutoFit/>
          </a:bodyPr>
          <a:lstStyle/>
          <a:p>
            <a:r>
              <a:rPr lang="en-US" altLang="zh-CN" i="1" dirty="0">
                <a:latin typeface="Calibri" panose="020F0502020204030204" pitchFamily="34" charset="0"/>
                <a:cs typeface="Calibri" panose="020F0502020204030204" pitchFamily="34" charset="0"/>
              </a:rPr>
              <a:t>Too slow?</a:t>
            </a:r>
            <a:endParaRPr lang="zh-CN" altLang="en-US" i="1" dirty="0">
              <a:latin typeface="Calibri" panose="020F0502020204030204" pitchFamily="34" charset="0"/>
              <a:cs typeface="Calibri" panose="020F0502020204030204" pitchFamily="34" charset="0"/>
            </a:endParaRPr>
          </a:p>
        </p:txBody>
      </p:sp>
      <p:cxnSp>
        <p:nvCxnSpPr>
          <p:cNvPr id="12" name="直接箭头连接符 11">
            <a:extLst>
              <a:ext uri="{FF2B5EF4-FFF2-40B4-BE49-F238E27FC236}">
                <a16:creationId xmlns:a16="http://schemas.microsoft.com/office/drawing/2014/main" id="{CEE1A5CF-00AA-4A00-8F59-AB867E031E5F}"/>
              </a:ext>
            </a:extLst>
          </p:cNvPr>
          <p:cNvCxnSpPr>
            <a:endCxn id="9" idx="1"/>
          </p:cNvCxnSpPr>
          <p:nvPr/>
        </p:nvCxnSpPr>
        <p:spPr>
          <a:xfrm>
            <a:off x="3426781" y="3774098"/>
            <a:ext cx="46163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281D15E6-4627-43BD-BB6A-53EDDF695B82}"/>
              </a:ext>
            </a:extLst>
          </p:cNvPr>
          <p:cNvSpPr/>
          <p:nvPr/>
        </p:nvSpPr>
        <p:spPr>
          <a:xfrm>
            <a:off x="2720790" y="4966475"/>
            <a:ext cx="4698209" cy="369332"/>
          </a:xfrm>
          <a:prstGeom prst="rect">
            <a:avLst/>
          </a:prstGeom>
        </p:spPr>
        <p:txBody>
          <a:bodyPr wrap="none">
            <a:spAutoFit/>
          </a:bodyPr>
          <a:lstStyle/>
          <a:p>
            <a:r>
              <a:rPr lang="zh-CN" altLang="en-US" dirty="0">
                <a:latin typeface="Calibri" panose="020F0502020204030204" pitchFamily="34" charset="0"/>
                <a:cs typeface="Calibri" panose="020F0502020204030204" pitchFamily="34" charset="0"/>
              </a:rPr>
              <a:t>On data-write hit, </a:t>
            </a:r>
            <a:r>
              <a:rPr lang="zh-CN" altLang="en-US" dirty="0">
                <a:solidFill>
                  <a:srgbClr val="00B0F0"/>
                </a:solidFill>
                <a:latin typeface="Calibri" panose="020F0502020204030204" pitchFamily="34" charset="0"/>
                <a:cs typeface="Calibri" panose="020F0502020204030204" pitchFamily="34" charset="0"/>
              </a:rPr>
              <a:t>just update the block in cache</a:t>
            </a:r>
          </a:p>
        </p:txBody>
      </p:sp>
      <p:sp>
        <p:nvSpPr>
          <p:cNvPr id="14" name="矩形 13">
            <a:extLst>
              <a:ext uri="{FF2B5EF4-FFF2-40B4-BE49-F238E27FC236}">
                <a16:creationId xmlns:a16="http://schemas.microsoft.com/office/drawing/2014/main" id="{22DF3E31-E507-498D-A54C-230D57BDFED1}"/>
              </a:ext>
            </a:extLst>
          </p:cNvPr>
          <p:cNvSpPr/>
          <p:nvPr/>
        </p:nvSpPr>
        <p:spPr>
          <a:xfrm>
            <a:off x="3227018" y="5460737"/>
            <a:ext cx="3999300" cy="369332"/>
          </a:xfrm>
          <a:prstGeom prst="rect">
            <a:avLst/>
          </a:prstGeom>
        </p:spPr>
        <p:txBody>
          <a:bodyPr wrap="none">
            <a:spAutoFit/>
          </a:bodyPr>
          <a:lstStyle/>
          <a:p>
            <a:r>
              <a:rPr lang="zh-CN" altLang="en-US" dirty="0">
                <a:solidFill>
                  <a:srgbClr val="C00000"/>
                </a:solidFill>
                <a:latin typeface="Calibri" panose="020F0502020204030204" pitchFamily="34" charset="0"/>
                <a:cs typeface="Calibri" panose="020F0502020204030204" pitchFamily="34" charset="0"/>
              </a:rPr>
              <a:t>Keep track of whether each block is </a:t>
            </a:r>
            <a:r>
              <a:rPr lang="zh-CN" altLang="en-US" b="1" dirty="0">
                <a:solidFill>
                  <a:srgbClr val="C00000"/>
                </a:solidFill>
                <a:latin typeface="Calibri" panose="020F0502020204030204" pitchFamily="34" charset="0"/>
                <a:cs typeface="Calibri" panose="020F0502020204030204" pitchFamily="34" charset="0"/>
              </a:rPr>
              <a:t>dirty</a:t>
            </a:r>
          </a:p>
        </p:txBody>
      </p:sp>
      <p:sp>
        <p:nvSpPr>
          <p:cNvPr id="15" name="矩形 14">
            <a:extLst>
              <a:ext uri="{FF2B5EF4-FFF2-40B4-BE49-F238E27FC236}">
                <a16:creationId xmlns:a16="http://schemas.microsoft.com/office/drawing/2014/main" id="{6C3C66C7-3783-4D33-A095-EB664D24D797}"/>
              </a:ext>
            </a:extLst>
          </p:cNvPr>
          <p:cNvSpPr/>
          <p:nvPr/>
        </p:nvSpPr>
        <p:spPr>
          <a:xfrm>
            <a:off x="3227018" y="5894006"/>
            <a:ext cx="3094245" cy="369332"/>
          </a:xfrm>
          <a:prstGeom prst="rect">
            <a:avLst/>
          </a:prstGeom>
        </p:spPr>
        <p:txBody>
          <a:bodyPr wrap="none">
            <a:spAutoFit/>
          </a:bodyPr>
          <a:lstStyle/>
          <a:p>
            <a:r>
              <a:rPr lang="zh-CN" altLang="en-US" i="1" dirty="0">
                <a:latin typeface="Calibri" panose="020F0502020204030204" pitchFamily="34" charset="0"/>
                <a:cs typeface="Calibri" panose="020F0502020204030204" pitchFamily="34" charset="0"/>
              </a:rPr>
              <a:t>When a dirty block is replaced</a:t>
            </a:r>
            <a:r>
              <a:rPr lang="en-US" altLang="zh-CN" i="1" dirty="0">
                <a:latin typeface="Calibri" panose="020F0502020204030204" pitchFamily="34" charset="0"/>
                <a:cs typeface="Calibri" panose="020F0502020204030204" pitchFamily="34" charset="0"/>
              </a:rPr>
              <a:t>?</a:t>
            </a:r>
            <a:endParaRPr lang="zh-CN" altLang="en-US" i="1" dirty="0">
              <a:latin typeface="Calibri" panose="020F0502020204030204" pitchFamily="34" charset="0"/>
              <a:cs typeface="Calibri" panose="020F0502020204030204" pitchFamily="34" charset="0"/>
            </a:endParaRPr>
          </a:p>
        </p:txBody>
      </p:sp>
      <p:sp>
        <p:nvSpPr>
          <p:cNvPr id="16" name="矩形 15">
            <a:extLst>
              <a:ext uri="{FF2B5EF4-FFF2-40B4-BE49-F238E27FC236}">
                <a16:creationId xmlns:a16="http://schemas.microsoft.com/office/drawing/2014/main" id="{5D7A6349-FBFD-4A19-B692-B2ACF002D0E6}"/>
              </a:ext>
            </a:extLst>
          </p:cNvPr>
          <p:cNvSpPr/>
          <p:nvPr/>
        </p:nvSpPr>
        <p:spPr>
          <a:xfrm>
            <a:off x="3976415" y="6327275"/>
            <a:ext cx="2415148" cy="369332"/>
          </a:xfrm>
          <a:prstGeom prst="rect">
            <a:avLst/>
          </a:prstGeom>
        </p:spPr>
        <p:txBody>
          <a:bodyPr wrap="none">
            <a:spAutoFit/>
          </a:bodyPr>
          <a:lstStyle/>
          <a:p>
            <a:r>
              <a:rPr lang="en-US" altLang="zh-CN" i="1" dirty="0">
                <a:latin typeface="Calibri" panose="020F0502020204030204" pitchFamily="34" charset="0"/>
                <a:cs typeface="Calibri" panose="020F0502020204030204" pitchFamily="34" charset="0"/>
              </a:rPr>
              <a:t>write it back to memory</a:t>
            </a:r>
            <a:endParaRPr lang="zh-CN" altLang="en-US" i="1" dirty="0">
              <a:latin typeface="Calibri" panose="020F0502020204030204" pitchFamily="34" charset="0"/>
              <a:cs typeface="Calibri" panose="020F0502020204030204" pitchFamily="34" charset="0"/>
            </a:endParaRPr>
          </a:p>
        </p:txBody>
      </p:sp>
      <p:cxnSp>
        <p:nvCxnSpPr>
          <p:cNvPr id="17" name="直接箭头连接符 16">
            <a:extLst>
              <a:ext uri="{FF2B5EF4-FFF2-40B4-BE49-F238E27FC236}">
                <a16:creationId xmlns:a16="http://schemas.microsoft.com/office/drawing/2014/main" id="{90655845-090D-4BFA-A7BE-D47299606865}"/>
              </a:ext>
            </a:extLst>
          </p:cNvPr>
          <p:cNvCxnSpPr/>
          <p:nvPr/>
        </p:nvCxnSpPr>
        <p:spPr>
          <a:xfrm>
            <a:off x="3514779" y="6539906"/>
            <a:ext cx="46163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18655222-59C4-453B-AC1B-5BADAA55103E}"/>
              </a:ext>
            </a:extLst>
          </p:cNvPr>
          <p:cNvSpPr txBox="1"/>
          <p:nvPr/>
        </p:nvSpPr>
        <p:spPr>
          <a:xfrm>
            <a:off x="5479404" y="1970829"/>
            <a:ext cx="2059619" cy="461665"/>
          </a:xfrm>
          <a:prstGeom prst="rect">
            <a:avLst/>
          </a:prstGeom>
          <a:noFill/>
        </p:spPr>
        <p:txBody>
          <a:bodyPr wrap="square" rtlCol="0">
            <a:spAutoFit/>
          </a:bodyPr>
          <a:lstStyle/>
          <a:p>
            <a:r>
              <a:rPr lang="en-US" altLang="zh-CN" sz="2400" dirty="0">
                <a:latin typeface="Calibri" panose="020F0502020204030204" pitchFamily="34" charset="0"/>
                <a:cs typeface="Calibri" panose="020F0502020204030204" pitchFamily="34" charset="0"/>
              </a:rPr>
              <a:t>Write miss?</a:t>
            </a:r>
            <a:endParaRPr lang="zh-CN" altLang="en-US" sz="2400" dirty="0">
              <a:latin typeface="Calibri" panose="020F0502020204030204" pitchFamily="34" charset="0"/>
              <a:cs typeface="Calibri" panose="020F0502020204030204" pitchFamily="34" charset="0"/>
            </a:endParaRPr>
          </a:p>
        </p:txBody>
      </p:sp>
      <p:sp>
        <p:nvSpPr>
          <p:cNvPr id="19" name="左大括号 18">
            <a:extLst>
              <a:ext uri="{FF2B5EF4-FFF2-40B4-BE49-F238E27FC236}">
                <a16:creationId xmlns:a16="http://schemas.microsoft.com/office/drawing/2014/main" id="{49502588-B0BB-4473-9A8D-BDF79ABEE558}"/>
              </a:ext>
            </a:extLst>
          </p:cNvPr>
          <p:cNvSpPr/>
          <p:nvPr/>
        </p:nvSpPr>
        <p:spPr>
          <a:xfrm>
            <a:off x="7305933" y="1306129"/>
            <a:ext cx="321867" cy="1784409"/>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C55F099E-09EE-4D6B-B00F-563EFBF94406}"/>
              </a:ext>
            </a:extLst>
          </p:cNvPr>
          <p:cNvSpPr/>
          <p:nvPr/>
        </p:nvSpPr>
        <p:spPr>
          <a:xfrm>
            <a:off x="7684746" y="1121463"/>
            <a:ext cx="3212418" cy="369332"/>
          </a:xfrm>
          <a:prstGeom prst="rect">
            <a:avLst/>
          </a:prstGeom>
        </p:spPr>
        <p:txBody>
          <a:bodyPr wrap="none">
            <a:spAutoFit/>
          </a:bodyPr>
          <a:lstStyle/>
          <a:p>
            <a:r>
              <a:rPr lang="zh-CN" altLang="en-US" dirty="0">
                <a:latin typeface="Calibri" panose="020F0502020204030204" pitchFamily="34" charset="0"/>
                <a:cs typeface="Calibri" panose="020F0502020204030204" pitchFamily="34" charset="0"/>
              </a:rPr>
              <a:t>Allocate on miss: fetch the block</a:t>
            </a:r>
          </a:p>
        </p:txBody>
      </p:sp>
      <p:sp>
        <p:nvSpPr>
          <p:cNvPr id="21" name="矩形 20">
            <a:extLst>
              <a:ext uri="{FF2B5EF4-FFF2-40B4-BE49-F238E27FC236}">
                <a16:creationId xmlns:a16="http://schemas.microsoft.com/office/drawing/2014/main" id="{B0598A2A-8C37-4A53-AF6F-28331FB8AF36}"/>
              </a:ext>
            </a:extLst>
          </p:cNvPr>
          <p:cNvSpPr/>
          <p:nvPr/>
        </p:nvSpPr>
        <p:spPr>
          <a:xfrm>
            <a:off x="7711063" y="2905872"/>
            <a:ext cx="3486532" cy="369332"/>
          </a:xfrm>
          <a:prstGeom prst="rect">
            <a:avLst/>
          </a:prstGeom>
        </p:spPr>
        <p:txBody>
          <a:bodyPr wrap="none">
            <a:spAutoFit/>
          </a:bodyPr>
          <a:lstStyle/>
          <a:p>
            <a:r>
              <a:rPr lang="zh-CN" altLang="en-US" dirty="0">
                <a:latin typeface="Calibri" panose="020F0502020204030204" pitchFamily="34" charset="0"/>
                <a:cs typeface="Calibri" panose="020F0502020204030204" pitchFamily="34" charset="0"/>
              </a:rPr>
              <a:t>Write around: don’t fetch the block</a:t>
            </a:r>
          </a:p>
        </p:txBody>
      </p:sp>
      <p:cxnSp>
        <p:nvCxnSpPr>
          <p:cNvPr id="23" name="直接箭头连接符 22">
            <a:extLst>
              <a:ext uri="{FF2B5EF4-FFF2-40B4-BE49-F238E27FC236}">
                <a16:creationId xmlns:a16="http://schemas.microsoft.com/office/drawing/2014/main" id="{9FFE802C-A60E-4267-B3E1-38BD54F28E4D}"/>
              </a:ext>
            </a:extLst>
          </p:cNvPr>
          <p:cNvCxnSpPr>
            <a:cxnSpLocks/>
          </p:cNvCxnSpPr>
          <p:nvPr/>
        </p:nvCxnSpPr>
        <p:spPr>
          <a:xfrm>
            <a:off x="4029041" y="2198333"/>
            <a:ext cx="119762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id="{0B9F7892-8B3A-4520-8FFC-8F431F088082}"/>
              </a:ext>
            </a:extLst>
          </p:cNvPr>
          <p:cNvSpPr/>
          <p:nvPr/>
        </p:nvSpPr>
        <p:spPr>
          <a:xfrm>
            <a:off x="5479404" y="4319187"/>
            <a:ext cx="2546210" cy="400110"/>
          </a:xfrm>
          <a:prstGeom prst="rect">
            <a:avLst/>
          </a:prstGeom>
        </p:spPr>
        <p:txBody>
          <a:bodyPr wrap="none">
            <a:spAutoFit/>
          </a:bodyPr>
          <a:lstStyle/>
          <a:p>
            <a:r>
              <a:rPr lang="zh-CN" altLang="en-US" sz="2000" dirty="0">
                <a:latin typeface="Calibri" panose="020F0502020204030204" pitchFamily="34" charset="0"/>
                <a:cs typeface="Calibri" panose="020F0502020204030204" pitchFamily="34" charset="0"/>
              </a:rPr>
              <a:t>Usually fetch the block</a:t>
            </a:r>
          </a:p>
        </p:txBody>
      </p:sp>
      <p:cxnSp>
        <p:nvCxnSpPr>
          <p:cNvPr id="26" name="直接箭头连接符 25">
            <a:extLst>
              <a:ext uri="{FF2B5EF4-FFF2-40B4-BE49-F238E27FC236}">
                <a16:creationId xmlns:a16="http://schemas.microsoft.com/office/drawing/2014/main" id="{2A102458-968C-4149-9651-650E0448BB64}"/>
              </a:ext>
            </a:extLst>
          </p:cNvPr>
          <p:cNvCxnSpPr>
            <a:cxnSpLocks/>
          </p:cNvCxnSpPr>
          <p:nvPr/>
        </p:nvCxnSpPr>
        <p:spPr>
          <a:xfrm>
            <a:off x="3377601" y="4542035"/>
            <a:ext cx="199338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id="{E8EA9D8A-BF47-4CF5-9C76-2D1DA8AB28B2}"/>
              </a:ext>
            </a:extLst>
          </p:cNvPr>
          <p:cNvSpPr/>
          <p:nvPr/>
        </p:nvSpPr>
        <p:spPr>
          <a:xfrm>
            <a:off x="8836769" y="3582797"/>
            <a:ext cx="2352054" cy="369332"/>
          </a:xfrm>
          <a:prstGeom prst="rect">
            <a:avLst/>
          </a:prstGeom>
        </p:spPr>
        <p:txBody>
          <a:bodyPr wrap="none">
            <a:spAutoFit/>
          </a:bodyPr>
          <a:lstStyle/>
          <a:p>
            <a:r>
              <a:rPr lang="en-US" altLang="zh-CN" i="1" dirty="0">
                <a:latin typeface="Calibri" panose="020F0502020204030204" pitchFamily="34" charset="0"/>
                <a:cs typeface="Calibri" panose="020F0502020204030204" pitchFamily="34" charset="0"/>
              </a:rPr>
              <a:t>Example:  initialization</a:t>
            </a:r>
            <a:endParaRPr lang="zh-CN" altLang="en-US" i="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61412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fade">
                                      <p:cBhvr>
                                        <p:cTn id="53" dur="500"/>
                                        <p:tgtEl>
                                          <p:spTgt spid="17"/>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500"/>
                                        <p:tgtEl>
                                          <p:spTgt spid="16"/>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fade">
                                      <p:cBhvr>
                                        <p:cTn id="61" dur="500"/>
                                        <p:tgtEl>
                                          <p:spTgt spid="23"/>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500"/>
                                        <p:tgtEl>
                                          <p:spTgt spid="18"/>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19"/>
                                        </p:tgtEl>
                                        <p:attrNameLst>
                                          <p:attrName>style.visibility</p:attrName>
                                        </p:attrNameLst>
                                      </p:cBhvr>
                                      <p:to>
                                        <p:strVal val="visible"/>
                                      </p:to>
                                    </p:set>
                                    <p:animEffect transition="in" filter="fade">
                                      <p:cBhvr>
                                        <p:cTn id="69" dur="500"/>
                                        <p:tgtEl>
                                          <p:spTgt spid="19"/>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fade">
                                      <p:cBhvr>
                                        <p:cTn id="72" dur="500"/>
                                        <p:tgtEl>
                                          <p:spTgt spid="20"/>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1"/>
                                        </p:tgtEl>
                                        <p:attrNameLst>
                                          <p:attrName>style.visibility</p:attrName>
                                        </p:attrNameLst>
                                      </p:cBhvr>
                                      <p:to>
                                        <p:strVal val="visible"/>
                                      </p:to>
                                    </p:set>
                                    <p:animEffect transition="in" filter="fade">
                                      <p:cBhvr>
                                        <p:cTn id="75" dur="500"/>
                                        <p:tgtEl>
                                          <p:spTgt spid="21"/>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29"/>
                                        </p:tgtEl>
                                        <p:attrNameLst>
                                          <p:attrName>style.visibility</p:attrName>
                                        </p:attrNameLst>
                                      </p:cBhvr>
                                      <p:to>
                                        <p:strVal val="visible"/>
                                      </p:to>
                                    </p:set>
                                    <p:animEffect transition="in" filter="fade">
                                      <p:cBhvr>
                                        <p:cTn id="80" dur="500"/>
                                        <p:tgtEl>
                                          <p:spTgt spid="29"/>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26"/>
                                        </p:tgtEl>
                                        <p:attrNameLst>
                                          <p:attrName>style.visibility</p:attrName>
                                        </p:attrNameLst>
                                      </p:cBhvr>
                                      <p:to>
                                        <p:strVal val="visible"/>
                                      </p:to>
                                    </p:set>
                                    <p:animEffect transition="in" filter="fade">
                                      <p:cBhvr>
                                        <p:cTn id="85" dur="500"/>
                                        <p:tgtEl>
                                          <p:spTgt spid="26"/>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25"/>
                                        </p:tgtEl>
                                        <p:attrNameLst>
                                          <p:attrName>style.visibility</p:attrName>
                                        </p:attrNameLst>
                                      </p:cBhvr>
                                      <p:to>
                                        <p:strVal val="visible"/>
                                      </p:to>
                                    </p:set>
                                    <p:animEffect transition="in" filter="fade">
                                      <p:cBhvr>
                                        <p:cTn id="8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P spid="7" grpId="0"/>
      <p:bldP spid="5" grpId="0"/>
      <p:bldP spid="9" grpId="0"/>
      <p:bldP spid="10" grpId="0"/>
      <p:bldP spid="13" grpId="0"/>
      <p:bldP spid="14" grpId="0"/>
      <p:bldP spid="15" grpId="0"/>
      <p:bldP spid="16" grpId="0"/>
      <p:bldP spid="18" grpId="0"/>
      <p:bldP spid="19" grpId="0" animBg="1"/>
      <p:bldP spid="20" grpId="0"/>
      <p:bldP spid="21" grpId="0"/>
      <p:bldP spid="25" grpId="0"/>
      <p:bldP spid="2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C60CDDA2-BCCB-4F39-A53A-6AC6D8401950}"/>
              </a:ext>
            </a:extLst>
          </p:cNvPr>
          <p:cNvSpPr txBox="1"/>
          <p:nvPr/>
        </p:nvSpPr>
        <p:spPr>
          <a:xfrm>
            <a:off x="256674" y="192759"/>
            <a:ext cx="3515557"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第六个知识点：</a:t>
            </a:r>
            <a:endParaRPr lang="en-US" altLang="zh-CN" sz="2400" dirty="0">
              <a:latin typeface="宋体" panose="02010600030101010101" pitchFamily="2" charset="-122"/>
              <a:ea typeface="宋体" panose="02010600030101010101" pitchFamily="2" charset="-122"/>
            </a:endParaRPr>
          </a:p>
        </p:txBody>
      </p:sp>
      <p:sp>
        <p:nvSpPr>
          <p:cNvPr id="4" name="文本框 3">
            <a:extLst>
              <a:ext uri="{FF2B5EF4-FFF2-40B4-BE49-F238E27FC236}">
                <a16:creationId xmlns:a16="http://schemas.microsoft.com/office/drawing/2014/main" id="{4947696B-1567-42D4-B41C-4C4B332F3994}"/>
              </a:ext>
            </a:extLst>
          </p:cNvPr>
          <p:cNvSpPr txBox="1"/>
          <p:nvPr/>
        </p:nvSpPr>
        <p:spPr>
          <a:xfrm>
            <a:off x="825623" y="861134"/>
            <a:ext cx="3062796" cy="523220"/>
          </a:xfrm>
          <a:prstGeom prst="rect">
            <a:avLst/>
          </a:prstGeom>
          <a:noFill/>
        </p:spPr>
        <p:txBody>
          <a:bodyPr wrap="square" rtlCol="0">
            <a:spAutoFit/>
          </a:bodyPr>
          <a:lstStyle/>
          <a:p>
            <a:r>
              <a:rPr lang="en-US" altLang="zh-CN" sz="2800" dirty="0">
                <a:latin typeface="Calibri" panose="020F0502020204030204" pitchFamily="34" charset="0"/>
                <a:cs typeface="Calibri" panose="020F0502020204030204" pitchFamily="34" charset="0"/>
              </a:rPr>
              <a:t>Cache Performance</a:t>
            </a:r>
            <a:endParaRPr lang="zh-CN" altLang="en-US" sz="28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C9A685C2-374A-44AA-8B63-CA9F898075B1}"/>
                  </a:ext>
                </a:extLst>
              </p:cNvPr>
              <p:cNvSpPr txBox="1"/>
              <p:nvPr/>
            </p:nvSpPr>
            <p:spPr>
              <a:xfrm>
                <a:off x="1286061" y="1954696"/>
                <a:ext cx="9619878" cy="7562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𝑀𝑒𝑚𝑜𝑟𝑦</m:t>
                      </m: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𝑆𝑡𝑎𝑙𝑙</m:t>
                      </m: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𝐶𝑦𝑐𝑙𝑒𝑠</m:t>
                      </m:r>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𝑀𝑒𝑚𝑜𝑟𝑦</m:t>
                          </m: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𝑎𝑐𝑐𝑒𝑠𝑠𝑒𝑠</m:t>
                          </m:r>
                        </m:num>
                        <m:den>
                          <m:r>
                            <a:rPr lang="en-US" altLang="zh-CN" sz="2400" b="0" i="1" smtClean="0">
                              <a:latin typeface="Cambria Math" panose="02040503050406030204" pitchFamily="18" charset="0"/>
                            </a:rPr>
                            <m:t>𝑃𝑟𝑜𝑔𝑟𝑎𝑚</m:t>
                          </m:r>
                        </m:den>
                      </m:f>
                      <m:r>
                        <a:rPr lang="en-US" altLang="zh-CN" sz="2400" b="0" i="1" smtClean="0">
                          <a:latin typeface="Cambria Math" panose="02040503050406030204" pitchFamily="18" charset="0"/>
                        </a:rPr>
                        <m:t> </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𝑀𝑖𝑠𝑠</m:t>
                      </m:r>
                      <m:r>
                        <a:rPr lang="en-US" altLang="zh-CN" sz="2400" b="0" i="1" smtClean="0">
                          <a:latin typeface="Cambria Math" panose="02040503050406030204" pitchFamily="18" charset="0"/>
                          <a:ea typeface="Cambria Math" panose="02040503050406030204" pitchFamily="18" charset="0"/>
                        </a:rPr>
                        <m:t> </m:t>
                      </m:r>
                      <m:r>
                        <a:rPr lang="en-US" altLang="zh-CN" sz="2400" b="0" i="1" smtClean="0">
                          <a:latin typeface="Cambria Math" panose="02040503050406030204" pitchFamily="18" charset="0"/>
                          <a:ea typeface="Cambria Math" panose="02040503050406030204" pitchFamily="18" charset="0"/>
                        </a:rPr>
                        <m:t>𝑟𝑎𝑡𝑒</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𝑀𝑖𝑠𝑠</m:t>
                      </m:r>
                      <m:r>
                        <a:rPr lang="en-US" altLang="zh-CN" sz="2400" b="0" i="1" smtClean="0">
                          <a:latin typeface="Cambria Math" panose="02040503050406030204" pitchFamily="18" charset="0"/>
                          <a:ea typeface="Cambria Math" panose="02040503050406030204" pitchFamily="18" charset="0"/>
                        </a:rPr>
                        <m:t> </m:t>
                      </m:r>
                      <m:r>
                        <a:rPr lang="en-US" altLang="zh-CN" sz="2400" b="0" i="1" smtClean="0">
                          <a:latin typeface="Cambria Math" panose="02040503050406030204" pitchFamily="18" charset="0"/>
                          <a:ea typeface="Cambria Math" panose="02040503050406030204" pitchFamily="18" charset="0"/>
                        </a:rPr>
                        <m:t>𝑝𝑒𝑛𝑎𝑙𝑡𝑦</m:t>
                      </m:r>
                    </m:oMath>
                  </m:oMathPara>
                </a14:m>
                <a:endParaRPr lang="en-US" altLang="zh-CN" sz="2400" b="0" dirty="0">
                  <a:latin typeface="Calibri" panose="020F0502020204030204" pitchFamily="34" charset="0"/>
                  <a:ea typeface="Cambria Math" panose="02040503050406030204" pitchFamily="18" charset="0"/>
                </a:endParaRPr>
              </a:p>
            </p:txBody>
          </p:sp>
        </mc:Choice>
        <mc:Fallback xmlns="">
          <p:sp>
            <p:nvSpPr>
              <p:cNvPr id="2" name="文本框 1">
                <a:extLst>
                  <a:ext uri="{FF2B5EF4-FFF2-40B4-BE49-F238E27FC236}">
                    <a16:creationId xmlns:a16="http://schemas.microsoft.com/office/drawing/2014/main" id="{C9A685C2-374A-44AA-8B63-CA9F898075B1}"/>
                  </a:ext>
                </a:extLst>
              </p:cNvPr>
              <p:cNvSpPr txBox="1">
                <a:spLocks noRot="1" noChangeAspect="1" noMove="1" noResize="1" noEditPoints="1" noAdjustHandles="1" noChangeArrowheads="1" noChangeShapeType="1" noTextEdit="1"/>
              </p:cNvSpPr>
              <p:nvPr/>
            </p:nvSpPr>
            <p:spPr>
              <a:xfrm>
                <a:off x="1286061" y="1954696"/>
                <a:ext cx="9619878" cy="756233"/>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DB5A193A-08CF-4C3F-91C3-D7406F3B3A23}"/>
                  </a:ext>
                </a:extLst>
              </p:cNvPr>
              <p:cNvSpPr txBox="1"/>
              <p:nvPr/>
            </p:nvSpPr>
            <p:spPr>
              <a:xfrm>
                <a:off x="4194313" y="3050883"/>
                <a:ext cx="5861285" cy="7562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𝐼𝑛𝑠𝑡𝑟𝑐𝑡𝑖𝑜𝑛𝑠</m:t>
                          </m:r>
                        </m:num>
                        <m:den>
                          <m:r>
                            <a:rPr lang="en-US" altLang="zh-CN" sz="2400" b="0" i="1" smtClean="0">
                              <a:latin typeface="Cambria Math" panose="02040503050406030204" pitchFamily="18" charset="0"/>
                            </a:rPr>
                            <m:t>𝑃𝑟𝑜𝑔𝑟𝑎𝑚</m:t>
                          </m:r>
                        </m:den>
                      </m:f>
                      <m:r>
                        <a:rPr lang="en-US" altLang="zh-CN" sz="2400" b="0" i="1" smtClean="0">
                          <a:latin typeface="Cambria Math" panose="02040503050406030204" pitchFamily="18" charset="0"/>
                          <a:ea typeface="Cambria Math" panose="02040503050406030204" pitchFamily="18" charset="0"/>
                        </a:rPr>
                        <m:t>×</m:t>
                      </m:r>
                      <m:f>
                        <m:fPr>
                          <m:ctrlPr>
                            <a:rPr lang="en-US" altLang="zh-CN" sz="2400" b="0" i="1" smtClean="0">
                              <a:latin typeface="Cambria Math" panose="02040503050406030204" pitchFamily="18" charset="0"/>
                              <a:ea typeface="Cambria Math" panose="02040503050406030204" pitchFamily="18" charset="0"/>
                            </a:rPr>
                          </m:ctrlPr>
                        </m:fPr>
                        <m:num>
                          <m:r>
                            <a:rPr lang="en-US" altLang="zh-CN" sz="2400" b="0" i="1" smtClean="0">
                              <a:latin typeface="Cambria Math" panose="02040503050406030204" pitchFamily="18" charset="0"/>
                              <a:ea typeface="Cambria Math" panose="02040503050406030204" pitchFamily="18" charset="0"/>
                            </a:rPr>
                            <m:t>𝑀𝑖𝑠𝑠𝑒𝑠</m:t>
                          </m:r>
                        </m:num>
                        <m:den>
                          <m:r>
                            <a:rPr lang="en-US" altLang="zh-CN" sz="2400" b="0" i="1" smtClean="0">
                              <a:latin typeface="Cambria Math" panose="02040503050406030204" pitchFamily="18" charset="0"/>
                              <a:ea typeface="Cambria Math" panose="02040503050406030204" pitchFamily="18" charset="0"/>
                            </a:rPr>
                            <m:t>𝐼𝑛𝑠𝑡𝑟𝑐𝑡𝑖𝑜𝑛</m:t>
                          </m:r>
                        </m:den>
                      </m:f>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𝑀𝑖𝑠𝑠</m:t>
                      </m:r>
                      <m:r>
                        <a:rPr lang="en-US" altLang="zh-CN" sz="2400" b="0" i="1" smtClean="0">
                          <a:latin typeface="Cambria Math" panose="02040503050406030204" pitchFamily="18" charset="0"/>
                          <a:ea typeface="Cambria Math" panose="02040503050406030204" pitchFamily="18" charset="0"/>
                        </a:rPr>
                        <m:t> </m:t>
                      </m:r>
                      <m:r>
                        <a:rPr lang="en-US" altLang="zh-CN" sz="2400" b="0" i="1" smtClean="0">
                          <a:latin typeface="Cambria Math" panose="02040503050406030204" pitchFamily="18" charset="0"/>
                          <a:ea typeface="Cambria Math" panose="02040503050406030204" pitchFamily="18" charset="0"/>
                        </a:rPr>
                        <m:t>𝑝𝑒𝑛𝑎𝑙𝑡𝑦</m:t>
                      </m:r>
                    </m:oMath>
                  </m:oMathPara>
                </a14:m>
                <a:endParaRPr lang="zh-CN" altLang="en-US" sz="2400" dirty="0"/>
              </a:p>
            </p:txBody>
          </p:sp>
        </mc:Choice>
        <mc:Fallback xmlns="">
          <p:sp>
            <p:nvSpPr>
              <p:cNvPr id="11" name="文本框 10">
                <a:extLst>
                  <a:ext uri="{FF2B5EF4-FFF2-40B4-BE49-F238E27FC236}">
                    <a16:creationId xmlns:a16="http://schemas.microsoft.com/office/drawing/2014/main" id="{DB5A193A-08CF-4C3F-91C3-D7406F3B3A23}"/>
                  </a:ext>
                </a:extLst>
              </p:cNvPr>
              <p:cNvSpPr txBox="1">
                <a:spLocks noRot="1" noChangeAspect="1" noMove="1" noResize="1" noEditPoints="1" noAdjustHandles="1" noChangeArrowheads="1" noChangeShapeType="1" noTextEdit="1"/>
              </p:cNvSpPr>
              <p:nvPr/>
            </p:nvSpPr>
            <p:spPr>
              <a:xfrm>
                <a:off x="4194313" y="3050883"/>
                <a:ext cx="5861285" cy="756233"/>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4CC14A7F-E3A1-4A0A-9BC4-E6E0CF7F8BE6}"/>
                  </a:ext>
                </a:extLst>
              </p:cNvPr>
              <p:cNvSpPr txBox="1"/>
              <p:nvPr/>
            </p:nvSpPr>
            <p:spPr>
              <a:xfrm>
                <a:off x="1286061" y="4248187"/>
                <a:ext cx="956261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𝐴𝑣𝑒𝑟𝑎𝑔𝑒</m:t>
                      </m: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𝐴𝑐𝑐𝑒𝑠𝑠</m:t>
                      </m: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𝑇𝑖𝑚𝑒</m:t>
                      </m:r>
                      <m:r>
                        <a:rPr lang="en-US" altLang="zh-CN" sz="2400" b="0" i="1" smtClean="0">
                          <a:latin typeface="Cambria Math" panose="02040503050406030204" pitchFamily="18" charset="0"/>
                        </a:rPr>
                        <m:t> </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𝐴𝑀𝐴𝑇</m:t>
                          </m:r>
                        </m:e>
                      </m:d>
                      <m:r>
                        <a:rPr lang="en-US" altLang="zh-CN" sz="2400" b="0" i="1" smtClean="0">
                          <a:latin typeface="Cambria Math" panose="02040503050406030204" pitchFamily="18" charset="0"/>
                        </a:rPr>
                        <m:t>=</m:t>
                      </m:r>
                      <m:r>
                        <a:rPr lang="en-US" altLang="zh-CN" sz="2400" b="0" i="1" smtClean="0">
                          <a:solidFill>
                            <a:srgbClr val="C00000"/>
                          </a:solidFill>
                          <a:latin typeface="Cambria Math" panose="02040503050406030204" pitchFamily="18" charset="0"/>
                        </a:rPr>
                        <m:t>𝐻𝑖𝑡</m:t>
                      </m:r>
                      <m:r>
                        <a:rPr lang="en-US" altLang="zh-CN" sz="2400" b="0" i="1" smtClean="0">
                          <a:solidFill>
                            <a:srgbClr val="C00000"/>
                          </a:solidFill>
                          <a:latin typeface="Cambria Math" panose="02040503050406030204" pitchFamily="18" charset="0"/>
                        </a:rPr>
                        <m:t> </m:t>
                      </m:r>
                      <m:r>
                        <a:rPr lang="en-US" altLang="zh-CN" sz="2400" b="0" i="1" smtClean="0">
                          <a:solidFill>
                            <a:srgbClr val="C00000"/>
                          </a:solidFill>
                          <a:latin typeface="Cambria Math" panose="02040503050406030204" pitchFamily="18" charset="0"/>
                        </a:rPr>
                        <m:t>𝑡𝑖𝑚𝑒</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𝑀𝑖𝑠𝑠</m:t>
                      </m: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𝑟𝑎𝑡𝑒</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𝑀𝑖𝑠𝑠</m:t>
                      </m:r>
                      <m:r>
                        <a:rPr lang="en-US" altLang="zh-CN" sz="2400" b="0" i="1" smtClean="0">
                          <a:latin typeface="Cambria Math" panose="02040503050406030204" pitchFamily="18" charset="0"/>
                          <a:ea typeface="Cambria Math" panose="02040503050406030204" pitchFamily="18" charset="0"/>
                        </a:rPr>
                        <m:t> </m:t>
                      </m:r>
                      <m:r>
                        <a:rPr lang="en-US" altLang="zh-CN" sz="2400" b="0" i="1" smtClean="0">
                          <a:latin typeface="Cambria Math" panose="02040503050406030204" pitchFamily="18" charset="0"/>
                          <a:ea typeface="Cambria Math" panose="02040503050406030204" pitchFamily="18" charset="0"/>
                        </a:rPr>
                        <m:t>𝑝𝑒𝑛𝑎𝑙𝑡𝑦</m:t>
                      </m:r>
                    </m:oMath>
                  </m:oMathPara>
                </a14:m>
                <a:endParaRPr lang="zh-CN" altLang="en-US" sz="2400" dirty="0"/>
              </a:p>
            </p:txBody>
          </p:sp>
        </mc:Choice>
        <mc:Fallback xmlns="">
          <p:sp>
            <p:nvSpPr>
              <p:cNvPr id="22" name="文本框 21">
                <a:extLst>
                  <a:ext uri="{FF2B5EF4-FFF2-40B4-BE49-F238E27FC236}">
                    <a16:creationId xmlns:a16="http://schemas.microsoft.com/office/drawing/2014/main" id="{4CC14A7F-E3A1-4A0A-9BC4-E6E0CF7F8BE6}"/>
                  </a:ext>
                </a:extLst>
              </p:cNvPr>
              <p:cNvSpPr txBox="1">
                <a:spLocks noRot="1" noChangeAspect="1" noMove="1" noResize="1" noEditPoints="1" noAdjustHandles="1" noChangeArrowheads="1" noChangeShapeType="1" noTextEdit="1"/>
              </p:cNvSpPr>
              <p:nvPr/>
            </p:nvSpPr>
            <p:spPr>
              <a:xfrm>
                <a:off x="1286061" y="4248187"/>
                <a:ext cx="9562618" cy="369332"/>
              </a:xfrm>
              <a:prstGeom prst="rect">
                <a:avLst/>
              </a:prstGeom>
              <a:blipFill>
                <a:blip r:embed="rId4"/>
                <a:stretch>
                  <a:fillRect l="-574" r="-510" b="-3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1EE1A8F5-ACAC-454F-9F9A-441103C71AC4}"/>
                  </a:ext>
                </a:extLst>
              </p:cNvPr>
              <p:cNvSpPr txBox="1"/>
              <p:nvPr/>
            </p:nvSpPr>
            <p:spPr>
              <a:xfrm>
                <a:off x="1286061" y="5058590"/>
                <a:ext cx="698351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𝐶𝑃𝐼</m:t>
                          </m:r>
                        </m:e>
                        <m:sub>
                          <m:r>
                            <a:rPr lang="en-US" altLang="zh-CN" sz="2400" b="0" i="1" smtClean="0">
                              <a:latin typeface="Cambria Math" panose="02040503050406030204" pitchFamily="18" charset="0"/>
                            </a:rPr>
                            <m:t>𝑠𝑡𝑎𝑙𝑙</m:t>
                          </m:r>
                        </m:sub>
                      </m:sSub>
                      <m:r>
                        <a:rPr lang="en-US" altLang="zh-CN" sz="2400" b="0" i="1" smtClean="0">
                          <a:latin typeface="Cambria Math" panose="02040503050406030204" pitchFamily="18" charset="0"/>
                        </a:rPr>
                        <m:t>= </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𝐶𝑃𝐼</m:t>
                          </m:r>
                        </m:e>
                        <m:sub>
                          <m:r>
                            <a:rPr lang="en-US" altLang="zh-CN" sz="2400" b="0" i="1" smtClean="0">
                              <a:latin typeface="Cambria Math" panose="02040503050406030204" pitchFamily="18" charset="0"/>
                            </a:rPr>
                            <m:t>𝑖𝑑𝑒𝑎𝑙</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𝑎𝑣𝑒𝑟𝑎𝑔𝑒</m:t>
                      </m: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𝑚𝑒𝑚𝑜𝑟𝑦</m:t>
                      </m: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𝑠𝑡𝑎𝑙𝑙</m:t>
                      </m: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𝑐𝑦𝑐𝑙𝑒𝑠</m:t>
                      </m:r>
                    </m:oMath>
                  </m:oMathPara>
                </a14:m>
                <a:endParaRPr lang="zh-CN" altLang="en-US" sz="2400" dirty="0"/>
              </a:p>
            </p:txBody>
          </p:sp>
        </mc:Choice>
        <mc:Fallback xmlns="">
          <p:sp>
            <p:nvSpPr>
              <p:cNvPr id="24" name="文本框 23">
                <a:extLst>
                  <a:ext uri="{FF2B5EF4-FFF2-40B4-BE49-F238E27FC236}">
                    <a16:creationId xmlns:a16="http://schemas.microsoft.com/office/drawing/2014/main" id="{1EE1A8F5-ACAC-454F-9F9A-441103C71AC4}"/>
                  </a:ext>
                </a:extLst>
              </p:cNvPr>
              <p:cNvSpPr txBox="1">
                <a:spLocks noRot="1" noChangeAspect="1" noMove="1" noResize="1" noEditPoints="1" noAdjustHandles="1" noChangeArrowheads="1" noChangeShapeType="1" noTextEdit="1"/>
              </p:cNvSpPr>
              <p:nvPr/>
            </p:nvSpPr>
            <p:spPr>
              <a:xfrm>
                <a:off x="1286061" y="5058590"/>
                <a:ext cx="6983515" cy="369332"/>
              </a:xfrm>
              <a:prstGeom prst="rect">
                <a:avLst/>
              </a:prstGeom>
              <a:blipFill>
                <a:blip r:embed="rId5"/>
                <a:stretch>
                  <a:fillRect l="-524" r="-873" b="-3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F48966EE-BC82-4AAD-9295-7306110438C9}"/>
                  </a:ext>
                </a:extLst>
              </p:cNvPr>
              <p:cNvSpPr txBox="1"/>
              <p:nvPr/>
            </p:nvSpPr>
            <p:spPr>
              <a:xfrm>
                <a:off x="2357021" y="5743895"/>
                <a:ext cx="5383910" cy="8217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0070C0"/>
                              </a:solidFill>
                              <a:latin typeface="Cambria Math" panose="02040503050406030204" pitchFamily="18" charset="0"/>
                            </a:rPr>
                          </m:ctrlPr>
                        </m:sSubPr>
                        <m:e>
                          <m:r>
                            <a:rPr lang="en-US" altLang="zh-CN" sz="2400" b="0" i="1" smtClean="0">
                              <a:solidFill>
                                <a:srgbClr val="0070C0"/>
                              </a:solidFill>
                              <a:latin typeface="Cambria Math" panose="02040503050406030204" pitchFamily="18" charset="0"/>
                            </a:rPr>
                            <m:t>𝑀𝑖𝑠𝑠</m:t>
                          </m:r>
                          <m:r>
                            <a:rPr lang="en-US" altLang="zh-CN" sz="2400" b="0" i="1" smtClean="0">
                              <a:solidFill>
                                <a:srgbClr val="0070C0"/>
                              </a:solidFill>
                              <a:latin typeface="Cambria Math" panose="02040503050406030204" pitchFamily="18" charset="0"/>
                            </a:rPr>
                            <m:t> </m:t>
                          </m:r>
                          <m:r>
                            <a:rPr lang="en-US" altLang="zh-CN" sz="2400" b="0" i="1" smtClean="0">
                              <a:solidFill>
                                <a:srgbClr val="0070C0"/>
                              </a:solidFill>
                              <a:latin typeface="Cambria Math" panose="02040503050406030204" pitchFamily="18" charset="0"/>
                            </a:rPr>
                            <m:t>𝑝𝑒𝑛𝑎𝑙𝑡𝑦</m:t>
                          </m:r>
                        </m:e>
                        <m:sub>
                          <m:r>
                            <a:rPr lang="en-US" altLang="zh-CN" sz="2400" b="0" i="1" smtClean="0">
                              <a:solidFill>
                                <a:srgbClr val="0070C0"/>
                              </a:solidFill>
                              <a:latin typeface="Cambria Math" panose="02040503050406030204" pitchFamily="18" charset="0"/>
                            </a:rPr>
                            <m:t>𝑐𝑦𝑐𝑙𝑒</m:t>
                          </m:r>
                        </m:sub>
                      </m:sSub>
                      <m:r>
                        <a:rPr lang="en-US" altLang="zh-CN" sz="2400" b="0" i="1" smtClean="0">
                          <a:solidFill>
                            <a:srgbClr val="0070C0"/>
                          </a:solidFill>
                          <a:latin typeface="Cambria Math" panose="02040503050406030204" pitchFamily="18" charset="0"/>
                        </a:rPr>
                        <m:t>=</m:t>
                      </m:r>
                      <m:d>
                        <m:dPr>
                          <m:begChr m:val="⌈"/>
                          <m:endChr m:val="⌉"/>
                          <m:ctrlPr>
                            <a:rPr lang="en-US" altLang="zh-CN" sz="2400" b="0" i="1" smtClean="0">
                              <a:solidFill>
                                <a:srgbClr val="0070C0"/>
                              </a:solidFill>
                              <a:latin typeface="Cambria Math" panose="02040503050406030204" pitchFamily="18" charset="0"/>
                            </a:rPr>
                          </m:ctrlPr>
                        </m:dPr>
                        <m:e>
                          <m:f>
                            <m:fPr>
                              <m:ctrlPr>
                                <a:rPr lang="en-US" altLang="zh-CN" sz="2400" b="0" i="1" smtClean="0">
                                  <a:solidFill>
                                    <a:srgbClr val="0070C0"/>
                                  </a:solidFill>
                                  <a:latin typeface="Cambria Math" panose="02040503050406030204" pitchFamily="18" charset="0"/>
                                </a:rPr>
                              </m:ctrlPr>
                            </m:fPr>
                            <m:num>
                              <m:sSub>
                                <m:sSubPr>
                                  <m:ctrlPr>
                                    <a:rPr lang="en-US" altLang="zh-CN" sz="2400" b="0" i="1" smtClean="0">
                                      <a:solidFill>
                                        <a:srgbClr val="0070C0"/>
                                      </a:solidFill>
                                      <a:latin typeface="Cambria Math" panose="02040503050406030204" pitchFamily="18" charset="0"/>
                                    </a:rPr>
                                  </m:ctrlPr>
                                </m:sSubPr>
                                <m:e>
                                  <m:r>
                                    <a:rPr lang="en-US" altLang="zh-CN" sz="2400" b="0" i="1" smtClean="0">
                                      <a:solidFill>
                                        <a:srgbClr val="0070C0"/>
                                      </a:solidFill>
                                      <a:latin typeface="Cambria Math" panose="02040503050406030204" pitchFamily="18" charset="0"/>
                                    </a:rPr>
                                    <m:t>𝑀𝑖𝑠𝑠</m:t>
                                  </m:r>
                                  <m:r>
                                    <a:rPr lang="en-US" altLang="zh-CN" sz="2400" b="0" i="1" smtClean="0">
                                      <a:solidFill>
                                        <a:srgbClr val="0070C0"/>
                                      </a:solidFill>
                                      <a:latin typeface="Cambria Math" panose="02040503050406030204" pitchFamily="18" charset="0"/>
                                    </a:rPr>
                                    <m:t> </m:t>
                                  </m:r>
                                  <m:r>
                                    <a:rPr lang="en-US" altLang="zh-CN" sz="2400" b="0" i="1" smtClean="0">
                                      <a:solidFill>
                                        <a:srgbClr val="0070C0"/>
                                      </a:solidFill>
                                      <a:latin typeface="Cambria Math" panose="02040503050406030204" pitchFamily="18" charset="0"/>
                                    </a:rPr>
                                    <m:t>𝑝𝑒𝑛𝑎𝑙𝑡𝑦</m:t>
                                  </m:r>
                                </m:e>
                                <m:sub>
                                  <m:r>
                                    <a:rPr lang="en-US" altLang="zh-CN" sz="2400" b="0" i="1" smtClean="0">
                                      <a:solidFill>
                                        <a:srgbClr val="0070C0"/>
                                      </a:solidFill>
                                      <a:latin typeface="Cambria Math" panose="02040503050406030204" pitchFamily="18" charset="0"/>
                                    </a:rPr>
                                    <m:t>𝑡𝑖𝑚𝑒</m:t>
                                  </m:r>
                                </m:sub>
                              </m:sSub>
                            </m:num>
                            <m:den>
                              <m:r>
                                <a:rPr lang="en-US" altLang="zh-CN" sz="2400" b="0" i="1" smtClean="0">
                                  <a:solidFill>
                                    <a:srgbClr val="0070C0"/>
                                  </a:solidFill>
                                  <a:latin typeface="Cambria Math" panose="02040503050406030204" pitchFamily="18" charset="0"/>
                                </a:rPr>
                                <m:t>𝑐𝑦𝑐𝑙𝑒</m:t>
                              </m:r>
                              <m:r>
                                <a:rPr lang="en-US" altLang="zh-CN" sz="2400" b="0" i="1" smtClean="0">
                                  <a:solidFill>
                                    <a:srgbClr val="0070C0"/>
                                  </a:solidFill>
                                  <a:latin typeface="Cambria Math" panose="02040503050406030204" pitchFamily="18" charset="0"/>
                                </a:rPr>
                                <m:t> </m:t>
                              </m:r>
                              <m:r>
                                <a:rPr lang="en-US" altLang="zh-CN" sz="2400" b="0" i="1" smtClean="0">
                                  <a:solidFill>
                                    <a:srgbClr val="0070C0"/>
                                  </a:solidFill>
                                  <a:latin typeface="Cambria Math" panose="02040503050406030204" pitchFamily="18" charset="0"/>
                                </a:rPr>
                                <m:t>𝑡𝑖𝑚𝑒</m:t>
                              </m:r>
                            </m:den>
                          </m:f>
                        </m:e>
                      </m:d>
                    </m:oMath>
                  </m:oMathPara>
                </a14:m>
                <a:endParaRPr lang="zh-CN" altLang="en-US" sz="2400" dirty="0">
                  <a:solidFill>
                    <a:srgbClr val="0070C0"/>
                  </a:solidFill>
                </a:endParaRPr>
              </a:p>
            </p:txBody>
          </p:sp>
        </mc:Choice>
        <mc:Fallback xmlns="">
          <p:sp>
            <p:nvSpPr>
              <p:cNvPr id="27" name="文本框 26">
                <a:extLst>
                  <a:ext uri="{FF2B5EF4-FFF2-40B4-BE49-F238E27FC236}">
                    <a16:creationId xmlns:a16="http://schemas.microsoft.com/office/drawing/2014/main" id="{F48966EE-BC82-4AAD-9295-7306110438C9}"/>
                  </a:ext>
                </a:extLst>
              </p:cNvPr>
              <p:cNvSpPr txBox="1">
                <a:spLocks noRot="1" noChangeAspect="1" noMove="1" noResize="1" noEditPoints="1" noAdjustHandles="1" noChangeArrowheads="1" noChangeShapeType="1" noTextEdit="1"/>
              </p:cNvSpPr>
              <p:nvPr/>
            </p:nvSpPr>
            <p:spPr>
              <a:xfrm>
                <a:off x="2357021" y="5743895"/>
                <a:ext cx="5383910" cy="821763"/>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09305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C60CDDA2-BCCB-4F39-A53A-6AC6D8401950}"/>
              </a:ext>
            </a:extLst>
          </p:cNvPr>
          <p:cNvSpPr txBox="1"/>
          <p:nvPr/>
        </p:nvSpPr>
        <p:spPr>
          <a:xfrm>
            <a:off x="256674" y="192759"/>
            <a:ext cx="3515557"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第七个知识点：</a:t>
            </a:r>
            <a:endParaRPr lang="en-US" altLang="zh-CN" sz="2400" dirty="0">
              <a:latin typeface="宋体" panose="02010600030101010101" pitchFamily="2" charset="-122"/>
              <a:ea typeface="宋体" panose="02010600030101010101" pitchFamily="2" charset="-122"/>
            </a:endParaRPr>
          </a:p>
        </p:txBody>
      </p:sp>
      <p:sp>
        <p:nvSpPr>
          <p:cNvPr id="4" name="文本框 3">
            <a:extLst>
              <a:ext uri="{FF2B5EF4-FFF2-40B4-BE49-F238E27FC236}">
                <a16:creationId xmlns:a16="http://schemas.microsoft.com/office/drawing/2014/main" id="{4947696B-1567-42D4-B41C-4C4B332F3994}"/>
              </a:ext>
            </a:extLst>
          </p:cNvPr>
          <p:cNvSpPr txBox="1"/>
          <p:nvPr/>
        </p:nvSpPr>
        <p:spPr>
          <a:xfrm>
            <a:off x="825623" y="861134"/>
            <a:ext cx="3062796" cy="523220"/>
          </a:xfrm>
          <a:prstGeom prst="rect">
            <a:avLst/>
          </a:prstGeom>
          <a:noFill/>
        </p:spPr>
        <p:txBody>
          <a:bodyPr wrap="square" rtlCol="0">
            <a:spAutoFit/>
          </a:bodyPr>
          <a:lstStyle/>
          <a:p>
            <a:r>
              <a:rPr lang="en-US" altLang="zh-CN" sz="2800" dirty="0">
                <a:latin typeface="Calibri" panose="020F0502020204030204" pitchFamily="34" charset="0"/>
                <a:cs typeface="Calibri" panose="020F0502020204030204" pitchFamily="34" charset="0"/>
              </a:rPr>
              <a:t>Associative Cache</a:t>
            </a:r>
            <a:endParaRPr lang="zh-CN" altLang="en-US" sz="2800" dirty="0">
              <a:latin typeface="Calibri" panose="020F0502020204030204" pitchFamily="34" charset="0"/>
              <a:cs typeface="Calibri" panose="020F0502020204030204" pitchFamily="34" charset="0"/>
            </a:endParaRPr>
          </a:p>
        </p:txBody>
      </p:sp>
      <p:pic>
        <p:nvPicPr>
          <p:cNvPr id="3" name="图片 2">
            <a:extLst>
              <a:ext uri="{FF2B5EF4-FFF2-40B4-BE49-F238E27FC236}">
                <a16:creationId xmlns:a16="http://schemas.microsoft.com/office/drawing/2014/main" id="{20E75F00-B77F-491E-9456-D7437C9F6464}"/>
              </a:ext>
            </a:extLst>
          </p:cNvPr>
          <p:cNvPicPr>
            <a:picLocks noChangeAspect="1"/>
          </p:cNvPicPr>
          <p:nvPr/>
        </p:nvPicPr>
        <p:blipFill>
          <a:blip r:embed="rId2"/>
          <a:stretch>
            <a:fillRect/>
          </a:stretch>
        </p:blipFill>
        <p:spPr>
          <a:xfrm>
            <a:off x="2460125" y="1591064"/>
            <a:ext cx="6988676" cy="4886313"/>
          </a:xfrm>
          <a:prstGeom prst="rect">
            <a:avLst/>
          </a:prstGeom>
        </p:spPr>
      </p:pic>
    </p:spTree>
    <p:extLst>
      <p:ext uri="{BB962C8B-B14F-4D97-AF65-F5344CB8AC3E}">
        <p14:creationId xmlns:p14="http://schemas.microsoft.com/office/powerpoint/2010/main" val="992393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C60CDDA2-BCCB-4F39-A53A-6AC6D8401950}"/>
              </a:ext>
            </a:extLst>
          </p:cNvPr>
          <p:cNvSpPr txBox="1"/>
          <p:nvPr/>
        </p:nvSpPr>
        <p:spPr>
          <a:xfrm>
            <a:off x="256674" y="192759"/>
            <a:ext cx="3515557"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第七个知识点：</a:t>
            </a:r>
            <a:endParaRPr lang="en-US" altLang="zh-CN" sz="2400" dirty="0">
              <a:latin typeface="宋体" panose="02010600030101010101" pitchFamily="2" charset="-122"/>
              <a:ea typeface="宋体" panose="02010600030101010101" pitchFamily="2" charset="-122"/>
            </a:endParaRPr>
          </a:p>
        </p:txBody>
      </p:sp>
      <p:sp>
        <p:nvSpPr>
          <p:cNvPr id="4" name="文本框 3">
            <a:extLst>
              <a:ext uri="{FF2B5EF4-FFF2-40B4-BE49-F238E27FC236}">
                <a16:creationId xmlns:a16="http://schemas.microsoft.com/office/drawing/2014/main" id="{4947696B-1567-42D4-B41C-4C4B332F3994}"/>
              </a:ext>
            </a:extLst>
          </p:cNvPr>
          <p:cNvSpPr txBox="1"/>
          <p:nvPr/>
        </p:nvSpPr>
        <p:spPr>
          <a:xfrm>
            <a:off x="825623" y="861134"/>
            <a:ext cx="6264290" cy="523220"/>
          </a:xfrm>
          <a:prstGeom prst="rect">
            <a:avLst/>
          </a:prstGeom>
          <a:noFill/>
        </p:spPr>
        <p:txBody>
          <a:bodyPr wrap="square" rtlCol="0">
            <a:spAutoFit/>
          </a:bodyPr>
          <a:lstStyle/>
          <a:p>
            <a:r>
              <a:rPr lang="en-US" altLang="zh-CN" sz="2800" dirty="0">
                <a:latin typeface="Calibri" panose="020F0502020204030204" pitchFamily="34" charset="0"/>
                <a:cs typeface="Calibri" panose="020F0502020204030204" pitchFamily="34" charset="0"/>
              </a:rPr>
              <a:t>How to calculate block number and tag?</a:t>
            </a:r>
            <a:endParaRPr lang="zh-CN" altLang="en-US" sz="2800" dirty="0">
              <a:latin typeface="Calibri" panose="020F0502020204030204" pitchFamily="34" charset="0"/>
              <a:cs typeface="Calibri" panose="020F0502020204030204" pitchFamily="34" charset="0"/>
            </a:endParaRPr>
          </a:p>
        </p:txBody>
      </p:sp>
      <p:sp>
        <p:nvSpPr>
          <p:cNvPr id="6" name="左大括号 5">
            <a:extLst>
              <a:ext uri="{FF2B5EF4-FFF2-40B4-BE49-F238E27FC236}">
                <a16:creationId xmlns:a16="http://schemas.microsoft.com/office/drawing/2014/main" id="{4BE2CDB3-1DAB-4C2B-8F2C-4B6F8CD0B660}"/>
              </a:ext>
            </a:extLst>
          </p:cNvPr>
          <p:cNvSpPr/>
          <p:nvPr/>
        </p:nvSpPr>
        <p:spPr>
          <a:xfrm>
            <a:off x="1043771" y="1693563"/>
            <a:ext cx="579752" cy="1451112"/>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386C9D6A-C120-451A-A6DB-81D96CF3708C}"/>
              </a:ext>
            </a:extLst>
          </p:cNvPr>
          <p:cNvPicPr>
            <a:picLocks noChangeAspect="1"/>
          </p:cNvPicPr>
          <p:nvPr/>
        </p:nvPicPr>
        <p:blipFill>
          <a:blip r:embed="rId2"/>
          <a:stretch>
            <a:fillRect/>
          </a:stretch>
        </p:blipFill>
        <p:spPr>
          <a:xfrm>
            <a:off x="5658678" y="1449302"/>
            <a:ext cx="3231160" cy="701101"/>
          </a:xfrm>
          <a:prstGeom prst="rect">
            <a:avLst/>
          </a:prstGeom>
        </p:spPr>
      </p:pic>
      <p:sp>
        <p:nvSpPr>
          <p:cNvPr id="9" name="文本框 8">
            <a:extLst>
              <a:ext uri="{FF2B5EF4-FFF2-40B4-BE49-F238E27FC236}">
                <a16:creationId xmlns:a16="http://schemas.microsoft.com/office/drawing/2014/main" id="{B9513B23-8953-4C03-A17C-6BF02820BD0D}"/>
              </a:ext>
            </a:extLst>
          </p:cNvPr>
          <p:cNvSpPr txBox="1"/>
          <p:nvPr/>
        </p:nvSpPr>
        <p:spPr>
          <a:xfrm>
            <a:off x="1915775" y="1384354"/>
            <a:ext cx="2458741" cy="830997"/>
          </a:xfrm>
          <a:prstGeom prst="rect">
            <a:avLst/>
          </a:prstGeom>
          <a:noFill/>
        </p:spPr>
        <p:txBody>
          <a:bodyPr wrap="square" rtlCol="0">
            <a:spAutoFit/>
          </a:bodyPr>
          <a:lstStyle/>
          <a:p>
            <a:r>
              <a:rPr lang="en-US" altLang="zh-CN" sz="2400" i="1" dirty="0">
                <a:latin typeface="Calibri" panose="020F0502020204030204" pitchFamily="34" charset="0"/>
                <a:cs typeface="Calibri" panose="020F0502020204030204" pitchFamily="34" charset="0"/>
              </a:rPr>
              <a:t>Transfer memory address to binary</a:t>
            </a:r>
            <a:endParaRPr lang="zh-CN" altLang="en-US" sz="2400" i="1" dirty="0">
              <a:latin typeface="Calibri" panose="020F0502020204030204" pitchFamily="34" charset="0"/>
              <a:cs typeface="Calibri" panose="020F0502020204030204" pitchFamily="34" charset="0"/>
            </a:endParaRPr>
          </a:p>
        </p:txBody>
      </p:sp>
      <p:sp>
        <p:nvSpPr>
          <p:cNvPr id="10" name="文本框 9">
            <a:extLst>
              <a:ext uri="{FF2B5EF4-FFF2-40B4-BE49-F238E27FC236}">
                <a16:creationId xmlns:a16="http://schemas.microsoft.com/office/drawing/2014/main" id="{56AFE1F1-70EB-4B64-A8B9-1A6408B9F2B3}"/>
              </a:ext>
            </a:extLst>
          </p:cNvPr>
          <p:cNvSpPr txBox="1"/>
          <p:nvPr/>
        </p:nvSpPr>
        <p:spPr>
          <a:xfrm>
            <a:off x="1928487" y="2967335"/>
            <a:ext cx="1431235" cy="461665"/>
          </a:xfrm>
          <a:prstGeom prst="rect">
            <a:avLst/>
          </a:prstGeom>
          <a:noFill/>
        </p:spPr>
        <p:txBody>
          <a:bodyPr wrap="square" rtlCol="0">
            <a:spAutoFit/>
          </a:bodyPr>
          <a:lstStyle/>
          <a:p>
            <a:r>
              <a:rPr lang="en-US" altLang="zh-CN" sz="2400" i="1" dirty="0">
                <a:latin typeface="Calibri" panose="020F0502020204030204" pitchFamily="34" charset="0"/>
                <a:cs typeface="Calibri" panose="020F0502020204030204" pitchFamily="34" charset="0"/>
              </a:rPr>
              <a:t>Module</a:t>
            </a:r>
            <a:endParaRPr lang="zh-CN" altLang="en-US" sz="2400" i="1"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35AE312D-FFA0-4C9A-B8A4-3A98EA7E0550}"/>
                  </a:ext>
                </a:extLst>
              </p:cNvPr>
              <p:cNvSpPr txBox="1"/>
              <p:nvPr/>
            </p:nvSpPr>
            <p:spPr>
              <a:xfrm>
                <a:off x="2261998" y="5289666"/>
                <a:ext cx="6627840" cy="550022"/>
              </a:xfrm>
              <a:prstGeom prst="rect">
                <a:avLst/>
              </a:prstGeom>
              <a:noFill/>
            </p:spPr>
            <p:txBody>
              <a:bodyPr wrap="none" lIns="0" tIns="0" rIns="0" bIns="0" rtlCol="0">
                <a:spAutoFit/>
              </a:bodyPr>
              <a:lstStyle/>
              <a:p>
                <a14:m>
                  <m:oMath xmlns:m="http://schemas.openxmlformats.org/officeDocument/2006/math">
                    <m:r>
                      <a:rPr lang="en-US" altLang="zh-CN" sz="2400" b="0" i="1" smtClean="0">
                        <a:latin typeface="Cambria Math" panose="02040503050406030204" pitchFamily="18" charset="0"/>
                      </a:rPr>
                      <m:t>𝐼𝑛𝑑𝑒𝑥</m:t>
                    </m:r>
                    <m:r>
                      <a:rPr lang="en-US" altLang="zh-CN" sz="2400" b="0" i="1" smtClean="0">
                        <a:latin typeface="Cambria Math" panose="02040503050406030204" pitchFamily="18" charset="0"/>
                      </a:rPr>
                      <m:t>= </m:t>
                    </m:r>
                    <m:d>
                      <m:dPr>
                        <m:begChr m:val="⌊"/>
                        <m:endChr m:val="⌋"/>
                        <m:ctrlPr>
                          <a:rPr lang="en-US" altLang="zh-CN" sz="2400" b="0" i="1" smtClean="0">
                            <a:latin typeface="Cambria Math" panose="02040503050406030204" pitchFamily="18" charset="0"/>
                          </a:rPr>
                        </m:ctrlPr>
                      </m:dPr>
                      <m:e>
                        <m:f>
                          <m:fPr>
                            <m:ctrlPr>
                              <a:rPr lang="en-US" altLang="zh-CN" sz="2400" b="0" i="1" smtClean="0">
                                <a:latin typeface="Cambria Math" panose="02040503050406030204" pitchFamily="18" charset="0"/>
                              </a:rPr>
                            </m:ctrlPr>
                          </m:fPr>
                          <m:num>
                            <m:r>
                              <a:rPr lang="en-US" altLang="zh-CN" sz="2400" i="1">
                                <a:latin typeface="Cambria Math" panose="02040503050406030204" pitchFamily="18" charset="0"/>
                              </a:rPr>
                              <m:t>𝑏𝑦𝑡𝑒</m:t>
                            </m: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𝑎𝑑𝑑𝑟𝑒𝑠𝑠</m:t>
                            </m:r>
                          </m:num>
                          <m:den>
                            <m:r>
                              <a:rPr lang="en-US" altLang="zh-CN" sz="2400" b="0" i="1" smtClean="0">
                                <a:latin typeface="Cambria Math" panose="02040503050406030204" pitchFamily="18" charset="0"/>
                              </a:rPr>
                              <m:t>𝑏𝑙𝑜𝑐𝑘</m:t>
                            </m: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𝑠𝑖𝑧𝑒</m:t>
                            </m:r>
                          </m:den>
                        </m:f>
                      </m:e>
                    </m:d>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𝑚𝑜𝑑</m:t>
                    </m: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𝑛𝑢𝑚𝑏𝑒𝑟</m:t>
                    </m: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𝑜𝑓</m:t>
                    </m: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𝑒𝑛𝑡𝑟𝑖𝑒𝑠</m:t>
                    </m:r>
                    <m:r>
                      <a:rPr lang="en-US" altLang="zh-CN" sz="2400" b="0" i="1" smtClean="0">
                        <a:latin typeface="Cambria Math" panose="02040503050406030204" pitchFamily="18" charset="0"/>
                      </a:rPr>
                      <m:t>)</m:t>
                    </m:r>
                  </m:oMath>
                </a14:m>
                <a:r>
                  <a:rPr lang="zh-CN" altLang="en-US" sz="2400" dirty="0"/>
                  <a:t> </a:t>
                </a:r>
              </a:p>
            </p:txBody>
          </p:sp>
        </mc:Choice>
        <mc:Fallback xmlns="">
          <p:sp>
            <p:nvSpPr>
              <p:cNvPr id="14" name="文本框 13">
                <a:extLst>
                  <a:ext uri="{FF2B5EF4-FFF2-40B4-BE49-F238E27FC236}">
                    <a16:creationId xmlns:a16="http://schemas.microsoft.com/office/drawing/2014/main" id="{35AE312D-FFA0-4C9A-B8A4-3A98EA7E0550}"/>
                  </a:ext>
                </a:extLst>
              </p:cNvPr>
              <p:cNvSpPr txBox="1">
                <a:spLocks noRot="1" noChangeAspect="1" noMove="1" noResize="1" noEditPoints="1" noAdjustHandles="1" noChangeArrowheads="1" noChangeShapeType="1" noTextEdit="1"/>
              </p:cNvSpPr>
              <p:nvPr/>
            </p:nvSpPr>
            <p:spPr>
              <a:xfrm>
                <a:off x="2261998" y="5289666"/>
                <a:ext cx="6627840" cy="55002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CB1669C0-058E-40BE-A0FE-1EFE80772CAD}"/>
                  </a:ext>
                </a:extLst>
              </p:cNvPr>
              <p:cNvSpPr/>
              <p:nvPr/>
            </p:nvSpPr>
            <p:spPr>
              <a:xfrm>
                <a:off x="4147941" y="3004815"/>
                <a:ext cx="355699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smtClean="0">
                          <a:latin typeface="Cambria Math" panose="02040503050406030204" pitchFamily="18" charset="0"/>
                        </a:rPr>
                        <m:t>𝑛𝑢𝑚𝑏𝑒𝑟</m:t>
                      </m:r>
                      <m:r>
                        <a:rPr lang="en-US" altLang="zh-CN" sz="2400" i="1" smtClean="0">
                          <a:latin typeface="Cambria Math" panose="02040503050406030204" pitchFamily="18" charset="0"/>
                        </a:rPr>
                        <m:t> </m:t>
                      </m:r>
                      <m:r>
                        <a:rPr lang="en-US" altLang="zh-CN" sz="2400" i="1" smtClean="0">
                          <a:latin typeface="Cambria Math" panose="02040503050406030204" pitchFamily="18" charset="0"/>
                        </a:rPr>
                        <m:t>𝑜𝑓</m:t>
                      </m:r>
                      <m:r>
                        <a:rPr lang="en-US" altLang="zh-CN" sz="2400" i="1" smtClean="0">
                          <a:latin typeface="Cambria Math" panose="02040503050406030204" pitchFamily="18" charset="0"/>
                        </a:rPr>
                        <m:t> </m:t>
                      </m:r>
                      <m:r>
                        <a:rPr lang="en-US" altLang="zh-CN" sz="2400" i="1" smtClean="0">
                          <a:latin typeface="Cambria Math" panose="02040503050406030204" pitchFamily="18" charset="0"/>
                        </a:rPr>
                        <m:t>𝑒𝑛𝑡𝑟𝑖𝑒𝑠</m:t>
                      </m:r>
                      <m:r>
                        <a:rPr lang="en-US" altLang="zh-CN" sz="2400" i="1" smtClean="0">
                          <a:latin typeface="Cambria Math" panose="02040503050406030204" pitchFamily="18" charset="0"/>
                        </a:rPr>
                        <m:t>=</m:t>
                      </m:r>
                      <m:sSup>
                        <m:sSupPr>
                          <m:ctrlPr>
                            <a:rPr lang="en-US" altLang="zh-CN" sz="2400" i="1" smtClean="0">
                              <a:latin typeface="Cambria Math" panose="02040503050406030204" pitchFamily="18" charset="0"/>
                            </a:rPr>
                          </m:ctrlPr>
                        </m:sSupPr>
                        <m:e>
                          <m:r>
                            <a:rPr lang="en-US" altLang="zh-CN" sz="2400" b="0" i="1" smtClean="0">
                              <a:latin typeface="Cambria Math" panose="02040503050406030204" pitchFamily="18" charset="0"/>
                            </a:rPr>
                            <m:t>2</m:t>
                          </m:r>
                        </m:e>
                        <m:sup>
                          <m:r>
                            <a:rPr lang="en-US" altLang="zh-CN" sz="2400" b="0" i="1" smtClean="0">
                              <a:latin typeface="Cambria Math" panose="02040503050406030204" pitchFamily="18" charset="0"/>
                            </a:rPr>
                            <m:t>𝑛</m:t>
                          </m:r>
                        </m:sup>
                      </m:sSup>
                    </m:oMath>
                  </m:oMathPara>
                </a14:m>
                <a:endParaRPr lang="zh-CN" altLang="en-US" sz="2400" dirty="0"/>
              </a:p>
            </p:txBody>
          </p:sp>
        </mc:Choice>
        <mc:Fallback xmlns="">
          <p:sp>
            <p:nvSpPr>
              <p:cNvPr id="16" name="矩形 15">
                <a:extLst>
                  <a:ext uri="{FF2B5EF4-FFF2-40B4-BE49-F238E27FC236}">
                    <a16:creationId xmlns:a16="http://schemas.microsoft.com/office/drawing/2014/main" id="{CB1669C0-058E-40BE-A0FE-1EFE80772CAD}"/>
                  </a:ext>
                </a:extLst>
              </p:cNvPr>
              <p:cNvSpPr>
                <a:spLocks noRot="1" noChangeAspect="1" noMove="1" noResize="1" noEditPoints="1" noAdjustHandles="1" noChangeArrowheads="1" noChangeShapeType="1" noTextEdit="1"/>
              </p:cNvSpPr>
              <p:nvPr/>
            </p:nvSpPr>
            <p:spPr>
              <a:xfrm>
                <a:off x="4147941" y="3004815"/>
                <a:ext cx="3556999" cy="461665"/>
              </a:xfrm>
              <a:prstGeom prst="rect">
                <a:avLst/>
              </a:prstGeom>
              <a:blipFill>
                <a:blip r:embed="rId4"/>
                <a:stretch>
                  <a:fillRect b="-1710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id="{E9D1E9A6-82ED-4FBF-B046-26AE0E42AB1C}"/>
                  </a:ext>
                </a:extLst>
              </p:cNvPr>
              <p:cNvSpPr/>
              <p:nvPr/>
            </p:nvSpPr>
            <p:spPr>
              <a:xfrm>
                <a:off x="2387172" y="4255944"/>
                <a:ext cx="6104620" cy="642355"/>
              </a:xfrm>
              <a:prstGeom prst="rect">
                <a:avLst/>
              </a:prstGeom>
            </p:spPr>
            <p:txBody>
              <a:bodyPr wrap="none">
                <a:spAutoFit/>
              </a:bodyPr>
              <a:lstStyle/>
              <a:p>
                <a14:m>
                  <m:oMath xmlns:m="http://schemas.openxmlformats.org/officeDocument/2006/math">
                    <m:r>
                      <a:rPr lang="en-US" altLang="zh-CN" sz="2400" i="1">
                        <a:latin typeface="Cambria Math" panose="02040503050406030204" pitchFamily="18" charset="0"/>
                      </a:rPr>
                      <m:t>𝑇𝑎𝑔</m:t>
                    </m:r>
                    <m:r>
                      <a:rPr lang="en-US" altLang="zh-CN" sz="2400" i="1">
                        <a:latin typeface="Cambria Math" panose="02040503050406030204" pitchFamily="18" charset="0"/>
                      </a:rPr>
                      <m:t>= </m:t>
                    </m:r>
                    <m:d>
                      <m:dPr>
                        <m:begChr m:val="⌊"/>
                        <m:endChr m:val="⌋"/>
                        <m:ctrlPr>
                          <a:rPr lang="en-US" altLang="zh-CN" sz="2400" i="1">
                            <a:latin typeface="Cambria Math" panose="02040503050406030204" pitchFamily="18" charset="0"/>
                          </a:rPr>
                        </m:ctrlPr>
                      </m:dPr>
                      <m:e>
                        <m:f>
                          <m:fPr>
                            <m:ctrlPr>
                              <a:rPr lang="en-US" altLang="zh-CN" sz="2400" i="1">
                                <a:latin typeface="Cambria Math" panose="02040503050406030204" pitchFamily="18" charset="0"/>
                              </a:rPr>
                            </m:ctrlPr>
                          </m:fPr>
                          <m:num>
                            <m:r>
                              <a:rPr lang="en-US" altLang="zh-CN" sz="2400" i="1">
                                <a:latin typeface="Cambria Math" panose="02040503050406030204" pitchFamily="18" charset="0"/>
                              </a:rPr>
                              <m:t>𝑏𝑦𝑡𝑒</m:t>
                            </m:r>
                            <m:r>
                              <a:rPr lang="en-US" altLang="zh-CN" sz="2400" i="1">
                                <a:latin typeface="Cambria Math" panose="02040503050406030204" pitchFamily="18" charset="0"/>
                              </a:rPr>
                              <m:t> </m:t>
                            </m:r>
                            <m:r>
                              <a:rPr lang="en-US" altLang="zh-CN" sz="2400" i="1">
                                <a:latin typeface="Cambria Math" panose="02040503050406030204" pitchFamily="18" charset="0"/>
                              </a:rPr>
                              <m:t>𝑎𝑑𝑑𝑟𝑒𝑠𝑠</m:t>
                            </m:r>
                          </m:num>
                          <m:den>
                            <m:r>
                              <a:rPr lang="en-US" altLang="zh-CN" sz="2400" i="1">
                                <a:latin typeface="Cambria Math" panose="02040503050406030204" pitchFamily="18" charset="0"/>
                              </a:rPr>
                              <m:t>𝑏𝑙𝑜𝑐𝑘</m:t>
                            </m:r>
                            <m:r>
                              <a:rPr lang="en-US" altLang="zh-CN" sz="2400" i="1">
                                <a:latin typeface="Cambria Math" panose="02040503050406030204" pitchFamily="18" charset="0"/>
                              </a:rPr>
                              <m:t> </m:t>
                            </m:r>
                            <m:r>
                              <a:rPr lang="en-US" altLang="zh-CN" sz="2400" i="1">
                                <a:latin typeface="Cambria Math" panose="02040503050406030204" pitchFamily="18" charset="0"/>
                              </a:rPr>
                              <m:t>𝑠𝑖𝑧𝑒</m:t>
                            </m:r>
                          </m:den>
                        </m:f>
                      </m:e>
                    </m:d>
                    <m:r>
                      <a:rPr lang="en-US" altLang="zh-CN" sz="2400" i="1">
                        <a:latin typeface="Cambria Math" panose="02040503050406030204" pitchFamily="18" charset="0"/>
                      </a:rPr>
                      <m:t> / (</m:t>
                    </m:r>
                    <m:r>
                      <a:rPr lang="en-US" altLang="zh-CN" sz="2400" i="1">
                        <a:latin typeface="Cambria Math" panose="02040503050406030204" pitchFamily="18" charset="0"/>
                      </a:rPr>
                      <m:t>𝑛𝑢𝑚𝑏𝑒𝑟</m:t>
                    </m:r>
                    <m:r>
                      <a:rPr lang="en-US" altLang="zh-CN" sz="2400" i="1">
                        <a:latin typeface="Cambria Math" panose="02040503050406030204" pitchFamily="18" charset="0"/>
                      </a:rPr>
                      <m:t> </m:t>
                    </m:r>
                    <m:r>
                      <a:rPr lang="en-US" altLang="zh-CN" sz="2400" i="1">
                        <a:latin typeface="Cambria Math" panose="02040503050406030204" pitchFamily="18" charset="0"/>
                      </a:rPr>
                      <m:t>𝑜𝑓</m:t>
                    </m:r>
                    <m:r>
                      <a:rPr lang="en-US" altLang="zh-CN" sz="2400" i="1">
                        <a:latin typeface="Cambria Math" panose="02040503050406030204" pitchFamily="18" charset="0"/>
                      </a:rPr>
                      <m:t> </m:t>
                    </m:r>
                    <m:r>
                      <a:rPr lang="en-US" altLang="zh-CN" sz="2400" i="1">
                        <a:latin typeface="Cambria Math" panose="02040503050406030204" pitchFamily="18" charset="0"/>
                      </a:rPr>
                      <m:t>𝑒𝑛𝑡𝑟𝑖𝑒𝑠</m:t>
                    </m:r>
                    <m:r>
                      <a:rPr lang="en-US" altLang="zh-CN" sz="2400" i="1">
                        <a:latin typeface="Cambria Math" panose="02040503050406030204" pitchFamily="18" charset="0"/>
                      </a:rPr>
                      <m:t>)</m:t>
                    </m:r>
                  </m:oMath>
                </a14:m>
                <a:r>
                  <a:rPr lang="zh-CN" altLang="en-US" sz="2400" dirty="0"/>
                  <a:t> </a:t>
                </a:r>
              </a:p>
            </p:txBody>
          </p:sp>
        </mc:Choice>
        <mc:Fallback xmlns="">
          <p:sp>
            <p:nvSpPr>
              <p:cNvPr id="17" name="矩形 16">
                <a:extLst>
                  <a:ext uri="{FF2B5EF4-FFF2-40B4-BE49-F238E27FC236}">
                    <a16:creationId xmlns:a16="http://schemas.microsoft.com/office/drawing/2014/main" id="{E9D1E9A6-82ED-4FBF-B046-26AE0E42AB1C}"/>
                  </a:ext>
                </a:extLst>
              </p:cNvPr>
              <p:cNvSpPr>
                <a:spLocks noRot="1" noChangeAspect="1" noMove="1" noResize="1" noEditPoints="1" noAdjustHandles="1" noChangeArrowheads="1" noChangeShapeType="1" noTextEdit="1"/>
              </p:cNvSpPr>
              <p:nvPr/>
            </p:nvSpPr>
            <p:spPr>
              <a:xfrm>
                <a:off x="2387172" y="4255944"/>
                <a:ext cx="6104620" cy="642355"/>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14821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P spid="10" grpId="0"/>
      <p:bldP spid="14" grpId="0"/>
      <p:bldP spid="16" grpId="0"/>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C60CDDA2-BCCB-4F39-A53A-6AC6D8401950}"/>
              </a:ext>
            </a:extLst>
          </p:cNvPr>
          <p:cNvSpPr txBox="1"/>
          <p:nvPr/>
        </p:nvSpPr>
        <p:spPr>
          <a:xfrm>
            <a:off x="256674" y="192759"/>
            <a:ext cx="3515557"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第七个知识点：</a:t>
            </a:r>
            <a:endParaRPr lang="en-US" altLang="zh-CN" sz="2400" dirty="0">
              <a:latin typeface="宋体" panose="02010600030101010101" pitchFamily="2" charset="-122"/>
              <a:ea typeface="宋体" panose="02010600030101010101" pitchFamily="2" charset="-122"/>
            </a:endParaRPr>
          </a:p>
        </p:txBody>
      </p:sp>
      <p:sp>
        <p:nvSpPr>
          <p:cNvPr id="18" name="文本框 17">
            <a:extLst>
              <a:ext uri="{FF2B5EF4-FFF2-40B4-BE49-F238E27FC236}">
                <a16:creationId xmlns:a16="http://schemas.microsoft.com/office/drawing/2014/main" id="{56642957-25F2-43AD-B46D-1FC94B67784E}"/>
              </a:ext>
            </a:extLst>
          </p:cNvPr>
          <p:cNvSpPr txBox="1"/>
          <p:nvPr/>
        </p:nvSpPr>
        <p:spPr>
          <a:xfrm>
            <a:off x="825623" y="861134"/>
            <a:ext cx="3062796" cy="523220"/>
          </a:xfrm>
          <a:prstGeom prst="rect">
            <a:avLst/>
          </a:prstGeom>
          <a:noFill/>
        </p:spPr>
        <p:txBody>
          <a:bodyPr wrap="square" rtlCol="0">
            <a:spAutoFit/>
          </a:bodyPr>
          <a:lstStyle/>
          <a:p>
            <a:r>
              <a:rPr lang="en-US" altLang="zh-CN" sz="2800" dirty="0">
                <a:latin typeface="Calibri" panose="020F0502020204030204" pitchFamily="34" charset="0"/>
                <a:cs typeface="Calibri" panose="020F0502020204030204" pitchFamily="34" charset="0"/>
              </a:rPr>
              <a:t>Replacement policy</a:t>
            </a:r>
            <a:endParaRPr lang="zh-CN" altLang="en-US" sz="2800" dirty="0">
              <a:latin typeface="Calibri" panose="020F0502020204030204" pitchFamily="34" charset="0"/>
              <a:cs typeface="Calibri" panose="020F0502020204030204" pitchFamily="34" charset="0"/>
            </a:endParaRPr>
          </a:p>
        </p:txBody>
      </p:sp>
      <p:sp>
        <p:nvSpPr>
          <p:cNvPr id="19" name="左大括号 18">
            <a:extLst>
              <a:ext uri="{FF2B5EF4-FFF2-40B4-BE49-F238E27FC236}">
                <a16:creationId xmlns:a16="http://schemas.microsoft.com/office/drawing/2014/main" id="{C9CEFF05-37C3-4C50-9F0D-E78AAB89E2D0}"/>
              </a:ext>
            </a:extLst>
          </p:cNvPr>
          <p:cNvSpPr/>
          <p:nvPr/>
        </p:nvSpPr>
        <p:spPr>
          <a:xfrm>
            <a:off x="825624" y="2385392"/>
            <a:ext cx="923664" cy="2252870"/>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D137584C-CF2C-4200-BD25-896DCE7B3541}"/>
              </a:ext>
            </a:extLst>
          </p:cNvPr>
          <p:cNvSpPr txBox="1"/>
          <p:nvPr/>
        </p:nvSpPr>
        <p:spPr>
          <a:xfrm>
            <a:off x="1968131" y="2188288"/>
            <a:ext cx="2106974" cy="461665"/>
          </a:xfrm>
          <a:prstGeom prst="rect">
            <a:avLst/>
          </a:prstGeom>
          <a:noFill/>
        </p:spPr>
        <p:txBody>
          <a:bodyPr wrap="square" rtlCol="0">
            <a:spAutoFit/>
          </a:bodyPr>
          <a:lstStyle/>
          <a:p>
            <a:r>
              <a:rPr lang="en-US" altLang="zh-CN" sz="2400" dirty="0">
                <a:latin typeface="Calibri" panose="020F0502020204030204" pitchFamily="34" charset="0"/>
                <a:cs typeface="Calibri" panose="020F0502020204030204" pitchFamily="34" charset="0"/>
              </a:rPr>
              <a:t>Direct mapped</a:t>
            </a:r>
            <a:endParaRPr lang="zh-CN" altLang="en-US" sz="2400" dirty="0">
              <a:latin typeface="Calibri" panose="020F0502020204030204" pitchFamily="34" charset="0"/>
              <a:cs typeface="Calibri" panose="020F0502020204030204" pitchFamily="34" charset="0"/>
            </a:endParaRPr>
          </a:p>
        </p:txBody>
      </p:sp>
      <p:sp>
        <p:nvSpPr>
          <p:cNvPr id="21" name="文本框 20">
            <a:extLst>
              <a:ext uri="{FF2B5EF4-FFF2-40B4-BE49-F238E27FC236}">
                <a16:creationId xmlns:a16="http://schemas.microsoft.com/office/drawing/2014/main" id="{7BA6D759-0227-4D98-A6F3-636F758CE287}"/>
              </a:ext>
            </a:extLst>
          </p:cNvPr>
          <p:cNvSpPr txBox="1"/>
          <p:nvPr/>
        </p:nvSpPr>
        <p:spPr>
          <a:xfrm>
            <a:off x="2014452" y="4407429"/>
            <a:ext cx="2418340" cy="461665"/>
          </a:xfrm>
          <a:prstGeom prst="rect">
            <a:avLst/>
          </a:prstGeom>
          <a:noFill/>
        </p:spPr>
        <p:txBody>
          <a:bodyPr wrap="square" rtlCol="0">
            <a:spAutoFit/>
          </a:bodyPr>
          <a:lstStyle/>
          <a:p>
            <a:r>
              <a:rPr lang="en-US" altLang="zh-CN" sz="2400" dirty="0">
                <a:latin typeface="Calibri" panose="020F0502020204030204" pitchFamily="34" charset="0"/>
                <a:cs typeface="Calibri" panose="020F0502020204030204" pitchFamily="34" charset="0"/>
              </a:rPr>
              <a:t>Associative cache</a:t>
            </a:r>
            <a:endParaRPr lang="zh-CN" altLang="en-US" sz="2400" dirty="0">
              <a:latin typeface="Calibri" panose="020F0502020204030204" pitchFamily="34" charset="0"/>
              <a:cs typeface="Calibri" panose="020F0502020204030204" pitchFamily="34" charset="0"/>
            </a:endParaRPr>
          </a:p>
        </p:txBody>
      </p:sp>
      <p:sp>
        <p:nvSpPr>
          <p:cNvPr id="3" name="文本框 2">
            <a:extLst>
              <a:ext uri="{FF2B5EF4-FFF2-40B4-BE49-F238E27FC236}">
                <a16:creationId xmlns:a16="http://schemas.microsoft.com/office/drawing/2014/main" id="{7CF606BC-A157-4A84-847A-07880AEA8A32}"/>
              </a:ext>
            </a:extLst>
          </p:cNvPr>
          <p:cNvSpPr txBox="1"/>
          <p:nvPr/>
        </p:nvSpPr>
        <p:spPr>
          <a:xfrm>
            <a:off x="3223622" y="2822459"/>
            <a:ext cx="1987826" cy="461665"/>
          </a:xfrm>
          <a:prstGeom prst="rect">
            <a:avLst/>
          </a:prstGeom>
          <a:noFill/>
        </p:spPr>
        <p:txBody>
          <a:bodyPr wrap="square" rtlCol="0">
            <a:spAutoFit/>
          </a:bodyPr>
          <a:lstStyle/>
          <a:p>
            <a:r>
              <a:rPr lang="en-US" altLang="zh-CN" sz="2400" i="1" dirty="0">
                <a:latin typeface="Calibri" panose="020F0502020204030204" pitchFamily="34" charset="0"/>
                <a:cs typeface="Calibri" panose="020F0502020204030204" pitchFamily="34" charset="0"/>
              </a:rPr>
              <a:t>No choice</a:t>
            </a:r>
            <a:endParaRPr lang="zh-CN" altLang="en-US" sz="2400" i="1" dirty="0">
              <a:latin typeface="Calibri" panose="020F0502020204030204" pitchFamily="34" charset="0"/>
              <a:cs typeface="Calibri" panose="020F0502020204030204" pitchFamily="34" charset="0"/>
            </a:endParaRPr>
          </a:p>
        </p:txBody>
      </p:sp>
      <p:sp>
        <p:nvSpPr>
          <p:cNvPr id="22" name="左大括号 21">
            <a:extLst>
              <a:ext uri="{FF2B5EF4-FFF2-40B4-BE49-F238E27FC236}">
                <a16:creationId xmlns:a16="http://schemas.microsoft.com/office/drawing/2014/main" id="{63853CC4-FD48-4AFB-82BC-A1EE3248908B}"/>
              </a:ext>
            </a:extLst>
          </p:cNvPr>
          <p:cNvSpPr/>
          <p:nvPr/>
        </p:nvSpPr>
        <p:spPr>
          <a:xfrm>
            <a:off x="4697956" y="3912705"/>
            <a:ext cx="579752" cy="1451112"/>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4C173C7E-57EF-436F-968F-E352530C9FC2}"/>
              </a:ext>
            </a:extLst>
          </p:cNvPr>
          <p:cNvSpPr txBox="1"/>
          <p:nvPr/>
        </p:nvSpPr>
        <p:spPr>
          <a:xfrm>
            <a:off x="5499651" y="3511827"/>
            <a:ext cx="3299791" cy="461665"/>
          </a:xfrm>
          <a:prstGeom prst="rect">
            <a:avLst/>
          </a:prstGeom>
          <a:noFill/>
        </p:spPr>
        <p:txBody>
          <a:bodyPr wrap="square" rtlCol="0">
            <a:spAutoFit/>
          </a:bodyPr>
          <a:lstStyle/>
          <a:p>
            <a:r>
              <a:rPr lang="en-US" altLang="zh-CN" sz="2400" dirty="0">
                <a:latin typeface="Calibri" panose="020F0502020204030204" pitchFamily="34" charset="0"/>
                <a:cs typeface="Calibri" panose="020F0502020204030204" pitchFamily="34" charset="0"/>
              </a:rPr>
              <a:t>Least-recently used (LRU)</a:t>
            </a:r>
            <a:endParaRPr lang="zh-CN" altLang="en-US" sz="2400" dirty="0">
              <a:latin typeface="Calibri" panose="020F0502020204030204" pitchFamily="34" charset="0"/>
              <a:cs typeface="Calibri" panose="020F0502020204030204" pitchFamily="34" charset="0"/>
            </a:endParaRPr>
          </a:p>
        </p:txBody>
      </p:sp>
      <p:sp>
        <p:nvSpPr>
          <p:cNvPr id="23" name="文本框 22">
            <a:extLst>
              <a:ext uri="{FF2B5EF4-FFF2-40B4-BE49-F238E27FC236}">
                <a16:creationId xmlns:a16="http://schemas.microsoft.com/office/drawing/2014/main" id="{85BAA350-D944-46D9-866E-5B67B09F94D3}"/>
              </a:ext>
            </a:extLst>
          </p:cNvPr>
          <p:cNvSpPr txBox="1"/>
          <p:nvPr/>
        </p:nvSpPr>
        <p:spPr>
          <a:xfrm>
            <a:off x="5542872" y="5132984"/>
            <a:ext cx="3299791" cy="461665"/>
          </a:xfrm>
          <a:prstGeom prst="rect">
            <a:avLst/>
          </a:prstGeom>
          <a:noFill/>
        </p:spPr>
        <p:txBody>
          <a:bodyPr wrap="square" rtlCol="0">
            <a:spAutoFit/>
          </a:bodyPr>
          <a:lstStyle/>
          <a:p>
            <a:r>
              <a:rPr lang="en-US" altLang="zh-CN" sz="2400" dirty="0">
                <a:latin typeface="Calibri" panose="020F0502020204030204" pitchFamily="34" charset="0"/>
                <a:cs typeface="Calibri" panose="020F0502020204030204" pitchFamily="34" charset="0"/>
              </a:rPr>
              <a:t>Random</a:t>
            </a:r>
            <a:endParaRPr lang="zh-CN" altLang="en-US" sz="2400" dirty="0">
              <a:latin typeface="Calibri" panose="020F0502020204030204" pitchFamily="34" charset="0"/>
              <a:cs typeface="Calibri" panose="020F0502020204030204" pitchFamily="34" charset="0"/>
            </a:endParaRPr>
          </a:p>
        </p:txBody>
      </p:sp>
      <p:sp>
        <p:nvSpPr>
          <p:cNvPr id="13" name="文本框 12">
            <a:extLst>
              <a:ext uri="{FF2B5EF4-FFF2-40B4-BE49-F238E27FC236}">
                <a16:creationId xmlns:a16="http://schemas.microsoft.com/office/drawing/2014/main" id="{14F0DB35-E165-422A-9634-983D5D5E4197}"/>
              </a:ext>
            </a:extLst>
          </p:cNvPr>
          <p:cNvSpPr txBox="1"/>
          <p:nvPr/>
        </p:nvSpPr>
        <p:spPr>
          <a:xfrm>
            <a:off x="6318124" y="4153128"/>
            <a:ext cx="5049077" cy="400110"/>
          </a:xfrm>
          <a:prstGeom prst="rect">
            <a:avLst/>
          </a:prstGeom>
          <a:noFill/>
        </p:spPr>
        <p:txBody>
          <a:bodyPr wrap="square" rtlCol="0">
            <a:spAutoFit/>
          </a:bodyPr>
          <a:lstStyle/>
          <a:p>
            <a:r>
              <a:rPr lang="en-US" altLang="zh-CN" sz="2000" i="1" dirty="0">
                <a:latin typeface="Calibri" panose="020F0502020204030204" pitchFamily="34" charset="0"/>
                <a:cs typeface="Calibri" panose="020F0502020204030204" pitchFamily="34" charset="0"/>
              </a:rPr>
              <a:t>Choose the one unused for the longest time</a:t>
            </a:r>
            <a:endParaRPr lang="zh-CN" altLang="en-US" sz="2000" i="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43162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P spid="21" grpId="0"/>
      <p:bldP spid="3" grpId="0"/>
      <p:bldP spid="22" grpId="0" animBg="1"/>
      <p:bldP spid="11" grpId="0"/>
      <p:bldP spid="23"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C60CDDA2-BCCB-4F39-A53A-6AC6D8401950}"/>
              </a:ext>
            </a:extLst>
          </p:cNvPr>
          <p:cNvSpPr txBox="1"/>
          <p:nvPr/>
        </p:nvSpPr>
        <p:spPr>
          <a:xfrm>
            <a:off x="256674" y="192759"/>
            <a:ext cx="3515557"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第八个知识点：</a:t>
            </a:r>
            <a:endParaRPr lang="en-US" altLang="zh-CN" sz="2400" dirty="0">
              <a:latin typeface="宋体" panose="02010600030101010101" pitchFamily="2" charset="-122"/>
              <a:ea typeface="宋体" panose="02010600030101010101" pitchFamily="2" charset="-122"/>
            </a:endParaRPr>
          </a:p>
        </p:txBody>
      </p:sp>
      <p:sp>
        <p:nvSpPr>
          <p:cNvPr id="18" name="文本框 17">
            <a:extLst>
              <a:ext uri="{FF2B5EF4-FFF2-40B4-BE49-F238E27FC236}">
                <a16:creationId xmlns:a16="http://schemas.microsoft.com/office/drawing/2014/main" id="{56642957-25F2-43AD-B46D-1FC94B67784E}"/>
              </a:ext>
            </a:extLst>
          </p:cNvPr>
          <p:cNvSpPr txBox="1"/>
          <p:nvPr/>
        </p:nvSpPr>
        <p:spPr>
          <a:xfrm>
            <a:off x="825623" y="861134"/>
            <a:ext cx="3062796" cy="523220"/>
          </a:xfrm>
          <a:prstGeom prst="rect">
            <a:avLst/>
          </a:prstGeom>
          <a:noFill/>
        </p:spPr>
        <p:txBody>
          <a:bodyPr wrap="square" rtlCol="0">
            <a:spAutoFit/>
          </a:bodyPr>
          <a:lstStyle/>
          <a:p>
            <a:r>
              <a:rPr lang="en-US" altLang="zh-CN" sz="2800" dirty="0">
                <a:latin typeface="Calibri" panose="020F0502020204030204" pitchFamily="34" charset="0"/>
                <a:cs typeface="Calibri" panose="020F0502020204030204" pitchFamily="34" charset="0"/>
              </a:rPr>
              <a:t>Multilevel caches</a:t>
            </a:r>
            <a:endParaRPr lang="zh-CN" altLang="en-US" sz="2800" dirty="0">
              <a:latin typeface="Calibri" panose="020F0502020204030204" pitchFamily="34" charset="0"/>
              <a:cs typeface="Calibri" panose="020F0502020204030204" pitchFamily="34" charset="0"/>
            </a:endParaRPr>
          </a:p>
        </p:txBody>
      </p:sp>
      <p:grpSp>
        <p:nvGrpSpPr>
          <p:cNvPr id="5" name="组合 4">
            <a:extLst>
              <a:ext uri="{FF2B5EF4-FFF2-40B4-BE49-F238E27FC236}">
                <a16:creationId xmlns:a16="http://schemas.microsoft.com/office/drawing/2014/main" id="{F71747B6-CA57-402E-AC67-9A5AC29DC373}"/>
              </a:ext>
            </a:extLst>
          </p:cNvPr>
          <p:cNvGrpSpPr/>
          <p:nvPr/>
        </p:nvGrpSpPr>
        <p:grpSpPr>
          <a:xfrm>
            <a:off x="1245826" y="2729949"/>
            <a:ext cx="1510626" cy="1921564"/>
            <a:chOff x="954157" y="2491410"/>
            <a:chExt cx="1537252" cy="2067338"/>
          </a:xfrm>
        </p:grpSpPr>
        <p:sp>
          <p:nvSpPr>
            <p:cNvPr id="2" name="矩形 1">
              <a:extLst>
                <a:ext uri="{FF2B5EF4-FFF2-40B4-BE49-F238E27FC236}">
                  <a16:creationId xmlns:a16="http://schemas.microsoft.com/office/drawing/2014/main" id="{4D27C820-E072-4300-A545-B033FBE4DD4B}"/>
                </a:ext>
              </a:extLst>
            </p:cNvPr>
            <p:cNvSpPr/>
            <p:nvPr/>
          </p:nvSpPr>
          <p:spPr>
            <a:xfrm>
              <a:off x="954157" y="2491410"/>
              <a:ext cx="1537252" cy="206733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40538574-E319-44AD-A63F-FFA4045A1EA7}"/>
                </a:ext>
              </a:extLst>
            </p:cNvPr>
            <p:cNvSpPr txBox="1"/>
            <p:nvPr/>
          </p:nvSpPr>
          <p:spPr>
            <a:xfrm>
              <a:off x="1086678" y="3294246"/>
              <a:ext cx="1285461" cy="461665"/>
            </a:xfrm>
            <a:prstGeom prst="rect">
              <a:avLst/>
            </a:prstGeom>
            <a:noFill/>
          </p:spPr>
          <p:txBody>
            <a:bodyPr wrap="square" rtlCol="0">
              <a:spAutoFit/>
            </a:bodyPr>
            <a:lstStyle/>
            <a:p>
              <a:r>
                <a:rPr lang="en-US" altLang="zh-CN" sz="2400" dirty="0">
                  <a:latin typeface="Calibri" panose="020F0502020204030204" pitchFamily="34" charset="0"/>
                  <a:cs typeface="Calibri" panose="020F0502020204030204" pitchFamily="34" charset="0"/>
                </a:rPr>
                <a:t>L1 cache</a:t>
              </a:r>
              <a:endParaRPr lang="zh-CN" altLang="en-US" sz="2400" dirty="0">
                <a:latin typeface="Calibri" panose="020F0502020204030204" pitchFamily="34" charset="0"/>
                <a:cs typeface="Calibri" panose="020F0502020204030204" pitchFamily="34" charset="0"/>
              </a:endParaRPr>
            </a:p>
          </p:txBody>
        </p:sp>
      </p:grpSp>
      <p:grpSp>
        <p:nvGrpSpPr>
          <p:cNvPr id="15" name="组合 14">
            <a:extLst>
              <a:ext uri="{FF2B5EF4-FFF2-40B4-BE49-F238E27FC236}">
                <a16:creationId xmlns:a16="http://schemas.microsoft.com/office/drawing/2014/main" id="{195FCADC-95DD-4ECA-976D-A55BC74646CD}"/>
              </a:ext>
            </a:extLst>
          </p:cNvPr>
          <p:cNvGrpSpPr/>
          <p:nvPr/>
        </p:nvGrpSpPr>
        <p:grpSpPr>
          <a:xfrm>
            <a:off x="3772231" y="2179983"/>
            <a:ext cx="2005718" cy="3021495"/>
            <a:chOff x="954157" y="2491410"/>
            <a:chExt cx="1537252" cy="2067338"/>
          </a:xfrm>
        </p:grpSpPr>
        <p:sp>
          <p:nvSpPr>
            <p:cNvPr id="16" name="矩形 15">
              <a:extLst>
                <a:ext uri="{FF2B5EF4-FFF2-40B4-BE49-F238E27FC236}">
                  <a16:creationId xmlns:a16="http://schemas.microsoft.com/office/drawing/2014/main" id="{5BB9AFFF-7FFD-477F-A4B0-B667F59436F4}"/>
                </a:ext>
              </a:extLst>
            </p:cNvPr>
            <p:cNvSpPr/>
            <p:nvPr/>
          </p:nvSpPr>
          <p:spPr>
            <a:xfrm>
              <a:off x="954157" y="2491410"/>
              <a:ext cx="1537252" cy="206733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D42A8AD4-A884-4961-B4CB-38E1D848C9E0}"/>
                </a:ext>
              </a:extLst>
            </p:cNvPr>
            <p:cNvSpPr txBox="1"/>
            <p:nvPr/>
          </p:nvSpPr>
          <p:spPr>
            <a:xfrm>
              <a:off x="1205948" y="3367140"/>
              <a:ext cx="1285461" cy="315876"/>
            </a:xfrm>
            <a:prstGeom prst="rect">
              <a:avLst/>
            </a:prstGeom>
            <a:noFill/>
          </p:spPr>
          <p:txBody>
            <a:bodyPr wrap="square" rtlCol="0">
              <a:spAutoFit/>
            </a:bodyPr>
            <a:lstStyle/>
            <a:p>
              <a:r>
                <a:rPr lang="en-US" altLang="zh-CN" sz="2400" dirty="0">
                  <a:latin typeface="Calibri" panose="020F0502020204030204" pitchFamily="34" charset="0"/>
                  <a:cs typeface="Calibri" panose="020F0502020204030204" pitchFamily="34" charset="0"/>
                </a:rPr>
                <a:t>L2 cache</a:t>
              </a:r>
              <a:endParaRPr lang="zh-CN" altLang="en-US" sz="2400" dirty="0">
                <a:latin typeface="Calibri" panose="020F0502020204030204" pitchFamily="34" charset="0"/>
                <a:cs typeface="Calibri" panose="020F0502020204030204" pitchFamily="34" charset="0"/>
              </a:endParaRPr>
            </a:p>
          </p:txBody>
        </p:sp>
      </p:grpSp>
      <p:sp>
        <p:nvSpPr>
          <p:cNvPr id="26" name="文本框 25">
            <a:extLst>
              <a:ext uri="{FF2B5EF4-FFF2-40B4-BE49-F238E27FC236}">
                <a16:creationId xmlns:a16="http://schemas.microsoft.com/office/drawing/2014/main" id="{ECCD26DD-7699-4474-B0D1-94CE792AF8C8}"/>
              </a:ext>
            </a:extLst>
          </p:cNvPr>
          <p:cNvSpPr txBox="1"/>
          <p:nvPr/>
        </p:nvSpPr>
        <p:spPr>
          <a:xfrm>
            <a:off x="7179486" y="1345673"/>
            <a:ext cx="3674043" cy="830997"/>
          </a:xfrm>
          <a:prstGeom prst="rect">
            <a:avLst/>
          </a:prstGeom>
          <a:noFill/>
        </p:spPr>
        <p:txBody>
          <a:bodyPr wrap="square" rtlCol="0">
            <a:spAutoFit/>
          </a:bodyPr>
          <a:lstStyle/>
          <a:p>
            <a:r>
              <a:rPr lang="en-US" altLang="zh-CN" sz="2400" dirty="0">
                <a:latin typeface="Calibri" panose="020F0502020204030204" pitchFamily="34" charset="0"/>
                <a:cs typeface="Calibri" panose="020F0502020204030204" pitchFamily="34" charset="0"/>
              </a:rPr>
              <a:t>Some high-end systems include L3 cache...</a:t>
            </a:r>
            <a:endParaRPr lang="zh-CN" altLang="en-US" sz="2400" dirty="0">
              <a:latin typeface="Calibri" panose="020F0502020204030204" pitchFamily="34" charset="0"/>
              <a:cs typeface="Calibri" panose="020F0502020204030204" pitchFamily="34" charset="0"/>
            </a:endParaRPr>
          </a:p>
        </p:txBody>
      </p:sp>
      <p:sp>
        <p:nvSpPr>
          <p:cNvPr id="7" name="文本框 6">
            <a:extLst>
              <a:ext uri="{FF2B5EF4-FFF2-40B4-BE49-F238E27FC236}">
                <a16:creationId xmlns:a16="http://schemas.microsoft.com/office/drawing/2014/main" id="{35BEBFD9-E80A-4831-BF5A-AE4D174EE8C1}"/>
              </a:ext>
            </a:extLst>
          </p:cNvPr>
          <p:cNvSpPr txBox="1"/>
          <p:nvPr/>
        </p:nvSpPr>
        <p:spPr>
          <a:xfrm>
            <a:off x="7023652" y="2729949"/>
            <a:ext cx="1762539" cy="461665"/>
          </a:xfrm>
          <a:prstGeom prst="rect">
            <a:avLst/>
          </a:prstGeom>
          <a:noFill/>
        </p:spPr>
        <p:txBody>
          <a:bodyPr wrap="square" rtlCol="0">
            <a:spAutoFit/>
          </a:bodyPr>
          <a:lstStyle/>
          <a:p>
            <a:r>
              <a:rPr lang="en-US" altLang="zh-CN" sz="2400" dirty="0">
                <a:solidFill>
                  <a:srgbClr val="C00000"/>
                </a:solidFill>
                <a:latin typeface="Calibri" panose="020F0502020204030204" pitchFamily="34" charset="0"/>
                <a:cs typeface="Calibri" panose="020F0502020204030204" pitchFamily="34" charset="0"/>
              </a:rPr>
              <a:t>L1 cache hit</a:t>
            </a:r>
            <a:endParaRPr lang="zh-CN" altLang="en-US" sz="2400" dirty="0">
              <a:solidFill>
                <a:srgbClr val="C00000"/>
              </a:solidFill>
              <a:latin typeface="Calibri" panose="020F0502020204030204" pitchFamily="34" charset="0"/>
              <a:cs typeface="Calibri" panose="020F0502020204030204" pitchFamily="34" charset="0"/>
            </a:endParaRPr>
          </a:p>
        </p:txBody>
      </p:sp>
      <p:sp>
        <p:nvSpPr>
          <p:cNvPr id="27" name="文本框 26">
            <a:extLst>
              <a:ext uri="{FF2B5EF4-FFF2-40B4-BE49-F238E27FC236}">
                <a16:creationId xmlns:a16="http://schemas.microsoft.com/office/drawing/2014/main" id="{4378E2FC-3F92-48B5-BF51-5D364B973B79}"/>
              </a:ext>
            </a:extLst>
          </p:cNvPr>
          <p:cNvSpPr txBox="1"/>
          <p:nvPr/>
        </p:nvSpPr>
        <p:spPr>
          <a:xfrm>
            <a:off x="7023651" y="4189848"/>
            <a:ext cx="1908314" cy="461665"/>
          </a:xfrm>
          <a:prstGeom prst="rect">
            <a:avLst/>
          </a:prstGeom>
          <a:noFill/>
        </p:spPr>
        <p:txBody>
          <a:bodyPr wrap="square" rtlCol="0">
            <a:spAutoFit/>
          </a:bodyPr>
          <a:lstStyle/>
          <a:p>
            <a:r>
              <a:rPr lang="en-US" altLang="zh-CN" sz="2400" dirty="0">
                <a:solidFill>
                  <a:srgbClr val="00B050"/>
                </a:solidFill>
                <a:latin typeface="Calibri" panose="020F0502020204030204" pitchFamily="34" charset="0"/>
                <a:cs typeface="Calibri" panose="020F0502020204030204" pitchFamily="34" charset="0"/>
              </a:rPr>
              <a:t>L1 cache miss</a:t>
            </a:r>
            <a:endParaRPr lang="zh-CN" altLang="en-US" sz="2400" dirty="0">
              <a:solidFill>
                <a:srgbClr val="00B050"/>
              </a:solidFill>
              <a:latin typeface="Calibri" panose="020F0502020204030204" pitchFamily="34" charset="0"/>
              <a:cs typeface="Calibri" panose="020F0502020204030204" pitchFamily="34" charset="0"/>
            </a:endParaRPr>
          </a:p>
        </p:txBody>
      </p:sp>
      <p:sp>
        <p:nvSpPr>
          <p:cNvPr id="9" name="左大括号 8">
            <a:extLst>
              <a:ext uri="{FF2B5EF4-FFF2-40B4-BE49-F238E27FC236}">
                <a16:creationId xmlns:a16="http://schemas.microsoft.com/office/drawing/2014/main" id="{C1CC028E-8393-4EE1-9A00-3F0638A89A59}"/>
              </a:ext>
            </a:extLst>
          </p:cNvPr>
          <p:cNvSpPr/>
          <p:nvPr/>
        </p:nvSpPr>
        <p:spPr>
          <a:xfrm>
            <a:off x="6559826" y="2915478"/>
            <a:ext cx="212034" cy="1577009"/>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左大括号 27">
            <a:extLst>
              <a:ext uri="{FF2B5EF4-FFF2-40B4-BE49-F238E27FC236}">
                <a16:creationId xmlns:a16="http://schemas.microsoft.com/office/drawing/2014/main" id="{F3306196-123C-4435-97BD-23E610DC0857}"/>
              </a:ext>
            </a:extLst>
          </p:cNvPr>
          <p:cNvSpPr/>
          <p:nvPr/>
        </p:nvSpPr>
        <p:spPr>
          <a:xfrm>
            <a:off x="9130747" y="3804635"/>
            <a:ext cx="212034" cy="1375704"/>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8B9974E4-2C41-4415-BC5F-2E69E28303AD}"/>
              </a:ext>
            </a:extLst>
          </p:cNvPr>
          <p:cNvSpPr txBox="1"/>
          <p:nvPr/>
        </p:nvSpPr>
        <p:spPr>
          <a:xfrm>
            <a:off x="9541563" y="3573802"/>
            <a:ext cx="1762539" cy="461665"/>
          </a:xfrm>
          <a:prstGeom prst="rect">
            <a:avLst/>
          </a:prstGeom>
          <a:noFill/>
        </p:spPr>
        <p:txBody>
          <a:bodyPr wrap="square" rtlCol="0">
            <a:spAutoFit/>
          </a:bodyPr>
          <a:lstStyle/>
          <a:p>
            <a:r>
              <a:rPr lang="en-US" altLang="zh-CN" sz="2400" dirty="0">
                <a:solidFill>
                  <a:srgbClr val="C00000"/>
                </a:solidFill>
                <a:latin typeface="Calibri" panose="020F0502020204030204" pitchFamily="34" charset="0"/>
                <a:cs typeface="Calibri" panose="020F0502020204030204" pitchFamily="34" charset="0"/>
              </a:rPr>
              <a:t>L2 cache hit</a:t>
            </a:r>
            <a:endParaRPr lang="zh-CN" altLang="en-US" sz="2400" dirty="0">
              <a:solidFill>
                <a:srgbClr val="C00000"/>
              </a:solidFill>
              <a:latin typeface="Calibri" panose="020F0502020204030204" pitchFamily="34" charset="0"/>
              <a:cs typeface="Calibri" panose="020F0502020204030204" pitchFamily="34" charset="0"/>
            </a:endParaRPr>
          </a:p>
        </p:txBody>
      </p:sp>
      <p:sp>
        <p:nvSpPr>
          <p:cNvPr id="30" name="文本框 29">
            <a:extLst>
              <a:ext uri="{FF2B5EF4-FFF2-40B4-BE49-F238E27FC236}">
                <a16:creationId xmlns:a16="http://schemas.microsoft.com/office/drawing/2014/main" id="{D05BBB5B-9B58-41E2-B3FD-A2D0AE0C8C01}"/>
              </a:ext>
            </a:extLst>
          </p:cNvPr>
          <p:cNvSpPr txBox="1"/>
          <p:nvPr/>
        </p:nvSpPr>
        <p:spPr>
          <a:xfrm>
            <a:off x="9541563" y="5040723"/>
            <a:ext cx="1908314" cy="461665"/>
          </a:xfrm>
          <a:prstGeom prst="rect">
            <a:avLst/>
          </a:prstGeom>
          <a:noFill/>
        </p:spPr>
        <p:txBody>
          <a:bodyPr wrap="square" rtlCol="0">
            <a:spAutoFit/>
          </a:bodyPr>
          <a:lstStyle/>
          <a:p>
            <a:r>
              <a:rPr lang="en-US" altLang="zh-CN" sz="2400" dirty="0">
                <a:solidFill>
                  <a:srgbClr val="00B050"/>
                </a:solidFill>
                <a:latin typeface="Calibri" panose="020F0502020204030204" pitchFamily="34" charset="0"/>
                <a:cs typeface="Calibri" panose="020F0502020204030204" pitchFamily="34" charset="0"/>
              </a:rPr>
              <a:t>L2 cache miss</a:t>
            </a:r>
            <a:endParaRPr lang="zh-CN" altLang="en-US" sz="2400" dirty="0">
              <a:solidFill>
                <a:srgbClr val="00B050"/>
              </a:solidFill>
              <a:latin typeface="Calibri" panose="020F0502020204030204" pitchFamily="34" charset="0"/>
              <a:cs typeface="Calibri" panose="020F0502020204030204" pitchFamily="34" charset="0"/>
            </a:endParaRPr>
          </a:p>
        </p:txBody>
      </p:sp>
      <p:cxnSp>
        <p:nvCxnSpPr>
          <p:cNvPr id="12" name="直接箭头连接符 11">
            <a:extLst>
              <a:ext uri="{FF2B5EF4-FFF2-40B4-BE49-F238E27FC236}">
                <a16:creationId xmlns:a16="http://schemas.microsoft.com/office/drawing/2014/main" id="{75C38E1E-3098-4CE1-8409-DF13AEECBA7A}"/>
              </a:ext>
            </a:extLst>
          </p:cNvPr>
          <p:cNvCxnSpPr>
            <a:stCxn id="30" idx="2"/>
          </p:cNvCxnSpPr>
          <p:nvPr/>
        </p:nvCxnSpPr>
        <p:spPr>
          <a:xfrm>
            <a:off x="10495720" y="5502388"/>
            <a:ext cx="0" cy="67312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2C1B5577-9CED-444D-8725-4726919BA093}"/>
              </a:ext>
            </a:extLst>
          </p:cNvPr>
          <p:cNvSpPr txBox="1"/>
          <p:nvPr/>
        </p:nvSpPr>
        <p:spPr>
          <a:xfrm>
            <a:off x="9756910" y="6269930"/>
            <a:ext cx="1477620" cy="461665"/>
          </a:xfrm>
          <a:prstGeom prst="rect">
            <a:avLst/>
          </a:prstGeom>
          <a:noFill/>
        </p:spPr>
        <p:txBody>
          <a:bodyPr wrap="square" rtlCol="0">
            <a:spAutoFit/>
          </a:bodyPr>
          <a:lstStyle/>
          <a:p>
            <a:r>
              <a:rPr lang="en-US" altLang="zh-CN" sz="2400" dirty="0">
                <a:solidFill>
                  <a:srgbClr val="C00000"/>
                </a:solidFill>
                <a:latin typeface="Calibri" panose="020F0502020204030204" pitchFamily="34" charset="0"/>
                <a:cs typeface="Calibri" panose="020F0502020204030204" pitchFamily="34" charset="0"/>
              </a:rPr>
              <a:t>Memory</a:t>
            </a:r>
            <a:endParaRPr lang="zh-CN" altLang="en-US" sz="2400" dirty="0">
              <a:solidFill>
                <a:srgbClr val="C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06342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500"/>
                                        <p:tgtEl>
                                          <p:spTgt spid="2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fade">
                                      <p:cBhvr>
                                        <p:cTn id="37" dur="500"/>
                                        <p:tgtEl>
                                          <p:spTgt spid="2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500"/>
                                        <p:tgtEl>
                                          <p:spTgt spid="3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500"/>
                                        <p:tgtEl>
                                          <p:spTgt spid="1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fade">
                                      <p:cBhvr>
                                        <p:cTn id="5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7" grpId="0"/>
      <p:bldP spid="27" grpId="0"/>
      <p:bldP spid="9" grpId="0" animBg="1"/>
      <p:bldP spid="28" grpId="0" animBg="1"/>
      <p:bldP spid="29" grpId="0"/>
      <p:bldP spid="30" grpId="0"/>
      <p:bldP spid="3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C60CDDA2-BCCB-4F39-A53A-6AC6D8401950}"/>
              </a:ext>
            </a:extLst>
          </p:cNvPr>
          <p:cNvSpPr txBox="1"/>
          <p:nvPr/>
        </p:nvSpPr>
        <p:spPr>
          <a:xfrm>
            <a:off x="256674" y="192759"/>
            <a:ext cx="3515557"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第九个知识点：</a:t>
            </a:r>
            <a:endParaRPr lang="en-US" altLang="zh-CN" sz="2400" dirty="0">
              <a:latin typeface="宋体" panose="02010600030101010101" pitchFamily="2" charset="-122"/>
              <a:ea typeface="宋体" panose="02010600030101010101" pitchFamily="2" charset="-122"/>
            </a:endParaRPr>
          </a:p>
        </p:txBody>
      </p:sp>
      <p:sp>
        <p:nvSpPr>
          <p:cNvPr id="18" name="文本框 17">
            <a:extLst>
              <a:ext uri="{FF2B5EF4-FFF2-40B4-BE49-F238E27FC236}">
                <a16:creationId xmlns:a16="http://schemas.microsoft.com/office/drawing/2014/main" id="{56642957-25F2-43AD-B46D-1FC94B67784E}"/>
              </a:ext>
            </a:extLst>
          </p:cNvPr>
          <p:cNvSpPr txBox="1"/>
          <p:nvPr/>
        </p:nvSpPr>
        <p:spPr>
          <a:xfrm>
            <a:off x="825623" y="861134"/>
            <a:ext cx="4859560" cy="523220"/>
          </a:xfrm>
          <a:prstGeom prst="rect">
            <a:avLst/>
          </a:prstGeom>
          <a:noFill/>
        </p:spPr>
        <p:txBody>
          <a:bodyPr wrap="square" rtlCol="0">
            <a:spAutoFit/>
          </a:bodyPr>
          <a:lstStyle/>
          <a:p>
            <a:r>
              <a:rPr lang="en-US" altLang="zh-CN" sz="2800" dirty="0">
                <a:latin typeface="Calibri" panose="020F0502020204030204" pitchFamily="34" charset="0"/>
                <a:cs typeface="Calibri" panose="020F0502020204030204" pitchFamily="34" charset="0"/>
              </a:rPr>
              <a:t>Dependable Memory Hierarchy</a:t>
            </a:r>
            <a:endParaRPr lang="zh-CN" altLang="en-US" sz="2800" dirty="0">
              <a:latin typeface="Calibri" panose="020F0502020204030204" pitchFamily="34" charset="0"/>
              <a:cs typeface="Calibri" panose="020F0502020204030204" pitchFamily="34" charset="0"/>
            </a:endParaRPr>
          </a:p>
        </p:txBody>
      </p:sp>
      <p:sp>
        <p:nvSpPr>
          <p:cNvPr id="3" name="矩形 2">
            <a:extLst>
              <a:ext uri="{FF2B5EF4-FFF2-40B4-BE49-F238E27FC236}">
                <a16:creationId xmlns:a16="http://schemas.microsoft.com/office/drawing/2014/main" id="{2DDD0183-E073-46B7-9CF8-4B960114F4F1}"/>
              </a:ext>
            </a:extLst>
          </p:cNvPr>
          <p:cNvSpPr/>
          <p:nvPr/>
        </p:nvSpPr>
        <p:spPr>
          <a:xfrm>
            <a:off x="1439759" y="1932369"/>
            <a:ext cx="6701578" cy="461665"/>
          </a:xfrm>
          <a:prstGeom prst="rect">
            <a:avLst/>
          </a:prstGeom>
        </p:spPr>
        <p:txBody>
          <a:bodyPr wrap="none">
            <a:spAutoFit/>
          </a:bodyPr>
          <a:lstStyle/>
          <a:p>
            <a:r>
              <a:rPr lang="zh-CN" altLang="en-US" sz="2400" i="1" dirty="0">
                <a:solidFill>
                  <a:srgbClr val="C00000"/>
                </a:solidFill>
                <a:latin typeface="Calibri" panose="020F0502020204030204" pitchFamily="34" charset="0"/>
                <a:cs typeface="Calibri" panose="020F0502020204030204" pitchFamily="34" charset="0"/>
              </a:rPr>
              <a:t>mean time to failure (MTTF) </a:t>
            </a:r>
            <a:r>
              <a:rPr lang="zh-CN" altLang="en-US" sz="2400" i="1" dirty="0">
                <a:latin typeface="Calibri" panose="020F0502020204030204" pitchFamily="34" charset="0"/>
                <a:cs typeface="Calibri" panose="020F0502020204030204" pitchFamily="34" charset="0"/>
              </a:rPr>
              <a:t>is a reliability measure. </a:t>
            </a:r>
          </a:p>
        </p:txBody>
      </p:sp>
      <p:sp>
        <p:nvSpPr>
          <p:cNvPr id="20" name="矩形 19">
            <a:extLst>
              <a:ext uri="{FF2B5EF4-FFF2-40B4-BE49-F238E27FC236}">
                <a16:creationId xmlns:a16="http://schemas.microsoft.com/office/drawing/2014/main" id="{D089FA35-3B78-44DA-8188-123790564541}"/>
              </a:ext>
            </a:extLst>
          </p:cNvPr>
          <p:cNvSpPr/>
          <p:nvPr/>
        </p:nvSpPr>
        <p:spPr>
          <a:xfrm>
            <a:off x="1439759" y="2942049"/>
            <a:ext cx="8159862" cy="461665"/>
          </a:xfrm>
          <a:prstGeom prst="rect">
            <a:avLst/>
          </a:prstGeom>
        </p:spPr>
        <p:txBody>
          <a:bodyPr wrap="none">
            <a:spAutoFit/>
          </a:bodyPr>
          <a:lstStyle/>
          <a:p>
            <a:r>
              <a:rPr lang="en-US" altLang="zh-CN" sz="2400" i="1" dirty="0">
                <a:latin typeface="Calibri" panose="020F0502020204030204" pitchFamily="34" charset="0"/>
                <a:cs typeface="Calibri" panose="020F0502020204030204" pitchFamily="34" charset="0"/>
              </a:rPr>
              <a:t>Service interruption is measured as </a:t>
            </a:r>
            <a:r>
              <a:rPr lang="en-US" altLang="zh-CN" sz="2400" i="1" dirty="0">
                <a:solidFill>
                  <a:srgbClr val="C00000"/>
                </a:solidFill>
                <a:latin typeface="Calibri" panose="020F0502020204030204" pitchFamily="34" charset="0"/>
                <a:cs typeface="Calibri" panose="020F0502020204030204" pitchFamily="34" charset="0"/>
              </a:rPr>
              <a:t>mean time to repair (MTTR)</a:t>
            </a:r>
            <a:r>
              <a:rPr lang="en-US" altLang="zh-CN" sz="2400" i="1" dirty="0">
                <a:latin typeface="Calibri" panose="020F0502020204030204" pitchFamily="34" charset="0"/>
                <a:cs typeface="Calibri" panose="020F0502020204030204" pitchFamily="34" charset="0"/>
              </a:rPr>
              <a:t>.</a:t>
            </a:r>
            <a:endParaRPr lang="zh-CN" altLang="en-US" sz="2400" i="1" dirty="0">
              <a:latin typeface="Calibri" panose="020F0502020204030204" pitchFamily="34" charset="0"/>
              <a:cs typeface="Calibri" panose="020F0502020204030204" pitchFamily="34" charset="0"/>
            </a:endParaRPr>
          </a:p>
        </p:txBody>
      </p:sp>
      <p:sp>
        <p:nvSpPr>
          <p:cNvPr id="6" name="左大括号 5">
            <a:extLst>
              <a:ext uri="{FF2B5EF4-FFF2-40B4-BE49-F238E27FC236}">
                <a16:creationId xmlns:a16="http://schemas.microsoft.com/office/drawing/2014/main" id="{D23E3050-B7AC-44AD-B0A3-E1D19A349BD8}"/>
              </a:ext>
            </a:extLst>
          </p:cNvPr>
          <p:cNvSpPr/>
          <p:nvPr/>
        </p:nvSpPr>
        <p:spPr>
          <a:xfrm>
            <a:off x="1031306" y="2067339"/>
            <a:ext cx="304800" cy="1232452"/>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2A1862F0-AB7E-41A4-AD5E-DA07F84AD164}"/>
              </a:ext>
            </a:extLst>
          </p:cNvPr>
          <p:cNvSpPr/>
          <p:nvPr/>
        </p:nvSpPr>
        <p:spPr>
          <a:xfrm>
            <a:off x="1444487" y="3951729"/>
            <a:ext cx="9303026" cy="461665"/>
          </a:xfrm>
          <a:prstGeom prst="rect">
            <a:avLst/>
          </a:prstGeom>
        </p:spPr>
        <p:txBody>
          <a:bodyPr wrap="square">
            <a:spAutoFit/>
          </a:bodyPr>
          <a:lstStyle/>
          <a:p>
            <a:r>
              <a:rPr lang="zh-CN" altLang="en-US" sz="2400" i="1" dirty="0">
                <a:solidFill>
                  <a:srgbClr val="C00000"/>
                </a:solidFill>
                <a:latin typeface="Calibri" panose="020F0502020204030204" pitchFamily="34" charset="0"/>
                <a:cs typeface="Calibri" panose="020F0502020204030204" pitchFamily="34" charset="0"/>
              </a:rPr>
              <a:t>Mean time between failures (MTBF) </a:t>
            </a:r>
            <a:r>
              <a:rPr lang="zh-CN" altLang="en-US" sz="2400" i="1" dirty="0">
                <a:latin typeface="Calibri" panose="020F0502020204030204" pitchFamily="34" charset="0"/>
                <a:cs typeface="Calibri" panose="020F0502020204030204" pitchFamily="34" charset="0"/>
              </a:rPr>
              <a:t>is simply the sum of </a:t>
            </a:r>
            <a:r>
              <a:rPr lang="zh-CN" altLang="en-US" sz="2400" b="1" i="1" dirty="0">
                <a:solidFill>
                  <a:srgbClr val="0070C0"/>
                </a:solidFill>
                <a:latin typeface="Calibri" panose="020F0502020204030204" pitchFamily="34" charset="0"/>
                <a:cs typeface="Calibri" panose="020F0502020204030204" pitchFamily="34" charset="0"/>
              </a:rPr>
              <a:t>MTTF + MTTR</a:t>
            </a:r>
            <a:r>
              <a:rPr lang="zh-CN" altLang="en-US" sz="2400" i="1" dirty="0">
                <a:latin typeface="Calibri" panose="020F0502020204030204" pitchFamily="34" charset="0"/>
                <a:cs typeface="Calibri" panose="020F0502020204030204" pitchFamily="34" charset="0"/>
              </a:rPr>
              <a:t>.</a:t>
            </a:r>
          </a:p>
        </p:txBody>
      </p:sp>
      <p:sp>
        <p:nvSpPr>
          <p:cNvPr id="11" name="矩形 10">
            <a:extLst>
              <a:ext uri="{FF2B5EF4-FFF2-40B4-BE49-F238E27FC236}">
                <a16:creationId xmlns:a16="http://schemas.microsoft.com/office/drawing/2014/main" id="{BC4BA8A6-D2BB-4DF2-BC3F-CE9CDD6AE2F8}"/>
              </a:ext>
            </a:extLst>
          </p:cNvPr>
          <p:cNvSpPr/>
          <p:nvPr/>
        </p:nvSpPr>
        <p:spPr>
          <a:xfrm>
            <a:off x="1219199" y="4643357"/>
            <a:ext cx="9753601" cy="830997"/>
          </a:xfrm>
          <a:prstGeom prst="rect">
            <a:avLst/>
          </a:prstGeom>
        </p:spPr>
        <p:txBody>
          <a:bodyPr wrap="square">
            <a:spAutoFit/>
          </a:bodyPr>
          <a:lstStyle/>
          <a:p>
            <a:r>
              <a:rPr lang="zh-CN" altLang="en-US" sz="2400" dirty="0">
                <a:solidFill>
                  <a:srgbClr val="C00000"/>
                </a:solidFill>
                <a:latin typeface="Calibri" panose="020F0502020204030204" pitchFamily="34" charset="0"/>
                <a:cs typeface="Calibri" panose="020F0502020204030204" pitchFamily="34" charset="0"/>
              </a:rPr>
              <a:t>Availability</a:t>
            </a:r>
            <a:r>
              <a:rPr lang="zh-CN" altLang="en-US" sz="2400" dirty="0">
                <a:latin typeface="Calibri" panose="020F0502020204030204" pitchFamily="34" charset="0"/>
                <a:cs typeface="Calibri" panose="020F0502020204030204" pitchFamily="34" charset="0"/>
              </a:rPr>
              <a:t> is then a measure of service accomplishment with respect to the alternation between the two states of accomplishment and interruption. </a:t>
            </a:r>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F8D6687D-2C6D-4FFE-96B8-3D76F95CBFEE}"/>
                  </a:ext>
                </a:extLst>
              </p:cNvPr>
              <p:cNvSpPr txBox="1"/>
              <p:nvPr/>
            </p:nvSpPr>
            <p:spPr>
              <a:xfrm>
                <a:off x="4558317" y="5704317"/>
                <a:ext cx="4168513" cy="6976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𝐴𝑣𝑎𝑖𝑙𝑎𝑏𝑖𝑙𝑖𝑡𝑦</m:t>
                      </m:r>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𝑀𝑇𝑇𝐹</m:t>
                          </m:r>
                        </m:num>
                        <m:den>
                          <m:r>
                            <a:rPr lang="en-US" altLang="zh-CN" sz="2400" b="0" i="1" smtClean="0">
                              <a:latin typeface="Cambria Math" panose="02040503050406030204" pitchFamily="18" charset="0"/>
                            </a:rPr>
                            <m:t>𝑀𝑇𝑇𝐹</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𝑀𝑇𝑇𝑅</m:t>
                          </m:r>
                        </m:den>
                      </m:f>
                    </m:oMath>
                  </m:oMathPara>
                </a14:m>
                <a:endParaRPr lang="zh-CN" altLang="en-US" sz="2400" dirty="0"/>
              </a:p>
            </p:txBody>
          </p:sp>
        </mc:Choice>
        <mc:Fallback xmlns="">
          <p:sp>
            <p:nvSpPr>
              <p:cNvPr id="13" name="文本框 12">
                <a:extLst>
                  <a:ext uri="{FF2B5EF4-FFF2-40B4-BE49-F238E27FC236}">
                    <a16:creationId xmlns:a16="http://schemas.microsoft.com/office/drawing/2014/main" id="{F8D6687D-2C6D-4FFE-96B8-3D76F95CBFEE}"/>
                  </a:ext>
                </a:extLst>
              </p:cNvPr>
              <p:cNvSpPr txBox="1">
                <a:spLocks noRot="1" noChangeAspect="1" noMove="1" noResize="1" noEditPoints="1" noAdjustHandles="1" noChangeArrowheads="1" noChangeShapeType="1" noTextEdit="1"/>
              </p:cNvSpPr>
              <p:nvPr/>
            </p:nvSpPr>
            <p:spPr>
              <a:xfrm>
                <a:off x="4558317" y="5704317"/>
                <a:ext cx="4168513" cy="697627"/>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63420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0" grpId="0"/>
      <p:bldP spid="6" grpId="0" animBg="1"/>
      <p:bldP spid="10" grpId="0"/>
      <p:bldP spid="11" grpId="0"/>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C60CDDA2-BCCB-4F39-A53A-6AC6D8401950}"/>
              </a:ext>
            </a:extLst>
          </p:cNvPr>
          <p:cNvSpPr txBox="1"/>
          <p:nvPr/>
        </p:nvSpPr>
        <p:spPr>
          <a:xfrm>
            <a:off x="256674" y="192759"/>
            <a:ext cx="3515557"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第九个知识点：</a:t>
            </a:r>
            <a:endParaRPr lang="en-US" altLang="zh-CN" sz="2400" dirty="0">
              <a:latin typeface="宋体" panose="02010600030101010101" pitchFamily="2" charset="-122"/>
              <a:ea typeface="宋体" panose="02010600030101010101" pitchFamily="2" charset="-122"/>
            </a:endParaRPr>
          </a:p>
        </p:txBody>
      </p:sp>
      <p:sp>
        <p:nvSpPr>
          <p:cNvPr id="18" name="文本框 17">
            <a:extLst>
              <a:ext uri="{FF2B5EF4-FFF2-40B4-BE49-F238E27FC236}">
                <a16:creationId xmlns:a16="http://schemas.microsoft.com/office/drawing/2014/main" id="{56642957-25F2-43AD-B46D-1FC94B67784E}"/>
              </a:ext>
            </a:extLst>
          </p:cNvPr>
          <p:cNvSpPr txBox="1"/>
          <p:nvPr/>
        </p:nvSpPr>
        <p:spPr>
          <a:xfrm>
            <a:off x="825623" y="861134"/>
            <a:ext cx="4859560" cy="523220"/>
          </a:xfrm>
          <a:prstGeom prst="rect">
            <a:avLst/>
          </a:prstGeom>
          <a:noFill/>
        </p:spPr>
        <p:txBody>
          <a:bodyPr wrap="square" rtlCol="0">
            <a:spAutoFit/>
          </a:bodyPr>
          <a:lstStyle/>
          <a:p>
            <a:r>
              <a:rPr lang="en-US" altLang="zh-CN" sz="2800" dirty="0">
                <a:latin typeface="Calibri" panose="020F0502020204030204" pitchFamily="34" charset="0"/>
                <a:cs typeface="Calibri" panose="020F0502020204030204" pitchFamily="34" charset="0"/>
              </a:rPr>
              <a:t>Dependable Memory Hierarchy</a:t>
            </a:r>
            <a:endParaRPr lang="zh-CN" altLang="en-US" sz="2800" dirty="0">
              <a:latin typeface="Calibri" panose="020F0502020204030204" pitchFamily="34" charset="0"/>
              <a:cs typeface="Calibri" panose="020F0502020204030204" pitchFamily="34" charset="0"/>
            </a:endParaRPr>
          </a:p>
        </p:txBody>
      </p:sp>
      <p:sp>
        <p:nvSpPr>
          <p:cNvPr id="2" name="文本框 1">
            <a:extLst>
              <a:ext uri="{FF2B5EF4-FFF2-40B4-BE49-F238E27FC236}">
                <a16:creationId xmlns:a16="http://schemas.microsoft.com/office/drawing/2014/main" id="{CEDA7FB7-A9C0-4B50-8500-3588F2A97A55}"/>
              </a:ext>
            </a:extLst>
          </p:cNvPr>
          <p:cNvSpPr txBox="1"/>
          <p:nvPr/>
        </p:nvSpPr>
        <p:spPr>
          <a:xfrm>
            <a:off x="1113181" y="1696278"/>
            <a:ext cx="4147931" cy="461665"/>
          </a:xfrm>
          <a:prstGeom prst="rect">
            <a:avLst/>
          </a:prstGeom>
          <a:noFill/>
        </p:spPr>
        <p:txBody>
          <a:bodyPr wrap="square" rtlCol="0">
            <a:spAutoFit/>
          </a:bodyPr>
          <a:lstStyle/>
          <a:p>
            <a:r>
              <a:rPr lang="en-US" altLang="zh-CN" sz="2400" dirty="0">
                <a:latin typeface="Calibri" panose="020F0502020204030204" pitchFamily="34" charset="0"/>
                <a:cs typeface="Calibri" panose="020F0502020204030204" pitchFamily="34" charset="0"/>
              </a:rPr>
              <a:t>Three ways to improve MTTF: </a:t>
            </a:r>
            <a:endParaRPr lang="zh-CN" altLang="en-US" sz="2400" dirty="0">
              <a:latin typeface="Calibri" panose="020F0502020204030204" pitchFamily="34" charset="0"/>
              <a:cs typeface="Calibri" panose="020F0502020204030204" pitchFamily="34" charset="0"/>
            </a:endParaRPr>
          </a:p>
        </p:txBody>
      </p:sp>
      <p:sp>
        <p:nvSpPr>
          <p:cNvPr id="4" name="矩形 3">
            <a:extLst>
              <a:ext uri="{FF2B5EF4-FFF2-40B4-BE49-F238E27FC236}">
                <a16:creationId xmlns:a16="http://schemas.microsoft.com/office/drawing/2014/main" id="{39A88718-E3E5-4804-8477-A19BD156964B}"/>
              </a:ext>
            </a:extLst>
          </p:cNvPr>
          <p:cNvSpPr/>
          <p:nvPr/>
        </p:nvSpPr>
        <p:spPr>
          <a:xfrm>
            <a:off x="1590259" y="2469867"/>
            <a:ext cx="8759687" cy="2677656"/>
          </a:xfrm>
          <a:prstGeom prst="rect">
            <a:avLst/>
          </a:prstGeom>
        </p:spPr>
        <p:txBody>
          <a:bodyPr wrap="square">
            <a:spAutoFit/>
          </a:bodyPr>
          <a:lstStyle/>
          <a:p>
            <a:pPr marL="457200" indent="-457200">
              <a:buAutoNum type="arabicPeriod"/>
            </a:pPr>
            <a:r>
              <a:rPr lang="zh-CN" altLang="en-US" sz="2400" i="1" dirty="0">
                <a:solidFill>
                  <a:srgbClr val="C00000"/>
                </a:solidFill>
                <a:latin typeface="Calibri" panose="020F0502020204030204" pitchFamily="34" charset="0"/>
                <a:cs typeface="Calibri" panose="020F0502020204030204" pitchFamily="34" charset="0"/>
              </a:rPr>
              <a:t>Fault avoidance</a:t>
            </a:r>
            <a:r>
              <a:rPr lang="zh-CN" altLang="en-US" sz="2400" dirty="0">
                <a:latin typeface="Calibri" panose="020F0502020204030204" pitchFamily="34" charset="0"/>
                <a:cs typeface="Calibri" panose="020F0502020204030204" pitchFamily="34" charset="0"/>
              </a:rPr>
              <a:t>: Preventing fault occurrence by construction.</a:t>
            </a:r>
            <a:endParaRPr lang="en-US" altLang="zh-CN" sz="2400" dirty="0">
              <a:latin typeface="Calibri" panose="020F0502020204030204" pitchFamily="34" charset="0"/>
              <a:cs typeface="Calibri" panose="020F0502020204030204" pitchFamily="34" charset="0"/>
            </a:endParaRPr>
          </a:p>
          <a:p>
            <a:pPr marL="457200" indent="-457200">
              <a:buAutoNum type="arabicPeriod"/>
            </a:pPr>
            <a:endParaRPr lang="en-US" altLang="zh-CN" sz="2400" dirty="0">
              <a:latin typeface="Calibri" panose="020F0502020204030204" pitchFamily="34" charset="0"/>
              <a:cs typeface="Calibri" panose="020F0502020204030204" pitchFamily="34" charset="0"/>
            </a:endParaRPr>
          </a:p>
          <a:p>
            <a:pPr marL="457200" indent="-457200">
              <a:buFontTx/>
              <a:buAutoNum type="arabicPeriod"/>
            </a:pPr>
            <a:r>
              <a:rPr lang="zh-CN" altLang="en-US" sz="2400" i="1" dirty="0">
                <a:solidFill>
                  <a:srgbClr val="C00000"/>
                </a:solidFill>
                <a:latin typeface="Calibri" panose="020F0502020204030204" pitchFamily="34" charset="0"/>
                <a:cs typeface="Calibri" panose="020F0502020204030204" pitchFamily="34" charset="0"/>
              </a:rPr>
              <a:t>Fault tolerance</a:t>
            </a:r>
            <a:r>
              <a:rPr lang="zh-CN" altLang="en-US" sz="2400" dirty="0">
                <a:latin typeface="Calibri" panose="020F0502020204030204" pitchFamily="34" charset="0"/>
                <a:cs typeface="Calibri" panose="020F0502020204030204" pitchFamily="34" charset="0"/>
              </a:rPr>
              <a:t>: Using redundancy to allow the service to comply with the service specifcation despite faults occurring.</a:t>
            </a:r>
            <a:endParaRPr lang="en-US" altLang="zh-CN" sz="2400" dirty="0">
              <a:latin typeface="Calibri" panose="020F0502020204030204" pitchFamily="34" charset="0"/>
              <a:cs typeface="Calibri" panose="020F0502020204030204" pitchFamily="34" charset="0"/>
            </a:endParaRPr>
          </a:p>
          <a:p>
            <a:pPr marL="457200" indent="-457200">
              <a:buFontTx/>
              <a:buAutoNum type="arabicPeriod"/>
            </a:pPr>
            <a:endParaRPr lang="zh-CN" altLang="en-US" sz="2400" dirty="0">
              <a:latin typeface="Calibri" panose="020F0502020204030204" pitchFamily="34" charset="0"/>
              <a:cs typeface="Calibri" panose="020F0502020204030204" pitchFamily="34" charset="0"/>
            </a:endParaRPr>
          </a:p>
          <a:p>
            <a:pPr marL="457200" indent="-457200">
              <a:buAutoNum type="arabicPeriod"/>
            </a:pPr>
            <a:r>
              <a:rPr lang="zh-CN" altLang="en-US" sz="2400" i="1" dirty="0">
                <a:solidFill>
                  <a:srgbClr val="C00000"/>
                </a:solidFill>
                <a:latin typeface="Calibri" panose="020F0502020204030204" pitchFamily="34" charset="0"/>
                <a:cs typeface="Calibri" panose="020F0502020204030204" pitchFamily="34" charset="0"/>
              </a:rPr>
              <a:t>Fault forecasting</a:t>
            </a:r>
            <a:r>
              <a:rPr lang="zh-CN" altLang="en-US" sz="2400" dirty="0">
                <a:latin typeface="Calibri" panose="020F0502020204030204" pitchFamily="34" charset="0"/>
                <a:cs typeface="Calibri" panose="020F0502020204030204" pitchFamily="34" charset="0"/>
              </a:rPr>
              <a:t>: Predicting the presence and creation of faults, allowing the component to be replaced before it fails.</a:t>
            </a:r>
          </a:p>
        </p:txBody>
      </p:sp>
      <p:sp>
        <p:nvSpPr>
          <p:cNvPr id="5" name="矩形 4">
            <a:extLst>
              <a:ext uri="{FF2B5EF4-FFF2-40B4-BE49-F238E27FC236}">
                <a16:creationId xmlns:a16="http://schemas.microsoft.com/office/drawing/2014/main" id="{AC9570C6-AC48-48E4-B058-0494BA6461F5}"/>
              </a:ext>
            </a:extLst>
          </p:cNvPr>
          <p:cNvSpPr/>
          <p:nvPr/>
        </p:nvSpPr>
        <p:spPr>
          <a:xfrm>
            <a:off x="2763074" y="5766033"/>
            <a:ext cx="8130212" cy="461665"/>
          </a:xfrm>
          <a:prstGeom prst="rect">
            <a:avLst/>
          </a:prstGeom>
        </p:spPr>
        <p:txBody>
          <a:bodyPr wrap="square">
            <a:spAutoFit/>
          </a:bodyPr>
          <a:lstStyle/>
          <a:p>
            <a:r>
              <a:rPr lang="zh-CN" altLang="en-US" sz="2400" dirty="0">
                <a:latin typeface="Calibri" panose="020F0502020204030204" pitchFamily="34" charset="0"/>
                <a:cs typeface="Calibri" panose="020F0502020204030204" pitchFamily="34" charset="0"/>
              </a:rPr>
              <a:t>Reduce MTTR: </a:t>
            </a:r>
            <a:r>
              <a:rPr lang="zh-CN" altLang="en-US" sz="2400" i="1" dirty="0">
                <a:solidFill>
                  <a:srgbClr val="C00000"/>
                </a:solidFill>
                <a:latin typeface="Calibri" panose="020F0502020204030204" pitchFamily="34" charset="0"/>
                <a:cs typeface="Calibri" panose="020F0502020204030204" pitchFamily="34" charset="0"/>
              </a:rPr>
              <a:t>fault detection</a:t>
            </a:r>
            <a:r>
              <a:rPr lang="zh-CN" altLang="en-US" sz="2400" dirty="0">
                <a:latin typeface="Calibri" panose="020F0502020204030204" pitchFamily="34" charset="0"/>
                <a:cs typeface="Calibri" panose="020F0502020204030204" pitchFamily="34" charset="0"/>
              </a:rPr>
              <a:t>, </a:t>
            </a:r>
            <a:r>
              <a:rPr lang="zh-CN" altLang="en-US" sz="2400" i="1" dirty="0">
                <a:solidFill>
                  <a:srgbClr val="C00000"/>
                </a:solidFill>
                <a:latin typeface="Calibri" panose="020F0502020204030204" pitchFamily="34" charset="0"/>
                <a:cs typeface="Calibri" panose="020F0502020204030204" pitchFamily="34" charset="0"/>
              </a:rPr>
              <a:t>fault diagnosis </a:t>
            </a:r>
            <a:r>
              <a:rPr lang="zh-CN" altLang="en-US" sz="2400" dirty="0">
                <a:latin typeface="Calibri" panose="020F0502020204030204" pitchFamily="34" charset="0"/>
                <a:cs typeface="Calibri" panose="020F0502020204030204" pitchFamily="34" charset="0"/>
              </a:rPr>
              <a:t>and </a:t>
            </a:r>
            <a:r>
              <a:rPr lang="zh-CN" altLang="en-US" sz="2400" i="1" dirty="0">
                <a:solidFill>
                  <a:srgbClr val="C00000"/>
                </a:solidFill>
                <a:latin typeface="Calibri" panose="020F0502020204030204" pitchFamily="34" charset="0"/>
                <a:cs typeface="Calibri" panose="020F0502020204030204" pitchFamily="34" charset="0"/>
              </a:rPr>
              <a:t>fault repair</a:t>
            </a:r>
          </a:p>
        </p:txBody>
      </p:sp>
    </p:spTree>
    <p:extLst>
      <p:ext uri="{BB962C8B-B14F-4D97-AF65-F5344CB8AC3E}">
        <p14:creationId xmlns:p14="http://schemas.microsoft.com/office/powerpoint/2010/main" val="36872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C60CDDA2-BCCB-4F39-A53A-6AC6D8401950}"/>
              </a:ext>
            </a:extLst>
          </p:cNvPr>
          <p:cNvSpPr txBox="1"/>
          <p:nvPr/>
        </p:nvSpPr>
        <p:spPr>
          <a:xfrm>
            <a:off x="256674" y="192759"/>
            <a:ext cx="3515557"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第十个知识点：</a:t>
            </a:r>
            <a:endParaRPr lang="en-US" altLang="zh-CN" sz="2400" dirty="0">
              <a:latin typeface="宋体" panose="02010600030101010101" pitchFamily="2" charset="-122"/>
              <a:ea typeface="宋体" panose="02010600030101010101" pitchFamily="2" charset="-122"/>
            </a:endParaRPr>
          </a:p>
        </p:txBody>
      </p:sp>
      <p:sp>
        <p:nvSpPr>
          <p:cNvPr id="18" name="文本框 17">
            <a:extLst>
              <a:ext uri="{FF2B5EF4-FFF2-40B4-BE49-F238E27FC236}">
                <a16:creationId xmlns:a16="http://schemas.microsoft.com/office/drawing/2014/main" id="{56642957-25F2-43AD-B46D-1FC94B67784E}"/>
              </a:ext>
            </a:extLst>
          </p:cNvPr>
          <p:cNvSpPr txBox="1"/>
          <p:nvPr/>
        </p:nvSpPr>
        <p:spPr>
          <a:xfrm>
            <a:off x="825623" y="861133"/>
            <a:ext cx="2633194" cy="523220"/>
          </a:xfrm>
          <a:prstGeom prst="rect">
            <a:avLst/>
          </a:prstGeom>
          <a:noFill/>
        </p:spPr>
        <p:txBody>
          <a:bodyPr wrap="square" rtlCol="0">
            <a:spAutoFit/>
          </a:bodyPr>
          <a:lstStyle/>
          <a:p>
            <a:r>
              <a:rPr lang="en-US" altLang="zh-CN" sz="2800" dirty="0">
                <a:latin typeface="Calibri" panose="020F0502020204030204" pitchFamily="34" charset="0"/>
                <a:cs typeface="Calibri" panose="020F0502020204030204" pitchFamily="34" charset="0"/>
              </a:rPr>
              <a:t>Hamming code</a:t>
            </a:r>
            <a:endParaRPr lang="zh-CN" altLang="en-US" sz="2800" dirty="0">
              <a:latin typeface="Calibri" panose="020F0502020204030204" pitchFamily="34" charset="0"/>
              <a:cs typeface="Calibri" panose="020F0502020204030204" pitchFamily="34" charset="0"/>
            </a:endParaRPr>
          </a:p>
        </p:txBody>
      </p:sp>
      <p:sp>
        <p:nvSpPr>
          <p:cNvPr id="3" name="矩形 2">
            <a:extLst>
              <a:ext uri="{FF2B5EF4-FFF2-40B4-BE49-F238E27FC236}">
                <a16:creationId xmlns:a16="http://schemas.microsoft.com/office/drawing/2014/main" id="{AA1C37DD-661D-4D2F-9E37-BFFA9C02184A}"/>
              </a:ext>
            </a:extLst>
          </p:cNvPr>
          <p:cNvSpPr/>
          <p:nvPr/>
        </p:nvSpPr>
        <p:spPr>
          <a:xfrm>
            <a:off x="1697024" y="1591062"/>
            <a:ext cx="9980681" cy="461665"/>
          </a:xfrm>
          <a:prstGeom prst="rect">
            <a:avLst/>
          </a:prstGeom>
        </p:spPr>
        <p:txBody>
          <a:bodyPr wrap="none">
            <a:spAutoFit/>
          </a:bodyPr>
          <a:lstStyle/>
          <a:p>
            <a:r>
              <a:rPr lang="zh-CN" altLang="en-US" sz="2400" dirty="0">
                <a:latin typeface="Calibri" panose="020F0502020204030204" pitchFamily="34" charset="0"/>
                <a:cs typeface="Calibri" panose="020F0502020204030204" pitchFamily="34" charset="0"/>
              </a:rPr>
              <a:t>Hamming distance</a:t>
            </a:r>
            <a:r>
              <a:rPr lang="en-US" altLang="zh-CN" sz="2400" dirty="0">
                <a:latin typeface="Calibri" panose="020F0502020204030204" pitchFamily="34" charset="0"/>
                <a:cs typeface="Calibri" panose="020F0502020204030204" pitchFamily="34" charset="0"/>
              </a:rPr>
              <a:t>: </a:t>
            </a:r>
            <a:r>
              <a:rPr lang="en-US" altLang="zh-CN" sz="2400" i="1" dirty="0">
                <a:latin typeface="Calibri" panose="020F0502020204030204" pitchFamily="34" charset="0"/>
                <a:cs typeface="Calibri" panose="020F0502020204030204" pitchFamily="34" charset="0"/>
              </a:rPr>
              <a:t>Number of bits that are different between two bit patterns</a:t>
            </a:r>
            <a:r>
              <a:rPr lang="en-US" altLang="zh-CN" sz="2400" dirty="0">
                <a:latin typeface="Calibri" panose="020F0502020204030204" pitchFamily="34" charset="0"/>
                <a:cs typeface="Calibri" panose="020F0502020204030204" pitchFamily="34" charset="0"/>
              </a:rPr>
              <a:t>.</a:t>
            </a:r>
            <a:endParaRPr lang="zh-CN" altLang="en-US" sz="2400" dirty="0">
              <a:latin typeface="Calibri" panose="020F0502020204030204" pitchFamily="34" charset="0"/>
              <a:cs typeface="Calibri" panose="020F0502020204030204" pitchFamily="34" charset="0"/>
            </a:endParaRPr>
          </a:p>
        </p:txBody>
      </p:sp>
      <p:sp>
        <p:nvSpPr>
          <p:cNvPr id="6" name="矩形 5">
            <a:extLst>
              <a:ext uri="{FF2B5EF4-FFF2-40B4-BE49-F238E27FC236}">
                <a16:creationId xmlns:a16="http://schemas.microsoft.com/office/drawing/2014/main" id="{7208EFE6-5133-422D-A4B4-39664FF2C19E}"/>
              </a:ext>
            </a:extLst>
          </p:cNvPr>
          <p:cNvSpPr/>
          <p:nvPr/>
        </p:nvSpPr>
        <p:spPr>
          <a:xfrm>
            <a:off x="2994990" y="2320991"/>
            <a:ext cx="7991061" cy="461665"/>
          </a:xfrm>
          <a:prstGeom prst="rect">
            <a:avLst/>
          </a:prstGeom>
        </p:spPr>
        <p:txBody>
          <a:bodyPr wrap="square">
            <a:spAutoFit/>
          </a:bodyPr>
          <a:lstStyle/>
          <a:p>
            <a:r>
              <a:rPr lang="zh-CN" altLang="en-US" sz="2400" dirty="0">
                <a:latin typeface="Calibri" panose="020F0502020204030204" pitchFamily="34" charset="0"/>
                <a:cs typeface="Calibri" panose="020F0502020204030204" pitchFamily="34" charset="0"/>
              </a:rPr>
              <a:t>For example, the distance between 011011 and 001111 is two.</a:t>
            </a:r>
          </a:p>
        </p:txBody>
      </p:sp>
      <p:sp>
        <p:nvSpPr>
          <p:cNvPr id="7" name="矩形 6">
            <a:extLst>
              <a:ext uri="{FF2B5EF4-FFF2-40B4-BE49-F238E27FC236}">
                <a16:creationId xmlns:a16="http://schemas.microsoft.com/office/drawing/2014/main" id="{60A7A591-C336-4E00-AE50-D78FB525EB83}"/>
              </a:ext>
            </a:extLst>
          </p:cNvPr>
          <p:cNvSpPr/>
          <p:nvPr/>
        </p:nvSpPr>
        <p:spPr>
          <a:xfrm>
            <a:off x="1697024" y="3429000"/>
            <a:ext cx="9752854" cy="1569660"/>
          </a:xfrm>
          <a:prstGeom prst="rect">
            <a:avLst/>
          </a:prstGeom>
        </p:spPr>
        <p:txBody>
          <a:bodyPr wrap="square">
            <a:spAutoFit/>
          </a:bodyPr>
          <a:lstStyle/>
          <a:p>
            <a:r>
              <a:rPr lang="zh-CN" altLang="en-US" sz="2400" dirty="0">
                <a:latin typeface="Calibri" panose="020F0502020204030204" pitchFamily="34" charset="0"/>
                <a:cs typeface="Calibri" panose="020F0502020204030204" pitchFamily="34" charset="0"/>
              </a:rPr>
              <a:t>In a </a:t>
            </a:r>
            <a:r>
              <a:rPr lang="zh-CN" altLang="en-US" sz="2400" b="1" dirty="0">
                <a:latin typeface="Calibri" panose="020F0502020204030204" pitchFamily="34" charset="0"/>
                <a:cs typeface="Calibri" panose="020F0502020204030204" pitchFamily="34" charset="0"/>
              </a:rPr>
              <a:t>parity code</a:t>
            </a:r>
            <a:r>
              <a:rPr lang="zh-CN" altLang="en-US" sz="2400" dirty="0">
                <a:latin typeface="Calibri" panose="020F0502020204030204" pitchFamily="34" charset="0"/>
                <a:cs typeface="Calibri" panose="020F0502020204030204" pitchFamily="34" charset="0"/>
              </a:rPr>
              <a:t>, the number of 1s in a word is counted; the word has odd parity if the number of 1s is odd and even otherwise. When a word is written into memory, the parity bit is also written. That is, the parity of the N+1 bit word should always be even.</a:t>
            </a:r>
          </a:p>
        </p:txBody>
      </p:sp>
      <p:pic>
        <p:nvPicPr>
          <p:cNvPr id="9" name="图片 8">
            <a:extLst>
              <a:ext uri="{FF2B5EF4-FFF2-40B4-BE49-F238E27FC236}">
                <a16:creationId xmlns:a16="http://schemas.microsoft.com/office/drawing/2014/main" id="{A09DE3DB-AEFF-4E36-8838-5B61CCA68384}"/>
              </a:ext>
            </a:extLst>
          </p:cNvPr>
          <p:cNvPicPr>
            <a:picLocks noChangeAspect="1"/>
          </p:cNvPicPr>
          <p:nvPr/>
        </p:nvPicPr>
        <p:blipFill>
          <a:blip r:embed="rId2"/>
          <a:stretch>
            <a:fillRect/>
          </a:stretch>
        </p:blipFill>
        <p:spPr>
          <a:xfrm>
            <a:off x="3458817" y="5266938"/>
            <a:ext cx="6631954" cy="1398303"/>
          </a:xfrm>
          <a:prstGeom prst="rect">
            <a:avLst/>
          </a:prstGeom>
        </p:spPr>
      </p:pic>
    </p:spTree>
    <p:extLst>
      <p:ext uri="{BB962C8B-B14F-4D97-AF65-F5344CB8AC3E}">
        <p14:creationId xmlns:p14="http://schemas.microsoft.com/office/powerpoint/2010/main" val="1396621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C60CDDA2-BCCB-4F39-A53A-6AC6D8401950}"/>
              </a:ext>
            </a:extLst>
          </p:cNvPr>
          <p:cNvSpPr txBox="1"/>
          <p:nvPr/>
        </p:nvSpPr>
        <p:spPr>
          <a:xfrm>
            <a:off x="256674" y="192759"/>
            <a:ext cx="3515557"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第一个知识点：</a:t>
            </a:r>
            <a:endParaRPr lang="en-US" altLang="zh-CN" sz="2400" dirty="0">
              <a:latin typeface="宋体" panose="02010600030101010101" pitchFamily="2" charset="-122"/>
              <a:ea typeface="宋体" panose="02010600030101010101" pitchFamily="2" charset="-122"/>
            </a:endParaRPr>
          </a:p>
        </p:txBody>
      </p:sp>
      <p:sp>
        <p:nvSpPr>
          <p:cNvPr id="4" name="文本框 3">
            <a:extLst>
              <a:ext uri="{FF2B5EF4-FFF2-40B4-BE49-F238E27FC236}">
                <a16:creationId xmlns:a16="http://schemas.microsoft.com/office/drawing/2014/main" id="{4947696B-1567-42D4-B41C-4C4B332F3994}"/>
              </a:ext>
            </a:extLst>
          </p:cNvPr>
          <p:cNvSpPr txBox="1"/>
          <p:nvPr/>
        </p:nvSpPr>
        <p:spPr>
          <a:xfrm>
            <a:off x="825623" y="861134"/>
            <a:ext cx="3515557" cy="523220"/>
          </a:xfrm>
          <a:prstGeom prst="rect">
            <a:avLst/>
          </a:prstGeom>
          <a:noFill/>
        </p:spPr>
        <p:txBody>
          <a:bodyPr wrap="square" rtlCol="0">
            <a:spAutoFit/>
          </a:bodyPr>
          <a:lstStyle/>
          <a:p>
            <a:r>
              <a:rPr lang="en-US" altLang="zh-CN" sz="2800" dirty="0">
                <a:latin typeface="Calibri" panose="020F0502020204030204" pitchFamily="34" charset="0"/>
                <a:cs typeface="Calibri" panose="020F0502020204030204" pitchFamily="34" charset="0"/>
              </a:rPr>
              <a:t>Memory Technologies</a:t>
            </a:r>
            <a:endParaRPr lang="zh-CN" altLang="en-US" sz="2800" dirty="0">
              <a:latin typeface="Calibri" panose="020F0502020204030204" pitchFamily="34" charset="0"/>
              <a:cs typeface="Calibri" panose="020F0502020204030204" pitchFamily="34" charset="0"/>
            </a:endParaRPr>
          </a:p>
        </p:txBody>
      </p:sp>
      <p:sp>
        <p:nvSpPr>
          <p:cNvPr id="5" name="左大括号 4">
            <a:extLst>
              <a:ext uri="{FF2B5EF4-FFF2-40B4-BE49-F238E27FC236}">
                <a16:creationId xmlns:a16="http://schemas.microsoft.com/office/drawing/2014/main" id="{AF91E73A-0474-40F4-B78E-5E036BD23035}"/>
              </a:ext>
            </a:extLst>
          </p:cNvPr>
          <p:cNvSpPr/>
          <p:nvPr/>
        </p:nvSpPr>
        <p:spPr>
          <a:xfrm>
            <a:off x="623311" y="1782646"/>
            <a:ext cx="717218" cy="1646354"/>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21F131EA-8714-4DFB-B304-34191E8E831F}"/>
              </a:ext>
            </a:extLst>
          </p:cNvPr>
          <p:cNvSpPr txBox="1"/>
          <p:nvPr/>
        </p:nvSpPr>
        <p:spPr>
          <a:xfrm>
            <a:off x="1340529" y="1597980"/>
            <a:ext cx="1049086" cy="369332"/>
          </a:xfrm>
          <a:prstGeom prst="rect">
            <a:avLst/>
          </a:prstGeom>
          <a:noFill/>
        </p:spPr>
        <p:txBody>
          <a:bodyPr wrap="square" rtlCol="0">
            <a:spAutoFit/>
          </a:bodyPr>
          <a:lstStyle/>
          <a:p>
            <a:r>
              <a:rPr lang="en-US" altLang="zh-CN" dirty="0">
                <a:latin typeface="Calibri" panose="020F0502020204030204" pitchFamily="34" charset="0"/>
                <a:cs typeface="Calibri" panose="020F0502020204030204" pitchFamily="34" charset="0"/>
              </a:rPr>
              <a:t>ROM</a:t>
            </a:r>
            <a:endParaRPr lang="zh-CN" altLang="en-US" dirty="0">
              <a:latin typeface="Calibri" panose="020F0502020204030204" pitchFamily="34" charset="0"/>
              <a:cs typeface="Calibri" panose="020F0502020204030204" pitchFamily="34" charset="0"/>
            </a:endParaRPr>
          </a:p>
        </p:txBody>
      </p:sp>
      <p:sp>
        <p:nvSpPr>
          <p:cNvPr id="9" name="文本框 8">
            <a:extLst>
              <a:ext uri="{FF2B5EF4-FFF2-40B4-BE49-F238E27FC236}">
                <a16:creationId xmlns:a16="http://schemas.microsoft.com/office/drawing/2014/main" id="{540448B0-B60C-4FC0-8C54-8B553BD6E48F}"/>
              </a:ext>
            </a:extLst>
          </p:cNvPr>
          <p:cNvSpPr txBox="1"/>
          <p:nvPr/>
        </p:nvSpPr>
        <p:spPr>
          <a:xfrm>
            <a:off x="1340529" y="3244333"/>
            <a:ext cx="1049086" cy="369332"/>
          </a:xfrm>
          <a:prstGeom prst="rect">
            <a:avLst/>
          </a:prstGeom>
          <a:noFill/>
        </p:spPr>
        <p:txBody>
          <a:bodyPr wrap="square" rtlCol="0">
            <a:spAutoFit/>
          </a:bodyPr>
          <a:lstStyle/>
          <a:p>
            <a:r>
              <a:rPr lang="en-US" altLang="zh-CN" dirty="0">
                <a:latin typeface="Calibri" panose="020F0502020204030204" pitchFamily="34" charset="0"/>
                <a:cs typeface="Calibri" panose="020F0502020204030204" pitchFamily="34" charset="0"/>
              </a:rPr>
              <a:t>RAM</a:t>
            </a:r>
            <a:endParaRPr lang="zh-CN" altLang="en-US" dirty="0">
              <a:latin typeface="Calibri" panose="020F0502020204030204" pitchFamily="34" charset="0"/>
              <a:cs typeface="Calibri" panose="020F0502020204030204" pitchFamily="34" charset="0"/>
            </a:endParaRPr>
          </a:p>
        </p:txBody>
      </p:sp>
      <p:sp>
        <p:nvSpPr>
          <p:cNvPr id="7" name="文本框 6">
            <a:extLst>
              <a:ext uri="{FF2B5EF4-FFF2-40B4-BE49-F238E27FC236}">
                <a16:creationId xmlns:a16="http://schemas.microsoft.com/office/drawing/2014/main" id="{E2E65B39-7B7B-479E-832F-19E9406CB40A}"/>
              </a:ext>
            </a:extLst>
          </p:cNvPr>
          <p:cNvSpPr txBox="1"/>
          <p:nvPr/>
        </p:nvSpPr>
        <p:spPr>
          <a:xfrm>
            <a:off x="79121" y="1766655"/>
            <a:ext cx="403494" cy="1754326"/>
          </a:xfrm>
          <a:prstGeom prst="rect">
            <a:avLst/>
          </a:prstGeom>
          <a:noFill/>
        </p:spPr>
        <p:txBody>
          <a:bodyPr wrap="square" rtlCol="0">
            <a:spAutoFit/>
          </a:bodyPr>
          <a:lstStyle/>
          <a:p>
            <a:r>
              <a:rPr lang="zh-CN" altLang="en-US" dirty="0"/>
              <a:t>半导体存储器</a:t>
            </a:r>
          </a:p>
        </p:txBody>
      </p:sp>
      <p:sp>
        <p:nvSpPr>
          <p:cNvPr id="10" name="矩形 9">
            <a:extLst>
              <a:ext uri="{FF2B5EF4-FFF2-40B4-BE49-F238E27FC236}">
                <a16:creationId xmlns:a16="http://schemas.microsoft.com/office/drawing/2014/main" id="{8DCE7480-AC6B-486E-B483-A0BC84DDC7EE}"/>
              </a:ext>
            </a:extLst>
          </p:cNvPr>
          <p:cNvSpPr/>
          <p:nvPr/>
        </p:nvSpPr>
        <p:spPr>
          <a:xfrm>
            <a:off x="1644923" y="2051824"/>
            <a:ext cx="2266591" cy="369332"/>
          </a:xfrm>
          <a:prstGeom prst="rect">
            <a:avLst/>
          </a:prstGeom>
        </p:spPr>
        <p:txBody>
          <a:bodyPr wrap="square">
            <a:spAutoFit/>
          </a:bodyPr>
          <a:lstStyle/>
          <a:p>
            <a:r>
              <a:rPr lang="zh-CN" altLang="en-US" dirty="0">
                <a:latin typeface="Calibri" panose="020F0502020204030204" pitchFamily="34" charset="0"/>
                <a:cs typeface="Calibri" panose="020F0502020204030204" pitchFamily="34" charset="0"/>
              </a:rPr>
              <a:t>Read Only Memory</a:t>
            </a:r>
          </a:p>
        </p:txBody>
      </p:sp>
      <p:sp>
        <p:nvSpPr>
          <p:cNvPr id="11" name="矩形 10">
            <a:extLst>
              <a:ext uri="{FF2B5EF4-FFF2-40B4-BE49-F238E27FC236}">
                <a16:creationId xmlns:a16="http://schemas.microsoft.com/office/drawing/2014/main" id="{C0CDF9D0-4347-45F3-BE73-E9214619D8B3}"/>
              </a:ext>
            </a:extLst>
          </p:cNvPr>
          <p:cNvSpPr/>
          <p:nvPr/>
        </p:nvSpPr>
        <p:spPr>
          <a:xfrm>
            <a:off x="4139403" y="1528604"/>
            <a:ext cx="6482815" cy="707886"/>
          </a:xfrm>
          <a:prstGeom prst="rect">
            <a:avLst/>
          </a:prstGeom>
        </p:spPr>
        <p:txBody>
          <a:bodyPr wrap="square">
            <a:spAutoFit/>
          </a:bodyPr>
          <a:lstStyle/>
          <a:p>
            <a:r>
              <a:rPr lang="zh-CN" altLang="en-US" sz="2000" dirty="0">
                <a:latin typeface="Calibri" panose="020F0502020204030204" pitchFamily="34" charset="0"/>
                <a:cs typeface="Calibri" panose="020F0502020204030204" pitchFamily="34" charset="0"/>
              </a:rPr>
              <a:t>ROM在系统停止供电的时候仍然可以保持数据，而RAM通常都是在掉电之后就丢失数据</a:t>
            </a:r>
          </a:p>
        </p:txBody>
      </p:sp>
      <p:sp>
        <p:nvSpPr>
          <p:cNvPr id="12" name="矩形 11">
            <a:extLst>
              <a:ext uri="{FF2B5EF4-FFF2-40B4-BE49-F238E27FC236}">
                <a16:creationId xmlns:a16="http://schemas.microsoft.com/office/drawing/2014/main" id="{E083B6EA-A7DA-451B-BC35-B88FF44ACB0C}"/>
              </a:ext>
            </a:extLst>
          </p:cNvPr>
          <p:cNvSpPr/>
          <p:nvPr/>
        </p:nvSpPr>
        <p:spPr>
          <a:xfrm>
            <a:off x="1644923" y="3698177"/>
            <a:ext cx="2844932" cy="369332"/>
          </a:xfrm>
          <a:prstGeom prst="rect">
            <a:avLst/>
          </a:prstGeom>
        </p:spPr>
        <p:txBody>
          <a:bodyPr wrap="square">
            <a:spAutoFit/>
          </a:bodyPr>
          <a:lstStyle/>
          <a:p>
            <a:r>
              <a:rPr lang="zh-CN" altLang="en-US" dirty="0">
                <a:latin typeface="Calibri" panose="020F0502020204030204" pitchFamily="34" charset="0"/>
                <a:cs typeface="Calibri" panose="020F0502020204030204" pitchFamily="34" charset="0"/>
              </a:rPr>
              <a:t>Random Access Memory</a:t>
            </a:r>
          </a:p>
        </p:txBody>
      </p:sp>
      <p:sp>
        <p:nvSpPr>
          <p:cNvPr id="13" name="左大括号 12">
            <a:extLst>
              <a:ext uri="{FF2B5EF4-FFF2-40B4-BE49-F238E27FC236}">
                <a16:creationId xmlns:a16="http://schemas.microsoft.com/office/drawing/2014/main" id="{52C9540C-BF1B-480D-A5BF-9BCD1FEAAE6F}"/>
              </a:ext>
            </a:extLst>
          </p:cNvPr>
          <p:cNvSpPr/>
          <p:nvPr/>
        </p:nvSpPr>
        <p:spPr>
          <a:xfrm>
            <a:off x="4345592" y="2785821"/>
            <a:ext cx="288525" cy="2139397"/>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4BDFA66E-0E50-4717-8B43-19BC879D8EB3}"/>
              </a:ext>
            </a:extLst>
          </p:cNvPr>
          <p:cNvSpPr txBox="1"/>
          <p:nvPr/>
        </p:nvSpPr>
        <p:spPr>
          <a:xfrm>
            <a:off x="4774813" y="2598001"/>
            <a:ext cx="1049086" cy="369332"/>
          </a:xfrm>
          <a:prstGeom prst="rect">
            <a:avLst/>
          </a:prstGeom>
          <a:noFill/>
        </p:spPr>
        <p:txBody>
          <a:bodyPr wrap="square" rtlCol="0">
            <a:spAutoFit/>
          </a:bodyPr>
          <a:lstStyle/>
          <a:p>
            <a:r>
              <a:rPr lang="en-US" altLang="zh-CN" dirty="0">
                <a:latin typeface="Calibri" panose="020F0502020204030204" pitchFamily="34" charset="0"/>
                <a:cs typeface="Calibri" panose="020F0502020204030204" pitchFamily="34" charset="0"/>
              </a:rPr>
              <a:t>SRAM</a:t>
            </a:r>
            <a:endParaRPr lang="zh-CN" altLang="en-US" dirty="0">
              <a:latin typeface="Calibri" panose="020F0502020204030204" pitchFamily="34" charset="0"/>
              <a:cs typeface="Calibri" panose="020F0502020204030204" pitchFamily="34" charset="0"/>
            </a:endParaRPr>
          </a:p>
        </p:txBody>
      </p:sp>
      <p:sp>
        <p:nvSpPr>
          <p:cNvPr id="15" name="文本框 14">
            <a:extLst>
              <a:ext uri="{FF2B5EF4-FFF2-40B4-BE49-F238E27FC236}">
                <a16:creationId xmlns:a16="http://schemas.microsoft.com/office/drawing/2014/main" id="{B4DFAD04-8A0B-49E1-B46F-7E50A88C9C40}"/>
              </a:ext>
            </a:extLst>
          </p:cNvPr>
          <p:cNvSpPr txBox="1"/>
          <p:nvPr/>
        </p:nvSpPr>
        <p:spPr>
          <a:xfrm>
            <a:off x="4774813" y="4806173"/>
            <a:ext cx="1049086" cy="369332"/>
          </a:xfrm>
          <a:prstGeom prst="rect">
            <a:avLst/>
          </a:prstGeom>
          <a:noFill/>
        </p:spPr>
        <p:txBody>
          <a:bodyPr wrap="square" rtlCol="0">
            <a:spAutoFit/>
          </a:bodyPr>
          <a:lstStyle/>
          <a:p>
            <a:r>
              <a:rPr lang="en-US" altLang="zh-CN" dirty="0">
                <a:latin typeface="Calibri" panose="020F0502020204030204" pitchFamily="34" charset="0"/>
                <a:cs typeface="Calibri" panose="020F0502020204030204" pitchFamily="34" charset="0"/>
              </a:rPr>
              <a:t>DRAM</a:t>
            </a:r>
            <a:endParaRPr lang="zh-CN" altLang="en-US" dirty="0">
              <a:latin typeface="Calibri" panose="020F0502020204030204" pitchFamily="34" charset="0"/>
              <a:cs typeface="Calibri" panose="020F0502020204030204" pitchFamily="34" charset="0"/>
            </a:endParaRPr>
          </a:p>
        </p:txBody>
      </p:sp>
      <p:sp>
        <p:nvSpPr>
          <p:cNvPr id="16" name="矩形 15">
            <a:extLst>
              <a:ext uri="{FF2B5EF4-FFF2-40B4-BE49-F238E27FC236}">
                <a16:creationId xmlns:a16="http://schemas.microsoft.com/office/drawing/2014/main" id="{34303075-39E8-4253-BBF6-0AEF9E58BE41}"/>
              </a:ext>
            </a:extLst>
          </p:cNvPr>
          <p:cNvSpPr/>
          <p:nvPr/>
        </p:nvSpPr>
        <p:spPr>
          <a:xfrm>
            <a:off x="5556049" y="3198166"/>
            <a:ext cx="5585427" cy="830997"/>
          </a:xfrm>
          <a:prstGeom prst="rect">
            <a:avLst/>
          </a:prstGeom>
        </p:spPr>
        <p:txBody>
          <a:bodyPr wrap="square">
            <a:spAutoFit/>
          </a:bodyPr>
          <a:lstStyle/>
          <a:p>
            <a:r>
              <a:rPr lang="zh-CN" altLang="en-US" sz="1600" dirty="0">
                <a:latin typeface="Calibri" panose="020F0502020204030204" pitchFamily="34" charset="0"/>
                <a:cs typeface="Calibri" panose="020F0502020204030204" pitchFamily="34" charset="0"/>
              </a:rPr>
              <a:t>SRAM速度非常快，是目前读写最快的存储设备，但是它也非常昂贵，所以只在要求很苛刻的地方使用，譬如CPU的一级缓冲，二级缓冲。</a:t>
            </a:r>
          </a:p>
        </p:txBody>
      </p:sp>
      <p:sp>
        <p:nvSpPr>
          <p:cNvPr id="17" name="矩形 16">
            <a:extLst>
              <a:ext uri="{FF2B5EF4-FFF2-40B4-BE49-F238E27FC236}">
                <a16:creationId xmlns:a16="http://schemas.microsoft.com/office/drawing/2014/main" id="{5F148B40-45FA-413E-B542-E5C04335A95E}"/>
              </a:ext>
            </a:extLst>
          </p:cNvPr>
          <p:cNvSpPr/>
          <p:nvPr/>
        </p:nvSpPr>
        <p:spPr>
          <a:xfrm>
            <a:off x="5556049" y="5182740"/>
            <a:ext cx="5736348" cy="830997"/>
          </a:xfrm>
          <a:prstGeom prst="rect">
            <a:avLst/>
          </a:prstGeom>
        </p:spPr>
        <p:txBody>
          <a:bodyPr wrap="square">
            <a:spAutoFit/>
          </a:bodyPr>
          <a:lstStyle/>
          <a:p>
            <a:r>
              <a:rPr lang="zh-CN" altLang="en-US" sz="1600" dirty="0">
                <a:latin typeface="Calibri" panose="020F0502020204030204" pitchFamily="34" charset="0"/>
                <a:cs typeface="Calibri" panose="020F0502020204030204" pitchFamily="34" charset="0"/>
              </a:rPr>
              <a:t>DRAM保留数据的时间很短，速度也比SRAM慢，不过它还是比任何的ROM都要快，但从价格上来说DRAM相比SRAM要便宜很多，计算机内存就是DRAM的</a:t>
            </a:r>
          </a:p>
        </p:txBody>
      </p:sp>
      <p:sp>
        <p:nvSpPr>
          <p:cNvPr id="18" name="文本框 17">
            <a:extLst>
              <a:ext uri="{FF2B5EF4-FFF2-40B4-BE49-F238E27FC236}">
                <a16:creationId xmlns:a16="http://schemas.microsoft.com/office/drawing/2014/main" id="{62FAC6F8-BD57-40DA-A018-5DA56E922677}"/>
              </a:ext>
            </a:extLst>
          </p:cNvPr>
          <p:cNvSpPr txBox="1"/>
          <p:nvPr/>
        </p:nvSpPr>
        <p:spPr>
          <a:xfrm>
            <a:off x="188305" y="5182740"/>
            <a:ext cx="870011" cy="369332"/>
          </a:xfrm>
          <a:prstGeom prst="rect">
            <a:avLst/>
          </a:prstGeom>
          <a:noFill/>
        </p:spPr>
        <p:txBody>
          <a:bodyPr wrap="square" rtlCol="0">
            <a:spAutoFit/>
          </a:bodyPr>
          <a:lstStyle/>
          <a:p>
            <a:r>
              <a:rPr lang="en-US" altLang="zh-CN" dirty="0"/>
              <a:t>Flash</a:t>
            </a:r>
            <a:endParaRPr lang="zh-CN" altLang="en-US" dirty="0"/>
          </a:p>
        </p:txBody>
      </p:sp>
      <p:sp>
        <p:nvSpPr>
          <p:cNvPr id="19" name="矩形 18">
            <a:extLst>
              <a:ext uri="{FF2B5EF4-FFF2-40B4-BE49-F238E27FC236}">
                <a16:creationId xmlns:a16="http://schemas.microsoft.com/office/drawing/2014/main" id="{8FEC9EA4-C373-49D9-87F4-B32DDDE974A6}"/>
              </a:ext>
            </a:extLst>
          </p:cNvPr>
          <p:cNvSpPr/>
          <p:nvPr/>
        </p:nvSpPr>
        <p:spPr>
          <a:xfrm>
            <a:off x="173843" y="5594986"/>
            <a:ext cx="4431543" cy="954107"/>
          </a:xfrm>
          <a:prstGeom prst="rect">
            <a:avLst/>
          </a:prstGeom>
        </p:spPr>
        <p:txBody>
          <a:bodyPr wrap="square">
            <a:spAutoFit/>
          </a:bodyPr>
          <a:lstStyle/>
          <a:p>
            <a:r>
              <a:rPr lang="zh-CN" altLang="en-US" sz="1400" dirty="0">
                <a:latin typeface="Calibri" panose="020F0502020204030204" pitchFamily="34" charset="0"/>
                <a:cs typeface="Calibri" panose="020F0502020204030204" pitchFamily="34" charset="0"/>
              </a:rPr>
              <a:t>FLASH存储器又称闪存，它结合了ROM和RAM的长处，不仅具备电子可擦除可编程(EEPROM)的性能，还不会断电丢失数据同时可以快速读取数据(NVRAM的优势)，U盘和MP3里用的就是这种存储器。</a:t>
            </a:r>
          </a:p>
        </p:txBody>
      </p:sp>
    </p:spTree>
    <p:extLst>
      <p:ext uri="{BB962C8B-B14F-4D97-AF65-F5344CB8AC3E}">
        <p14:creationId xmlns:p14="http://schemas.microsoft.com/office/powerpoint/2010/main" val="3339794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500"/>
                                        <p:tgtEl>
                                          <p:spTgt spid="16"/>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fade">
                                      <p:cBhvr>
                                        <p:cTn id="54" dur="500"/>
                                        <p:tgtEl>
                                          <p:spTgt spid="17"/>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fade">
                                      <p:cBhvr>
                                        <p:cTn id="59" dur="500"/>
                                        <p:tgtEl>
                                          <p:spTgt spid="18"/>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fade">
                                      <p:cBhvr>
                                        <p:cTn id="6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9" grpId="0"/>
      <p:bldP spid="7" grpId="0"/>
      <p:bldP spid="10" grpId="0"/>
      <p:bldP spid="11" grpId="0"/>
      <p:bldP spid="12" grpId="0"/>
      <p:bldP spid="13" grpId="0" animBg="1"/>
      <p:bldP spid="14" grpId="0"/>
      <p:bldP spid="15" grpId="0"/>
      <p:bldP spid="16" grpId="0"/>
      <p:bldP spid="17" grpId="0"/>
      <p:bldP spid="18" grpId="0"/>
      <p:bldP spid="1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C60CDDA2-BCCB-4F39-A53A-6AC6D8401950}"/>
              </a:ext>
            </a:extLst>
          </p:cNvPr>
          <p:cNvSpPr txBox="1"/>
          <p:nvPr/>
        </p:nvSpPr>
        <p:spPr>
          <a:xfrm>
            <a:off x="256674" y="192759"/>
            <a:ext cx="3515557"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第十个知识点：</a:t>
            </a:r>
            <a:endParaRPr lang="en-US" altLang="zh-CN" sz="2400" dirty="0">
              <a:latin typeface="宋体" panose="02010600030101010101" pitchFamily="2" charset="-122"/>
              <a:ea typeface="宋体" panose="02010600030101010101" pitchFamily="2" charset="-122"/>
            </a:endParaRPr>
          </a:p>
        </p:txBody>
      </p:sp>
      <p:sp>
        <p:nvSpPr>
          <p:cNvPr id="18" name="文本框 17">
            <a:extLst>
              <a:ext uri="{FF2B5EF4-FFF2-40B4-BE49-F238E27FC236}">
                <a16:creationId xmlns:a16="http://schemas.microsoft.com/office/drawing/2014/main" id="{56642957-25F2-43AD-B46D-1FC94B67784E}"/>
              </a:ext>
            </a:extLst>
          </p:cNvPr>
          <p:cNvSpPr txBox="1"/>
          <p:nvPr/>
        </p:nvSpPr>
        <p:spPr>
          <a:xfrm>
            <a:off x="825622" y="861133"/>
            <a:ext cx="8305125" cy="954107"/>
          </a:xfrm>
          <a:prstGeom prst="rect">
            <a:avLst/>
          </a:prstGeom>
          <a:noFill/>
        </p:spPr>
        <p:txBody>
          <a:bodyPr wrap="square" rtlCol="0">
            <a:spAutoFit/>
          </a:bodyPr>
          <a:lstStyle/>
          <a:p>
            <a:r>
              <a:rPr lang="en-US" altLang="zh-CN" sz="2800" dirty="0">
                <a:latin typeface="Calibri" panose="020F0502020204030204" pitchFamily="34" charset="0"/>
                <a:cs typeface="Calibri" panose="020F0502020204030204" pitchFamily="34" charset="0"/>
              </a:rPr>
              <a:t>Single Error Correcting / Double Error Detecting (SEC/DED)</a:t>
            </a:r>
            <a:endParaRPr lang="zh-CN" altLang="en-US" sz="2800" dirty="0">
              <a:latin typeface="Calibri" panose="020F0502020204030204" pitchFamily="34" charset="0"/>
              <a:cs typeface="Calibri" panose="020F0502020204030204" pitchFamily="34" charset="0"/>
            </a:endParaRPr>
          </a:p>
        </p:txBody>
      </p:sp>
      <p:sp>
        <p:nvSpPr>
          <p:cNvPr id="2" name="文本框 1">
            <a:extLst>
              <a:ext uri="{FF2B5EF4-FFF2-40B4-BE49-F238E27FC236}">
                <a16:creationId xmlns:a16="http://schemas.microsoft.com/office/drawing/2014/main" id="{2E120317-954F-4629-BF42-444D1FD9C687}"/>
              </a:ext>
            </a:extLst>
          </p:cNvPr>
          <p:cNvSpPr txBox="1"/>
          <p:nvPr/>
        </p:nvSpPr>
        <p:spPr>
          <a:xfrm>
            <a:off x="940904" y="2385391"/>
            <a:ext cx="7633253" cy="830997"/>
          </a:xfrm>
          <a:prstGeom prst="rect">
            <a:avLst/>
          </a:prstGeom>
          <a:noFill/>
        </p:spPr>
        <p:txBody>
          <a:bodyPr wrap="square" rtlCol="0">
            <a:spAutoFit/>
          </a:bodyPr>
          <a:lstStyle/>
          <a:p>
            <a:r>
              <a:rPr lang="en-US" altLang="zh-CN" sz="2400" dirty="0">
                <a:latin typeface="Calibri" panose="020F0502020204030204" pitchFamily="34" charset="0"/>
                <a:cs typeface="Calibri" panose="020F0502020204030204" pitchFamily="34" charset="0"/>
              </a:rPr>
              <a:t>Let</a:t>
            </a:r>
            <a:r>
              <a:rPr lang="en-US" altLang="zh-CN" sz="2400" i="1" dirty="0">
                <a:latin typeface="Calibri" panose="020F0502020204030204" pitchFamily="34" charset="0"/>
                <a:cs typeface="Calibri" panose="020F0502020204030204" pitchFamily="34" charset="0"/>
              </a:rPr>
              <a:t> </a:t>
            </a:r>
            <a:r>
              <a:rPr lang="en-US" altLang="zh-CN" sz="2400" i="1" dirty="0">
                <a:solidFill>
                  <a:srgbClr val="00B050"/>
                </a:solidFill>
                <a:latin typeface="Calibri" panose="020F0502020204030204" pitchFamily="34" charset="0"/>
                <a:cs typeface="Calibri" panose="020F0502020204030204" pitchFamily="34" charset="0"/>
              </a:rPr>
              <a:t>p</a:t>
            </a:r>
            <a:r>
              <a:rPr lang="en-US" altLang="zh-CN" sz="2400" i="1" dirty="0">
                <a:latin typeface="Calibri" panose="020F0502020204030204" pitchFamily="34" charset="0"/>
                <a:cs typeface="Calibri" panose="020F0502020204030204" pitchFamily="34" charset="0"/>
              </a:rPr>
              <a:t> </a:t>
            </a:r>
            <a:r>
              <a:rPr lang="en-US" altLang="zh-CN" sz="2400" dirty="0">
                <a:latin typeface="Calibri" panose="020F0502020204030204" pitchFamily="34" charset="0"/>
                <a:cs typeface="Calibri" panose="020F0502020204030204" pitchFamily="34" charset="0"/>
              </a:rPr>
              <a:t>be total number of parity bits and</a:t>
            </a:r>
            <a:r>
              <a:rPr lang="en-US" altLang="zh-CN" sz="2400" i="1" dirty="0">
                <a:latin typeface="Calibri" panose="020F0502020204030204" pitchFamily="34" charset="0"/>
                <a:cs typeface="Calibri" panose="020F0502020204030204" pitchFamily="34" charset="0"/>
              </a:rPr>
              <a:t> </a:t>
            </a:r>
            <a:r>
              <a:rPr lang="en-US" altLang="zh-CN" sz="2400" i="1" dirty="0">
                <a:solidFill>
                  <a:srgbClr val="00B050"/>
                </a:solidFill>
                <a:latin typeface="Calibri" panose="020F0502020204030204" pitchFamily="34" charset="0"/>
                <a:cs typeface="Calibri" panose="020F0502020204030204" pitchFamily="34" charset="0"/>
              </a:rPr>
              <a:t>d</a:t>
            </a:r>
            <a:r>
              <a:rPr lang="en-US" altLang="zh-CN" sz="2400" i="1" dirty="0">
                <a:latin typeface="Calibri" panose="020F0502020204030204" pitchFamily="34" charset="0"/>
                <a:cs typeface="Calibri" panose="020F0502020204030204" pitchFamily="34" charset="0"/>
              </a:rPr>
              <a:t> </a:t>
            </a:r>
            <a:r>
              <a:rPr lang="en-US" altLang="zh-CN" sz="2400" dirty="0">
                <a:latin typeface="Calibri" panose="020F0502020204030204" pitchFamily="34" charset="0"/>
                <a:cs typeface="Calibri" panose="020F0502020204030204" pitchFamily="34" charset="0"/>
              </a:rPr>
              <a:t>number of data bits in</a:t>
            </a:r>
            <a:r>
              <a:rPr lang="en-US" altLang="zh-CN" sz="2400" i="1" dirty="0">
                <a:latin typeface="Calibri" panose="020F0502020204030204" pitchFamily="34" charset="0"/>
                <a:cs typeface="Calibri" panose="020F0502020204030204" pitchFamily="34" charset="0"/>
              </a:rPr>
              <a:t> </a:t>
            </a:r>
            <a:r>
              <a:rPr lang="en-US" altLang="zh-CN" sz="2400" i="1" dirty="0" err="1">
                <a:solidFill>
                  <a:srgbClr val="0070C0"/>
                </a:solidFill>
                <a:latin typeface="Calibri" panose="020F0502020204030204" pitchFamily="34" charset="0"/>
                <a:cs typeface="Calibri" panose="020F0502020204030204" pitchFamily="34" charset="0"/>
              </a:rPr>
              <a:t>p+d</a:t>
            </a:r>
            <a:r>
              <a:rPr lang="en-US" altLang="zh-CN" sz="2400" i="1" dirty="0">
                <a:solidFill>
                  <a:srgbClr val="0070C0"/>
                </a:solidFill>
                <a:latin typeface="Calibri" panose="020F0502020204030204" pitchFamily="34" charset="0"/>
                <a:cs typeface="Calibri" panose="020F0502020204030204" pitchFamily="34" charset="0"/>
              </a:rPr>
              <a:t> </a:t>
            </a:r>
            <a:r>
              <a:rPr lang="en-US" altLang="zh-CN" sz="2400" dirty="0">
                <a:latin typeface="Calibri" panose="020F0502020204030204" pitchFamily="34" charset="0"/>
                <a:cs typeface="Calibri" panose="020F0502020204030204" pitchFamily="34" charset="0"/>
              </a:rPr>
              <a:t>bit word.</a:t>
            </a:r>
            <a:endParaRPr lang="zh-CN" altLang="en-US" sz="24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B152E908-0147-46DD-BB31-0FDC6B74B08F}"/>
                  </a:ext>
                </a:extLst>
              </p:cNvPr>
              <p:cNvSpPr txBox="1"/>
              <p:nvPr/>
            </p:nvSpPr>
            <p:spPr>
              <a:xfrm>
                <a:off x="940904" y="3786539"/>
                <a:ext cx="7633253" cy="1200329"/>
              </a:xfrm>
              <a:prstGeom prst="rect">
                <a:avLst/>
              </a:prstGeom>
              <a:noFill/>
            </p:spPr>
            <p:txBody>
              <a:bodyPr wrap="square" rtlCol="0">
                <a:spAutoFit/>
              </a:bodyPr>
              <a:lstStyle/>
              <a:p>
                <a:r>
                  <a:rPr lang="en-US" altLang="zh-CN" sz="2400" i="1" dirty="0">
                    <a:solidFill>
                      <a:srgbClr val="00B050"/>
                    </a:solidFill>
                    <a:latin typeface="Calibri" panose="020F0502020204030204" pitchFamily="34" charset="0"/>
                    <a:cs typeface="Calibri" panose="020F0502020204030204" pitchFamily="34" charset="0"/>
                  </a:rPr>
                  <a:t>p </a:t>
                </a:r>
                <a:r>
                  <a:rPr lang="en-US" altLang="zh-CN" sz="2400" i="1" dirty="0">
                    <a:latin typeface="Calibri" panose="020F0502020204030204" pitchFamily="34" charset="0"/>
                    <a:cs typeface="Calibri" panose="020F0502020204030204" pitchFamily="34" charset="0"/>
                  </a:rPr>
                  <a:t>parity bits can represent </a:t>
                </a:r>
                <a14:m>
                  <m:oMath xmlns:m="http://schemas.openxmlformats.org/officeDocument/2006/math">
                    <m:sSup>
                      <m:sSupPr>
                        <m:ctrlPr>
                          <a:rPr lang="en-US" altLang="zh-CN" sz="2400" i="1" smtClean="0">
                            <a:solidFill>
                              <a:schemeClr val="accent2">
                                <a:lumMod val="75000"/>
                              </a:schemeClr>
                            </a:solidFill>
                            <a:latin typeface="Cambria Math" panose="02040503050406030204" pitchFamily="18" charset="0"/>
                            <a:cs typeface="Calibri" panose="020F0502020204030204" pitchFamily="34" charset="0"/>
                          </a:rPr>
                        </m:ctrlPr>
                      </m:sSupPr>
                      <m:e>
                        <m:r>
                          <a:rPr lang="en-US" altLang="zh-CN" sz="2400" b="0" i="1" smtClean="0">
                            <a:solidFill>
                              <a:schemeClr val="accent2">
                                <a:lumMod val="75000"/>
                              </a:schemeClr>
                            </a:solidFill>
                            <a:latin typeface="Cambria Math" panose="02040503050406030204" pitchFamily="18" charset="0"/>
                            <a:cs typeface="Calibri" panose="020F0502020204030204" pitchFamily="34" charset="0"/>
                          </a:rPr>
                          <m:t>2</m:t>
                        </m:r>
                      </m:e>
                      <m:sup>
                        <m:r>
                          <a:rPr lang="en-US" altLang="zh-CN" sz="2400" b="0" i="1" smtClean="0">
                            <a:solidFill>
                              <a:schemeClr val="accent2">
                                <a:lumMod val="75000"/>
                              </a:schemeClr>
                            </a:solidFill>
                            <a:latin typeface="Cambria Math" panose="02040503050406030204" pitchFamily="18" charset="0"/>
                            <a:cs typeface="Calibri" panose="020F0502020204030204" pitchFamily="34" charset="0"/>
                          </a:rPr>
                          <m:t>𝑝</m:t>
                        </m:r>
                      </m:sup>
                    </m:sSup>
                  </m:oMath>
                </a14:m>
                <a:r>
                  <a:rPr lang="zh-CN" altLang="en-US" sz="2400" dirty="0">
                    <a:solidFill>
                      <a:schemeClr val="accent2">
                        <a:lumMod val="75000"/>
                      </a:schemeClr>
                    </a:solidFill>
                    <a:latin typeface="Calibri" panose="020F0502020204030204" pitchFamily="34" charset="0"/>
                    <a:cs typeface="Calibri" panose="020F0502020204030204" pitchFamily="34" charset="0"/>
                  </a:rPr>
                  <a:t> </a:t>
                </a:r>
                <a:r>
                  <a:rPr lang="en-US" altLang="zh-CN" sz="2400" dirty="0">
                    <a:latin typeface="Calibri" panose="020F0502020204030204" pitchFamily="34" charset="0"/>
                    <a:cs typeface="Calibri" panose="020F0502020204030204" pitchFamily="34" charset="0"/>
                  </a:rPr>
                  <a:t>states. Using </a:t>
                </a:r>
                <a:r>
                  <a:rPr lang="en-US" altLang="zh-CN" sz="2400" dirty="0">
                    <a:solidFill>
                      <a:schemeClr val="accent2">
                        <a:lumMod val="75000"/>
                      </a:schemeClr>
                    </a:solidFill>
                    <a:latin typeface="Calibri" panose="020F0502020204030204" pitchFamily="34" charset="0"/>
                    <a:cs typeface="Calibri" panose="020F0502020204030204" pitchFamily="34" charset="0"/>
                  </a:rPr>
                  <a:t>1</a:t>
                </a:r>
                <a:r>
                  <a:rPr lang="en-US" altLang="zh-CN" sz="2400" dirty="0">
                    <a:latin typeface="Calibri" panose="020F0502020204030204" pitchFamily="34" charset="0"/>
                    <a:cs typeface="Calibri" panose="020F0502020204030204" pitchFamily="34" charset="0"/>
                  </a:rPr>
                  <a:t> state to indicate “no error” and </a:t>
                </a:r>
                <a14:m>
                  <m:oMath xmlns:m="http://schemas.openxmlformats.org/officeDocument/2006/math">
                    <m:sSup>
                      <m:sSupPr>
                        <m:ctrlPr>
                          <a:rPr lang="en-US" altLang="zh-CN" sz="2400" i="1" smtClean="0">
                            <a:solidFill>
                              <a:schemeClr val="accent2">
                                <a:lumMod val="75000"/>
                              </a:schemeClr>
                            </a:solidFill>
                            <a:latin typeface="Cambria Math" panose="02040503050406030204" pitchFamily="18" charset="0"/>
                            <a:cs typeface="Calibri" panose="020F0502020204030204" pitchFamily="34" charset="0"/>
                          </a:rPr>
                        </m:ctrlPr>
                      </m:sSupPr>
                      <m:e>
                        <m:r>
                          <a:rPr lang="en-US" altLang="zh-CN" sz="2400" i="1">
                            <a:solidFill>
                              <a:schemeClr val="accent2">
                                <a:lumMod val="75000"/>
                              </a:schemeClr>
                            </a:solidFill>
                            <a:latin typeface="Cambria Math" panose="02040503050406030204" pitchFamily="18" charset="0"/>
                            <a:cs typeface="Calibri" panose="020F0502020204030204" pitchFamily="34" charset="0"/>
                          </a:rPr>
                          <m:t>2</m:t>
                        </m:r>
                      </m:e>
                      <m:sup>
                        <m:r>
                          <a:rPr lang="en-US" altLang="zh-CN" sz="2400" i="1">
                            <a:solidFill>
                              <a:schemeClr val="accent2">
                                <a:lumMod val="75000"/>
                              </a:schemeClr>
                            </a:solidFill>
                            <a:latin typeface="Cambria Math" panose="02040503050406030204" pitchFamily="18" charset="0"/>
                            <a:cs typeface="Calibri" panose="020F0502020204030204" pitchFamily="34" charset="0"/>
                          </a:rPr>
                          <m:t>𝑝</m:t>
                        </m:r>
                      </m:sup>
                    </m:sSup>
                    <m:r>
                      <a:rPr lang="en-US" altLang="zh-CN" sz="2400" b="0" i="1" smtClean="0">
                        <a:solidFill>
                          <a:schemeClr val="accent2">
                            <a:lumMod val="75000"/>
                          </a:schemeClr>
                        </a:solidFill>
                        <a:latin typeface="Cambria Math" panose="02040503050406030204" pitchFamily="18" charset="0"/>
                        <a:cs typeface="Calibri" panose="020F0502020204030204" pitchFamily="34" charset="0"/>
                      </a:rPr>
                      <m:t>−1</m:t>
                    </m:r>
                  </m:oMath>
                </a14:m>
                <a:r>
                  <a:rPr lang="zh-CN" altLang="en-US" sz="2400" dirty="0">
                    <a:solidFill>
                      <a:schemeClr val="accent2">
                        <a:lumMod val="75000"/>
                      </a:schemeClr>
                    </a:solidFill>
                    <a:latin typeface="Calibri" panose="020F0502020204030204" pitchFamily="34" charset="0"/>
                    <a:cs typeface="Calibri" panose="020F0502020204030204" pitchFamily="34" charset="0"/>
                  </a:rPr>
                  <a:t> </a:t>
                </a:r>
                <a:r>
                  <a:rPr lang="en-US" altLang="zh-CN" sz="2400" dirty="0">
                    <a:latin typeface="Calibri" panose="020F0502020204030204" pitchFamily="34" charset="0"/>
                    <a:cs typeface="Calibri" panose="020F0502020204030204" pitchFamily="34" charset="0"/>
                  </a:rPr>
                  <a:t>states to indicate error in which bit.</a:t>
                </a:r>
                <a:r>
                  <a:rPr lang="zh-CN" altLang="en-US" sz="2400" dirty="0">
                    <a:latin typeface="Calibri" panose="020F0502020204030204" pitchFamily="34" charset="0"/>
                    <a:cs typeface="Calibri" panose="020F0502020204030204" pitchFamily="34" charset="0"/>
                  </a:rPr>
                  <a:t> </a:t>
                </a:r>
              </a:p>
            </p:txBody>
          </p:sp>
        </mc:Choice>
        <mc:Fallback xmlns="">
          <p:sp>
            <p:nvSpPr>
              <p:cNvPr id="10" name="文本框 9">
                <a:extLst>
                  <a:ext uri="{FF2B5EF4-FFF2-40B4-BE49-F238E27FC236}">
                    <a16:creationId xmlns:a16="http://schemas.microsoft.com/office/drawing/2014/main" id="{B152E908-0147-46DD-BB31-0FDC6B74B08F}"/>
                  </a:ext>
                </a:extLst>
              </p:cNvPr>
              <p:cNvSpPr txBox="1">
                <a:spLocks noRot="1" noChangeAspect="1" noMove="1" noResize="1" noEditPoints="1" noAdjustHandles="1" noChangeArrowheads="1" noChangeShapeType="1" noTextEdit="1"/>
              </p:cNvSpPr>
              <p:nvPr/>
            </p:nvSpPr>
            <p:spPr>
              <a:xfrm>
                <a:off x="940904" y="3786539"/>
                <a:ext cx="7633253" cy="1200329"/>
              </a:xfrm>
              <a:prstGeom prst="rect">
                <a:avLst/>
              </a:prstGeom>
              <a:blipFill>
                <a:blip r:embed="rId2"/>
                <a:stretch>
                  <a:fillRect l="-1197" t="-4061" b="-1066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E31F57A5-CCB7-459A-B018-5030627B55FE}"/>
                  </a:ext>
                </a:extLst>
              </p:cNvPr>
              <p:cNvSpPr txBox="1"/>
              <p:nvPr/>
            </p:nvSpPr>
            <p:spPr>
              <a:xfrm>
                <a:off x="3432312" y="5557019"/>
                <a:ext cx="242637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800" i="1" smtClean="0">
                              <a:latin typeface="Cambria Math" panose="02040503050406030204" pitchFamily="18" charset="0"/>
                            </a:rPr>
                          </m:ctrlPr>
                        </m:sSupPr>
                        <m:e>
                          <m:r>
                            <a:rPr lang="en-US" altLang="zh-CN" sz="2800" b="0" i="1" smtClean="0">
                              <a:latin typeface="Cambria Math" panose="02040503050406030204" pitchFamily="18" charset="0"/>
                            </a:rPr>
                            <m:t>2</m:t>
                          </m:r>
                        </m:e>
                        <m:sup>
                          <m:r>
                            <a:rPr lang="en-US" altLang="zh-CN" sz="2800" b="0" i="1" smtClean="0">
                              <a:latin typeface="Cambria Math" panose="02040503050406030204" pitchFamily="18" charset="0"/>
                            </a:rPr>
                            <m:t>𝑝</m:t>
                          </m:r>
                        </m:sup>
                      </m:sSup>
                      <m:r>
                        <a:rPr lang="en-US" altLang="zh-CN" sz="280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𝑝</m:t>
                      </m:r>
                      <m:r>
                        <a:rPr lang="en-US" altLang="zh-CN" sz="2800" b="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𝑑</m:t>
                      </m:r>
                      <m:r>
                        <a:rPr lang="en-US" altLang="zh-CN" sz="2800" b="0" i="1" smtClean="0">
                          <a:latin typeface="Cambria Math" panose="02040503050406030204" pitchFamily="18" charset="0"/>
                          <a:ea typeface="Cambria Math" panose="02040503050406030204" pitchFamily="18" charset="0"/>
                        </a:rPr>
                        <m:t>+1</m:t>
                      </m:r>
                    </m:oMath>
                  </m:oMathPara>
                </a14:m>
                <a:endParaRPr lang="zh-CN" altLang="en-US" sz="2800" dirty="0"/>
              </a:p>
            </p:txBody>
          </p:sp>
        </mc:Choice>
        <mc:Fallback xmlns="">
          <p:sp>
            <p:nvSpPr>
              <p:cNvPr id="4" name="文本框 3">
                <a:extLst>
                  <a:ext uri="{FF2B5EF4-FFF2-40B4-BE49-F238E27FC236}">
                    <a16:creationId xmlns:a16="http://schemas.microsoft.com/office/drawing/2014/main" id="{E31F57A5-CCB7-459A-B018-5030627B55FE}"/>
                  </a:ext>
                </a:extLst>
              </p:cNvPr>
              <p:cNvSpPr txBox="1">
                <a:spLocks noRot="1" noChangeAspect="1" noMove="1" noResize="1" noEditPoints="1" noAdjustHandles="1" noChangeArrowheads="1" noChangeShapeType="1" noTextEdit="1"/>
              </p:cNvSpPr>
              <p:nvPr/>
            </p:nvSpPr>
            <p:spPr>
              <a:xfrm>
                <a:off x="3432312" y="5557019"/>
                <a:ext cx="2426370" cy="430887"/>
              </a:xfrm>
              <a:prstGeom prst="rect">
                <a:avLst/>
              </a:prstGeom>
              <a:blipFill>
                <a:blip r:embed="rId3"/>
                <a:stretch>
                  <a:fillRect/>
                </a:stretch>
              </a:blipFill>
            </p:spPr>
            <p:txBody>
              <a:bodyPr/>
              <a:lstStyle/>
              <a:p>
                <a:r>
                  <a:rPr lang="zh-CN" altLang="en-US">
                    <a:noFill/>
                  </a:rPr>
                  <a:t> </a:t>
                </a:r>
              </a:p>
            </p:txBody>
          </p:sp>
        </mc:Fallback>
      </mc:AlternateContent>
      <p:graphicFrame>
        <p:nvGraphicFramePr>
          <p:cNvPr id="5" name="表格 4">
            <a:extLst>
              <a:ext uri="{FF2B5EF4-FFF2-40B4-BE49-F238E27FC236}">
                <a16:creationId xmlns:a16="http://schemas.microsoft.com/office/drawing/2014/main" id="{3C87E0D0-2E62-476F-8D13-9C216866A230}"/>
              </a:ext>
            </a:extLst>
          </p:cNvPr>
          <p:cNvGraphicFramePr>
            <a:graphicFrameLocks noGrp="1"/>
          </p:cNvGraphicFramePr>
          <p:nvPr>
            <p:extLst>
              <p:ext uri="{D42A27DB-BD31-4B8C-83A1-F6EECF244321}">
                <p14:modId xmlns:p14="http://schemas.microsoft.com/office/powerpoint/2010/main" val="305591597"/>
              </p:ext>
            </p:extLst>
          </p:nvPr>
        </p:nvGraphicFramePr>
        <p:xfrm>
          <a:off x="8574157" y="1338186"/>
          <a:ext cx="3321878" cy="3066875"/>
        </p:xfrm>
        <a:graphic>
          <a:graphicData uri="http://schemas.openxmlformats.org/drawingml/2006/table">
            <a:tbl>
              <a:tblPr firstRow="1" bandRow="1">
                <a:tableStyleId>{5C22544A-7EE6-4342-B048-85BDC9FD1C3A}</a:tableStyleId>
              </a:tblPr>
              <a:tblGrid>
                <a:gridCol w="1660939">
                  <a:extLst>
                    <a:ext uri="{9D8B030D-6E8A-4147-A177-3AD203B41FA5}">
                      <a16:colId xmlns:a16="http://schemas.microsoft.com/office/drawing/2014/main" val="3118654209"/>
                    </a:ext>
                  </a:extLst>
                </a:gridCol>
                <a:gridCol w="1660939">
                  <a:extLst>
                    <a:ext uri="{9D8B030D-6E8A-4147-A177-3AD203B41FA5}">
                      <a16:colId xmlns:a16="http://schemas.microsoft.com/office/drawing/2014/main" val="2956538483"/>
                    </a:ext>
                  </a:extLst>
                </a:gridCol>
              </a:tblGrid>
              <a:tr h="438125">
                <a:tc>
                  <a:txBody>
                    <a:bodyPr/>
                    <a:lstStyle/>
                    <a:p>
                      <a:pPr algn="ctr"/>
                      <a:r>
                        <a:rPr lang="en-US" altLang="zh-CN" sz="2000" dirty="0">
                          <a:latin typeface="Calibri" panose="020F0502020204030204" pitchFamily="34" charset="0"/>
                          <a:cs typeface="Calibri" panose="020F0502020204030204" pitchFamily="34" charset="0"/>
                        </a:rPr>
                        <a:t>d</a:t>
                      </a:r>
                      <a:endParaRPr lang="zh-CN" altLang="en-US" sz="2000" dirty="0">
                        <a:latin typeface="Calibri" panose="020F0502020204030204" pitchFamily="34" charset="0"/>
                        <a:cs typeface="Calibri" panose="020F0502020204030204" pitchFamily="34" charset="0"/>
                      </a:endParaRPr>
                    </a:p>
                  </a:txBody>
                  <a:tcPr/>
                </a:tc>
                <a:tc>
                  <a:txBody>
                    <a:bodyPr/>
                    <a:lstStyle/>
                    <a:p>
                      <a:pPr algn="ctr"/>
                      <a:r>
                        <a:rPr lang="en-US" altLang="zh-CN" sz="2000" dirty="0">
                          <a:latin typeface="Calibri" panose="020F0502020204030204" pitchFamily="34" charset="0"/>
                          <a:cs typeface="Calibri" panose="020F0502020204030204" pitchFamily="34" charset="0"/>
                        </a:rPr>
                        <a:t>Minimum p</a:t>
                      </a:r>
                      <a:endParaRPr lang="zh-CN" altLang="en-US" sz="2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944464641"/>
                  </a:ext>
                </a:extLst>
              </a:tr>
              <a:tr h="438125">
                <a:tc>
                  <a:txBody>
                    <a:bodyPr/>
                    <a:lstStyle/>
                    <a:p>
                      <a:pPr algn="ctr"/>
                      <a:r>
                        <a:rPr lang="en-US" altLang="zh-CN" sz="2000" dirty="0">
                          <a:latin typeface="Calibri" panose="020F0502020204030204" pitchFamily="34" charset="0"/>
                          <a:cs typeface="Calibri" panose="020F0502020204030204" pitchFamily="34" charset="0"/>
                        </a:rPr>
                        <a:t>1</a:t>
                      </a:r>
                      <a:endParaRPr lang="zh-CN" altLang="en-US" sz="2000" dirty="0">
                        <a:latin typeface="Calibri" panose="020F0502020204030204" pitchFamily="34" charset="0"/>
                        <a:cs typeface="Calibri" panose="020F0502020204030204" pitchFamily="34" charset="0"/>
                      </a:endParaRPr>
                    </a:p>
                  </a:txBody>
                  <a:tcPr/>
                </a:tc>
                <a:tc>
                  <a:txBody>
                    <a:bodyPr/>
                    <a:lstStyle/>
                    <a:p>
                      <a:pPr algn="ctr"/>
                      <a:r>
                        <a:rPr lang="en-US" altLang="zh-CN" sz="2000" dirty="0">
                          <a:latin typeface="Calibri" panose="020F0502020204030204" pitchFamily="34" charset="0"/>
                          <a:cs typeface="Calibri" panose="020F0502020204030204" pitchFamily="34" charset="0"/>
                        </a:rPr>
                        <a:t>2</a:t>
                      </a:r>
                      <a:endParaRPr lang="zh-CN" altLang="en-US" sz="2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689087055"/>
                  </a:ext>
                </a:extLst>
              </a:tr>
              <a:tr h="438125">
                <a:tc>
                  <a:txBody>
                    <a:bodyPr/>
                    <a:lstStyle/>
                    <a:p>
                      <a:pPr algn="ctr"/>
                      <a:r>
                        <a:rPr lang="en-US" altLang="zh-CN" sz="2000" dirty="0">
                          <a:latin typeface="Calibri" panose="020F0502020204030204" pitchFamily="34" charset="0"/>
                          <a:cs typeface="Calibri" panose="020F0502020204030204" pitchFamily="34" charset="0"/>
                        </a:rPr>
                        <a:t>2-4</a:t>
                      </a:r>
                      <a:endParaRPr lang="zh-CN" altLang="en-US" sz="2000" dirty="0">
                        <a:latin typeface="Calibri" panose="020F0502020204030204" pitchFamily="34" charset="0"/>
                        <a:cs typeface="Calibri" panose="020F0502020204030204" pitchFamily="34" charset="0"/>
                      </a:endParaRPr>
                    </a:p>
                  </a:txBody>
                  <a:tcPr/>
                </a:tc>
                <a:tc>
                  <a:txBody>
                    <a:bodyPr/>
                    <a:lstStyle/>
                    <a:p>
                      <a:pPr algn="ctr"/>
                      <a:r>
                        <a:rPr lang="en-US" altLang="zh-CN" sz="2000" dirty="0">
                          <a:latin typeface="Calibri" panose="020F0502020204030204" pitchFamily="34" charset="0"/>
                          <a:cs typeface="Calibri" panose="020F0502020204030204" pitchFamily="34" charset="0"/>
                        </a:rPr>
                        <a:t>3</a:t>
                      </a:r>
                      <a:endParaRPr lang="zh-CN" altLang="en-US" sz="2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493035121"/>
                  </a:ext>
                </a:extLst>
              </a:tr>
              <a:tr h="438125">
                <a:tc>
                  <a:txBody>
                    <a:bodyPr/>
                    <a:lstStyle/>
                    <a:p>
                      <a:pPr algn="ctr"/>
                      <a:r>
                        <a:rPr lang="en-US" altLang="zh-CN" sz="2000" dirty="0">
                          <a:latin typeface="Calibri" panose="020F0502020204030204" pitchFamily="34" charset="0"/>
                          <a:cs typeface="Calibri" panose="020F0502020204030204" pitchFamily="34" charset="0"/>
                        </a:rPr>
                        <a:t>5-11</a:t>
                      </a:r>
                      <a:endParaRPr lang="zh-CN" altLang="en-US" sz="2000" dirty="0">
                        <a:latin typeface="Calibri" panose="020F0502020204030204" pitchFamily="34" charset="0"/>
                        <a:cs typeface="Calibri" panose="020F0502020204030204" pitchFamily="34" charset="0"/>
                      </a:endParaRPr>
                    </a:p>
                  </a:txBody>
                  <a:tcPr/>
                </a:tc>
                <a:tc>
                  <a:txBody>
                    <a:bodyPr/>
                    <a:lstStyle/>
                    <a:p>
                      <a:pPr algn="ctr"/>
                      <a:r>
                        <a:rPr lang="en-US" altLang="zh-CN" sz="2000" dirty="0">
                          <a:latin typeface="Calibri" panose="020F0502020204030204" pitchFamily="34" charset="0"/>
                          <a:cs typeface="Calibri" panose="020F0502020204030204" pitchFamily="34" charset="0"/>
                        </a:rPr>
                        <a:t>4</a:t>
                      </a:r>
                      <a:endParaRPr lang="zh-CN" altLang="en-US" sz="2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494535702"/>
                  </a:ext>
                </a:extLst>
              </a:tr>
              <a:tr h="438125">
                <a:tc>
                  <a:txBody>
                    <a:bodyPr/>
                    <a:lstStyle/>
                    <a:p>
                      <a:pPr algn="ctr"/>
                      <a:r>
                        <a:rPr lang="en-US" altLang="zh-CN" sz="2000" dirty="0">
                          <a:latin typeface="Calibri" panose="020F0502020204030204" pitchFamily="34" charset="0"/>
                          <a:cs typeface="Calibri" panose="020F0502020204030204" pitchFamily="34" charset="0"/>
                        </a:rPr>
                        <a:t>12-26</a:t>
                      </a:r>
                      <a:endParaRPr lang="zh-CN" altLang="en-US" sz="2000" dirty="0">
                        <a:latin typeface="Calibri" panose="020F0502020204030204" pitchFamily="34" charset="0"/>
                        <a:cs typeface="Calibri" panose="020F0502020204030204" pitchFamily="34" charset="0"/>
                      </a:endParaRPr>
                    </a:p>
                  </a:txBody>
                  <a:tcPr/>
                </a:tc>
                <a:tc>
                  <a:txBody>
                    <a:bodyPr/>
                    <a:lstStyle/>
                    <a:p>
                      <a:pPr algn="ctr"/>
                      <a:r>
                        <a:rPr lang="en-US" altLang="zh-CN" sz="2000" dirty="0">
                          <a:latin typeface="Calibri" panose="020F0502020204030204" pitchFamily="34" charset="0"/>
                          <a:cs typeface="Calibri" panose="020F0502020204030204" pitchFamily="34" charset="0"/>
                        </a:rPr>
                        <a:t>5</a:t>
                      </a:r>
                      <a:endParaRPr lang="zh-CN" altLang="en-US" sz="2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134372893"/>
                  </a:ext>
                </a:extLst>
              </a:tr>
              <a:tr h="438125">
                <a:tc>
                  <a:txBody>
                    <a:bodyPr/>
                    <a:lstStyle/>
                    <a:p>
                      <a:pPr algn="ctr"/>
                      <a:r>
                        <a:rPr lang="en-US" altLang="zh-CN" sz="2000" dirty="0">
                          <a:latin typeface="Calibri" panose="020F0502020204030204" pitchFamily="34" charset="0"/>
                          <a:cs typeface="Calibri" panose="020F0502020204030204" pitchFamily="34" charset="0"/>
                        </a:rPr>
                        <a:t>27-57</a:t>
                      </a:r>
                      <a:endParaRPr lang="zh-CN" altLang="en-US" sz="2000" dirty="0">
                        <a:latin typeface="Calibri" panose="020F0502020204030204" pitchFamily="34" charset="0"/>
                        <a:cs typeface="Calibri" panose="020F0502020204030204" pitchFamily="34" charset="0"/>
                      </a:endParaRPr>
                    </a:p>
                  </a:txBody>
                  <a:tcPr/>
                </a:tc>
                <a:tc>
                  <a:txBody>
                    <a:bodyPr/>
                    <a:lstStyle/>
                    <a:p>
                      <a:pPr algn="ctr"/>
                      <a:r>
                        <a:rPr lang="en-US" altLang="zh-CN" sz="2000" dirty="0">
                          <a:latin typeface="Calibri" panose="020F0502020204030204" pitchFamily="34" charset="0"/>
                          <a:cs typeface="Calibri" panose="020F0502020204030204" pitchFamily="34" charset="0"/>
                        </a:rPr>
                        <a:t>6</a:t>
                      </a:r>
                      <a:endParaRPr lang="zh-CN" altLang="en-US" sz="2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610935013"/>
                  </a:ext>
                </a:extLst>
              </a:tr>
              <a:tr h="438125">
                <a:tc>
                  <a:txBody>
                    <a:bodyPr/>
                    <a:lstStyle/>
                    <a:p>
                      <a:pPr algn="ctr"/>
                      <a:r>
                        <a:rPr lang="en-US" altLang="zh-CN" sz="2000" dirty="0">
                          <a:latin typeface="Calibri" panose="020F0502020204030204" pitchFamily="34" charset="0"/>
                          <a:cs typeface="Calibri" panose="020F0502020204030204" pitchFamily="34" charset="0"/>
                        </a:rPr>
                        <a:t>58-120</a:t>
                      </a:r>
                      <a:endParaRPr lang="zh-CN" altLang="en-US" sz="2000" dirty="0">
                        <a:latin typeface="Calibri" panose="020F0502020204030204" pitchFamily="34" charset="0"/>
                        <a:cs typeface="Calibri" panose="020F0502020204030204" pitchFamily="34" charset="0"/>
                      </a:endParaRPr>
                    </a:p>
                  </a:txBody>
                  <a:tcPr/>
                </a:tc>
                <a:tc>
                  <a:txBody>
                    <a:bodyPr/>
                    <a:lstStyle/>
                    <a:p>
                      <a:pPr algn="ctr"/>
                      <a:r>
                        <a:rPr lang="en-US" altLang="zh-CN" sz="2000" dirty="0">
                          <a:latin typeface="Calibri" panose="020F0502020204030204" pitchFamily="34" charset="0"/>
                          <a:cs typeface="Calibri" panose="020F0502020204030204" pitchFamily="34" charset="0"/>
                        </a:rPr>
                        <a:t>7</a:t>
                      </a:r>
                      <a:endParaRPr lang="zh-CN" altLang="en-US" sz="2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129582361"/>
                  </a:ext>
                </a:extLst>
              </a:tr>
            </a:tbl>
          </a:graphicData>
        </a:graphic>
      </p:graphicFrame>
      <p:sp>
        <p:nvSpPr>
          <p:cNvPr id="11" name="矩形 10">
            <a:extLst>
              <a:ext uri="{FF2B5EF4-FFF2-40B4-BE49-F238E27FC236}">
                <a16:creationId xmlns:a16="http://schemas.microsoft.com/office/drawing/2014/main" id="{0C310A2E-527F-4C3A-ABFF-651666D1F93F}"/>
              </a:ext>
            </a:extLst>
          </p:cNvPr>
          <p:cNvSpPr/>
          <p:nvPr/>
        </p:nvSpPr>
        <p:spPr>
          <a:xfrm>
            <a:off x="7129670" y="5264630"/>
            <a:ext cx="4766365" cy="1015663"/>
          </a:xfrm>
          <a:prstGeom prst="rect">
            <a:avLst/>
          </a:prstGeom>
        </p:spPr>
        <p:txBody>
          <a:bodyPr wrap="square">
            <a:spAutoFit/>
          </a:bodyPr>
          <a:lstStyle/>
          <a:p>
            <a:r>
              <a:rPr lang="zh-CN" altLang="en-US" sz="2000" i="1" dirty="0">
                <a:latin typeface="Calibri" panose="020F0502020204030204" pitchFamily="34" charset="0"/>
                <a:cs typeface="Calibri" panose="020F0502020204030204" pitchFamily="34" charset="0"/>
              </a:rPr>
              <a:t>Conveniently, eight byte data blocks can get SEC/DED with just one more byte, which is why many DIMMs are 72 bits wide.</a:t>
            </a:r>
          </a:p>
        </p:txBody>
      </p:sp>
    </p:spTree>
    <p:extLst>
      <p:ext uri="{BB962C8B-B14F-4D97-AF65-F5344CB8AC3E}">
        <p14:creationId xmlns:p14="http://schemas.microsoft.com/office/powerpoint/2010/main" val="837250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4"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C60CDDA2-BCCB-4F39-A53A-6AC6D8401950}"/>
              </a:ext>
            </a:extLst>
          </p:cNvPr>
          <p:cNvSpPr txBox="1"/>
          <p:nvPr/>
        </p:nvSpPr>
        <p:spPr>
          <a:xfrm>
            <a:off x="256674" y="192759"/>
            <a:ext cx="3515557"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第十个知识点：</a:t>
            </a:r>
            <a:endParaRPr lang="en-US" altLang="zh-CN" sz="2400" dirty="0">
              <a:latin typeface="宋体" panose="02010600030101010101" pitchFamily="2" charset="-122"/>
              <a:ea typeface="宋体" panose="02010600030101010101" pitchFamily="2" charset="-122"/>
            </a:endParaRPr>
          </a:p>
        </p:txBody>
      </p:sp>
      <p:sp>
        <p:nvSpPr>
          <p:cNvPr id="18" name="文本框 17">
            <a:extLst>
              <a:ext uri="{FF2B5EF4-FFF2-40B4-BE49-F238E27FC236}">
                <a16:creationId xmlns:a16="http://schemas.microsoft.com/office/drawing/2014/main" id="{56642957-25F2-43AD-B46D-1FC94B67784E}"/>
              </a:ext>
            </a:extLst>
          </p:cNvPr>
          <p:cNvSpPr txBox="1"/>
          <p:nvPr/>
        </p:nvSpPr>
        <p:spPr>
          <a:xfrm>
            <a:off x="825622" y="861133"/>
            <a:ext cx="8305125" cy="954107"/>
          </a:xfrm>
          <a:prstGeom prst="rect">
            <a:avLst/>
          </a:prstGeom>
          <a:noFill/>
        </p:spPr>
        <p:txBody>
          <a:bodyPr wrap="square" rtlCol="0">
            <a:spAutoFit/>
          </a:bodyPr>
          <a:lstStyle/>
          <a:p>
            <a:r>
              <a:rPr lang="en-US" altLang="zh-CN" sz="2800" dirty="0">
                <a:latin typeface="Calibri" panose="020F0502020204030204" pitchFamily="34" charset="0"/>
                <a:cs typeface="Calibri" panose="020F0502020204030204" pitchFamily="34" charset="0"/>
              </a:rPr>
              <a:t>Single Error Correcting / Double Error Detecting (SEC/DED)</a:t>
            </a:r>
            <a:endParaRPr lang="zh-CN" altLang="en-US" sz="2800" dirty="0">
              <a:latin typeface="Calibri" panose="020F0502020204030204" pitchFamily="34" charset="0"/>
              <a:cs typeface="Calibri" panose="020F0502020204030204" pitchFamily="34" charset="0"/>
            </a:endParaRPr>
          </a:p>
        </p:txBody>
      </p:sp>
      <p:sp>
        <p:nvSpPr>
          <p:cNvPr id="3" name="矩形 2">
            <a:extLst>
              <a:ext uri="{FF2B5EF4-FFF2-40B4-BE49-F238E27FC236}">
                <a16:creationId xmlns:a16="http://schemas.microsoft.com/office/drawing/2014/main" id="{4ED9B20F-8343-4B73-A057-2CA5A13A95C3}"/>
              </a:ext>
            </a:extLst>
          </p:cNvPr>
          <p:cNvSpPr/>
          <p:nvPr/>
        </p:nvSpPr>
        <p:spPr>
          <a:xfrm>
            <a:off x="825622" y="2163469"/>
            <a:ext cx="11035074" cy="1938992"/>
          </a:xfrm>
          <a:prstGeom prst="rect">
            <a:avLst/>
          </a:prstGeom>
        </p:spPr>
        <p:txBody>
          <a:bodyPr wrap="square">
            <a:spAutoFit/>
          </a:bodyPr>
          <a:lstStyle/>
          <a:p>
            <a:r>
              <a:rPr lang="zh-CN" altLang="en-US" sz="2400" dirty="0">
                <a:latin typeface="Calibri" panose="020F0502020204030204" pitchFamily="34" charset="0"/>
                <a:cs typeface="Calibri" panose="020F0502020204030204" pitchFamily="34" charset="0"/>
              </a:rPr>
              <a:t>Hamming codes have a minimum distance of 3, which means that the decoder can detect and correct a single error, but it cannot distinguish a double bit error of some codeword from a single bit error of a different codeword. Thus, </a:t>
            </a:r>
            <a:r>
              <a:rPr lang="zh-CN" altLang="en-US" sz="2400" dirty="0">
                <a:solidFill>
                  <a:schemeClr val="accent2">
                    <a:lumMod val="75000"/>
                  </a:schemeClr>
                </a:solidFill>
                <a:latin typeface="Calibri" panose="020F0502020204030204" pitchFamily="34" charset="0"/>
                <a:cs typeface="Calibri" panose="020F0502020204030204" pitchFamily="34" charset="0"/>
              </a:rPr>
              <a:t>some double-bit errors will be incorrectly decoded </a:t>
            </a:r>
            <a:r>
              <a:rPr lang="zh-CN" altLang="en-US" sz="2400" dirty="0">
                <a:latin typeface="Calibri" panose="020F0502020204030204" pitchFamily="34" charset="0"/>
                <a:cs typeface="Calibri" panose="020F0502020204030204" pitchFamily="34" charset="0"/>
              </a:rPr>
              <a:t>as if </a:t>
            </a:r>
            <a:r>
              <a:rPr lang="zh-CN" altLang="en-US" sz="2400" dirty="0">
                <a:solidFill>
                  <a:srgbClr val="C00000"/>
                </a:solidFill>
                <a:latin typeface="Calibri" panose="020F0502020204030204" pitchFamily="34" charset="0"/>
                <a:cs typeface="Calibri" panose="020F0502020204030204" pitchFamily="34" charset="0"/>
              </a:rPr>
              <a:t>they were single bit errors</a:t>
            </a:r>
            <a:r>
              <a:rPr lang="zh-CN" altLang="en-US" sz="2400" dirty="0">
                <a:latin typeface="Calibri" panose="020F0502020204030204" pitchFamily="34" charset="0"/>
                <a:cs typeface="Calibri" panose="020F0502020204030204" pitchFamily="34" charset="0"/>
              </a:rPr>
              <a:t> and therefore go undetected, unless no correction is attempted.</a:t>
            </a:r>
          </a:p>
        </p:txBody>
      </p:sp>
      <p:pic>
        <p:nvPicPr>
          <p:cNvPr id="6" name="图片 5">
            <a:extLst>
              <a:ext uri="{FF2B5EF4-FFF2-40B4-BE49-F238E27FC236}">
                <a16:creationId xmlns:a16="http://schemas.microsoft.com/office/drawing/2014/main" id="{23345C00-F29E-47B2-989F-41D79EFC7B08}"/>
              </a:ext>
            </a:extLst>
          </p:cNvPr>
          <p:cNvPicPr>
            <a:picLocks noChangeAspect="1"/>
          </p:cNvPicPr>
          <p:nvPr/>
        </p:nvPicPr>
        <p:blipFill>
          <a:blip r:embed="rId2"/>
          <a:stretch>
            <a:fillRect/>
          </a:stretch>
        </p:blipFill>
        <p:spPr>
          <a:xfrm>
            <a:off x="2921995" y="4380248"/>
            <a:ext cx="6348010" cy="2126164"/>
          </a:xfrm>
          <a:prstGeom prst="rect">
            <a:avLst/>
          </a:prstGeom>
        </p:spPr>
      </p:pic>
    </p:spTree>
    <p:extLst>
      <p:ext uri="{BB962C8B-B14F-4D97-AF65-F5344CB8AC3E}">
        <p14:creationId xmlns:p14="http://schemas.microsoft.com/office/powerpoint/2010/main" val="3567330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C60CDDA2-BCCB-4F39-A53A-6AC6D8401950}"/>
              </a:ext>
            </a:extLst>
          </p:cNvPr>
          <p:cNvSpPr txBox="1"/>
          <p:nvPr/>
        </p:nvSpPr>
        <p:spPr>
          <a:xfrm>
            <a:off x="256674" y="192759"/>
            <a:ext cx="3515557"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第十个知识点：</a:t>
            </a:r>
            <a:endParaRPr lang="en-US" altLang="zh-CN" sz="2400" dirty="0">
              <a:latin typeface="宋体" panose="02010600030101010101" pitchFamily="2" charset="-122"/>
              <a:ea typeface="宋体" panose="02010600030101010101" pitchFamily="2" charset="-122"/>
            </a:endParaRPr>
          </a:p>
        </p:txBody>
      </p:sp>
      <p:sp>
        <p:nvSpPr>
          <p:cNvPr id="18" name="文本框 17">
            <a:extLst>
              <a:ext uri="{FF2B5EF4-FFF2-40B4-BE49-F238E27FC236}">
                <a16:creationId xmlns:a16="http://schemas.microsoft.com/office/drawing/2014/main" id="{56642957-25F2-43AD-B46D-1FC94B67784E}"/>
              </a:ext>
            </a:extLst>
          </p:cNvPr>
          <p:cNvSpPr txBox="1"/>
          <p:nvPr/>
        </p:nvSpPr>
        <p:spPr>
          <a:xfrm>
            <a:off x="825622" y="861133"/>
            <a:ext cx="8305125" cy="954107"/>
          </a:xfrm>
          <a:prstGeom prst="rect">
            <a:avLst/>
          </a:prstGeom>
          <a:noFill/>
        </p:spPr>
        <p:txBody>
          <a:bodyPr wrap="square" rtlCol="0">
            <a:spAutoFit/>
          </a:bodyPr>
          <a:lstStyle/>
          <a:p>
            <a:r>
              <a:rPr lang="en-US" altLang="zh-CN" sz="2800" dirty="0">
                <a:latin typeface="Calibri" panose="020F0502020204030204" pitchFamily="34" charset="0"/>
                <a:cs typeface="Calibri" panose="020F0502020204030204" pitchFamily="34" charset="0"/>
              </a:rPr>
              <a:t>Single Error Correcting / Double Error Detecting (SEC/DED)</a:t>
            </a:r>
            <a:endParaRPr lang="zh-CN" altLang="en-US" sz="2800" dirty="0">
              <a:latin typeface="Calibri" panose="020F0502020204030204" pitchFamily="34" charset="0"/>
              <a:cs typeface="Calibri" panose="020F0502020204030204" pitchFamily="34" charset="0"/>
            </a:endParaRPr>
          </a:p>
        </p:txBody>
      </p:sp>
      <p:sp>
        <p:nvSpPr>
          <p:cNvPr id="3" name="矩形 2">
            <a:extLst>
              <a:ext uri="{FF2B5EF4-FFF2-40B4-BE49-F238E27FC236}">
                <a16:creationId xmlns:a16="http://schemas.microsoft.com/office/drawing/2014/main" id="{4ED9B20F-8343-4B73-A057-2CA5A13A95C3}"/>
              </a:ext>
            </a:extLst>
          </p:cNvPr>
          <p:cNvSpPr/>
          <p:nvPr/>
        </p:nvSpPr>
        <p:spPr>
          <a:xfrm>
            <a:off x="825622" y="2256234"/>
            <a:ext cx="11035074" cy="1938992"/>
          </a:xfrm>
          <a:prstGeom prst="rect">
            <a:avLst/>
          </a:prstGeom>
        </p:spPr>
        <p:txBody>
          <a:bodyPr wrap="square">
            <a:spAutoFit/>
          </a:bodyPr>
          <a:lstStyle/>
          <a:p>
            <a:r>
              <a:rPr lang="en-US" altLang="zh-CN" sz="2400" dirty="0">
                <a:latin typeface="Calibri" panose="020F0502020204030204" pitchFamily="34" charset="0"/>
                <a:cs typeface="Calibri" panose="020F0502020204030204" pitchFamily="34" charset="0"/>
              </a:rPr>
              <a:t>To remedy this shortcoming, Hamming codes can be </a:t>
            </a:r>
            <a:r>
              <a:rPr lang="en-US" altLang="zh-CN" sz="2400" dirty="0">
                <a:solidFill>
                  <a:srgbClr val="C00000"/>
                </a:solidFill>
                <a:latin typeface="Calibri" panose="020F0502020204030204" pitchFamily="34" charset="0"/>
                <a:cs typeface="Calibri" panose="020F0502020204030204" pitchFamily="34" charset="0"/>
              </a:rPr>
              <a:t>extended by an extra parity bit</a:t>
            </a:r>
            <a:r>
              <a:rPr lang="en-US" altLang="zh-CN" sz="2400" dirty="0">
                <a:latin typeface="Calibri" panose="020F0502020204030204" pitchFamily="34" charset="0"/>
                <a:cs typeface="Calibri" panose="020F0502020204030204" pitchFamily="34" charset="0"/>
              </a:rPr>
              <a:t>. This way, it is possible to increase the minimum distance of the Hamming code to 4, which allows the decoder to distinguish between single bit errors and two-bit errors. Thus the decoder can detect and correct a single error and at the same time detect (but not correct) a double error.</a:t>
            </a:r>
            <a:endParaRPr lang="zh-CN" alt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67779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C60CDDA2-BCCB-4F39-A53A-6AC6D8401950}"/>
              </a:ext>
            </a:extLst>
          </p:cNvPr>
          <p:cNvSpPr txBox="1"/>
          <p:nvPr/>
        </p:nvSpPr>
        <p:spPr>
          <a:xfrm>
            <a:off x="256674" y="192759"/>
            <a:ext cx="3515557"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第十个知识点：</a:t>
            </a:r>
            <a:endParaRPr lang="en-US" altLang="zh-CN" sz="2400" dirty="0">
              <a:latin typeface="宋体" panose="02010600030101010101" pitchFamily="2" charset="-122"/>
              <a:ea typeface="宋体" panose="02010600030101010101" pitchFamily="2" charset="-122"/>
            </a:endParaRPr>
          </a:p>
        </p:txBody>
      </p:sp>
      <p:sp>
        <p:nvSpPr>
          <p:cNvPr id="18" name="文本框 17">
            <a:extLst>
              <a:ext uri="{FF2B5EF4-FFF2-40B4-BE49-F238E27FC236}">
                <a16:creationId xmlns:a16="http://schemas.microsoft.com/office/drawing/2014/main" id="{56642957-25F2-43AD-B46D-1FC94B67784E}"/>
              </a:ext>
            </a:extLst>
          </p:cNvPr>
          <p:cNvSpPr txBox="1"/>
          <p:nvPr/>
        </p:nvSpPr>
        <p:spPr>
          <a:xfrm>
            <a:off x="825622" y="861133"/>
            <a:ext cx="8305125" cy="954107"/>
          </a:xfrm>
          <a:prstGeom prst="rect">
            <a:avLst/>
          </a:prstGeom>
          <a:noFill/>
        </p:spPr>
        <p:txBody>
          <a:bodyPr wrap="square" rtlCol="0">
            <a:spAutoFit/>
          </a:bodyPr>
          <a:lstStyle/>
          <a:p>
            <a:r>
              <a:rPr lang="en-US" altLang="zh-CN" sz="2800" dirty="0">
                <a:latin typeface="Calibri" panose="020F0502020204030204" pitchFamily="34" charset="0"/>
                <a:cs typeface="Calibri" panose="020F0502020204030204" pitchFamily="34" charset="0"/>
              </a:rPr>
              <a:t>Single Error Correcting / Double Error Detecting (SEC/DED)</a:t>
            </a:r>
            <a:endParaRPr lang="zh-CN" altLang="en-US" sz="2800" dirty="0">
              <a:latin typeface="Calibri" panose="020F0502020204030204" pitchFamily="34" charset="0"/>
              <a:cs typeface="Calibri" panose="020F0502020204030204" pitchFamily="34" charset="0"/>
            </a:endParaRPr>
          </a:p>
        </p:txBody>
      </p:sp>
      <p:pic>
        <p:nvPicPr>
          <p:cNvPr id="2" name="图片 1">
            <a:extLst>
              <a:ext uri="{FF2B5EF4-FFF2-40B4-BE49-F238E27FC236}">
                <a16:creationId xmlns:a16="http://schemas.microsoft.com/office/drawing/2014/main" id="{9D7D1B5A-EA43-47E6-B561-46C18F06D3F1}"/>
              </a:ext>
            </a:extLst>
          </p:cNvPr>
          <p:cNvPicPr>
            <a:picLocks noChangeAspect="1"/>
          </p:cNvPicPr>
          <p:nvPr/>
        </p:nvPicPr>
        <p:blipFill>
          <a:blip r:embed="rId2"/>
          <a:stretch>
            <a:fillRect/>
          </a:stretch>
        </p:blipFill>
        <p:spPr>
          <a:xfrm>
            <a:off x="1698997" y="2540018"/>
            <a:ext cx="8794005" cy="3092156"/>
          </a:xfrm>
          <a:prstGeom prst="rect">
            <a:avLst/>
          </a:prstGeom>
        </p:spPr>
      </p:pic>
    </p:spTree>
    <p:extLst>
      <p:ext uri="{BB962C8B-B14F-4D97-AF65-F5344CB8AC3E}">
        <p14:creationId xmlns:p14="http://schemas.microsoft.com/office/powerpoint/2010/main" val="9686688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C60CDDA2-BCCB-4F39-A53A-6AC6D8401950}"/>
              </a:ext>
            </a:extLst>
          </p:cNvPr>
          <p:cNvSpPr txBox="1"/>
          <p:nvPr/>
        </p:nvSpPr>
        <p:spPr>
          <a:xfrm>
            <a:off x="256674" y="192759"/>
            <a:ext cx="3515557"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第十个知识点：</a:t>
            </a:r>
            <a:endParaRPr lang="en-US" altLang="zh-CN" sz="2400" dirty="0">
              <a:latin typeface="宋体" panose="02010600030101010101" pitchFamily="2" charset="-122"/>
              <a:ea typeface="宋体" panose="02010600030101010101" pitchFamily="2" charset="-122"/>
            </a:endParaRPr>
          </a:p>
        </p:txBody>
      </p:sp>
      <p:sp>
        <p:nvSpPr>
          <p:cNvPr id="18" name="文本框 17">
            <a:extLst>
              <a:ext uri="{FF2B5EF4-FFF2-40B4-BE49-F238E27FC236}">
                <a16:creationId xmlns:a16="http://schemas.microsoft.com/office/drawing/2014/main" id="{56642957-25F2-43AD-B46D-1FC94B67784E}"/>
              </a:ext>
            </a:extLst>
          </p:cNvPr>
          <p:cNvSpPr txBox="1"/>
          <p:nvPr/>
        </p:nvSpPr>
        <p:spPr>
          <a:xfrm>
            <a:off x="825622" y="861133"/>
            <a:ext cx="8305125" cy="954107"/>
          </a:xfrm>
          <a:prstGeom prst="rect">
            <a:avLst/>
          </a:prstGeom>
          <a:noFill/>
        </p:spPr>
        <p:txBody>
          <a:bodyPr wrap="square" rtlCol="0">
            <a:spAutoFit/>
          </a:bodyPr>
          <a:lstStyle/>
          <a:p>
            <a:r>
              <a:rPr lang="en-US" altLang="zh-CN" sz="2800" dirty="0">
                <a:latin typeface="Calibri" panose="020F0502020204030204" pitchFamily="34" charset="0"/>
                <a:cs typeface="Calibri" panose="020F0502020204030204" pitchFamily="34" charset="0"/>
              </a:rPr>
              <a:t>Single Error Correcting / Double Error Detecting (SEC/DED)</a:t>
            </a:r>
            <a:endParaRPr lang="zh-CN" altLang="en-US" sz="2800" dirty="0">
              <a:latin typeface="Calibri" panose="020F0502020204030204" pitchFamily="34" charset="0"/>
              <a:cs typeface="Calibri" panose="020F0502020204030204" pitchFamily="34" charset="0"/>
            </a:endParaRPr>
          </a:p>
        </p:txBody>
      </p:sp>
      <p:sp>
        <p:nvSpPr>
          <p:cNvPr id="3" name="矩形 2">
            <a:extLst>
              <a:ext uri="{FF2B5EF4-FFF2-40B4-BE49-F238E27FC236}">
                <a16:creationId xmlns:a16="http://schemas.microsoft.com/office/drawing/2014/main" id="{E71F18F7-971F-413B-95D8-74D1D474EB6D}"/>
              </a:ext>
            </a:extLst>
          </p:cNvPr>
          <p:cNvSpPr/>
          <p:nvPr/>
        </p:nvSpPr>
        <p:spPr>
          <a:xfrm>
            <a:off x="825622" y="1950055"/>
            <a:ext cx="11273613" cy="830997"/>
          </a:xfrm>
          <a:prstGeom prst="rect">
            <a:avLst/>
          </a:prstGeom>
        </p:spPr>
        <p:txBody>
          <a:bodyPr wrap="square">
            <a:spAutoFit/>
          </a:bodyPr>
          <a:lstStyle/>
          <a:p>
            <a:r>
              <a:rPr lang="zh-CN" altLang="en-US" sz="2400" dirty="0">
                <a:latin typeface="Calibri" panose="020F0502020204030204" pitchFamily="34" charset="0"/>
                <a:cs typeface="Calibri" panose="020F0502020204030204" pitchFamily="34" charset="0"/>
              </a:rPr>
              <a:t>Assume one byte data value is 10011010. First show the Hamming ECC code for that byte, and then invert bit 10 and show that the ECC code f</a:t>
            </a:r>
            <a:r>
              <a:rPr lang="en-US" altLang="zh-CN" sz="2400" dirty="0" err="1">
                <a:latin typeface="Calibri" panose="020F0502020204030204" pitchFamily="34" charset="0"/>
                <a:cs typeface="Calibri" panose="020F0502020204030204" pitchFamily="34" charset="0"/>
              </a:rPr>
              <a:t>i</a:t>
            </a:r>
            <a:r>
              <a:rPr lang="zh-CN" altLang="en-US" sz="2400" dirty="0">
                <a:latin typeface="Calibri" panose="020F0502020204030204" pitchFamily="34" charset="0"/>
                <a:cs typeface="Calibri" panose="020F0502020204030204" pitchFamily="34" charset="0"/>
              </a:rPr>
              <a:t>nds and corrects the single bit error.</a:t>
            </a:r>
          </a:p>
        </p:txBody>
      </p:sp>
      <p:pic>
        <p:nvPicPr>
          <p:cNvPr id="4" name="图片 3">
            <a:extLst>
              <a:ext uri="{FF2B5EF4-FFF2-40B4-BE49-F238E27FC236}">
                <a16:creationId xmlns:a16="http://schemas.microsoft.com/office/drawing/2014/main" id="{58B00DA8-3233-4B5C-B149-80A108848575}"/>
              </a:ext>
            </a:extLst>
          </p:cNvPr>
          <p:cNvPicPr>
            <a:picLocks noChangeAspect="1"/>
          </p:cNvPicPr>
          <p:nvPr/>
        </p:nvPicPr>
        <p:blipFill>
          <a:blip r:embed="rId2"/>
          <a:stretch>
            <a:fillRect/>
          </a:stretch>
        </p:blipFill>
        <p:spPr>
          <a:xfrm>
            <a:off x="3220833" y="2915867"/>
            <a:ext cx="5909914" cy="3884189"/>
          </a:xfrm>
          <a:prstGeom prst="rect">
            <a:avLst/>
          </a:prstGeom>
        </p:spPr>
      </p:pic>
    </p:spTree>
    <p:extLst>
      <p:ext uri="{BB962C8B-B14F-4D97-AF65-F5344CB8AC3E}">
        <p14:creationId xmlns:p14="http://schemas.microsoft.com/office/powerpoint/2010/main" val="407069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C60CDDA2-BCCB-4F39-A53A-6AC6D8401950}"/>
              </a:ext>
            </a:extLst>
          </p:cNvPr>
          <p:cNvSpPr txBox="1"/>
          <p:nvPr/>
        </p:nvSpPr>
        <p:spPr>
          <a:xfrm>
            <a:off x="256674" y="192759"/>
            <a:ext cx="3515557"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第十一个知识点：</a:t>
            </a:r>
            <a:endParaRPr lang="en-US" altLang="zh-CN" sz="2400" dirty="0">
              <a:latin typeface="宋体" panose="02010600030101010101" pitchFamily="2" charset="-122"/>
              <a:ea typeface="宋体" panose="02010600030101010101" pitchFamily="2" charset="-122"/>
            </a:endParaRPr>
          </a:p>
        </p:txBody>
      </p:sp>
      <p:sp>
        <p:nvSpPr>
          <p:cNvPr id="18" name="文本框 17">
            <a:extLst>
              <a:ext uri="{FF2B5EF4-FFF2-40B4-BE49-F238E27FC236}">
                <a16:creationId xmlns:a16="http://schemas.microsoft.com/office/drawing/2014/main" id="{56642957-25F2-43AD-B46D-1FC94B67784E}"/>
              </a:ext>
            </a:extLst>
          </p:cNvPr>
          <p:cNvSpPr txBox="1"/>
          <p:nvPr/>
        </p:nvSpPr>
        <p:spPr>
          <a:xfrm>
            <a:off x="825622" y="861133"/>
            <a:ext cx="8305125" cy="523220"/>
          </a:xfrm>
          <a:prstGeom prst="rect">
            <a:avLst/>
          </a:prstGeom>
          <a:noFill/>
        </p:spPr>
        <p:txBody>
          <a:bodyPr wrap="square" rtlCol="0">
            <a:spAutoFit/>
          </a:bodyPr>
          <a:lstStyle/>
          <a:p>
            <a:r>
              <a:rPr lang="en-US" altLang="zh-CN" sz="2800" dirty="0">
                <a:latin typeface="Calibri" panose="020F0502020204030204" pitchFamily="34" charset="0"/>
                <a:cs typeface="Calibri" panose="020F0502020204030204" pitchFamily="34" charset="0"/>
              </a:rPr>
              <a:t>Virtual Memory</a:t>
            </a:r>
            <a:endParaRPr lang="zh-CN" altLang="en-US" sz="2800" dirty="0">
              <a:latin typeface="Calibri" panose="020F0502020204030204" pitchFamily="34" charset="0"/>
              <a:cs typeface="Calibri" panose="020F0502020204030204" pitchFamily="34" charset="0"/>
            </a:endParaRPr>
          </a:p>
        </p:txBody>
      </p:sp>
      <p:sp>
        <p:nvSpPr>
          <p:cNvPr id="2" name="矩形 1">
            <a:extLst>
              <a:ext uri="{FF2B5EF4-FFF2-40B4-BE49-F238E27FC236}">
                <a16:creationId xmlns:a16="http://schemas.microsoft.com/office/drawing/2014/main" id="{D5A6F825-11E4-4B1A-89A9-6BD8EC1557A1}"/>
              </a:ext>
            </a:extLst>
          </p:cNvPr>
          <p:cNvSpPr/>
          <p:nvPr/>
        </p:nvSpPr>
        <p:spPr>
          <a:xfrm>
            <a:off x="1325731" y="1591062"/>
            <a:ext cx="10197483" cy="830997"/>
          </a:xfrm>
          <a:prstGeom prst="rect">
            <a:avLst/>
          </a:prstGeom>
        </p:spPr>
        <p:txBody>
          <a:bodyPr wrap="square">
            <a:spAutoFit/>
          </a:bodyPr>
          <a:lstStyle/>
          <a:p>
            <a:r>
              <a:rPr lang="en-US" altLang="zh-CN" sz="2400" dirty="0">
                <a:latin typeface="Calibri" panose="020F0502020204030204" pitchFamily="34" charset="0"/>
                <a:cs typeface="Calibri" panose="020F0502020204030204" pitchFamily="34" charset="0"/>
              </a:rPr>
              <a:t>T</a:t>
            </a:r>
            <a:r>
              <a:rPr lang="zh-CN" altLang="en-US" sz="2400" dirty="0">
                <a:latin typeface="Calibri" panose="020F0502020204030204" pitchFamily="34" charset="0"/>
                <a:cs typeface="Calibri" panose="020F0502020204030204" pitchFamily="34" charset="0"/>
              </a:rPr>
              <a:t>he main memory can act as a “cache” for the secondary storage, usually implemented with magnetic disks. This technique is called virtual memory. </a:t>
            </a:r>
          </a:p>
        </p:txBody>
      </p:sp>
      <p:sp>
        <p:nvSpPr>
          <p:cNvPr id="5" name="文本框 4">
            <a:extLst>
              <a:ext uri="{FF2B5EF4-FFF2-40B4-BE49-F238E27FC236}">
                <a16:creationId xmlns:a16="http://schemas.microsoft.com/office/drawing/2014/main" id="{C0813B55-1B51-4A03-94FD-C1A5E5F4C3AE}"/>
              </a:ext>
            </a:extLst>
          </p:cNvPr>
          <p:cNvSpPr txBox="1"/>
          <p:nvPr/>
        </p:nvSpPr>
        <p:spPr>
          <a:xfrm>
            <a:off x="825622" y="2876365"/>
            <a:ext cx="2583403" cy="400110"/>
          </a:xfrm>
          <a:prstGeom prst="rect">
            <a:avLst/>
          </a:prstGeom>
          <a:noFill/>
        </p:spPr>
        <p:txBody>
          <a:bodyPr wrap="square" rtlCol="0">
            <a:spAutoFit/>
          </a:bodyPr>
          <a:lstStyle/>
          <a:p>
            <a:r>
              <a:rPr lang="en-US" altLang="zh-CN" sz="2000" dirty="0">
                <a:latin typeface="Calibri" panose="020F0502020204030204" pitchFamily="34" charset="0"/>
                <a:cs typeface="Calibri" panose="020F0502020204030204" pitchFamily="34" charset="0"/>
              </a:rPr>
              <a:t>Motivation:</a:t>
            </a:r>
            <a:endParaRPr lang="zh-CN" altLang="en-US" sz="2000" dirty="0">
              <a:latin typeface="Calibri" panose="020F0502020204030204" pitchFamily="34" charset="0"/>
              <a:cs typeface="Calibri" panose="020F0502020204030204" pitchFamily="34" charset="0"/>
            </a:endParaRPr>
          </a:p>
        </p:txBody>
      </p:sp>
      <p:sp>
        <p:nvSpPr>
          <p:cNvPr id="6" name="矩形 5">
            <a:extLst>
              <a:ext uri="{FF2B5EF4-FFF2-40B4-BE49-F238E27FC236}">
                <a16:creationId xmlns:a16="http://schemas.microsoft.com/office/drawing/2014/main" id="{B571F138-2A66-432F-BB72-662E14E359C8}"/>
              </a:ext>
            </a:extLst>
          </p:cNvPr>
          <p:cNvSpPr/>
          <p:nvPr/>
        </p:nvSpPr>
        <p:spPr>
          <a:xfrm>
            <a:off x="1609816" y="3581526"/>
            <a:ext cx="8874711" cy="923330"/>
          </a:xfrm>
          <a:prstGeom prst="rect">
            <a:avLst/>
          </a:prstGeom>
        </p:spPr>
        <p:txBody>
          <a:bodyPr wrap="square">
            <a:spAutoFit/>
          </a:bodyPr>
          <a:lstStyle/>
          <a:p>
            <a:pPr marL="342900" indent="-342900">
              <a:buAutoNum type="arabicPeriod"/>
            </a:pPr>
            <a:r>
              <a:rPr lang="en-US" altLang="zh-CN" dirty="0">
                <a:latin typeface="Calibri" panose="020F0502020204030204" pitchFamily="34" charset="0"/>
                <a:cs typeface="Calibri" panose="020F0502020204030204" pitchFamily="34" charset="0"/>
              </a:rPr>
              <a:t>T</a:t>
            </a:r>
            <a:r>
              <a:rPr lang="zh-CN" altLang="en-US" dirty="0">
                <a:latin typeface="Calibri" panose="020F0502020204030204" pitchFamily="34" charset="0"/>
                <a:cs typeface="Calibri" panose="020F0502020204030204" pitchFamily="34" charset="0"/>
              </a:rPr>
              <a:t>o allow ef</a:t>
            </a:r>
            <a:r>
              <a:rPr lang="en-US" altLang="zh-CN" dirty="0">
                <a:latin typeface="Calibri" panose="020F0502020204030204" pitchFamily="34" charset="0"/>
                <a:cs typeface="Calibri" panose="020F0502020204030204" pitchFamily="34" charset="0"/>
              </a:rPr>
              <a:t>f</a:t>
            </a:r>
            <a:r>
              <a:rPr lang="zh-CN" altLang="en-US" dirty="0">
                <a:latin typeface="Calibri" panose="020F0502020204030204" pitchFamily="34" charset="0"/>
                <a:cs typeface="Calibri" panose="020F0502020204030204" pitchFamily="34" charset="0"/>
              </a:rPr>
              <a:t>cient and safe </a:t>
            </a:r>
            <a:r>
              <a:rPr lang="zh-CN" altLang="en-US" dirty="0">
                <a:solidFill>
                  <a:srgbClr val="0070C0"/>
                </a:solidFill>
                <a:latin typeface="Calibri" panose="020F0502020204030204" pitchFamily="34" charset="0"/>
                <a:cs typeface="Calibri" panose="020F0502020204030204" pitchFamily="34" charset="0"/>
              </a:rPr>
              <a:t>sharing</a:t>
            </a:r>
            <a:r>
              <a:rPr lang="zh-CN" altLang="en-US" dirty="0">
                <a:latin typeface="Calibri" panose="020F0502020204030204" pitchFamily="34" charset="0"/>
                <a:cs typeface="Calibri" panose="020F0502020204030204" pitchFamily="34" charset="0"/>
              </a:rPr>
              <a:t> of memory among </a:t>
            </a:r>
            <a:r>
              <a:rPr lang="zh-CN" altLang="en-US" dirty="0">
                <a:solidFill>
                  <a:srgbClr val="C00000"/>
                </a:solidFill>
                <a:latin typeface="Calibri" panose="020F0502020204030204" pitchFamily="34" charset="0"/>
                <a:cs typeface="Calibri" panose="020F0502020204030204" pitchFamily="34" charset="0"/>
              </a:rPr>
              <a:t>multiple programs</a:t>
            </a:r>
            <a:endParaRPr lang="en-US" altLang="zh-CN" dirty="0">
              <a:solidFill>
                <a:srgbClr val="0070C0"/>
              </a:solidFill>
              <a:latin typeface="Calibri" panose="020F0502020204030204" pitchFamily="34" charset="0"/>
              <a:cs typeface="Calibri" panose="020F0502020204030204" pitchFamily="34" charset="0"/>
            </a:endParaRPr>
          </a:p>
          <a:p>
            <a:pPr marL="342900" indent="-342900">
              <a:buAutoNum type="arabicPeriod"/>
            </a:pPr>
            <a:endParaRPr lang="en-US" altLang="zh-CN" dirty="0">
              <a:solidFill>
                <a:srgbClr val="0070C0"/>
              </a:solidFill>
              <a:latin typeface="Calibri" panose="020F0502020204030204" pitchFamily="34" charset="0"/>
              <a:cs typeface="Calibri" panose="020F0502020204030204" pitchFamily="34" charset="0"/>
            </a:endParaRPr>
          </a:p>
          <a:p>
            <a:pPr marL="342900" indent="-342900">
              <a:buAutoNum type="arabicPeriod"/>
            </a:pPr>
            <a:r>
              <a:rPr lang="en-US" altLang="zh-CN" dirty="0">
                <a:latin typeface="Calibri" panose="020F0502020204030204" pitchFamily="34" charset="0"/>
                <a:cs typeface="Calibri" panose="020F0502020204030204" pitchFamily="34" charset="0"/>
              </a:rPr>
              <a:t>To allow a single user program to exceed the size of primary memory.</a:t>
            </a:r>
            <a:endParaRPr lang="zh-CN" altLang="en-US" dirty="0">
              <a:latin typeface="Calibri" panose="020F0502020204030204" pitchFamily="34" charset="0"/>
              <a:cs typeface="Calibri" panose="020F0502020204030204" pitchFamily="34" charset="0"/>
            </a:endParaRPr>
          </a:p>
        </p:txBody>
      </p:sp>
      <p:sp>
        <p:nvSpPr>
          <p:cNvPr id="7" name="矩形 6">
            <a:extLst>
              <a:ext uri="{FF2B5EF4-FFF2-40B4-BE49-F238E27FC236}">
                <a16:creationId xmlns:a16="http://schemas.microsoft.com/office/drawing/2014/main" id="{ADD0969C-13BA-4BA8-9349-A394DDAE85C5}"/>
              </a:ext>
            </a:extLst>
          </p:cNvPr>
          <p:cNvSpPr/>
          <p:nvPr/>
        </p:nvSpPr>
        <p:spPr>
          <a:xfrm>
            <a:off x="713169" y="5178517"/>
            <a:ext cx="11262807" cy="461665"/>
          </a:xfrm>
          <a:prstGeom prst="rect">
            <a:avLst/>
          </a:prstGeom>
        </p:spPr>
        <p:txBody>
          <a:bodyPr wrap="square">
            <a:spAutoFit/>
          </a:bodyPr>
          <a:lstStyle/>
          <a:p>
            <a:r>
              <a:rPr lang="zh-CN" altLang="en-US" sz="2400" dirty="0">
                <a:latin typeface="Calibri" panose="020F0502020204030204" pitchFamily="34" charset="0"/>
                <a:cs typeface="Calibri" panose="020F0502020204030204" pitchFamily="34" charset="0"/>
              </a:rPr>
              <a:t>A virtual memory block is called a </a:t>
            </a:r>
            <a:r>
              <a:rPr lang="zh-CN" altLang="en-US" sz="2400" dirty="0">
                <a:solidFill>
                  <a:srgbClr val="0070C0"/>
                </a:solidFill>
                <a:latin typeface="Calibri" panose="020F0502020204030204" pitchFamily="34" charset="0"/>
                <a:cs typeface="Calibri" panose="020F0502020204030204" pitchFamily="34" charset="0"/>
              </a:rPr>
              <a:t>page</a:t>
            </a:r>
            <a:r>
              <a:rPr lang="zh-CN" altLang="en-US" sz="2400" dirty="0">
                <a:latin typeface="Calibri" panose="020F0502020204030204" pitchFamily="34" charset="0"/>
                <a:cs typeface="Calibri" panose="020F0502020204030204" pitchFamily="34" charset="0"/>
              </a:rPr>
              <a:t>, and a virtual memory miss is called a </a:t>
            </a:r>
            <a:r>
              <a:rPr lang="zh-CN" altLang="en-US" sz="2400" dirty="0">
                <a:solidFill>
                  <a:srgbClr val="0070C0"/>
                </a:solidFill>
                <a:latin typeface="Calibri" panose="020F0502020204030204" pitchFamily="34" charset="0"/>
                <a:cs typeface="Calibri" panose="020F0502020204030204" pitchFamily="34" charset="0"/>
              </a:rPr>
              <a:t>page fault</a:t>
            </a:r>
            <a:r>
              <a:rPr lang="zh-CN" altLang="en-US" sz="24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2684944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C60CDDA2-BCCB-4F39-A53A-6AC6D8401950}"/>
              </a:ext>
            </a:extLst>
          </p:cNvPr>
          <p:cNvSpPr txBox="1"/>
          <p:nvPr/>
        </p:nvSpPr>
        <p:spPr>
          <a:xfrm>
            <a:off x="256674" y="192759"/>
            <a:ext cx="3515557"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第十一个知识点：</a:t>
            </a:r>
            <a:endParaRPr lang="en-US" altLang="zh-CN" sz="2400" dirty="0">
              <a:latin typeface="宋体" panose="02010600030101010101" pitchFamily="2" charset="-122"/>
              <a:ea typeface="宋体" panose="02010600030101010101" pitchFamily="2" charset="-122"/>
            </a:endParaRPr>
          </a:p>
        </p:txBody>
      </p:sp>
      <p:sp>
        <p:nvSpPr>
          <p:cNvPr id="18" name="文本框 17">
            <a:extLst>
              <a:ext uri="{FF2B5EF4-FFF2-40B4-BE49-F238E27FC236}">
                <a16:creationId xmlns:a16="http://schemas.microsoft.com/office/drawing/2014/main" id="{56642957-25F2-43AD-B46D-1FC94B67784E}"/>
              </a:ext>
            </a:extLst>
          </p:cNvPr>
          <p:cNvSpPr txBox="1"/>
          <p:nvPr/>
        </p:nvSpPr>
        <p:spPr>
          <a:xfrm>
            <a:off x="825622" y="861133"/>
            <a:ext cx="8305125" cy="523220"/>
          </a:xfrm>
          <a:prstGeom prst="rect">
            <a:avLst/>
          </a:prstGeom>
          <a:noFill/>
        </p:spPr>
        <p:txBody>
          <a:bodyPr wrap="square" rtlCol="0">
            <a:spAutoFit/>
          </a:bodyPr>
          <a:lstStyle/>
          <a:p>
            <a:r>
              <a:rPr lang="en-US" altLang="zh-CN" sz="2800" dirty="0">
                <a:latin typeface="Calibri" panose="020F0502020204030204" pitchFamily="34" charset="0"/>
                <a:cs typeface="Calibri" panose="020F0502020204030204" pitchFamily="34" charset="0"/>
              </a:rPr>
              <a:t>Virtual Memory</a:t>
            </a:r>
            <a:endParaRPr lang="zh-CN" altLang="en-US" sz="2800" dirty="0">
              <a:latin typeface="Calibri" panose="020F0502020204030204" pitchFamily="34" charset="0"/>
              <a:cs typeface="Calibri" panose="020F0502020204030204" pitchFamily="34" charset="0"/>
            </a:endParaRPr>
          </a:p>
        </p:txBody>
      </p:sp>
      <p:pic>
        <p:nvPicPr>
          <p:cNvPr id="3" name="图片 2">
            <a:extLst>
              <a:ext uri="{FF2B5EF4-FFF2-40B4-BE49-F238E27FC236}">
                <a16:creationId xmlns:a16="http://schemas.microsoft.com/office/drawing/2014/main" id="{1F398639-72E3-4A63-9DC3-98144B5D11C4}"/>
              </a:ext>
            </a:extLst>
          </p:cNvPr>
          <p:cNvPicPr>
            <a:picLocks noChangeAspect="1"/>
          </p:cNvPicPr>
          <p:nvPr/>
        </p:nvPicPr>
        <p:blipFill>
          <a:blip r:embed="rId2"/>
          <a:stretch>
            <a:fillRect/>
          </a:stretch>
        </p:blipFill>
        <p:spPr>
          <a:xfrm>
            <a:off x="825621" y="1792846"/>
            <a:ext cx="5143946" cy="3429297"/>
          </a:xfrm>
          <a:prstGeom prst="rect">
            <a:avLst/>
          </a:prstGeom>
        </p:spPr>
      </p:pic>
      <p:sp>
        <p:nvSpPr>
          <p:cNvPr id="4" name="矩形 3">
            <a:extLst>
              <a:ext uri="{FF2B5EF4-FFF2-40B4-BE49-F238E27FC236}">
                <a16:creationId xmlns:a16="http://schemas.microsoft.com/office/drawing/2014/main" id="{C9FDEE9E-8D26-4061-A6CB-99BD04E572A5}"/>
              </a:ext>
            </a:extLst>
          </p:cNvPr>
          <p:cNvSpPr/>
          <p:nvPr/>
        </p:nvSpPr>
        <p:spPr>
          <a:xfrm>
            <a:off x="686946" y="5630636"/>
            <a:ext cx="5421297" cy="923330"/>
          </a:xfrm>
          <a:prstGeom prst="rect">
            <a:avLst/>
          </a:prstGeom>
        </p:spPr>
        <p:txBody>
          <a:bodyPr wrap="square">
            <a:spAutoFit/>
          </a:bodyPr>
          <a:lstStyle/>
          <a:p>
            <a:r>
              <a:rPr lang="zh-CN" altLang="en-US" dirty="0">
                <a:latin typeface="Calibri" panose="020F0502020204030204" pitchFamily="34" charset="0"/>
                <a:cs typeface="Calibri" panose="020F0502020204030204" pitchFamily="34" charset="0"/>
              </a:rPr>
              <a:t>In virtual memory, blocks of memory (called pages) are mapped from one set of addresses (called virtual addresses) to another set (called physical addresses).</a:t>
            </a:r>
          </a:p>
        </p:txBody>
      </p:sp>
      <p:pic>
        <p:nvPicPr>
          <p:cNvPr id="9" name="图片 8">
            <a:extLst>
              <a:ext uri="{FF2B5EF4-FFF2-40B4-BE49-F238E27FC236}">
                <a16:creationId xmlns:a16="http://schemas.microsoft.com/office/drawing/2014/main" id="{B7F05EAF-9091-4F3C-9B71-FDAE0F13E136}"/>
              </a:ext>
            </a:extLst>
          </p:cNvPr>
          <p:cNvPicPr>
            <a:picLocks noChangeAspect="1"/>
          </p:cNvPicPr>
          <p:nvPr/>
        </p:nvPicPr>
        <p:blipFill>
          <a:blip r:embed="rId3"/>
          <a:stretch>
            <a:fillRect/>
          </a:stretch>
        </p:blipFill>
        <p:spPr>
          <a:xfrm>
            <a:off x="6469446" y="1384353"/>
            <a:ext cx="5322602" cy="3614882"/>
          </a:xfrm>
          <a:prstGeom prst="rect">
            <a:avLst/>
          </a:prstGeom>
        </p:spPr>
      </p:pic>
      <p:sp>
        <p:nvSpPr>
          <p:cNvPr id="10" name="矩形 9">
            <a:extLst>
              <a:ext uri="{FF2B5EF4-FFF2-40B4-BE49-F238E27FC236}">
                <a16:creationId xmlns:a16="http://schemas.microsoft.com/office/drawing/2014/main" id="{284BF9EB-3E3B-4B3B-B8D3-6D90B5BFAA90}"/>
              </a:ext>
            </a:extLst>
          </p:cNvPr>
          <p:cNvSpPr/>
          <p:nvPr/>
        </p:nvSpPr>
        <p:spPr>
          <a:xfrm>
            <a:off x="6532118" y="5222143"/>
            <a:ext cx="4941994" cy="369332"/>
          </a:xfrm>
          <a:prstGeom prst="rect">
            <a:avLst/>
          </a:prstGeom>
        </p:spPr>
        <p:txBody>
          <a:bodyPr wrap="none">
            <a:spAutoFit/>
          </a:bodyPr>
          <a:lstStyle/>
          <a:p>
            <a:r>
              <a:rPr lang="zh-CN" altLang="en-US" dirty="0">
                <a:latin typeface="Calibri" panose="020F0502020204030204" pitchFamily="34" charset="0"/>
                <a:cs typeface="Calibri" panose="020F0502020204030204" pitchFamily="34" charset="0"/>
              </a:rPr>
              <a:t>On page fault, the page </a:t>
            </a:r>
            <a:r>
              <a:rPr lang="zh-CN" altLang="en-US" dirty="0">
                <a:solidFill>
                  <a:srgbClr val="0070C0"/>
                </a:solidFill>
                <a:latin typeface="Calibri" panose="020F0502020204030204" pitchFamily="34" charset="0"/>
                <a:cs typeface="Calibri" panose="020F0502020204030204" pitchFamily="34" charset="0"/>
              </a:rPr>
              <a:t>must be fetched from disk</a:t>
            </a:r>
            <a:r>
              <a:rPr lang="en-US" altLang="zh-CN" dirty="0">
                <a:latin typeface="Calibri" panose="020F0502020204030204" pitchFamily="34" charset="0"/>
                <a:cs typeface="Calibri" panose="020F0502020204030204" pitchFamily="34" charset="0"/>
              </a:rPr>
              <a:t>.</a:t>
            </a:r>
            <a:endParaRPr lang="zh-CN" altLang="en-US" dirty="0">
              <a:latin typeface="Calibri" panose="020F0502020204030204" pitchFamily="34" charset="0"/>
              <a:cs typeface="Calibri" panose="020F0502020204030204" pitchFamily="34" charset="0"/>
            </a:endParaRPr>
          </a:p>
        </p:txBody>
      </p:sp>
      <p:sp>
        <p:nvSpPr>
          <p:cNvPr id="11" name="矩形 10">
            <a:extLst>
              <a:ext uri="{FF2B5EF4-FFF2-40B4-BE49-F238E27FC236}">
                <a16:creationId xmlns:a16="http://schemas.microsoft.com/office/drawing/2014/main" id="{F3D3B731-F9D7-4059-81A6-9D668E0F7370}"/>
              </a:ext>
            </a:extLst>
          </p:cNvPr>
          <p:cNvSpPr/>
          <p:nvPr/>
        </p:nvSpPr>
        <p:spPr>
          <a:xfrm>
            <a:off x="6532118" y="5814383"/>
            <a:ext cx="3421446" cy="923330"/>
          </a:xfrm>
          <a:prstGeom prst="rect">
            <a:avLst/>
          </a:prstGeom>
        </p:spPr>
        <p:txBody>
          <a:bodyPr wrap="square">
            <a:spAutoFit/>
          </a:bodyPr>
          <a:lstStyle/>
          <a:p>
            <a:r>
              <a:rPr lang="zh-CN" altLang="en-US" dirty="0">
                <a:latin typeface="Calibri" panose="020F0502020204030204" pitchFamily="34" charset="0"/>
                <a:cs typeface="Calibri" panose="020F0502020204030204" pitchFamily="34" charset="0"/>
              </a:rPr>
              <a:t>Try to minimize page fault rate</a:t>
            </a:r>
          </a:p>
          <a:p>
            <a:r>
              <a:rPr lang="zh-CN" altLang="en-US" dirty="0">
                <a:latin typeface="Calibri" panose="020F0502020204030204" pitchFamily="34" charset="0"/>
                <a:cs typeface="Calibri" panose="020F0502020204030204" pitchFamily="34" charset="0"/>
              </a:rPr>
              <a:t>1. </a:t>
            </a:r>
            <a:r>
              <a:rPr lang="zh-CN" altLang="en-US" dirty="0">
                <a:solidFill>
                  <a:srgbClr val="C00000"/>
                </a:solidFill>
                <a:latin typeface="Calibri" panose="020F0502020204030204" pitchFamily="34" charset="0"/>
                <a:cs typeface="Calibri" panose="020F0502020204030204" pitchFamily="34" charset="0"/>
              </a:rPr>
              <a:t>Fully associative</a:t>
            </a:r>
            <a:r>
              <a:rPr lang="zh-CN" altLang="en-US" dirty="0">
                <a:latin typeface="Calibri" panose="020F0502020204030204" pitchFamily="34" charset="0"/>
                <a:cs typeface="Calibri" panose="020F0502020204030204" pitchFamily="34" charset="0"/>
              </a:rPr>
              <a:t> placement</a:t>
            </a:r>
          </a:p>
          <a:p>
            <a:r>
              <a:rPr lang="zh-CN" altLang="en-US" dirty="0">
                <a:latin typeface="Calibri" panose="020F0502020204030204" pitchFamily="34" charset="0"/>
                <a:cs typeface="Calibri" panose="020F0502020204030204" pitchFamily="34" charset="0"/>
              </a:rPr>
              <a:t>2. Smart replacement algorithms</a:t>
            </a:r>
          </a:p>
        </p:txBody>
      </p:sp>
    </p:spTree>
    <p:extLst>
      <p:ext uri="{BB962C8B-B14F-4D97-AF65-F5344CB8AC3E}">
        <p14:creationId xmlns:p14="http://schemas.microsoft.com/office/powerpoint/2010/main" val="20734893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C60CDDA2-BCCB-4F39-A53A-6AC6D8401950}"/>
              </a:ext>
            </a:extLst>
          </p:cNvPr>
          <p:cNvSpPr txBox="1"/>
          <p:nvPr/>
        </p:nvSpPr>
        <p:spPr>
          <a:xfrm>
            <a:off x="256674" y="192759"/>
            <a:ext cx="3515557"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第十二个知识点：</a:t>
            </a:r>
            <a:endParaRPr lang="en-US" altLang="zh-CN" sz="2400" dirty="0">
              <a:latin typeface="宋体" panose="02010600030101010101" pitchFamily="2" charset="-122"/>
              <a:ea typeface="宋体" panose="02010600030101010101" pitchFamily="2" charset="-122"/>
            </a:endParaRPr>
          </a:p>
        </p:txBody>
      </p:sp>
      <p:sp>
        <p:nvSpPr>
          <p:cNvPr id="18" name="文本框 17">
            <a:extLst>
              <a:ext uri="{FF2B5EF4-FFF2-40B4-BE49-F238E27FC236}">
                <a16:creationId xmlns:a16="http://schemas.microsoft.com/office/drawing/2014/main" id="{56642957-25F2-43AD-B46D-1FC94B67784E}"/>
              </a:ext>
            </a:extLst>
          </p:cNvPr>
          <p:cNvSpPr txBox="1"/>
          <p:nvPr/>
        </p:nvSpPr>
        <p:spPr>
          <a:xfrm>
            <a:off x="825622" y="861133"/>
            <a:ext cx="8305125" cy="523220"/>
          </a:xfrm>
          <a:prstGeom prst="rect">
            <a:avLst/>
          </a:prstGeom>
          <a:noFill/>
        </p:spPr>
        <p:txBody>
          <a:bodyPr wrap="square" rtlCol="0">
            <a:spAutoFit/>
          </a:bodyPr>
          <a:lstStyle/>
          <a:p>
            <a:r>
              <a:rPr lang="en-US" altLang="zh-CN" sz="2800" dirty="0">
                <a:latin typeface="Calibri" panose="020F0502020204030204" pitchFamily="34" charset="0"/>
                <a:cs typeface="Calibri" panose="020F0502020204030204" pitchFamily="34" charset="0"/>
              </a:rPr>
              <a:t>Page Tables</a:t>
            </a:r>
            <a:endParaRPr lang="zh-CN" altLang="en-US" sz="2800" dirty="0">
              <a:latin typeface="Calibri" panose="020F0502020204030204" pitchFamily="34" charset="0"/>
              <a:cs typeface="Calibri" panose="020F0502020204030204" pitchFamily="34" charset="0"/>
            </a:endParaRPr>
          </a:p>
        </p:txBody>
      </p:sp>
      <p:sp>
        <p:nvSpPr>
          <p:cNvPr id="2" name="矩形 1">
            <a:extLst>
              <a:ext uri="{FF2B5EF4-FFF2-40B4-BE49-F238E27FC236}">
                <a16:creationId xmlns:a16="http://schemas.microsoft.com/office/drawing/2014/main" id="{5959B339-620A-4FFA-BABF-0ACEC32E9EE7}"/>
              </a:ext>
            </a:extLst>
          </p:cNvPr>
          <p:cNvSpPr/>
          <p:nvPr/>
        </p:nvSpPr>
        <p:spPr>
          <a:xfrm>
            <a:off x="1441142" y="1591062"/>
            <a:ext cx="8305124" cy="707886"/>
          </a:xfrm>
          <a:prstGeom prst="rect">
            <a:avLst/>
          </a:prstGeom>
        </p:spPr>
        <p:txBody>
          <a:bodyPr wrap="square">
            <a:spAutoFit/>
          </a:bodyPr>
          <a:lstStyle/>
          <a:p>
            <a:r>
              <a:rPr lang="zh-CN" altLang="en-US" sz="2000" dirty="0">
                <a:latin typeface="Calibri" panose="020F0502020204030204" pitchFamily="34" charset="0"/>
                <a:cs typeface="Calibri" panose="020F0502020204030204" pitchFamily="34" charset="0"/>
              </a:rPr>
              <a:t>In virtual memory systems, we locate pages by using a table that indexes the memory; this structure is called a </a:t>
            </a:r>
            <a:r>
              <a:rPr lang="zh-CN" altLang="en-US" sz="2000" dirty="0">
                <a:solidFill>
                  <a:srgbClr val="0070C0"/>
                </a:solidFill>
                <a:latin typeface="Calibri" panose="020F0502020204030204" pitchFamily="34" charset="0"/>
                <a:cs typeface="Calibri" panose="020F0502020204030204" pitchFamily="34" charset="0"/>
              </a:rPr>
              <a:t>page table</a:t>
            </a:r>
            <a:r>
              <a:rPr lang="zh-CN" altLang="en-US" sz="2000" dirty="0">
                <a:latin typeface="Calibri" panose="020F0502020204030204" pitchFamily="34" charset="0"/>
                <a:cs typeface="Calibri" panose="020F0502020204030204" pitchFamily="34" charset="0"/>
              </a:rPr>
              <a:t>, and </a:t>
            </a:r>
            <a:r>
              <a:rPr lang="zh-CN" altLang="en-US" sz="2000" dirty="0">
                <a:solidFill>
                  <a:srgbClr val="C00000"/>
                </a:solidFill>
                <a:latin typeface="Calibri" panose="020F0502020204030204" pitchFamily="34" charset="0"/>
                <a:cs typeface="Calibri" panose="020F0502020204030204" pitchFamily="34" charset="0"/>
              </a:rPr>
              <a:t>it resides in memory</a:t>
            </a:r>
            <a:r>
              <a:rPr lang="zh-CN" altLang="en-US" sz="2000" dirty="0">
                <a:latin typeface="Calibri" panose="020F0502020204030204" pitchFamily="34" charset="0"/>
                <a:cs typeface="Calibri" panose="020F0502020204030204" pitchFamily="34" charset="0"/>
              </a:rPr>
              <a:t>.</a:t>
            </a:r>
          </a:p>
        </p:txBody>
      </p:sp>
      <p:sp>
        <p:nvSpPr>
          <p:cNvPr id="5" name="矩形 4">
            <a:extLst>
              <a:ext uri="{FF2B5EF4-FFF2-40B4-BE49-F238E27FC236}">
                <a16:creationId xmlns:a16="http://schemas.microsoft.com/office/drawing/2014/main" id="{382E4334-0D9A-4CA5-90B7-4E53923F59C9}"/>
              </a:ext>
            </a:extLst>
          </p:cNvPr>
          <p:cNvSpPr/>
          <p:nvPr/>
        </p:nvSpPr>
        <p:spPr>
          <a:xfrm>
            <a:off x="2014452" y="2505657"/>
            <a:ext cx="6903868" cy="369332"/>
          </a:xfrm>
          <a:prstGeom prst="rect">
            <a:avLst/>
          </a:prstGeom>
        </p:spPr>
        <p:txBody>
          <a:bodyPr wrap="square">
            <a:spAutoFit/>
          </a:bodyPr>
          <a:lstStyle/>
          <a:p>
            <a:r>
              <a:rPr lang="zh-CN" altLang="en-US" i="1" dirty="0">
                <a:latin typeface="Calibri" panose="020F0502020204030204" pitchFamily="34" charset="0"/>
                <a:cs typeface="Calibri" panose="020F0502020204030204" pitchFamily="34" charset="0"/>
              </a:rPr>
              <a:t>Array of </a:t>
            </a:r>
            <a:r>
              <a:rPr lang="zh-CN" altLang="en-US" i="1" dirty="0">
                <a:solidFill>
                  <a:srgbClr val="C00000"/>
                </a:solidFill>
                <a:latin typeface="Calibri" panose="020F0502020204030204" pitchFamily="34" charset="0"/>
                <a:cs typeface="Calibri" panose="020F0502020204030204" pitchFamily="34" charset="0"/>
              </a:rPr>
              <a:t>page table entries (PTE), </a:t>
            </a:r>
            <a:r>
              <a:rPr lang="zh-CN" altLang="en-US" i="1" dirty="0">
                <a:latin typeface="Calibri" panose="020F0502020204030204" pitchFamily="34" charset="0"/>
                <a:cs typeface="Calibri" panose="020F0502020204030204" pitchFamily="34" charset="0"/>
              </a:rPr>
              <a:t>indexed by </a:t>
            </a:r>
            <a:r>
              <a:rPr lang="zh-CN" altLang="en-US" i="1" dirty="0">
                <a:solidFill>
                  <a:srgbClr val="0070C0"/>
                </a:solidFill>
                <a:latin typeface="Calibri" panose="020F0502020204030204" pitchFamily="34" charset="0"/>
                <a:cs typeface="Calibri" panose="020F0502020204030204" pitchFamily="34" charset="0"/>
              </a:rPr>
              <a:t>virtual page number</a:t>
            </a:r>
          </a:p>
        </p:txBody>
      </p:sp>
      <p:sp>
        <p:nvSpPr>
          <p:cNvPr id="6" name="矩形 5">
            <a:extLst>
              <a:ext uri="{FF2B5EF4-FFF2-40B4-BE49-F238E27FC236}">
                <a16:creationId xmlns:a16="http://schemas.microsoft.com/office/drawing/2014/main" id="{8160AF49-99A6-492A-AC3E-553E180EBB2A}"/>
              </a:ext>
            </a:extLst>
          </p:cNvPr>
          <p:cNvSpPr/>
          <p:nvPr/>
        </p:nvSpPr>
        <p:spPr>
          <a:xfrm>
            <a:off x="2014452" y="3089226"/>
            <a:ext cx="6698266" cy="646331"/>
          </a:xfrm>
          <a:prstGeom prst="rect">
            <a:avLst/>
          </a:prstGeom>
        </p:spPr>
        <p:txBody>
          <a:bodyPr wrap="square">
            <a:spAutoFit/>
          </a:bodyPr>
          <a:lstStyle/>
          <a:p>
            <a:r>
              <a:rPr lang="en-US" altLang="zh-CN" i="1" dirty="0">
                <a:latin typeface="Calibri" panose="020F0502020204030204" pitchFamily="34" charset="0"/>
                <a:cs typeface="Calibri" panose="020F0502020204030204" pitchFamily="34" charset="0"/>
              </a:rPr>
              <a:t>To indicate the </a:t>
            </a:r>
            <a:r>
              <a:rPr lang="en-US" altLang="zh-CN" i="1" dirty="0">
                <a:solidFill>
                  <a:srgbClr val="C00000"/>
                </a:solidFill>
                <a:latin typeface="Calibri" panose="020F0502020204030204" pitchFamily="34" charset="0"/>
                <a:cs typeface="Calibri" panose="020F0502020204030204" pitchFamily="34" charset="0"/>
              </a:rPr>
              <a:t>location of the page table in memory</a:t>
            </a:r>
            <a:r>
              <a:rPr lang="en-US" altLang="zh-CN" i="1" dirty="0">
                <a:latin typeface="Calibri" panose="020F0502020204030204" pitchFamily="34" charset="0"/>
                <a:cs typeface="Calibri" panose="020F0502020204030204" pitchFamily="34" charset="0"/>
              </a:rPr>
              <a:t>, the hardware includes a register that points to the start of the page table.</a:t>
            </a:r>
            <a:endParaRPr lang="zh-CN" altLang="en-US" i="1" dirty="0">
              <a:latin typeface="Calibri" panose="020F0502020204030204" pitchFamily="34" charset="0"/>
              <a:cs typeface="Calibri" panose="020F0502020204030204" pitchFamily="34" charset="0"/>
            </a:endParaRPr>
          </a:p>
        </p:txBody>
      </p:sp>
      <p:sp>
        <p:nvSpPr>
          <p:cNvPr id="7" name="矩形 6">
            <a:extLst>
              <a:ext uri="{FF2B5EF4-FFF2-40B4-BE49-F238E27FC236}">
                <a16:creationId xmlns:a16="http://schemas.microsoft.com/office/drawing/2014/main" id="{AEBA7EEA-D8C8-49D7-B18E-0A0EA2AAEEE7}"/>
              </a:ext>
            </a:extLst>
          </p:cNvPr>
          <p:cNvSpPr/>
          <p:nvPr/>
        </p:nvSpPr>
        <p:spPr>
          <a:xfrm>
            <a:off x="1441142" y="3983012"/>
            <a:ext cx="6096000" cy="923330"/>
          </a:xfrm>
          <a:prstGeom prst="rect">
            <a:avLst/>
          </a:prstGeom>
        </p:spPr>
        <p:txBody>
          <a:bodyPr>
            <a:spAutoFit/>
          </a:bodyPr>
          <a:lstStyle/>
          <a:p>
            <a:r>
              <a:rPr lang="zh-CN" altLang="en-US" dirty="0">
                <a:latin typeface="Calibri" panose="020F0502020204030204" pitchFamily="34" charset="0"/>
                <a:cs typeface="Calibri" panose="020F0502020204030204" pitchFamily="34" charset="0"/>
              </a:rPr>
              <a:t>If page is present in memory</a:t>
            </a:r>
          </a:p>
          <a:p>
            <a:r>
              <a:rPr lang="zh-CN" altLang="en-US" dirty="0">
                <a:latin typeface="Calibri" panose="020F0502020204030204" pitchFamily="34" charset="0"/>
                <a:cs typeface="Calibri" panose="020F0502020204030204" pitchFamily="34" charset="0"/>
              </a:rPr>
              <a:t>1. PTE stores the physical page number</a:t>
            </a:r>
          </a:p>
          <a:p>
            <a:r>
              <a:rPr lang="zh-CN" altLang="en-US" dirty="0">
                <a:latin typeface="Calibri" panose="020F0502020204030204" pitchFamily="34" charset="0"/>
                <a:cs typeface="Calibri" panose="020F0502020204030204" pitchFamily="34" charset="0"/>
              </a:rPr>
              <a:t>2. Plus other status bits (referenced, dirty, …)</a:t>
            </a:r>
          </a:p>
        </p:txBody>
      </p:sp>
      <p:sp>
        <p:nvSpPr>
          <p:cNvPr id="10" name="矩形 9">
            <a:extLst>
              <a:ext uri="{FF2B5EF4-FFF2-40B4-BE49-F238E27FC236}">
                <a16:creationId xmlns:a16="http://schemas.microsoft.com/office/drawing/2014/main" id="{02D200D3-B3E5-4BC2-90B2-F17DFA8344C8}"/>
              </a:ext>
            </a:extLst>
          </p:cNvPr>
          <p:cNvSpPr/>
          <p:nvPr/>
        </p:nvSpPr>
        <p:spPr>
          <a:xfrm>
            <a:off x="1441142" y="5266938"/>
            <a:ext cx="6096000" cy="646331"/>
          </a:xfrm>
          <a:prstGeom prst="rect">
            <a:avLst/>
          </a:prstGeom>
        </p:spPr>
        <p:txBody>
          <a:bodyPr>
            <a:spAutoFit/>
          </a:bodyPr>
          <a:lstStyle/>
          <a:p>
            <a:r>
              <a:rPr lang="zh-CN" altLang="en-US" dirty="0">
                <a:latin typeface="Calibri" panose="020F0502020204030204" pitchFamily="34" charset="0"/>
                <a:cs typeface="Calibri" panose="020F0502020204030204" pitchFamily="34" charset="0"/>
              </a:rPr>
              <a:t>If page is not present</a:t>
            </a:r>
          </a:p>
          <a:p>
            <a:r>
              <a:rPr lang="zh-CN" altLang="en-US" dirty="0">
                <a:latin typeface="Calibri" panose="020F0502020204030204" pitchFamily="34" charset="0"/>
                <a:cs typeface="Calibri" panose="020F0502020204030204" pitchFamily="34" charset="0"/>
              </a:rPr>
              <a:t>PTE can refer to location in swap space on disk</a:t>
            </a:r>
          </a:p>
        </p:txBody>
      </p:sp>
      <p:sp>
        <p:nvSpPr>
          <p:cNvPr id="11" name="矩形 10">
            <a:extLst>
              <a:ext uri="{FF2B5EF4-FFF2-40B4-BE49-F238E27FC236}">
                <a16:creationId xmlns:a16="http://schemas.microsoft.com/office/drawing/2014/main" id="{29FB9CB2-CDB4-40DD-A622-D5A2E5BB7C2D}"/>
              </a:ext>
            </a:extLst>
          </p:cNvPr>
          <p:cNvSpPr/>
          <p:nvPr/>
        </p:nvSpPr>
        <p:spPr>
          <a:xfrm>
            <a:off x="9211578" y="3429000"/>
            <a:ext cx="1931939" cy="369332"/>
          </a:xfrm>
          <a:prstGeom prst="rect">
            <a:avLst/>
          </a:prstGeom>
        </p:spPr>
        <p:txBody>
          <a:bodyPr wrap="none">
            <a:spAutoFit/>
          </a:bodyPr>
          <a:lstStyle/>
          <a:p>
            <a:r>
              <a:rPr lang="zh-CN" altLang="en-US" dirty="0">
                <a:solidFill>
                  <a:srgbClr val="C00000"/>
                </a:solidFill>
                <a:latin typeface="Calibri" panose="020F0502020204030204" pitchFamily="34" charset="0"/>
                <a:cs typeface="Calibri" panose="020F0502020204030204" pitchFamily="34" charset="0"/>
              </a:rPr>
              <a:t>page table register</a:t>
            </a:r>
          </a:p>
        </p:txBody>
      </p:sp>
      <p:cxnSp>
        <p:nvCxnSpPr>
          <p:cNvPr id="13" name="直接箭头连接符 12">
            <a:extLst>
              <a:ext uri="{FF2B5EF4-FFF2-40B4-BE49-F238E27FC236}">
                <a16:creationId xmlns:a16="http://schemas.microsoft.com/office/drawing/2014/main" id="{FE726141-C4D1-4B62-9B9A-72DF5A98ED14}"/>
              </a:ext>
            </a:extLst>
          </p:cNvPr>
          <p:cNvCxnSpPr/>
          <p:nvPr/>
        </p:nvCxnSpPr>
        <p:spPr>
          <a:xfrm>
            <a:off x="7972148" y="3597057"/>
            <a:ext cx="11809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33426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C60CDDA2-BCCB-4F39-A53A-6AC6D8401950}"/>
              </a:ext>
            </a:extLst>
          </p:cNvPr>
          <p:cNvSpPr txBox="1"/>
          <p:nvPr/>
        </p:nvSpPr>
        <p:spPr>
          <a:xfrm>
            <a:off x="256674" y="192759"/>
            <a:ext cx="3515557"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第十二个知识点：</a:t>
            </a:r>
            <a:endParaRPr lang="en-US" altLang="zh-CN" sz="2400" dirty="0">
              <a:latin typeface="宋体" panose="02010600030101010101" pitchFamily="2" charset="-122"/>
              <a:ea typeface="宋体" panose="02010600030101010101" pitchFamily="2" charset="-122"/>
            </a:endParaRPr>
          </a:p>
        </p:txBody>
      </p:sp>
      <p:sp>
        <p:nvSpPr>
          <p:cNvPr id="18" name="文本框 17">
            <a:extLst>
              <a:ext uri="{FF2B5EF4-FFF2-40B4-BE49-F238E27FC236}">
                <a16:creationId xmlns:a16="http://schemas.microsoft.com/office/drawing/2014/main" id="{56642957-25F2-43AD-B46D-1FC94B67784E}"/>
              </a:ext>
            </a:extLst>
          </p:cNvPr>
          <p:cNvSpPr txBox="1"/>
          <p:nvPr/>
        </p:nvSpPr>
        <p:spPr>
          <a:xfrm>
            <a:off x="825622" y="861133"/>
            <a:ext cx="8305125" cy="523220"/>
          </a:xfrm>
          <a:prstGeom prst="rect">
            <a:avLst/>
          </a:prstGeom>
          <a:noFill/>
        </p:spPr>
        <p:txBody>
          <a:bodyPr wrap="square" rtlCol="0">
            <a:spAutoFit/>
          </a:bodyPr>
          <a:lstStyle/>
          <a:p>
            <a:r>
              <a:rPr lang="en-US" altLang="zh-CN" sz="2800" dirty="0">
                <a:latin typeface="Calibri" panose="020F0502020204030204" pitchFamily="34" charset="0"/>
                <a:cs typeface="Calibri" panose="020F0502020204030204" pitchFamily="34" charset="0"/>
              </a:rPr>
              <a:t>Page Tables</a:t>
            </a:r>
            <a:endParaRPr lang="zh-CN" altLang="en-US" sz="2800" dirty="0">
              <a:latin typeface="Calibri" panose="020F0502020204030204" pitchFamily="34" charset="0"/>
              <a:cs typeface="Calibri" panose="020F0502020204030204" pitchFamily="34" charset="0"/>
            </a:endParaRPr>
          </a:p>
        </p:txBody>
      </p:sp>
      <p:pic>
        <p:nvPicPr>
          <p:cNvPr id="3" name="图片 2">
            <a:extLst>
              <a:ext uri="{FF2B5EF4-FFF2-40B4-BE49-F238E27FC236}">
                <a16:creationId xmlns:a16="http://schemas.microsoft.com/office/drawing/2014/main" id="{3806258F-60E1-48ED-A19A-43521EBB3887}"/>
              </a:ext>
            </a:extLst>
          </p:cNvPr>
          <p:cNvPicPr>
            <a:picLocks noChangeAspect="1"/>
          </p:cNvPicPr>
          <p:nvPr/>
        </p:nvPicPr>
        <p:blipFill>
          <a:blip r:embed="rId2"/>
          <a:stretch>
            <a:fillRect/>
          </a:stretch>
        </p:blipFill>
        <p:spPr>
          <a:xfrm>
            <a:off x="1051910" y="1839637"/>
            <a:ext cx="5242358" cy="4454573"/>
          </a:xfrm>
          <a:prstGeom prst="rect">
            <a:avLst/>
          </a:prstGeom>
        </p:spPr>
      </p:pic>
      <p:pic>
        <p:nvPicPr>
          <p:cNvPr id="4" name="图片 3">
            <a:extLst>
              <a:ext uri="{FF2B5EF4-FFF2-40B4-BE49-F238E27FC236}">
                <a16:creationId xmlns:a16="http://schemas.microsoft.com/office/drawing/2014/main" id="{D5587599-123C-4BDE-BAF2-D025CC5FFF80}"/>
              </a:ext>
            </a:extLst>
          </p:cNvPr>
          <p:cNvPicPr>
            <a:picLocks noChangeAspect="1"/>
          </p:cNvPicPr>
          <p:nvPr/>
        </p:nvPicPr>
        <p:blipFill>
          <a:blip r:embed="rId3"/>
          <a:stretch>
            <a:fillRect/>
          </a:stretch>
        </p:blipFill>
        <p:spPr>
          <a:xfrm>
            <a:off x="7027142" y="2383395"/>
            <a:ext cx="4207209" cy="3138516"/>
          </a:xfrm>
          <a:prstGeom prst="rect">
            <a:avLst/>
          </a:prstGeom>
        </p:spPr>
      </p:pic>
    </p:spTree>
    <p:extLst>
      <p:ext uri="{BB962C8B-B14F-4D97-AF65-F5344CB8AC3E}">
        <p14:creationId xmlns:p14="http://schemas.microsoft.com/office/powerpoint/2010/main" val="18396247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C60CDDA2-BCCB-4F39-A53A-6AC6D8401950}"/>
              </a:ext>
            </a:extLst>
          </p:cNvPr>
          <p:cNvSpPr txBox="1"/>
          <p:nvPr/>
        </p:nvSpPr>
        <p:spPr>
          <a:xfrm>
            <a:off x="256674" y="192759"/>
            <a:ext cx="3515557"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第十二个知识点：</a:t>
            </a:r>
            <a:endParaRPr lang="en-US" altLang="zh-CN" sz="2400" dirty="0">
              <a:latin typeface="宋体" panose="02010600030101010101" pitchFamily="2" charset="-122"/>
              <a:ea typeface="宋体" panose="02010600030101010101" pitchFamily="2" charset="-122"/>
            </a:endParaRPr>
          </a:p>
        </p:txBody>
      </p:sp>
      <p:sp>
        <p:nvSpPr>
          <p:cNvPr id="18" name="文本框 17">
            <a:extLst>
              <a:ext uri="{FF2B5EF4-FFF2-40B4-BE49-F238E27FC236}">
                <a16:creationId xmlns:a16="http://schemas.microsoft.com/office/drawing/2014/main" id="{56642957-25F2-43AD-B46D-1FC94B67784E}"/>
              </a:ext>
            </a:extLst>
          </p:cNvPr>
          <p:cNvSpPr txBox="1"/>
          <p:nvPr/>
        </p:nvSpPr>
        <p:spPr>
          <a:xfrm>
            <a:off x="825622" y="861133"/>
            <a:ext cx="8305125" cy="523220"/>
          </a:xfrm>
          <a:prstGeom prst="rect">
            <a:avLst/>
          </a:prstGeom>
          <a:noFill/>
        </p:spPr>
        <p:txBody>
          <a:bodyPr wrap="square" rtlCol="0">
            <a:spAutoFit/>
          </a:bodyPr>
          <a:lstStyle/>
          <a:p>
            <a:r>
              <a:rPr lang="en-US" altLang="zh-CN" sz="2800" dirty="0">
                <a:latin typeface="Calibri" panose="020F0502020204030204" pitchFamily="34" charset="0"/>
                <a:cs typeface="Calibri" panose="020F0502020204030204" pitchFamily="34" charset="0"/>
              </a:rPr>
              <a:t>Page Tables</a:t>
            </a:r>
            <a:endParaRPr lang="zh-CN" altLang="en-US" sz="2800" dirty="0">
              <a:latin typeface="Calibri" panose="020F0502020204030204" pitchFamily="34" charset="0"/>
              <a:cs typeface="Calibri" panose="020F0502020204030204" pitchFamily="34" charset="0"/>
            </a:endParaRPr>
          </a:p>
        </p:txBody>
      </p:sp>
      <p:pic>
        <p:nvPicPr>
          <p:cNvPr id="7" name="Content Placeholder 3" descr="Fig08_03.gif">
            <a:extLst>
              <a:ext uri="{FF2B5EF4-FFF2-40B4-BE49-F238E27FC236}">
                <a16:creationId xmlns:a16="http://schemas.microsoft.com/office/drawing/2014/main" id="{63D39806-9A92-4F4B-9DD4-0DDFDE09015C}"/>
              </a:ext>
            </a:extLst>
          </p:cNvPr>
          <p:cNvPicPr>
            <a:picLocks noChangeAspect="1"/>
          </p:cNvPicPr>
          <p:nvPr/>
        </p:nvPicPr>
        <p:blipFill>
          <a:blip r:embed="rId2" cstate="print"/>
          <a:stretch>
            <a:fillRect/>
          </a:stretch>
        </p:blipFill>
        <p:spPr>
          <a:xfrm>
            <a:off x="3339483" y="1041294"/>
            <a:ext cx="7541202" cy="5623947"/>
          </a:xfrm>
          <a:prstGeom prst="rect">
            <a:avLst/>
          </a:prstGeom>
        </p:spPr>
      </p:pic>
    </p:spTree>
    <p:extLst>
      <p:ext uri="{BB962C8B-B14F-4D97-AF65-F5344CB8AC3E}">
        <p14:creationId xmlns:p14="http://schemas.microsoft.com/office/powerpoint/2010/main" val="1348630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C60CDDA2-BCCB-4F39-A53A-6AC6D8401950}"/>
              </a:ext>
            </a:extLst>
          </p:cNvPr>
          <p:cNvSpPr txBox="1"/>
          <p:nvPr/>
        </p:nvSpPr>
        <p:spPr>
          <a:xfrm>
            <a:off x="256674" y="192759"/>
            <a:ext cx="3515557"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第一个知识点：</a:t>
            </a:r>
            <a:endParaRPr lang="en-US" altLang="zh-CN" sz="2400" dirty="0">
              <a:latin typeface="宋体" panose="02010600030101010101" pitchFamily="2" charset="-122"/>
              <a:ea typeface="宋体" panose="02010600030101010101" pitchFamily="2" charset="-122"/>
            </a:endParaRPr>
          </a:p>
        </p:txBody>
      </p:sp>
      <p:sp>
        <p:nvSpPr>
          <p:cNvPr id="4" name="文本框 3">
            <a:extLst>
              <a:ext uri="{FF2B5EF4-FFF2-40B4-BE49-F238E27FC236}">
                <a16:creationId xmlns:a16="http://schemas.microsoft.com/office/drawing/2014/main" id="{4947696B-1567-42D4-B41C-4C4B332F3994}"/>
              </a:ext>
            </a:extLst>
          </p:cNvPr>
          <p:cNvSpPr txBox="1"/>
          <p:nvPr/>
        </p:nvSpPr>
        <p:spPr>
          <a:xfrm>
            <a:off x="825623" y="861134"/>
            <a:ext cx="3515557" cy="523220"/>
          </a:xfrm>
          <a:prstGeom prst="rect">
            <a:avLst/>
          </a:prstGeom>
          <a:noFill/>
        </p:spPr>
        <p:txBody>
          <a:bodyPr wrap="square" rtlCol="0">
            <a:spAutoFit/>
          </a:bodyPr>
          <a:lstStyle/>
          <a:p>
            <a:r>
              <a:rPr lang="en-US" altLang="zh-CN" sz="2800" dirty="0">
                <a:latin typeface="Calibri" panose="020F0502020204030204" pitchFamily="34" charset="0"/>
                <a:cs typeface="Calibri" panose="020F0502020204030204" pitchFamily="34" charset="0"/>
              </a:rPr>
              <a:t>Memory Technologies</a:t>
            </a:r>
            <a:endParaRPr lang="zh-CN" altLang="en-US" sz="2800" dirty="0">
              <a:latin typeface="Calibri" panose="020F0502020204030204" pitchFamily="34" charset="0"/>
              <a:cs typeface="Calibri" panose="020F0502020204030204" pitchFamily="34" charset="0"/>
            </a:endParaRPr>
          </a:p>
        </p:txBody>
      </p:sp>
      <p:sp>
        <p:nvSpPr>
          <p:cNvPr id="5" name="左大括号 4">
            <a:extLst>
              <a:ext uri="{FF2B5EF4-FFF2-40B4-BE49-F238E27FC236}">
                <a16:creationId xmlns:a16="http://schemas.microsoft.com/office/drawing/2014/main" id="{AF91E73A-0474-40F4-B78E-5E036BD23035}"/>
              </a:ext>
            </a:extLst>
          </p:cNvPr>
          <p:cNvSpPr/>
          <p:nvPr/>
        </p:nvSpPr>
        <p:spPr>
          <a:xfrm>
            <a:off x="482614" y="1959489"/>
            <a:ext cx="812687" cy="4037377"/>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540448B0-B60C-4FC0-8C54-8B553BD6E48F}"/>
              </a:ext>
            </a:extLst>
          </p:cNvPr>
          <p:cNvSpPr txBox="1"/>
          <p:nvPr/>
        </p:nvSpPr>
        <p:spPr>
          <a:xfrm>
            <a:off x="1411911" y="1774823"/>
            <a:ext cx="1049086" cy="369332"/>
          </a:xfrm>
          <a:prstGeom prst="rect">
            <a:avLst/>
          </a:prstGeom>
          <a:noFill/>
        </p:spPr>
        <p:txBody>
          <a:bodyPr wrap="square" rtlCol="0">
            <a:spAutoFit/>
          </a:bodyPr>
          <a:lstStyle/>
          <a:p>
            <a:r>
              <a:rPr lang="en-US" altLang="zh-CN" dirty="0">
                <a:latin typeface="Calibri" panose="020F0502020204030204" pitchFamily="34" charset="0"/>
                <a:cs typeface="Calibri" panose="020F0502020204030204" pitchFamily="34" charset="0"/>
              </a:rPr>
              <a:t>RAM</a:t>
            </a:r>
            <a:endParaRPr lang="zh-CN" altLang="en-US" dirty="0">
              <a:latin typeface="Calibri" panose="020F0502020204030204" pitchFamily="34" charset="0"/>
              <a:cs typeface="Calibri" panose="020F0502020204030204" pitchFamily="34" charset="0"/>
            </a:endParaRPr>
          </a:p>
        </p:txBody>
      </p:sp>
      <p:sp>
        <p:nvSpPr>
          <p:cNvPr id="12" name="矩形 11">
            <a:extLst>
              <a:ext uri="{FF2B5EF4-FFF2-40B4-BE49-F238E27FC236}">
                <a16:creationId xmlns:a16="http://schemas.microsoft.com/office/drawing/2014/main" id="{E083B6EA-A7DA-451B-BC35-B88FF44ACB0C}"/>
              </a:ext>
            </a:extLst>
          </p:cNvPr>
          <p:cNvSpPr/>
          <p:nvPr/>
        </p:nvSpPr>
        <p:spPr>
          <a:xfrm>
            <a:off x="1618222" y="2445034"/>
            <a:ext cx="2844932" cy="369332"/>
          </a:xfrm>
          <a:prstGeom prst="rect">
            <a:avLst/>
          </a:prstGeom>
        </p:spPr>
        <p:txBody>
          <a:bodyPr wrap="square">
            <a:spAutoFit/>
          </a:bodyPr>
          <a:lstStyle/>
          <a:p>
            <a:r>
              <a:rPr lang="zh-CN" altLang="en-US" dirty="0">
                <a:latin typeface="Calibri" panose="020F0502020204030204" pitchFamily="34" charset="0"/>
                <a:cs typeface="Calibri" panose="020F0502020204030204" pitchFamily="34" charset="0"/>
              </a:rPr>
              <a:t>Random Access Memory</a:t>
            </a:r>
          </a:p>
        </p:txBody>
      </p:sp>
      <p:sp>
        <p:nvSpPr>
          <p:cNvPr id="13" name="左大括号 12">
            <a:extLst>
              <a:ext uri="{FF2B5EF4-FFF2-40B4-BE49-F238E27FC236}">
                <a16:creationId xmlns:a16="http://schemas.microsoft.com/office/drawing/2014/main" id="{52C9540C-BF1B-480D-A5BF-9BCD1FEAAE6F}"/>
              </a:ext>
            </a:extLst>
          </p:cNvPr>
          <p:cNvSpPr/>
          <p:nvPr/>
        </p:nvSpPr>
        <p:spPr>
          <a:xfrm>
            <a:off x="4303355" y="2048274"/>
            <a:ext cx="319597" cy="1292040"/>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4BDFA66E-0E50-4717-8B43-19BC879D8EB3}"/>
              </a:ext>
            </a:extLst>
          </p:cNvPr>
          <p:cNvSpPr txBox="1"/>
          <p:nvPr/>
        </p:nvSpPr>
        <p:spPr>
          <a:xfrm>
            <a:off x="4659412" y="1863608"/>
            <a:ext cx="1049086" cy="369332"/>
          </a:xfrm>
          <a:prstGeom prst="rect">
            <a:avLst/>
          </a:prstGeom>
          <a:noFill/>
        </p:spPr>
        <p:txBody>
          <a:bodyPr wrap="square" rtlCol="0">
            <a:spAutoFit/>
          </a:bodyPr>
          <a:lstStyle/>
          <a:p>
            <a:r>
              <a:rPr lang="en-US" altLang="zh-CN" dirty="0">
                <a:latin typeface="Calibri" panose="020F0502020204030204" pitchFamily="34" charset="0"/>
                <a:cs typeface="Calibri" panose="020F0502020204030204" pitchFamily="34" charset="0"/>
              </a:rPr>
              <a:t>SRAM</a:t>
            </a:r>
            <a:endParaRPr lang="zh-CN" altLang="en-US" dirty="0">
              <a:latin typeface="Calibri" panose="020F0502020204030204" pitchFamily="34" charset="0"/>
              <a:cs typeface="Calibri" panose="020F0502020204030204" pitchFamily="34" charset="0"/>
            </a:endParaRPr>
          </a:p>
        </p:txBody>
      </p:sp>
      <p:sp>
        <p:nvSpPr>
          <p:cNvPr id="15" name="文本框 14">
            <a:extLst>
              <a:ext uri="{FF2B5EF4-FFF2-40B4-BE49-F238E27FC236}">
                <a16:creationId xmlns:a16="http://schemas.microsoft.com/office/drawing/2014/main" id="{B4DFAD04-8A0B-49E1-B46F-7E50A88C9C40}"/>
              </a:ext>
            </a:extLst>
          </p:cNvPr>
          <p:cNvSpPr txBox="1"/>
          <p:nvPr/>
        </p:nvSpPr>
        <p:spPr>
          <a:xfrm>
            <a:off x="4659412" y="3244334"/>
            <a:ext cx="844752" cy="369332"/>
          </a:xfrm>
          <a:prstGeom prst="rect">
            <a:avLst/>
          </a:prstGeom>
          <a:noFill/>
        </p:spPr>
        <p:txBody>
          <a:bodyPr wrap="square" rtlCol="0">
            <a:spAutoFit/>
          </a:bodyPr>
          <a:lstStyle/>
          <a:p>
            <a:r>
              <a:rPr lang="en-US" altLang="zh-CN" dirty="0">
                <a:latin typeface="Calibri" panose="020F0502020204030204" pitchFamily="34" charset="0"/>
                <a:cs typeface="Calibri" panose="020F0502020204030204" pitchFamily="34" charset="0"/>
              </a:rPr>
              <a:t>DRAM</a:t>
            </a:r>
            <a:endParaRPr lang="zh-CN" altLang="en-US" dirty="0">
              <a:latin typeface="Calibri" panose="020F0502020204030204" pitchFamily="34" charset="0"/>
              <a:cs typeface="Calibri" panose="020F0502020204030204" pitchFamily="34" charset="0"/>
            </a:endParaRPr>
          </a:p>
        </p:txBody>
      </p:sp>
      <p:sp>
        <p:nvSpPr>
          <p:cNvPr id="2" name="矩形 1">
            <a:extLst>
              <a:ext uri="{FF2B5EF4-FFF2-40B4-BE49-F238E27FC236}">
                <a16:creationId xmlns:a16="http://schemas.microsoft.com/office/drawing/2014/main" id="{F2AF59AA-BB7B-419C-B997-BA5492CA3626}"/>
              </a:ext>
            </a:extLst>
          </p:cNvPr>
          <p:cNvSpPr/>
          <p:nvPr/>
        </p:nvSpPr>
        <p:spPr>
          <a:xfrm>
            <a:off x="5823900" y="1667101"/>
            <a:ext cx="5762212" cy="954107"/>
          </a:xfrm>
          <a:prstGeom prst="rect">
            <a:avLst/>
          </a:prstGeom>
        </p:spPr>
        <p:txBody>
          <a:bodyPr wrap="square">
            <a:spAutoFit/>
          </a:bodyPr>
          <a:lstStyle/>
          <a:p>
            <a:r>
              <a:rPr lang="zh-CN" altLang="en-US" sz="1400" i="1" dirty="0">
                <a:latin typeface="Calibri" panose="020F0502020204030204" pitchFamily="34" charset="0"/>
                <a:cs typeface="Calibri" panose="020F0502020204030204" pitchFamily="34" charset="0"/>
              </a:rPr>
              <a:t>SRAMs don’t need to refresh and so the access time is very close to the cycle time. SRAMs typically use six to eight transistors per bit to prevent the information from being disturbed when read. SRAM needs only minimal power to retain the charge in standby mode.</a:t>
            </a:r>
          </a:p>
        </p:txBody>
      </p:sp>
      <p:sp>
        <p:nvSpPr>
          <p:cNvPr id="3" name="矩形 2">
            <a:extLst>
              <a:ext uri="{FF2B5EF4-FFF2-40B4-BE49-F238E27FC236}">
                <a16:creationId xmlns:a16="http://schemas.microsoft.com/office/drawing/2014/main" id="{982367DD-2CC7-4A84-BF83-554F78872CCE}"/>
              </a:ext>
            </a:extLst>
          </p:cNvPr>
          <p:cNvSpPr/>
          <p:nvPr/>
        </p:nvSpPr>
        <p:spPr>
          <a:xfrm>
            <a:off x="5823900" y="2854952"/>
            <a:ext cx="6169832" cy="1600438"/>
          </a:xfrm>
          <a:prstGeom prst="rect">
            <a:avLst/>
          </a:prstGeom>
        </p:spPr>
        <p:txBody>
          <a:bodyPr wrap="square">
            <a:spAutoFit/>
          </a:bodyPr>
          <a:lstStyle/>
          <a:p>
            <a:r>
              <a:rPr lang="zh-CN" altLang="en-US" sz="1400" i="1" dirty="0">
                <a:latin typeface="Calibri" panose="020F0502020204030204" pitchFamily="34" charset="0"/>
                <a:cs typeface="Calibri" panose="020F0502020204030204" pitchFamily="34" charset="0"/>
              </a:rPr>
              <a:t>In a dynamic RAM (DRAM), the value kept in a cell is stored as a charge in a capacitor. A single transistor is then used to access this stored charge, either to read the value or to overwrite the charge stored there. Because DRAMs use only a single transistor per bit of storage, they are much denser and cheaper per bit than SRAM. As DRAMs store the charge on a capacitor, it cannot be kept </a:t>
            </a:r>
            <a:r>
              <a:rPr lang="en-US" altLang="zh-CN" sz="1400" i="1" dirty="0">
                <a:latin typeface="Calibri" panose="020F0502020204030204" pitchFamily="34" charset="0"/>
                <a:cs typeface="Calibri" panose="020F0502020204030204" pitchFamily="34" charset="0"/>
              </a:rPr>
              <a:t>indefinitely </a:t>
            </a:r>
            <a:r>
              <a:rPr lang="zh-CN" altLang="en-US" sz="1400" i="1" dirty="0">
                <a:latin typeface="Calibri" panose="020F0502020204030204" pitchFamily="34" charset="0"/>
                <a:cs typeface="Calibri" panose="020F0502020204030204" pitchFamily="34" charset="0"/>
              </a:rPr>
              <a:t>and must periodically be refreshed. T</a:t>
            </a:r>
            <a:r>
              <a:rPr lang="en-US" altLang="zh-CN" sz="1400" i="1" dirty="0">
                <a:latin typeface="Calibri" panose="020F0502020204030204" pitchFamily="34" charset="0"/>
                <a:cs typeface="Calibri" panose="020F0502020204030204" pitchFamily="34" charset="0"/>
              </a:rPr>
              <a:t>h</a:t>
            </a:r>
            <a:r>
              <a:rPr lang="zh-CN" altLang="en-US" sz="1400" i="1" dirty="0">
                <a:latin typeface="Calibri" panose="020F0502020204030204" pitchFamily="34" charset="0"/>
                <a:cs typeface="Calibri" panose="020F0502020204030204" pitchFamily="34" charset="0"/>
              </a:rPr>
              <a:t>at is why this memory structure is called dynamic, as opposed to the static storage in an SRAM cell.</a:t>
            </a:r>
          </a:p>
        </p:txBody>
      </p:sp>
      <p:sp>
        <p:nvSpPr>
          <p:cNvPr id="20" name="矩形 19">
            <a:extLst>
              <a:ext uri="{FF2B5EF4-FFF2-40B4-BE49-F238E27FC236}">
                <a16:creationId xmlns:a16="http://schemas.microsoft.com/office/drawing/2014/main" id="{6B73E867-58A0-4BAA-BAA3-A6CA2AF9C579}"/>
              </a:ext>
            </a:extLst>
          </p:cNvPr>
          <p:cNvSpPr/>
          <p:nvPr/>
        </p:nvSpPr>
        <p:spPr>
          <a:xfrm>
            <a:off x="1410704" y="3858969"/>
            <a:ext cx="1577676" cy="369332"/>
          </a:xfrm>
          <a:prstGeom prst="rect">
            <a:avLst/>
          </a:prstGeom>
        </p:spPr>
        <p:txBody>
          <a:bodyPr wrap="none">
            <a:spAutoFit/>
          </a:bodyPr>
          <a:lstStyle/>
          <a:p>
            <a:r>
              <a:rPr lang="zh-CN" altLang="en-US" dirty="0">
                <a:latin typeface="Calibri" panose="020F0502020204030204" pitchFamily="34" charset="0"/>
                <a:cs typeface="Calibri" panose="020F0502020204030204" pitchFamily="34" charset="0"/>
              </a:rPr>
              <a:t>Flash Memory</a:t>
            </a:r>
          </a:p>
        </p:txBody>
      </p:sp>
      <p:sp>
        <p:nvSpPr>
          <p:cNvPr id="21" name="矩形 20">
            <a:extLst>
              <a:ext uri="{FF2B5EF4-FFF2-40B4-BE49-F238E27FC236}">
                <a16:creationId xmlns:a16="http://schemas.microsoft.com/office/drawing/2014/main" id="{3DC683E9-D2C2-4B99-99F4-D9E011D74F99}"/>
              </a:ext>
            </a:extLst>
          </p:cNvPr>
          <p:cNvSpPr/>
          <p:nvPr/>
        </p:nvSpPr>
        <p:spPr>
          <a:xfrm>
            <a:off x="1856704" y="4336022"/>
            <a:ext cx="3967196" cy="523220"/>
          </a:xfrm>
          <a:prstGeom prst="rect">
            <a:avLst/>
          </a:prstGeom>
        </p:spPr>
        <p:txBody>
          <a:bodyPr wrap="square">
            <a:spAutoFit/>
          </a:bodyPr>
          <a:lstStyle/>
          <a:p>
            <a:r>
              <a:rPr lang="zh-CN" altLang="en-US" sz="1400" i="1" dirty="0">
                <a:latin typeface="Calibri" panose="020F0502020204030204" pitchFamily="34" charset="0"/>
                <a:cs typeface="Calibri" panose="020F0502020204030204" pitchFamily="34" charset="0"/>
              </a:rPr>
              <a:t>Unlike disks and DRAM, but like other EEPROM technologies, writes can wear out flash memory bits.</a:t>
            </a:r>
          </a:p>
        </p:txBody>
      </p:sp>
      <p:sp>
        <p:nvSpPr>
          <p:cNvPr id="22" name="矩形 21">
            <a:extLst>
              <a:ext uri="{FF2B5EF4-FFF2-40B4-BE49-F238E27FC236}">
                <a16:creationId xmlns:a16="http://schemas.microsoft.com/office/drawing/2014/main" id="{27F66EBE-6B9D-4C1E-8E61-A2982603042D}"/>
              </a:ext>
            </a:extLst>
          </p:cNvPr>
          <p:cNvSpPr/>
          <p:nvPr/>
        </p:nvSpPr>
        <p:spPr>
          <a:xfrm>
            <a:off x="1410704" y="5812200"/>
            <a:ext cx="1431354" cy="369332"/>
          </a:xfrm>
          <a:prstGeom prst="rect">
            <a:avLst/>
          </a:prstGeom>
        </p:spPr>
        <p:txBody>
          <a:bodyPr wrap="none">
            <a:spAutoFit/>
          </a:bodyPr>
          <a:lstStyle/>
          <a:p>
            <a:r>
              <a:rPr lang="zh-CN" altLang="en-US" dirty="0">
                <a:latin typeface="Calibri" panose="020F0502020204030204" pitchFamily="34" charset="0"/>
                <a:cs typeface="Calibri" panose="020F0502020204030204" pitchFamily="34" charset="0"/>
              </a:rPr>
              <a:t>Disk Memory</a:t>
            </a:r>
          </a:p>
        </p:txBody>
      </p:sp>
    </p:spTree>
    <p:extLst>
      <p:ext uri="{BB962C8B-B14F-4D97-AF65-F5344CB8AC3E}">
        <p14:creationId xmlns:p14="http://schemas.microsoft.com/office/powerpoint/2010/main" val="1507573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P spid="12" grpId="0"/>
      <p:bldP spid="13" grpId="0" animBg="1"/>
      <p:bldP spid="14" grpId="0"/>
      <p:bldP spid="1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C60CDDA2-BCCB-4F39-A53A-6AC6D8401950}"/>
              </a:ext>
            </a:extLst>
          </p:cNvPr>
          <p:cNvSpPr txBox="1"/>
          <p:nvPr/>
        </p:nvSpPr>
        <p:spPr>
          <a:xfrm>
            <a:off x="256674" y="192759"/>
            <a:ext cx="3515557"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第十二个知识点：</a:t>
            </a:r>
            <a:endParaRPr lang="en-US" altLang="zh-CN" sz="2400" dirty="0">
              <a:latin typeface="宋体" panose="02010600030101010101" pitchFamily="2" charset="-122"/>
              <a:ea typeface="宋体" panose="02010600030101010101" pitchFamily="2" charset="-122"/>
            </a:endParaRPr>
          </a:p>
        </p:txBody>
      </p:sp>
      <p:sp>
        <p:nvSpPr>
          <p:cNvPr id="18" name="文本框 17">
            <a:extLst>
              <a:ext uri="{FF2B5EF4-FFF2-40B4-BE49-F238E27FC236}">
                <a16:creationId xmlns:a16="http://schemas.microsoft.com/office/drawing/2014/main" id="{56642957-25F2-43AD-B46D-1FC94B67784E}"/>
              </a:ext>
            </a:extLst>
          </p:cNvPr>
          <p:cNvSpPr txBox="1"/>
          <p:nvPr/>
        </p:nvSpPr>
        <p:spPr>
          <a:xfrm>
            <a:off x="825622" y="861133"/>
            <a:ext cx="8305125" cy="954107"/>
          </a:xfrm>
          <a:prstGeom prst="rect">
            <a:avLst/>
          </a:prstGeom>
          <a:noFill/>
        </p:spPr>
        <p:txBody>
          <a:bodyPr wrap="square" rtlCol="0">
            <a:spAutoFit/>
          </a:bodyPr>
          <a:lstStyle/>
          <a:p>
            <a:r>
              <a:rPr lang="en-US" altLang="zh-CN" sz="2800" dirty="0">
                <a:latin typeface="Calibri" panose="020F0502020204030204" pitchFamily="34" charset="0"/>
                <a:cs typeface="Calibri" panose="020F0502020204030204" pitchFamily="34" charset="0"/>
              </a:rPr>
              <a:t>Page Tables</a:t>
            </a:r>
          </a:p>
          <a:p>
            <a:r>
              <a:rPr lang="en-US" altLang="zh-CN" sz="2800" dirty="0">
                <a:latin typeface="Calibri" panose="020F0502020204030204" pitchFamily="34" charset="0"/>
                <a:cs typeface="Calibri" panose="020F0502020204030204" pitchFamily="34" charset="0"/>
              </a:rPr>
              <a:t>(Multilevel)</a:t>
            </a:r>
            <a:endParaRPr lang="zh-CN" altLang="en-US" sz="2800" dirty="0">
              <a:latin typeface="Calibri" panose="020F0502020204030204" pitchFamily="34" charset="0"/>
              <a:cs typeface="Calibri" panose="020F0502020204030204" pitchFamily="34" charset="0"/>
            </a:endParaRPr>
          </a:p>
        </p:txBody>
      </p:sp>
      <p:pic>
        <p:nvPicPr>
          <p:cNvPr id="5" name="Content Placeholder 3" descr="Fig08_05.gif">
            <a:extLst>
              <a:ext uri="{FF2B5EF4-FFF2-40B4-BE49-F238E27FC236}">
                <a16:creationId xmlns:a16="http://schemas.microsoft.com/office/drawing/2014/main" id="{FA22E75B-C1C4-447A-AD2D-76F45A2D6FA1}"/>
              </a:ext>
            </a:extLst>
          </p:cNvPr>
          <p:cNvPicPr>
            <a:picLocks noChangeAspect="1"/>
          </p:cNvPicPr>
          <p:nvPr/>
        </p:nvPicPr>
        <p:blipFill>
          <a:blip r:embed="rId2" cstate="print"/>
          <a:stretch>
            <a:fillRect/>
          </a:stretch>
        </p:blipFill>
        <p:spPr>
          <a:xfrm>
            <a:off x="3629488" y="779014"/>
            <a:ext cx="8012717" cy="5593263"/>
          </a:xfrm>
          <a:prstGeom prst="rect">
            <a:avLst/>
          </a:prstGeom>
        </p:spPr>
      </p:pic>
    </p:spTree>
    <p:extLst>
      <p:ext uri="{BB962C8B-B14F-4D97-AF65-F5344CB8AC3E}">
        <p14:creationId xmlns:p14="http://schemas.microsoft.com/office/powerpoint/2010/main" val="17930995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C60CDDA2-BCCB-4F39-A53A-6AC6D8401950}"/>
              </a:ext>
            </a:extLst>
          </p:cNvPr>
          <p:cNvSpPr txBox="1"/>
          <p:nvPr/>
        </p:nvSpPr>
        <p:spPr>
          <a:xfrm>
            <a:off x="256674" y="192759"/>
            <a:ext cx="3515557"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第十二个知识点：</a:t>
            </a:r>
            <a:endParaRPr lang="en-US" altLang="zh-CN" sz="2400" dirty="0">
              <a:latin typeface="宋体" panose="02010600030101010101" pitchFamily="2" charset="-122"/>
              <a:ea typeface="宋体" panose="02010600030101010101" pitchFamily="2" charset="-122"/>
            </a:endParaRPr>
          </a:p>
        </p:txBody>
      </p:sp>
      <p:sp>
        <p:nvSpPr>
          <p:cNvPr id="18" name="文本框 17">
            <a:extLst>
              <a:ext uri="{FF2B5EF4-FFF2-40B4-BE49-F238E27FC236}">
                <a16:creationId xmlns:a16="http://schemas.microsoft.com/office/drawing/2014/main" id="{56642957-25F2-43AD-B46D-1FC94B67784E}"/>
              </a:ext>
            </a:extLst>
          </p:cNvPr>
          <p:cNvSpPr txBox="1"/>
          <p:nvPr/>
        </p:nvSpPr>
        <p:spPr>
          <a:xfrm>
            <a:off x="825622" y="861133"/>
            <a:ext cx="8305125" cy="523220"/>
          </a:xfrm>
          <a:prstGeom prst="rect">
            <a:avLst/>
          </a:prstGeom>
          <a:noFill/>
        </p:spPr>
        <p:txBody>
          <a:bodyPr wrap="square" rtlCol="0">
            <a:spAutoFit/>
          </a:bodyPr>
          <a:lstStyle/>
          <a:p>
            <a:r>
              <a:rPr lang="en-US" altLang="zh-CN" sz="2800" dirty="0">
                <a:latin typeface="Calibri" panose="020F0502020204030204" pitchFamily="34" charset="0"/>
                <a:cs typeface="Calibri" panose="020F0502020204030204" pitchFamily="34" charset="0"/>
              </a:rPr>
              <a:t>Page Tables</a:t>
            </a:r>
            <a:endParaRPr lang="zh-CN" altLang="en-US" sz="2800" dirty="0">
              <a:latin typeface="Calibri" panose="020F0502020204030204" pitchFamily="34" charset="0"/>
              <a:cs typeface="Calibri" panose="020F0502020204030204" pitchFamily="34" charset="0"/>
            </a:endParaRPr>
          </a:p>
        </p:txBody>
      </p:sp>
      <p:sp>
        <p:nvSpPr>
          <p:cNvPr id="2" name="矩形 1">
            <a:extLst>
              <a:ext uri="{FF2B5EF4-FFF2-40B4-BE49-F238E27FC236}">
                <a16:creationId xmlns:a16="http://schemas.microsoft.com/office/drawing/2014/main" id="{123C9BBA-2889-4FAA-AE41-7661A68ED355}"/>
              </a:ext>
            </a:extLst>
          </p:cNvPr>
          <p:cNvSpPr/>
          <p:nvPr/>
        </p:nvSpPr>
        <p:spPr>
          <a:xfrm>
            <a:off x="1396752" y="2103600"/>
            <a:ext cx="8404195" cy="1231106"/>
          </a:xfrm>
          <a:prstGeom prst="rect">
            <a:avLst/>
          </a:prstGeom>
        </p:spPr>
        <p:txBody>
          <a:bodyPr wrap="square">
            <a:spAutoFit/>
          </a:bodyPr>
          <a:lstStyle/>
          <a:p>
            <a:r>
              <a:rPr lang="en-US" altLang="zh-CN" sz="2000" dirty="0">
                <a:solidFill>
                  <a:srgbClr val="000000"/>
                </a:solidFill>
                <a:latin typeface="Calibri" panose="020F0502020204030204" pitchFamily="34" charset="0"/>
              </a:rPr>
              <a:t>To reduce page fault rate, prefer </a:t>
            </a:r>
            <a:r>
              <a:rPr lang="en-US" altLang="zh-CN" sz="2000" i="1" dirty="0">
                <a:solidFill>
                  <a:srgbClr val="C00000"/>
                </a:solidFill>
                <a:latin typeface="Calibri" panose="020F0502020204030204" pitchFamily="34" charset="0"/>
              </a:rPr>
              <a:t>least-recently used (LRU) </a:t>
            </a:r>
            <a:r>
              <a:rPr lang="en-US" altLang="zh-CN" sz="2000" dirty="0">
                <a:solidFill>
                  <a:srgbClr val="000000"/>
                </a:solidFill>
                <a:latin typeface="Calibri" panose="020F0502020204030204" pitchFamily="34" charset="0"/>
              </a:rPr>
              <a:t>replacement</a:t>
            </a:r>
            <a:br>
              <a:rPr lang="en-US" altLang="zh-CN" sz="2000" dirty="0">
                <a:solidFill>
                  <a:srgbClr val="000000"/>
                </a:solidFill>
                <a:latin typeface="Calibri" panose="020F0502020204030204" pitchFamily="34" charset="0"/>
              </a:rPr>
            </a:br>
            <a:r>
              <a:rPr lang="en-US" altLang="zh-CN" sz="1100" dirty="0">
                <a:solidFill>
                  <a:srgbClr val="0039A6"/>
                </a:solidFill>
                <a:latin typeface="Wingdings-Regular"/>
              </a:rPr>
              <a:t> </a:t>
            </a:r>
            <a:r>
              <a:rPr lang="en-US" altLang="zh-CN" dirty="0">
                <a:solidFill>
                  <a:srgbClr val="0070C0"/>
                </a:solidFill>
                <a:latin typeface="Calibri" panose="020F0502020204030204" pitchFamily="34" charset="0"/>
              </a:rPr>
              <a:t>Reference bit </a:t>
            </a:r>
            <a:r>
              <a:rPr lang="en-US" altLang="zh-CN" dirty="0">
                <a:solidFill>
                  <a:srgbClr val="000000"/>
                </a:solidFill>
                <a:latin typeface="Calibri" panose="020F0502020204030204" pitchFamily="34" charset="0"/>
              </a:rPr>
              <a:t>(aka use bit) in PTE </a:t>
            </a:r>
            <a:r>
              <a:rPr lang="en-US" altLang="zh-CN" dirty="0">
                <a:solidFill>
                  <a:srgbClr val="0070C0"/>
                </a:solidFill>
                <a:latin typeface="Calibri" panose="020F0502020204030204" pitchFamily="34" charset="0"/>
              </a:rPr>
              <a:t>set to 1 on access to page</a:t>
            </a:r>
            <a:br>
              <a:rPr lang="en-US" altLang="zh-CN" dirty="0">
                <a:solidFill>
                  <a:srgbClr val="000000"/>
                </a:solidFill>
                <a:latin typeface="Calibri" panose="020F0502020204030204" pitchFamily="34" charset="0"/>
              </a:rPr>
            </a:br>
            <a:r>
              <a:rPr lang="en-US" altLang="zh-CN" sz="1100" dirty="0">
                <a:solidFill>
                  <a:srgbClr val="0039A6"/>
                </a:solidFill>
                <a:latin typeface="Wingdings-Regular"/>
              </a:rPr>
              <a:t> </a:t>
            </a:r>
            <a:r>
              <a:rPr lang="en-US" altLang="zh-CN" dirty="0">
                <a:solidFill>
                  <a:srgbClr val="000000"/>
                </a:solidFill>
                <a:latin typeface="Calibri" panose="020F0502020204030204" pitchFamily="34" charset="0"/>
              </a:rPr>
              <a:t>Periodically cleared to 0 by OS</a:t>
            </a:r>
            <a:br>
              <a:rPr lang="en-US" altLang="zh-CN" dirty="0">
                <a:solidFill>
                  <a:srgbClr val="000000"/>
                </a:solidFill>
                <a:latin typeface="Calibri" panose="020F0502020204030204" pitchFamily="34" charset="0"/>
              </a:rPr>
            </a:br>
            <a:r>
              <a:rPr lang="en-US" altLang="zh-CN" sz="1100" dirty="0">
                <a:solidFill>
                  <a:srgbClr val="0039A6"/>
                </a:solidFill>
                <a:latin typeface="Wingdings-Regular"/>
              </a:rPr>
              <a:t> </a:t>
            </a:r>
            <a:r>
              <a:rPr lang="en-US" altLang="zh-CN" dirty="0">
                <a:solidFill>
                  <a:srgbClr val="000000"/>
                </a:solidFill>
                <a:latin typeface="Calibri" panose="020F0502020204030204" pitchFamily="34" charset="0"/>
              </a:rPr>
              <a:t>A page with reference bit = 0 has not been used recently</a:t>
            </a:r>
            <a:r>
              <a:rPr lang="en-US" altLang="zh-CN" dirty="0"/>
              <a:t> </a:t>
            </a:r>
            <a:endParaRPr lang="zh-CN" altLang="en-US" dirty="0"/>
          </a:p>
        </p:txBody>
      </p:sp>
      <p:sp>
        <p:nvSpPr>
          <p:cNvPr id="5" name="矩形 4">
            <a:extLst>
              <a:ext uri="{FF2B5EF4-FFF2-40B4-BE49-F238E27FC236}">
                <a16:creationId xmlns:a16="http://schemas.microsoft.com/office/drawing/2014/main" id="{357C1287-CBB8-4CF5-830B-2A7636D153B8}"/>
              </a:ext>
            </a:extLst>
          </p:cNvPr>
          <p:cNvSpPr/>
          <p:nvPr/>
        </p:nvSpPr>
        <p:spPr>
          <a:xfrm>
            <a:off x="1396752" y="4053954"/>
            <a:ext cx="6096000" cy="1200329"/>
          </a:xfrm>
          <a:prstGeom prst="rect">
            <a:avLst/>
          </a:prstGeom>
        </p:spPr>
        <p:txBody>
          <a:bodyPr>
            <a:spAutoFit/>
          </a:bodyPr>
          <a:lstStyle/>
          <a:p>
            <a:r>
              <a:rPr lang="zh-CN" altLang="en-US" dirty="0">
                <a:latin typeface="Calibri" panose="020F0502020204030204" pitchFamily="34" charset="0"/>
                <a:cs typeface="Calibri" panose="020F0502020204030204" pitchFamily="34" charset="0"/>
              </a:rPr>
              <a:t>Disk writes take millions of cycles</a:t>
            </a:r>
          </a:p>
          <a:p>
            <a:r>
              <a:rPr lang="en-US" altLang="zh-CN" sz="1100" dirty="0">
                <a:solidFill>
                  <a:srgbClr val="0039A6"/>
                </a:solidFill>
                <a:latin typeface="Wingdings-Regular"/>
              </a:rPr>
              <a:t> </a:t>
            </a:r>
            <a:r>
              <a:rPr lang="zh-CN" altLang="en-US" dirty="0">
                <a:latin typeface="Calibri" panose="020F0502020204030204" pitchFamily="34" charset="0"/>
                <a:cs typeface="Calibri" panose="020F0502020204030204" pitchFamily="34" charset="0"/>
              </a:rPr>
              <a:t>Block at once, not individual locations</a:t>
            </a:r>
          </a:p>
          <a:p>
            <a:r>
              <a:rPr lang="en-US" altLang="zh-CN" sz="1100" dirty="0">
                <a:solidFill>
                  <a:srgbClr val="0039A6"/>
                </a:solidFill>
                <a:latin typeface="Wingdings-Regular"/>
              </a:rPr>
              <a:t> </a:t>
            </a:r>
            <a:r>
              <a:rPr lang="zh-CN" altLang="en-US" dirty="0">
                <a:latin typeface="Calibri" panose="020F0502020204030204" pitchFamily="34" charset="0"/>
                <a:cs typeface="Calibri" panose="020F0502020204030204" pitchFamily="34" charset="0"/>
              </a:rPr>
              <a:t>Use </a:t>
            </a:r>
            <a:r>
              <a:rPr lang="zh-CN" altLang="en-US" dirty="0">
                <a:solidFill>
                  <a:srgbClr val="C00000"/>
                </a:solidFill>
                <a:latin typeface="Calibri" panose="020F0502020204030204" pitchFamily="34" charset="0"/>
                <a:cs typeface="Calibri" panose="020F0502020204030204" pitchFamily="34" charset="0"/>
              </a:rPr>
              <a:t>write-back</a:t>
            </a:r>
            <a:r>
              <a:rPr lang="zh-CN" altLang="en-US" dirty="0">
                <a:latin typeface="Calibri" panose="020F0502020204030204" pitchFamily="34" charset="0"/>
                <a:cs typeface="Calibri" panose="020F0502020204030204" pitchFamily="34" charset="0"/>
              </a:rPr>
              <a:t>, because write through is impractical</a:t>
            </a:r>
          </a:p>
          <a:p>
            <a:r>
              <a:rPr lang="en-US" altLang="zh-CN" sz="1100" dirty="0">
                <a:solidFill>
                  <a:srgbClr val="0039A6"/>
                </a:solidFill>
                <a:latin typeface="Wingdings-Regular"/>
              </a:rPr>
              <a:t></a:t>
            </a:r>
            <a:r>
              <a:rPr lang="zh-CN" altLang="en-US" sz="1100" dirty="0">
                <a:latin typeface="Calibri" panose="020F0502020204030204" pitchFamily="34" charset="0"/>
                <a:cs typeface="Calibri" panose="020F0502020204030204" pitchFamily="34" charset="0"/>
              </a:rPr>
              <a:t>    </a:t>
            </a:r>
            <a:r>
              <a:rPr lang="zh-CN" altLang="en-US" dirty="0">
                <a:latin typeface="Calibri" panose="020F0502020204030204" pitchFamily="34" charset="0"/>
                <a:cs typeface="Calibri" panose="020F0502020204030204" pitchFamily="34" charset="0"/>
              </a:rPr>
              <a:t>Dirty bit in PTE set when page is writ</a:t>
            </a:r>
            <a:r>
              <a:rPr lang="en-US" altLang="zh-CN" dirty="0">
                <a:latin typeface="Calibri" panose="020F0502020204030204" pitchFamily="34" charset="0"/>
                <a:cs typeface="Calibri" panose="020F0502020204030204" pitchFamily="34" charset="0"/>
              </a:rPr>
              <a:t>ten</a:t>
            </a:r>
            <a:endParaRPr lang="zh-CN"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517731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C60CDDA2-BCCB-4F39-A53A-6AC6D8401950}"/>
              </a:ext>
            </a:extLst>
          </p:cNvPr>
          <p:cNvSpPr txBox="1"/>
          <p:nvPr/>
        </p:nvSpPr>
        <p:spPr>
          <a:xfrm>
            <a:off x="256674" y="192759"/>
            <a:ext cx="3515557"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第十二个知识点：</a:t>
            </a:r>
            <a:endParaRPr lang="en-US" altLang="zh-CN" sz="2400" dirty="0">
              <a:latin typeface="宋体" panose="02010600030101010101" pitchFamily="2" charset="-122"/>
              <a:ea typeface="宋体" panose="02010600030101010101" pitchFamily="2" charset="-122"/>
            </a:endParaRPr>
          </a:p>
        </p:txBody>
      </p:sp>
      <p:sp>
        <p:nvSpPr>
          <p:cNvPr id="18" name="文本框 17">
            <a:extLst>
              <a:ext uri="{FF2B5EF4-FFF2-40B4-BE49-F238E27FC236}">
                <a16:creationId xmlns:a16="http://schemas.microsoft.com/office/drawing/2014/main" id="{56642957-25F2-43AD-B46D-1FC94B67784E}"/>
              </a:ext>
            </a:extLst>
          </p:cNvPr>
          <p:cNvSpPr txBox="1"/>
          <p:nvPr/>
        </p:nvSpPr>
        <p:spPr>
          <a:xfrm>
            <a:off x="825622" y="861133"/>
            <a:ext cx="8305125" cy="523220"/>
          </a:xfrm>
          <a:prstGeom prst="rect">
            <a:avLst/>
          </a:prstGeom>
          <a:noFill/>
        </p:spPr>
        <p:txBody>
          <a:bodyPr wrap="square" rtlCol="0">
            <a:spAutoFit/>
          </a:bodyPr>
          <a:lstStyle/>
          <a:p>
            <a:r>
              <a:rPr lang="en-US" altLang="zh-CN" sz="2800" dirty="0">
                <a:latin typeface="Calibri" panose="020F0502020204030204" pitchFamily="34" charset="0"/>
                <a:cs typeface="Calibri" panose="020F0502020204030204" pitchFamily="34" charset="0"/>
              </a:rPr>
              <a:t>Page Tables</a:t>
            </a:r>
            <a:endParaRPr lang="zh-CN" altLang="en-US" sz="2800" dirty="0">
              <a:latin typeface="Calibri" panose="020F0502020204030204" pitchFamily="34" charset="0"/>
              <a:cs typeface="Calibri" panose="020F0502020204030204" pitchFamily="34" charset="0"/>
            </a:endParaRPr>
          </a:p>
        </p:txBody>
      </p:sp>
      <p:sp>
        <p:nvSpPr>
          <p:cNvPr id="3" name="矩形 2">
            <a:extLst>
              <a:ext uri="{FF2B5EF4-FFF2-40B4-BE49-F238E27FC236}">
                <a16:creationId xmlns:a16="http://schemas.microsoft.com/office/drawing/2014/main" id="{EC1DCCD3-0411-443D-A7AF-E4A4C3656797}"/>
              </a:ext>
            </a:extLst>
          </p:cNvPr>
          <p:cNvSpPr/>
          <p:nvPr/>
        </p:nvSpPr>
        <p:spPr>
          <a:xfrm>
            <a:off x="1387876" y="1591062"/>
            <a:ext cx="9144000" cy="707886"/>
          </a:xfrm>
          <a:prstGeom prst="rect">
            <a:avLst/>
          </a:prstGeom>
        </p:spPr>
        <p:txBody>
          <a:bodyPr wrap="square">
            <a:spAutoFit/>
          </a:bodyPr>
          <a:lstStyle/>
          <a:p>
            <a:r>
              <a:rPr lang="zh-CN" altLang="en-US" sz="2000" dirty="0">
                <a:latin typeface="Calibri" panose="020F0502020204030204" pitchFamily="34" charset="0"/>
                <a:cs typeface="Calibri" panose="020F0502020204030204" pitchFamily="34" charset="0"/>
              </a:rPr>
              <a:t>With a 32-bit virtual address, 4 KiB pages, and 4 bytes per page table entry, we can compute the total page table size:</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2905D551-4255-4370-B679-90765324B48D}"/>
                  </a:ext>
                </a:extLst>
              </p:cNvPr>
              <p:cNvSpPr txBox="1"/>
              <p:nvPr/>
            </p:nvSpPr>
            <p:spPr>
              <a:xfrm>
                <a:off x="2698811" y="2725444"/>
                <a:ext cx="598670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4 </m:t>
                      </m:r>
                      <m:r>
                        <a:rPr lang="en-US" altLang="zh-CN" b="0" i="1" smtClean="0">
                          <a:latin typeface="Cambria Math" panose="02040503050406030204" pitchFamily="18" charset="0"/>
                        </a:rPr>
                        <m:t>𝐾𝑖𝐵</m:t>
                      </m:r>
                      <m:r>
                        <a:rPr lang="en-US" altLang="zh-CN" b="0" i="1" smtClean="0">
                          <a:latin typeface="Cambria Math" panose="02040503050406030204" pitchFamily="18" charset="0"/>
                        </a:rPr>
                        <m:t> </m:t>
                      </m:r>
                      <m:r>
                        <a:rPr lang="en-US" altLang="zh-CN" b="0" i="1" smtClean="0">
                          <a:latin typeface="Cambria Math" panose="02040503050406030204" pitchFamily="18" charset="0"/>
                        </a:rPr>
                        <m:t>𝑝𝑎𝑔𝑒𝑠</m:t>
                      </m:r>
                      <m:r>
                        <a:rPr lang="en-US" altLang="zh-CN" b="0" i="1" smtClean="0">
                          <a:latin typeface="Cambria Math" panose="02040503050406030204" pitchFamily="18" charset="0"/>
                        </a:rPr>
                        <m:t>=4×1024 </m:t>
                      </m:r>
                      <m:r>
                        <a:rPr lang="en-US" altLang="zh-CN" b="0" i="1" smtClean="0">
                          <a:latin typeface="Cambria Math" panose="02040503050406030204" pitchFamily="18" charset="0"/>
                          <a:ea typeface="Cambria Math" panose="02040503050406030204" pitchFamily="18" charset="0"/>
                        </a:rPr>
                        <m:t>𝐵𝑦𝑡𝑒𝑠</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𝑝𝑎𝑔𝑒𝑠</m:t>
                      </m:r>
                      <m:r>
                        <a:rPr lang="en-US" altLang="zh-CN" b="0" i="1" smtClean="0">
                          <a:latin typeface="Cambria Math" panose="02040503050406030204" pitchFamily="18" charset="0"/>
                          <a:ea typeface="Cambria Math" panose="02040503050406030204" pitchFamily="18" charset="0"/>
                        </a:rPr>
                        <m:t>=4096 </m:t>
                      </m:r>
                      <m:r>
                        <a:rPr lang="en-US" altLang="zh-CN" b="0" i="1" smtClean="0">
                          <a:latin typeface="Cambria Math" panose="02040503050406030204" pitchFamily="18" charset="0"/>
                          <a:ea typeface="Cambria Math" panose="02040503050406030204" pitchFamily="18" charset="0"/>
                        </a:rPr>
                        <m:t>𝐵𝑦𝑡𝑒𝑠</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𝑝𝑎𝑔𝑒𝑠</m:t>
                      </m:r>
                    </m:oMath>
                  </m:oMathPara>
                </a14:m>
                <a:endParaRPr lang="zh-CN" altLang="en-US" dirty="0"/>
              </a:p>
            </p:txBody>
          </p:sp>
        </mc:Choice>
        <mc:Fallback xmlns="">
          <p:sp>
            <p:nvSpPr>
              <p:cNvPr id="4" name="文本框 3">
                <a:extLst>
                  <a:ext uri="{FF2B5EF4-FFF2-40B4-BE49-F238E27FC236}">
                    <a16:creationId xmlns:a16="http://schemas.microsoft.com/office/drawing/2014/main" id="{2905D551-4255-4370-B679-90765324B48D}"/>
                  </a:ext>
                </a:extLst>
              </p:cNvPr>
              <p:cNvSpPr txBox="1">
                <a:spLocks noRot="1" noChangeAspect="1" noMove="1" noResize="1" noEditPoints="1" noAdjustHandles="1" noChangeArrowheads="1" noChangeShapeType="1" noTextEdit="1"/>
              </p:cNvSpPr>
              <p:nvPr/>
            </p:nvSpPr>
            <p:spPr>
              <a:xfrm>
                <a:off x="2698811" y="2725444"/>
                <a:ext cx="5986702" cy="276999"/>
              </a:xfrm>
              <a:prstGeom prst="rect">
                <a:avLst/>
              </a:prstGeom>
              <a:blipFill>
                <a:blip r:embed="rId2"/>
                <a:stretch>
                  <a:fillRect l="-407" r="-407" b="-326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C4A83955-AC7C-42AF-8C74-BB69FB290E85}"/>
                  </a:ext>
                </a:extLst>
              </p:cNvPr>
              <p:cNvSpPr txBox="1"/>
              <p:nvPr/>
            </p:nvSpPr>
            <p:spPr>
              <a:xfrm>
                <a:off x="2698811" y="3428939"/>
                <a:ext cx="517180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𝑁𝑢𝑚𝑏𝑒𝑟</m:t>
                      </m:r>
                      <m:r>
                        <a:rPr lang="en-US" altLang="zh-CN" b="0" i="1" smtClean="0">
                          <a:latin typeface="Cambria Math" panose="02040503050406030204" pitchFamily="18" charset="0"/>
                        </a:rPr>
                        <m:t> </m:t>
                      </m:r>
                      <m:r>
                        <a:rPr lang="en-US" altLang="zh-CN" b="0" i="1" smtClean="0">
                          <a:latin typeface="Cambria Math" panose="02040503050406030204" pitchFamily="18" charset="0"/>
                        </a:rPr>
                        <m:t>𝑜𝑓</m:t>
                      </m:r>
                      <m:r>
                        <a:rPr lang="en-US" altLang="zh-CN" b="0" i="1" smtClean="0">
                          <a:latin typeface="Cambria Math" panose="02040503050406030204" pitchFamily="18" charset="0"/>
                        </a:rPr>
                        <m:t> </m:t>
                      </m:r>
                      <m:r>
                        <a:rPr lang="en-US" altLang="zh-CN" b="0" i="1" smtClean="0">
                          <a:latin typeface="Cambria Math" panose="02040503050406030204" pitchFamily="18" charset="0"/>
                        </a:rPr>
                        <m:t>𝑏𝑖𝑡</m:t>
                      </m:r>
                      <m:r>
                        <a:rPr lang="en-US" altLang="zh-CN" b="0" i="1" smtClean="0">
                          <a:latin typeface="Cambria Math" panose="02040503050406030204" pitchFamily="18" charset="0"/>
                        </a:rPr>
                        <m:t> </m:t>
                      </m:r>
                      <m:r>
                        <a:rPr lang="en-US" altLang="zh-CN" b="0" i="1" smtClean="0">
                          <a:latin typeface="Cambria Math" panose="02040503050406030204" pitchFamily="18" charset="0"/>
                        </a:rPr>
                        <m:t>𝑓𝑜𝑟</m:t>
                      </m:r>
                      <m:r>
                        <a:rPr lang="en-US" altLang="zh-CN" b="0" i="1" smtClean="0">
                          <a:latin typeface="Cambria Math" panose="02040503050406030204" pitchFamily="18" charset="0"/>
                        </a:rPr>
                        <m:t> </m:t>
                      </m:r>
                      <m:r>
                        <a:rPr lang="en-US" altLang="zh-CN" b="0" i="1" smtClean="0">
                          <a:latin typeface="Cambria Math" panose="02040503050406030204" pitchFamily="18" charset="0"/>
                        </a:rPr>
                        <m:t>𝑝𝑎𝑔𝑒</m:t>
                      </m:r>
                      <m:r>
                        <a:rPr lang="en-US" altLang="zh-CN" b="0" i="1" smtClean="0">
                          <a:latin typeface="Cambria Math" panose="02040503050406030204" pitchFamily="18" charset="0"/>
                        </a:rPr>
                        <m:t> </m:t>
                      </m:r>
                      <m:r>
                        <a:rPr lang="en-US" altLang="zh-CN" b="0" i="1" smtClean="0">
                          <a:latin typeface="Cambria Math" panose="02040503050406030204" pitchFamily="18" charset="0"/>
                        </a:rPr>
                        <m:t>𝑜𝑓𝑓𝑠𝑒𝑡</m:t>
                      </m:r>
                      <m:r>
                        <a:rPr lang="en-US" altLang="zh-CN" b="0" i="1" smtClean="0">
                          <a:latin typeface="Cambria Math" panose="02040503050406030204" pitchFamily="18" charset="0"/>
                        </a:rPr>
                        <m:t>= </m:t>
                      </m:r>
                      <m:func>
                        <m:funcPr>
                          <m:ctrlPr>
                            <a:rPr lang="en-US" altLang="zh-CN" b="0" i="1" smtClean="0">
                              <a:latin typeface="Cambria Math" panose="02040503050406030204" pitchFamily="18" charset="0"/>
                            </a:rPr>
                          </m:ctrlPr>
                        </m:funcPr>
                        <m:fName>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log</m:t>
                              </m:r>
                            </m:e>
                            <m:sub>
                              <m:r>
                                <a:rPr lang="en-US" altLang="zh-CN" b="0" i="1" smtClean="0">
                                  <a:latin typeface="Cambria Math" panose="02040503050406030204" pitchFamily="18" charset="0"/>
                                </a:rPr>
                                <m:t>2</m:t>
                              </m:r>
                            </m:sub>
                          </m:sSub>
                        </m:fName>
                        <m:e>
                          <m:r>
                            <a:rPr lang="en-US" altLang="zh-CN" b="0" i="1" smtClean="0">
                              <a:latin typeface="Cambria Math" panose="02040503050406030204" pitchFamily="18" charset="0"/>
                            </a:rPr>
                            <m:t>4096</m:t>
                          </m:r>
                        </m:e>
                      </m:func>
                      <m:r>
                        <a:rPr lang="en-US" altLang="zh-CN" b="0" i="1" smtClean="0">
                          <a:latin typeface="Cambria Math" panose="02040503050406030204" pitchFamily="18" charset="0"/>
                        </a:rPr>
                        <m:t>=12</m:t>
                      </m:r>
                    </m:oMath>
                  </m:oMathPara>
                </a14:m>
                <a:endParaRPr lang="zh-CN" altLang="en-US" dirty="0"/>
              </a:p>
            </p:txBody>
          </p:sp>
        </mc:Choice>
        <mc:Fallback xmlns="">
          <p:sp>
            <p:nvSpPr>
              <p:cNvPr id="9" name="文本框 8">
                <a:extLst>
                  <a:ext uri="{FF2B5EF4-FFF2-40B4-BE49-F238E27FC236}">
                    <a16:creationId xmlns:a16="http://schemas.microsoft.com/office/drawing/2014/main" id="{C4A83955-AC7C-42AF-8C74-BB69FB290E85}"/>
                  </a:ext>
                </a:extLst>
              </p:cNvPr>
              <p:cNvSpPr txBox="1">
                <a:spLocks noRot="1" noChangeAspect="1" noMove="1" noResize="1" noEditPoints="1" noAdjustHandles="1" noChangeArrowheads="1" noChangeShapeType="1" noTextEdit="1"/>
              </p:cNvSpPr>
              <p:nvPr/>
            </p:nvSpPr>
            <p:spPr>
              <a:xfrm>
                <a:off x="2698811" y="3428939"/>
                <a:ext cx="5171800" cy="276999"/>
              </a:xfrm>
              <a:prstGeom prst="rect">
                <a:avLst/>
              </a:prstGeom>
              <a:blipFill>
                <a:blip r:embed="rId3"/>
                <a:stretch>
                  <a:fillRect l="-590" t="-2174" r="-472" b="-326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E071D138-2688-481A-B9ED-24564DD92088}"/>
                  </a:ext>
                </a:extLst>
              </p:cNvPr>
              <p:cNvSpPr txBox="1"/>
              <p:nvPr/>
            </p:nvSpPr>
            <p:spPr>
              <a:xfrm>
                <a:off x="2698811" y="4059253"/>
                <a:ext cx="58524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𝑁𝑢𝑚𝑏𝑒𝑟</m:t>
                      </m:r>
                      <m:r>
                        <a:rPr lang="en-US" altLang="zh-CN" b="0" i="1" smtClean="0">
                          <a:latin typeface="Cambria Math" panose="02040503050406030204" pitchFamily="18" charset="0"/>
                        </a:rPr>
                        <m:t> </m:t>
                      </m:r>
                      <m:r>
                        <a:rPr lang="en-US" altLang="zh-CN" b="0" i="1" smtClean="0">
                          <a:latin typeface="Cambria Math" panose="02040503050406030204" pitchFamily="18" charset="0"/>
                        </a:rPr>
                        <m:t>𝑜𝑓</m:t>
                      </m:r>
                      <m:r>
                        <a:rPr lang="en-US" altLang="zh-CN" b="0" i="1" smtClean="0">
                          <a:latin typeface="Cambria Math" panose="02040503050406030204" pitchFamily="18" charset="0"/>
                        </a:rPr>
                        <m:t> </m:t>
                      </m:r>
                      <m:r>
                        <a:rPr lang="en-US" altLang="zh-CN" b="0" i="1" smtClean="0">
                          <a:latin typeface="Cambria Math" panose="02040503050406030204" pitchFamily="18" charset="0"/>
                        </a:rPr>
                        <m:t>𝑏𝑖𝑡</m:t>
                      </m:r>
                      <m:r>
                        <a:rPr lang="en-US" altLang="zh-CN" b="0" i="1" smtClean="0">
                          <a:latin typeface="Cambria Math" panose="02040503050406030204" pitchFamily="18" charset="0"/>
                        </a:rPr>
                        <m:t> </m:t>
                      </m:r>
                      <m:r>
                        <a:rPr lang="en-US" altLang="zh-CN" b="0" i="1" smtClean="0">
                          <a:latin typeface="Cambria Math" panose="02040503050406030204" pitchFamily="18" charset="0"/>
                        </a:rPr>
                        <m:t>𝑓𝑜𝑟</m:t>
                      </m:r>
                      <m:r>
                        <a:rPr lang="en-US" altLang="zh-CN" b="0" i="1" smtClean="0">
                          <a:latin typeface="Cambria Math" panose="02040503050406030204" pitchFamily="18" charset="0"/>
                        </a:rPr>
                        <m:t> </m:t>
                      </m:r>
                      <m:r>
                        <a:rPr lang="en-US" altLang="zh-CN" b="0" i="1" smtClean="0">
                          <a:latin typeface="Cambria Math" panose="02040503050406030204" pitchFamily="18" charset="0"/>
                        </a:rPr>
                        <m:t>𝑣𝑖𝑟𝑡𝑢𝑎𝑙</m:t>
                      </m:r>
                      <m:r>
                        <a:rPr lang="en-US" altLang="zh-CN" b="0" i="1" smtClean="0">
                          <a:latin typeface="Cambria Math" panose="02040503050406030204" pitchFamily="18" charset="0"/>
                        </a:rPr>
                        <m:t> </m:t>
                      </m:r>
                      <m:r>
                        <a:rPr lang="en-US" altLang="zh-CN" b="0" i="1" smtClean="0">
                          <a:latin typeface="Cambria Math" panose="02040503050406030204" pitchFamily="18" charset="0"/>
                        </a:rPr>
                        <m:t>𝑝𝑎𝑔𝑒</m:t>
                      </m:r>
                      <m:r>
                        <a:rPr lang="en-US" altLang="zh-CN" b="0" i="1" smtClean="0">
                          <a:latin typeface="Cambria Math" panose="02040503050406030204" pitchFamily="18" charset="0"/>
                        </a:rPr>
                        <m:t> </m:t>
                      </m:r>
                      <m:r>
                        <a:rPr lang="en-US" altLang="zh-CN" b="0" i="1" smtClean="0">
                          <a:latin typeface="Cambria Math" panose="02040503050406030204" pitchFamily="18" charset="0"/>
                        </a:rPr>
                        <m:t>𝑛𝑢𝑚𝑏𝑒𝑟</m:t>
                      </m:r>
                      <m:r>
                        <a:rPr lang="en-US" altLang="zh-CN" b="0" i="1" smtClean="0">
                          <a:latin typeface="Cambria Math" panose="02040503050406030204" pitchFamily="18" charset="0"/>
                        </a:rPr>
                        <m:t>=32−12=20</m:t>
                      </m:r>
                    </m:oMath>
                  </m:oMathPara>
                </a14:m>
                <a:endParaRPr lang="zh-CN" altLang="en-US" dirty="0"/>
              </a:p>
            </p:txBody>
          </p:sp>
        </mc:Choice>
        <mc:Fallback xmlns="">
          <p:sp>
            <p:nvSpPr>
              <p:cNvPr id="10" name="文本框 9">
                <a:extLst>
                  <a:ext uri="{FF2B5EF4-FFF2-40B4-BE49-F238E27FC236}">
                    <a16:creationId xmlns:a16="http://schemas.microsoft.com/office/drawing/2014/main" id="{E071D138-2688-481A-B9ED-24564DD92088}"/>
                  </a:ext>
                </a:extLst>
              </p:cNvPr>
              <p:cNvSpPr txBox="1">
                <a:spLocks noRot="1" noChangeAspect="1" noMove="1" noResize="1" noEditPoints="1" noAdjustHandles="1" noChangeArrowheads="1" noChangeShapeType="1" noTextEdit="1"/>
              </p:cNvSpPr>
              <p:nvPr/>
            </p:nvSpPr>
            <p:spPr>
              <a:xfrm>
                <a:off x="2698811" y="4059253"/>
                <a:ext cx="5852436" cy="276999"/>
              </a:xfrm>
              <a:prstGeom prst="rect">
                <a:avLst/>
              </a:prstGeom>
              <a:blipFill>
                <a:blip r:embed="rId4"/>
                <a:stretch>
                  <a:fillRect l="-417" t="-2222" r="-417" b="-3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1E4114A2-538C-4215-811E-C8FB4CCD4303}"/>
                  </a:ext>
                </a:extLst>
              </p:cNvPr>
              <p:cNvSpPr txBox="1"/>
              <p:nvPr/>
            </p:nvSpPr>
            <p:spPr>
              <a:xfrm>
                <a:off x="2698811" y="4762748"/>
                <a:ext cx="385778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𝑁𝑢𝑚𝑏𝑒𝑟</m:t>
                      </m:r>
                      <m:r>
                        <a:rPr lang="en-US" altLang="zh-CN" b="0" i="1" smtClean="0">
                          <a:latin typeface="Cambria Math" panose="02040503050406030204" pitchFamily="18" charset="0"/>
                        </a:rPr>
                        <m:t> </m:t>
                      </m:r>
                      <m:r>
                        <a:rPr lang="en-US" altLang="zh-CN" b="0" i="1" smtClean="0">
                          <a:latin typeface="Cambria Math" panose="02040503050406030204" pitchFamily="18" charset="0"/>
                        </a:rPr>
                        <m:t>𝑜𝑓</m:t>
                      </m:r>
                      <m:r>
                        <a:rPr lang="en-US" altLang="zh-CN" b="0" i="1" smtClean="0">
                          <a:latin typeface="Cambria Math" panose="02040503050406030204" pitchFamily="18" charset="0"/>
                        </a:rPr>
                        <m:t> </m:t>
                      </m:r>
                      <m:r>
                        <a:rPr lang="en-US" altLang="zh-CN" b="0" i="1" smtClean="0">
                          <a:latin typeface="Cambria Math" panose="02040503050406030204" pitchFamily="18" charset="0"/>
                        </a:rPr>
                        <m:t>𝑝𝑎𝑔𝑒</m:t>
                      </m:r>
                      <m:r>
                        <a:rPr lang="en-US" altLang="zh-CN" b="0" i="1" smtClean="0">
                          <a:latin typeface="Cambria Math" panose="02040503050406030204" pitchFamily="18" charset="0"/>
                        </a:rPr>
                        <m:t> </m:t>
                      </m:r>
                      <m:r>
                        <a:rPr lang="en-US" altLang="zh-CN" b="0" i="1" smtClean="0">
                          <a:latin typeface="Cambria Math" panose="02040503050406030204" pitchFamily="18" charset="0"/>
                        </a:rPr>
                        <m:t>𝑡𝑎𝑏𝑙𝑒</m:t>
                      </m:r>
                      <m:r>
                        <a:rPr lang="en-US" altLang="zh-CN" b="0" i="1" smtClean="0">
                          <a:latin typeface="Cambria Math" panose="02040503050406030204" pitchFamily="18" charset="0"/>
                        </a:rPr>
                        <m:t> </m:t>
                      </m:r>
                      <m:r>
                        <a:rPr lang="en-US" altLang="zh-CN" b="0" i="1" smtClean="0">
                          <a:latin typeface="Cambria Math" panose="02040503050406030204" pitchFamily="18" charset="0"/>
                        </a:rPr>
                        <m:t>𝑒𝑛𝑡𝑟𝑖𝑒𝑠</m:t>
                      </m:r>
                      <m:r>
                        <a:rPr lang="en-US" altLang="zh-CN" b="0" i="1" smtClean="0">
                          <a:latin typeface="Cambria Math" panose="02040503050406030204" pitchFamily="18" charset="0"/>
                        </a:rPr>
                        <m:t>= </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20</m:t>
                          </m:r>
                        </m:sup>
                      </m:sSup>
                    </m:oMath>
                  </m:oMathPara>
                </a14:m>
                <a:endParaRPr lang="zh-CN" altLang="en-US" dirty="0"/>
              </a:p>
            </p:txBody>
          </p:sp>
        </mc:Choice>
        <mc:Fallback xmlns="">
          <p:sp>
            <p:nvSpPr>
              <p:cNvPr id="11" name="文本框 10">
                <a:extLst>
                  <a:ext uri="{FF2B5EF4-FFF2-40B4-BE49-F238E27FC236}">
                    <a16:creationId xmlns:a16="http://schemas.microsoft.com/office/drawing/2014/main" id="{1E4114A2-538C-4215-811E-C8FB4CCD4303}"/>
                  </a:ext>
                </a:extLst>
              </p:cNvPr>
              <p:cNvSpPr txBox="1">
                <a:spLocks noRot="1" noChangeAspect="1" noMove="1" noResize="1" noEditPoints="1" noAdjustHandles="1" noChangeArrowheads="1" noChangeShapeType="1" noTextEdit="1"/>
              </p:cNvSpPr>
              <p:nvPr/>
            </p:nvSpPr>
            <p:spPr>
              <a:xfrm>
                <a:off x="2698811" y="4762748"/>
                <a:ext cx="3857786" cy="276999"/>
              </a:xfrm>
              <a:prstGeom prst="rect">
                <a:avLst/>
              </a:prstGeom>
              <a:blipFill>
                <a:blip r:embed="rId5"/>
                <a:stretch>
                  <a:fillRect l="-948" t="-4348" b="-326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F447786C-AC41-4255-B923-ADC1DB51020C}"/>
                  </a:ext>
                </a:extLst>
              </p:cNvPr>
              <p:cNvSpPr txBox="1"/>
              <p:nvPr/>
            </p:nvSpPr>
            <p:spPr>
              <a:xfrm>
                <a:off x="2698811" y="5466243"/>
                <a:ext cx="7944547" cy="5671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𝑆𝑖𝑧𝑒</m:t>
                      </m:r>
                      <m:r>
                        <a:rPr lang="en-US" altLang="zh-CN" b="0" i="1" smtClean="0">
                          <a:latin typeface="Cambria Math" panose="02040503050406030204" pitchFamily="18" charset="0"/>
                        </a:rPr>
                        <m:t> </m:t>
                      </m:r>
                      <m:r>
                        <a:rPr lang="en-US" altLang="zh-CN" b="0" i="1" smtClean="0">
                          <a:latin typeface="Cambria Math" panose="02040503050406030204" pitchFamily="18" charset="0"/>
                        </a:rPr>
                        <m:t>𝑜𝑓</m:t>
                      </m:r>
                      <m:r>
                        <a:rPr lang="en-US" altLang="zh-CN" b="0" i="1" smtClean="0">
                          <a:latin typeface="Cambria Math" panose="02040503050406030204" pitchFamily="18" charset="0"/>
                        </a:rPr>
                        <m:t> </m:t>
                      </m:r>
                      <m:r>
                        <a:rPr lang="en-US" altLang="zh-CN" b="0" i="1" smtClean="0">
                          <a:latin typeface="Cambria Math" panose="02040503050406030204" pitchFamily="18" charset="0"/>
                        </a:rPr>
                        <m:t>𝑝𝑎𝑔𝑒</m:t>
                      </m:r>
                      <m:r>
                        <a:rPr lang="en-US" altLang="zh-CN" b="0" i="1" smtClean="0">
                          <a:latin typeface="Cambria Math" panose="02040503050406030204" pitchFamily="18" charset="0"/>
                        </a:rPr>
                        <m:t> </m:t>
                      </m:r>
                      <m:r>
                        <a:rPr lang="en-US" altLang="zh-CN" b="0" i="1" smtClean="0">
                          <a:latin typeface="Cambria Math" panose="02040503050406030204" pitchFamily="18" charset="0"/>
                        </a:rPr>
                        <m:t>𝑡𝑎𝑏𝑙𝑒</m:t>
                      </m:r>
                      <m:r>
                        <a:rPr lang="en-US" altLang="zh-CN" b="0" i="1" smtClean="0">
                          <a:latin typeface="Cambria Math" panose="02040503050406030204" pitchFamily="18" charset="0"/>
                        </a:rPr>
                        <m:t>= </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20</m:t>
                          </m:r>
                        </m:sup>
                      </m:sSup>
                      <m:r>
                        <a:rPr lang="en-US" altLang="zh-CN" b="0" i="1" smtClean="0">
                          <a:latin typeface="Cambria Math" panose="02040503050406030204" pitchFamily="18" charset="0"/>
                        </a:rPr>
                        <m:t> </m:t>
                      </m:r>
                      <m:r>
                        <a:rPr lang="en-US" altLang="zh-CN" b="0" i="1" smtClean="0">
                          <a:latin typeface="Cambria Math" panose="02040503050406030204" pitchFamily="18" charset="0"/>
                        </a:rPr>
                        <m:t>𝑝𝑎𝑔𝑒</m:t>
                      </m:r>
                      <m:r>
                        <a:rPr lang="en-US" altLang="zh-CN" b="0" i="1" smtClean="0">
                          <a:latin typeface="Cambria Math" panose="02040503050406030204" pitchFamily="18" charset="0"/>
                        </a:rPr>
                        <m:t> </m:t>
                      </m:r>
                      <m:r>
                        <a:rPr lang="en-US" altLang="zh-CN" b="0" i="1" smtClean="0">
                          <a:latin typeface="Cambria Math" panose="02040503050406030204" pitchFamily="18" charset="0"/>
                        </a:rPr>
                        <m:t>𝑡𝑎𝑏𝑙𝑒</m:t>
                      </m:r>
                      <m:r>
                        <a:rPr lang="en-US" altLang="zh-CN" b="0" i="1" smtClean="0">
                          <a:latin typeface="Cambria Math" panose="02040503050406030204" pitchFamily="18" charset="0"/>
                        </a:rPr>
                        <m:t> </m:t>
                      </m:r>
                      <m:r>
                        <a:rPr lang="en-US" altLang="zh-CN" b="0" i="1" smtClean="0">
                          <a:latin typeface="Cambria Math" panose="02040503050406030204" pitchFamily="18" charset="0"/>
                        </a:rPr>
                        <m:t>𝑒𝑛𝑡𝑟𝑖𝑒𝑠</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2</m:t>
                          </m:r>
                        </m:e>
                        <m:sup>
                          <m:r>
                            <a:rPr lang="en-US" altLang="zh-CN" b="0" i="1" smtClean="0">
                              <a:latin typeface="Cambria Math" panose="02040503050406030204" pitchFamily="18" charset="0"/>
                              <a:ea typeface="Cambria Math" panose="02040503050406030204" pitchFamily="18" charset="0"/>
                            </a:rPr>
                            <m:t>2</m:t>
                          </m:r>
                        </m:sup>
                      </m:sSup>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𝐵𝑦𝑡𝑒𝑠</m:t>
                          </m:r>
                        </m:num>
                        <m:den>
                          <m:r>
                            <a:rPr lang="en-US" altLang="zh-CN" b="0" i="1" smtClean="0">
                              <a:latin typeface="Cambria Math" panose="02040503050406030204" pitchFamily="18" charset="0"/>
                              <a:ea typeface="Cambria Math" panose="02040503050406030204" pitchFamily="18" charset="0"/>
                            </a:rPr>
                            <m:t>𝑝𝑎𝑔𝑒</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𝑡𝑎𝑏𝑙𝑒</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𝑒𝑛𝑡𝑟𝑖𝑒𝑠</m:t>
                          </m:r>
                        </m:den>
                      </m:f>
                      <m:r>
                        <a:rPr lang="en-US" altLang="zh-CN" b="0" i="1" smtClean="0">
                          <a:latin typeface="Cambria Math" panose="02040503050406030204" pitchFamily="18" charset="0"/>
                          <a:ea typeface="Cambria Math" panose="02040503050406030204" pitchFamily="18" charset="0"/>
                        </a:rPr>
                        <m:t>=4 </m:t>
                      </m:r>
                      <m:r>
                        <a:rPr lang="en-US" altLang="zh-CN" b="0" i="1" smtClean="0">
                          <a:latin typeface="Cambria Math" panose="02040503050406030204" pitchFamily="18" charset="0"/>
                          <a:ea typeface="Cambria Math" panose="02040503050406030204" pitchFamily="18" charset="0"/>
                        </a:rPr>
                        <m:t>𝑀𝑖𝐵</m:t>
                      </m:r>
                    </m:oMath>
                  </m:oMathPara>
                </a14:m>
                <a:endParaRPr lang="zh-CN" altLang="en-US" dirty="0"/>
              </a:p>
            </p:txBody>
          </p:sp>
        </mc:Choice>
        <mc:Fallback xmlns="">
          <p:sp>
            <p:nvSpPr>
              <p:cNvPr id="12" name="文本框 11">
                <a:extLst>
                  <a:ext uri="{FF2B5EF4-FFF2-40B4-BE49-F238E27FC236}">
                    <a16:creationId xmlns:a16="http://schemas.microsoft.com/office/drawing/2014/main" id="{F447786C-AC41-4255-B923-ADC1DB51020C}"/>
                  </a:ext>
                </a:extLst>
              </p:cNvPr>
              <p:cNvSpPr txBox="1">
                <a:spLocks noRot="1" noChangeAspect="1" noMove="1" noResize="1" noEditPoints="1" noAdjustHandles="1" noChangeArrowheads="1" noChangeShapeType="1" noTextEdit="1"/>
              </p:cNvSpPr>
              <p:nvPr/>
            </p:nvSpPr>
            <p:spPr>
              <a:xfrm>
                <a:off x="2698811" y="5466243"/>
                <a:ext cx="7944547" cy="567143"/>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286828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C60CDDA2-BCCB-4F39-A53A-6AC6D8401950}"/>
              </a:ext>
            </a:extLst>
          </p:cNvPr>
          <p:cNvSpPr txBox="1"/>
          <p:nvPr/>
        </p:nvSpPr>
        <p:spPr>
          <a:xfrm>
            <a:off x="256674" y="192759"/>
            <a:ext cx="3515557"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第十三个知识点：</a:t>
            </a:r>
            <a:endParaRPr lang="en-US" altLang="zh-CN" sz="2400" dirty="0">
              <a:latin typeface="宋体" panose="02010600030101010101" pitchFamily="2" charset="-122"/>
              <a:ea typeface="宋体" panose="02010600030101010101" pitchFamily="2" charset="-122"/>
            </a:endParaRPr>
          </a:p>
        </p:txBody>
      </p:sp>
      <p:sp>
        <p:nvSpPr>
          <p:cNvPr id="18" name="文本框 17">
            <a:extLst>
              <a:ext uri="{FF2B5EF4-FFF2-40B4-BE49-F238E27FC236}">
                <a16:creationId xmlns:a16="http://schemas.microsoft.com/office/drawing/2014/main" id="{56642957-25F2-43AD-B46D-1FC94B67784E}"/>
              </a:ext>
            </a:extLst>
          </p:cNvPr>
          <p:cNvSpPr txBox="1"/>
          <p:nvPr/>
        </p:nvSpPr>
        <p:spPr>
          <a:xfrm>
            <a:off x="825622" y="861133"/>
            <a:ext cx="8305125" cy="523220"/>
          </a:xfrm>
          <a:prstGeom prst="rect">
            <a:avLst/>
          </a:prstGeom>
          <a:noFill/>
        </p:spPr>
        <p:txBody>
          <a:bodyPr wrap="square" rtlCol="0">
            <a:spAutoFit/>
          </a:bodyPr>
          <a:lstStyle/>
          <a:p>
            <a:r>
              <a:rPr lang="en-US" altLang="zh-CN" sz="2800" dirty="0">
                <a:latin typeface="Calibri" panose="020F0502020204030204" pitchFamily="34" charset="0"/>
                <a:cs typeface="Calibri" panose="020F0502020204030204" pitchFamily="34" charset="0"/>
              </a:rPr>
              <a:t>Translation-lookaside buffer (TLB)</a:t>
            </a:r>
            <a:endParaRPr lang="zh-CN" altLang="en-US" sz="2800" dirty="0">
              <a:latin typeface="Calibri" panose="020F0502020204030204" pitchFamily="34" charset="0"/>
              <a:cs typeface="Calibri" panose="020F0502020204030204" pitchFamily="34" charset="0"/>
            </a:endParaRPr>
          </a:p>
        </p:txBody>
      </p:sp>
      <p:sp>
        <p:nvSpPr>
          <p:cNvPr id="2" name="矩形 1">
            <a:extLst>
              <a:ext uri="{FF2B5EF4-FFF2-40B4-BE49-F238E27FC236}">
                <a16:creationId xmlns:a16="http://schemas.microsoft.com/office/drawing/2014/main" id="{D3530500-7280-41C5-8CEA-BB4A9A6A3289}"/>
              </a:ext>
            </a:extLst>
          </p:cNvPr>
          <p:cNvSpPr/>
          <p:nvPr/>
        </p:nvSpPr>
        <p:spPr>
          <a:xfrm>
            <a:off x="1236956" y="1591062"/>
            <a:ext cx="9123285" cy="1015663"/>
          </a:xfrm>
          <a:prstGeom prst="rect">
            <a:avLst/>
          </a:prstGeom>
        </p:spPr>
        <p:txBody>
          <a:bodyPr wrap="square">
            <a:spAutoFit/>
          </a:bodyPr>
          <a:lstStyle/>
          <a:p>
            <a:r>
              <a:rPr lang="zh-CN" altLang="en-US" sz="2000" dirty="0">
                <a:latin typeface="Calibri" panose="020F0502020204030204" pitchFamily="34" charset="0"/>
                <a:cs typeface="Calibri" panose="020F0502020204030204" pitchFamily="34" charset="0"/>
              </a:rPr>
              <a:t>Since the page tables are stored in main memory, every memory access by a program can take at least twice as long: </a:t>
            </a:r>
            <a:r>
              <a:rPr lang="zh-CN" altLang="en-US" sz="2000" i="1" dirty="0">
                <a:latin typeface="Calibri" panose="020F0502020204030204" pitchFamily="34" charset="0"/>
                <a:cs typeface="Calibri" panose="020F0502020204030204" pitchFamily="34" charset="0"/>
              </a:rPr>
              <a:t>one memory access to obtain the physical address </a:t>
            </a:r>
            <a:r>
              <a:rPr lang="zh-CN" altLang="en-US" sz="2000" dirty="0">
                <a:latin typeface="Calibri" panose="020F0502020204030204" pitchFamily="34" charset="0"/>
                <a:cs typeface="Calibri" panose="020F0502020204030204" pitchFamily="34" charset="0"/>
              </a:rPr>
              <a:t>and </a:t>
            </a:r>
            <a:r>
              <a:rPr lang="zh-CN" altLang="en-US" sz="2000" i="1" dirty="0">
                <a:latin typeface="Calibri" panose="020F0502020204030204" pitchFamily="34" charset="0"/>
                <a:cs typeface="Calibri" panose="020F0502020204030204" pitchFamily="34" charset="0"/>
              </a:rPr>
              <a:t>a second access to get the data</a:t>
            </a:r>
            <a:r>
              <a:rPr lang="zh-CN" altLang="en-US" sz="2000" dirty="0">
                <a:latin typeface="Calibri" panose="020F0502020204030204" pitchFamily="34" charset="0"/>
                <a:cs typeface="Calibri" panose="020F0502020204030204" pitchFamily="34" charset="0"/>
              </a:rPr>
              <a:t>. </a:t>
            </a:r>
          </a:p>
        </p:txBody>
      </p:sp>
      <p:sp>
        <p:nvSpPr>
          <p:cNvPr id="5" name="矩形 4">
            <a:extLst>
              <a:ext uri="{FF2B5EF4-FFF2-40B4-BE49-F238E27FC236}">
                <a16:creationId xmlns:a16="http://schemas.microsoft.com/office/drawing/2014/main" id="{578A6C0C-D4F4-4A94-A86E-D2047CB4FA2B}"/>
              </a:ext>
            </a:extLst>
          </p:cNvPr>
          <p:cNvSpPr/>
          <p:nvPr/>
        </p:nvSpPr>
        <p:spPr>
          <a:xfrm>
            <a:off x="1236956" y="3151879"/>
            <a:ext cx="10330648" cy="707886"/>
          </a:xfrm>
          <a:prstGeom prst="rect">
            <a:avLst/>
          </a:prstGeom>
        </p:spPr>
        <p:txBody>
          <a:bodyPr wrap="square">
            <a:spAutoFit/>
          </a:bodyPr>
          <a:lstStyle/>
          <a:p>
            <a:r>
              <a:rPr lang="en-US" altLang="zh-CN" sz="2000" i="1" dirty="0">
                <a:latin typeface="Calibri" panose="020F0502020204030204" pitchFamily="34" charset="0"/>
                <a:cs typeface="Calibri" panose="020F0502020204030204" pitchFamily="34" charset="0"/>
              </a:rPr>
              <a:t>M</a:t>
            </a:r>
            <a:r>
              <a:rPr lang="zh-CN" altLang="en-US" sz="2000" i="1" dirty="0">
                <a:latin typeface="Calibri" panose="020F0502020204030204" pitchFamily="34" charset="0"/>
                <a:cs typeface="Calibri" panose="020F0502020204030204" pitchFamily="34" charset="0"/>
              </a:rPr>
              <a:t>odern processors include a special cache that keeps track of recently used translations. T</a:t>
            </a:r>
            <a:r>
              <a:rPr lang="en-US" altLang="zh-CN" sz="2000" i="1" dirty="0">
                <a:latin typeface="Calibri" panose="020F0502020204030204" pitchFamily="34" charset="0"/>
                <a:cs typeface="Calibri" panose="020F0502020204030204" pitchFamily="34" charset="0"/>
              </a:rPr>
              <a:t>h</a:t>
            </a:r>
            <a:r>
              <a:rPr lang="zh-CN" altLang="en-US" sz="2000" i="1" dirty="0">
                <a:latin typeface="Calibri" panose="020F0502020204030204" pitchFamily="34" charset="0"/>
                <a:cs typeface="Calibri" panose="020F0502020204030204" pitchFamily="34" charset="0"/>
              </a:rPr>
              <a:t>is special address translation cache is traditionally referred to as a translation-lookaside bufer (TLB)</a:t>
            </a:r>
          </a:p>
        </p:txBody>
      </p:sp>
      <p:pic>
        <p:nvPicPr>
          <p:cNvPr id="6" name="图片 5">
            <a:extLst>
              <a:ext uri="{FF2B5EF4-FFF2-40B4-BE49-F238E27FC236}">
                <a16:creationId xmlns:a16="http://schemas.microsoft.com/office/drawing/2014/main" id="{5C72CDFE-CF46-423E-AA02-F2A0DFB02A04}"/>
              </a:ext>
            </a:extLst>
          </p:cNvPr>
          <p:cNvPicPr>
            <a:picLocks noChangeAspect="1"/>
          </p:cNvPicPr>
          <p:nvPr/>
        </p:nvPicPr>
        <p:blipFill>
          <a:blip r:embed="rId2"/>
          <a:stretch>
            <a:fillRect/>
          </a:stretch>
        </p:blipFill>
        <p:spPr>
          <a:xfrm>
            <a:off x="3649735" y="4029459"/>
            <a:ext cx="4660831" cy="2474957"/>
          </a:xfrm>
          <a:prstGeom prst="rect">
            <a:avLst/>
          </a:prstGeom>
        </p:spPr>
      </p:pic>
    </p:spTree>
    <p:extLst>
      <p:ext uri="{BB962C8B-B14F-4D97-AF65-F5344CB8AC3E}">
        <p14:creationId xmlns:p14="http://schemas.microsoft.com/office/powerpoint/2010/main" val="31793456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C60CDDA2-BCCB-4F39-A53A-6AC6D8401950}"/>
              </a:ext>
            </a:extLst>
          </p:cNvPr>
          <p:cNvSpPr txBox="1"/>
          <p:nvPr/>
        </p:nvSpPr>
        <p:spPr>
          <a:xfrm>
            <a:off x="256674" y="192759"/>
            <a:ext cx="3515557"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第十三个知识点：</a:t>
            </a:r>
            <a:endParaRPr lang="en-US" altLang="zh-CN" sz="2400" dirty="0">
              <a:latin typeface="宋体" panose="02010600030101010101" pitchFamily="2" charset="-122"/>
              <a:ea typeface="宋体" panose="02010600030101010101" pitchFamily="2" charset="-122"/>
            </a:endParaRPr>
          </a:p>
        </p:txBody>
      </p:sp>
      <p:sp>
        <p:nvSpPr>
          <p:cNvPr id="18" name="文本框 17">
            <a:extLst>
              <a:ext uri="{FF2B5EF4-FFF2-40B4-BE49-F238E27FC236}">
                <a16:creationId xmlns:a16="http://schemas.microsoft.com/office/drawing/2014/main" id="{56642957-25F2-43AD-B46D-1FC94B67784E}"/>
              </a:ext>
            </a:extLst>
          </p:cNvPr>
          <p:cNvSpPr txBox="1"/>
          <p:nvPr/>
        </p:nvSpPr>
        <p:spPr>
          <a:xfrm>
            <a:off x="825622" y="861133"/>
            <a:ext cx="8305125" cy="523220"/>
          </a:xfrm>
          <a:prstGeom prst="rect">
            <a:avLst/>
          </a:prstGeom>
          <a:noFill/>
        </p:spPr>
        <p:txBody>
          <a:bodyPr wrap="square" rtlCol="0">
            <a:spAutoFit/>
          </a:bodyPr>
          <a:lstStyle/>
          <a:p>
            <a:r>
              <a:rPr lang="en-US" altLang="zh-CN" sz="2800" dirty="0">
                <a:latin typeface="Calibri" panose="020F0502020204030204" pitchFamily="34" charset="0"/>
                <a:cs typeface="Calibri" panose="020F0502020204030204" pitchFamily="34" charset="0"/>
              </a:rPr>
              <a:t>Translation-lookaside buffer (TLB)</a:t>
            </a:r>
            <a:endParaRPr lang="zh-CN" altLang="en-US" sz="2800" dirty="0">
              <a:latin typeface="Calibri" panose="020F0502020204030204" pitchFamily="34" charset="0"/>
              <a:cs typeface="Calibri" panose="020F0502020204030204" pitchFamily="34" charset="0"/>
            </a:endParaRPr>
          </a:p>
        </p:txBody>
      </p:sp>
      <p:pic>
        <p:nvPicPr>
          <p:cNvPr id="3" name="图片 2">
            <a:extLst>
              <a:ext uri="{FF2B5EF4-FFF2-40B4-BE49-F238E27FC236}">
                <a16:creationId xmlns:a16="http://schemas.microsoft.com/office/drawing/2014/main" id="{56356D35-EA8F-43AF-B863-0863EF1F10A6}"/>
              </a:ext>
            </a:extLst>
          </p:cNvPr>
          <p:cNvPicPr>
            <a:picLocks noChangeAspect="1"/>
          </p:cNvPicPr>
          <p:nvPr/>
        </p:nvPicPr>
        <p:blipFill>
          <a:blip r:embed="rId2"/>
          <a:stretch>
            <a:fillRect/>
          </a:stretch>
        </p:blipFill>
        <p:spPr>
          <a:xfrm>
            <a:off x="2993518" y="1586738"/>
            <a:ext cx="6136450" cy="4330856"/>
          </a:xfrm>
          <a:prstGeom prst="rect">
            <a:avLst/>
          </a:prstGeom>
        </p:spPr>
      </p:pic>
      <p:sp>
        <p:nvSpPr>
          <p:cNvPr id="4" name="矩形 3">
            <a:extLst>
              <a:ext uri="{FF2B5EF4-FFF2-40B4-BE49-F238E27FC236}">
                <a16:creationId xmlns:a16="http://schemas.microsoft.com/office/drawing/2014/main" id="{33A82718-E41C-444B-8587-342B146C6517}"/>
              </a:ext>
            </a:extLst>
          </p:cNvPr>
          <p:cNvSpPr/>
          <p:nvPr/>
        </p:nvSpPr>
        <p:spPr>
          <a:xfrm>
            <a:off x="2993518" y="6119979"/>
            <a:ext cx="6096000" cy="646331"/>
          </a:xfrm>
          <a:prstGeom prst="rect">
            <a:avLst/>
          </a:prstGeom>
        </p:spPr>
        <p:txBody>
          <a:bodyPr>
            <a:spAutoFit/>
          </a:bodyPr>
          <a:lstStyle/>
          <a:p>
            <a:pPr algn="ctr"/>
            <a:r>
              <a:rPr lang="zh-CN" altLang="en-US" dirty="0">
                <a:latin typeface="Calibri" panose="020F0502020204030204" pitchFamily="34" charset="0"/>
                <a:cs typeface="Calibri" panose="020F0502020204030204" pitchFamily="34" charset="0"/>
              </a:rPr>
              <a:t>The TLB acts as a cache of the page table for the entries that map to physical pages only. </a:t>
            </a:r>
          </a:p>
        </p:txBody>
      </p:sp>
    </p:spTree>
    <p:extLst>
      <p:ext uri="{BB962C8B-B14F-4D97-AF65-F5344CB8AC3E}">
        <p14:creationId xmlns:p14="http://schemas.microsoft.com/office/powerpoint/2010/main" val="902111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C60CDDA2-BCCB-4F39-A53A-6AC6D8401950}"/>
              </a:ext>
            </a:extLst>
          </p:cNvPr>
          <p:cNvSpPr txBox="1"/>
          <p:nvPr/>
        </p:nvSpPr>
        <p:spPr>
          <a:xfrm>
            <a:off x="256674" y="192759"/>
            <a:ext cx="3515557"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第十三个知识点：</a:t>
            </a:r>
            <a:endParaRPr lang="en-US" altLang="zh-CN" sz="2400" dirty="0">
              <a:latin typeface="宋体" panose="02010600030101010101" pitchFamily="2" charset="-122"/>
              <a:ea typeface="宋体" panose="02010600030101010101" pitchFamily="2" charset="-122"/>
            </a:endParaRPr>
          </a:p>
        </p:txBody>
      </p:sp>
      <p:sp>
        <p:nvSpPr>
          <p:cNvPr id="18" name="文本框 17">
            <a:extLst>
              <a:ext uri="{FF2B5EF4-FFF2-40B4-BE49-F238E27FC236}">
                <a16:creationId xmlns:a16="http://schemas.microsoft.com/office/drawing/2014/main" id="{56642957-25F2-43AD-B46D-1FC94B67784E}"/>
              </a:ext>
            </a:extLst>
          </p:cNvPr>
          <p:cNvSpPr txBox="1"/>
          <p:nvPr/>
        </p:nvSpPr>
        <p:spPr>
          <a:xfrm>
            <a:off x="825622" y="861133"/>
            <a:ext cx="8305125" cy="523220"/>
          </a:xfrm>
          <a:prstGeom prst="rect">
            <a:avLst/>
          </a:prstGeom>
          <a:noFill/>
        </p:spPr>
        <p:txBody>
          <a:bodyPr wrap="square" rtlCol="0">
            <a:spAutoFit/>
          </a:bodyPr>
          <a:lstStyle/>
          <a:p>
            <a:r>
              <a:rPr lang="en-US" altLang="zh-CN" sz="2800" dirty="0">
                <a:latin typeface="Calibri" panose="020F0502020204030204" pitchFamily="34" charset="0"/>
                <a:cs typeface="Calibri" panose="020F0502020204030204" pitchFamily="34" charset="0"/>
              </a:rPr>
              <a:t>Translation-lookaside buffer (TLB)</a:t>
            </a:r>
            <a:endParaRPr lang="zh-CN" altLang="en-US" sz="2800" dirty="0">
              <a:latin typeface="Calibri" panose="020F0502020204030204" pitchFamily="34" charset="0"/>
              <a:cs typeface="Calibri" panose="020F0502020204030204" pitchFamily="34" charset="0"/>
            </a:endParaRPr>
          </a:p>
        </p:txBody>
      </p:sp>
      <p:pic>
        <p:nvPicPr>
          <p:cNvPr id="6" name="Content Placeholder 3" descr="Fig08_07.gif">
            <a:extLst>
              <a:ext uri="{FF2B5EF4-FFF2-40B4-BE49-F238E27FC236}">
                <a16:creationId xmlns:a16="http://schemas.microsoft.com/office/drawing/2014/main" id="{F0D029B3-1F23-4986-A899-5EA88C1FE399}"/>
              </a:ext>
            </a:extLst>
          </p:cNvPr>
          <p:cNvPicPr>
            <a:picLocks noChangeAspect="1"/>
          </p:cNvPicPr>
          <p:nvPr/>
        </p:nvPicPr>
        <p:blipFill>
          <a:blip r:embed="rId2" cstate="print"/>
          <a:stretch>
            <a:fillRect/>
          </a:stretch>
        </p:blipFill>
        <p:spPr>
          <a:xfrm>
            <a:off x="3238161" y="1384353"/>
            <a:ext cx="6482888" cy="4750459"/>
          </a:xfrm>
          <a:prstGeom prst="rect">
            <a:avLst/>
          </a:prstGeom>
        </p:spPr>
      </p:pic>
    </p:spTree>
    <p:extLst>
      <p:ext uri="{BB962C8B-B14F-4D97-AF65-F5344CB8AC3E}">
        <p14:creationId xmlns:p14="http://schemas.microsoft.com/office/powerpoint/2010/main" val="8376120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C60CDDA2-BCCB-4F39-A53A-6AC6D8401950}"/>
              </a:ext>
            </a:extLst>
          </p:cNvPr>
          <p:cNvSpPr txBox="1"/>
          <p:nvPr/>
        </p:nvSpPr>
        <p:spPr>
          <a:xfrm>
            <a:off x="256674" y="192759"/>
            <a:ext cx="3515557"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第十四个知识点：</a:t>
            </a:r>
            <a:endParaRPr lang="en-US" altLang="zh-CN" sz="2400" dirty="0">
              <a:latin typeface="宋体" panose="02010600030101010101" pitchFamily="2" charset="-122"/>
              <a:ea typeface="宋体" panose="02010600030101010101" pitchFamily="2" charset="-122"/>
            </a:endParaRPr>
          </a:p>
        </p:txBody>
      </p:sp>
      <p:sp>
        <p:nvSpPr>
          <p:cNvPr id="18" name="文本框 17">
            <a:extLst>
              <a:ext uri="{FF2B5EF4-FFF2-40B4-BE49-F238E27FC236}">
                <a16:creationId xmlns:a16="http://schemas.microsoft.com/office/drawing/2014/main" id="{56642957-25F2-43AD-B46D-1FC94B67784E}"/>
              </a:ext>
            </a:extLst>
          </p:cNvPr>
          <p:cNvSpPr txBox="1"/>
          <p:nvPr/>
        </p:nvSpPr>
        <p:spPr>
          <a:xfrm>
            <a:off x="825622" y="861133"/>
            <a:ext cx="8305125" cy="523220"/>
          </a:xfrm>
          <a:prstGeom prst="rect">
            <a:avLst/>
          </a:prstGeom>
          <a:noFill/>
        </p:spPr>
        <p:txBody>
          <a:bodyPr wrap="square" rtlCol="0">
            <a:spAutoFit/>
          </a:bodyPr>
          <a:lstStyle/>
          <a:p>
            <a:r>
              <a:rPr lang="en-US" altLang="zh-CN" sz="2800" dirty="0">
                <a:latin typeface="Calibri" panose="020F0502020204030204" pitchFamily="34" charset="0"/>
                <a:cs typeface="Calibri" panose="020F0502020204030204" pitchFamily="34" charset="0"/>
              </a:rPr>
              <a:t>Different kind of cache</a:t>
            </a:r>
            <a:endParaRPr lang="zh-CN" altLang="en-US" sz="2800" dirty="0">
              <a:latin typeface="Calibri" panose="020F0502020204030204" pitchFamily="34" charset="0"/>
              <a:cs typeface="Calibri" panose="020F0502020204030204" pitchFamily="34" charset="0"/>
            </a:endParaRPr>
          </a:p>
        </p:txBody>
      </p:sp>
      <p:pic>
        <p:nvPicPr>
          <p:cNvPr id="2" name="图片 1">
            <a:extLst>
              <a:ext uri="{FF2B5EF4-FFF2-40B4-BE49-F238E27FC236}">
                <a16:creationId xmlns:a16="http://schemas.microsoft.com/office/drawing/2014/main" id="{FE438C43-A9AF-4960-AECA-3F3A597BD894}"/>
              </a:ext>
            </a:extLst>
          </p:cNvPr>
          <p:cNvPicPr>
            <a:picLocks noChangeAspect="1"/>
          </p:cNvPicPr>
          <p:nvPr/>
        </p:nvPicPr>
        <p:blipFill>
          <a:blip r:embed="rId2"/>
          <a:stretch>
            <a:fillRect/>
          </a:stretch>
        </p:blipFill>
        <p:spPr>
          <a:xfrm>
            <a:off x="2563824" y="2750250"/>
            <a:ext cx="7064352" cy="2049958"/>
          </a:xfrm>
          <a:prstGeom prst="rect">
            <a:avLst/>
          </a:prstGeom>
        </p:spPr>
      </p:pic>
    </p:spTree>
    <p:extLst>
      <p:ext uri="{BB962C8B-B14F-4D97-AF65-F5344CB8AC3E}">
        <p14:creationId xmlns:p14="http://schemas.microsoft.com/office/powerpoint/2010/main" val="26046891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C60CDDA2-BCCB-4F39-A53A-6AC6D8401950}"/>
              </a:ext>
            </a:extLst>
          </p:cNvPr>
          <p:cNvSpPr txBox="1"/>
          <p:nvPr/>
        </p:nvSpPr>
        <p:spPr>
          <a:xfrm>
            <a:off x="256674" y="192759"/>
            <a:ext cx="3515557"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第十五个知识点：</a:t>
            </a:r>
            <a:endParaRPr lang="en-US" altLang="zh-CN" sz="2400" dirty="0">
              <a:latin typeface="宋体" panose="02010600030101010101" pitchFamily="2" charset="-122"/>
              <a:ea typeface="宋体" panose="02010600030101010101" pitchFamily="2" charset="-122"/>
            </a:endParaRPr>
          </a:p>
        </p:txBody>
      </p:sp>
      <p:sp>
        <p:nvSpPr>
          <p:cNvPr id="18" name="文本框 17">
            <a:extLst>
              <a:ext uri="{FF2B5EF4-FFF2-40B4-BE49-F238E27FC236}">
                <a16:creationId xmlns:a16="http://schemas.microsoft.com/office/drawing/2014/main" id="{56642957-25F2-43AD-B46D-1FC94B67784E}"/>
              </a:ext>
            </a:extLst>
          </p:cNvPr>
          <p:cNvSpPr txBox="1"/>
          <p:nvPr/>
        </p:nvSpPr>
        <p:spPr>
          <a:xfrm>
            <a:off x="825622" y="861133"/>
            <a:ext cx="8305125" cy="523220"/>
          </a:xfrm>
          <a:prstGeom prst="rect">
            <a:avLst/>
          </a:prstGeom>
          <a:noFill/>
        </p:spPr>
        <p:txBody>
          <a:bodyPr wrap="square" rtlCol="0">
            <a:spAutoFit/>
          </a:bodyPr>
          <a:lstStyle/>
          <a:p>
            <a:r>
              <a:rPr lang="en-US" altLang="zh-CN" sz="2800" dirty="0">
                <a:latin typeface="Calibri" panose="020F0502020204030204" pitchFamily="34" charset="0"/>
                <a:cs typeface="Calibri" panose="020F0502020204030204" pitchFamily="34" charset="0"/>
              </a:rPr>
              <a:t>Memory Hierarchy</a:t>
            </a:r>
            <a:endParaRPr lang="zh-CN" altLang="en-US" sz="2800" dirty="0">
              <a:latin typeface="Calibri" panose="020F0502020204030204" pitchFamily="34" charset="0"/>
              <a:cs typeface="Calibri" panose="020F0502020204030204" pitchFamily="34" charset="0"/>
            </a:endParaRPr>
          </a:p>
        </p:txBody>
      </p:sp>
      <p:sp>
        <p:nvSpPr>
          <p:cNvPr id="3" name="矩形 2">
            <a:extLst>
              <a:ext uri="{FF2B5EF4-FFF2-40B4-BE49-F238E27FC236}">
                <a16:creationId xmlns:a16="http://schemas.microsoft.com/office/drawing/2014/main" id="{E48E9AEB-6591-4E67-85D9-A4155B3C7A6D}"/>
              </a:ext>
            </a:extLst>
          </p:cNvPr>
          <p:cNvSpPr/>
          <p:nvPr/>
        </p:nvSpPr>
        <p:spPr>
          <a:xfrm>
            <a:off x="825622" y="1864713"/>
            <a:ext cx="3071675" cy="1200329"/>
          </a:xfrm>
          <a:prstGeom prst="rect">
            <a:avLst/>
          </a:prstGeom>
        </p:spPr>
        <p:txBody>
          <a:bodyPr wrap="square">
            <a:spAutoFit/>
          </a:bodyPr>
          <a:lstStyle/>
          <a:p>
            <a:r>
              <a:rPr lang="en-US" altLang="zh-CN" sz="1100" dirty="0">
                <a:solidFill>
                  <a:srgbClr val="0039A6"/>
                </a:solidFill>
                <a:latin typeface="Wingdings-Regular"/>
              </a:rPr>
              <a:t> </a:t>
            </a:r>
            <a:r>
              <a:rPr lang="en-US" altLang="zh-CN" dirty="0">
                <a:solidFill>
                  <a:srgbClr val="000000"/>
                </a:solidFill>
                <a:latin typeface="Calibri" panose="020F0502020204030204" pitchFamily="34" charset="0"/>
              </a:rPr>
              <a:t>Block placement</a:t>
            </a:r>
            <a:br>
              <a:rPr lang="en-US" altLang="zh-CN" dirty="0">
                <a:solidFill>
                  <a:srgbClr val="000000"/>
                </a:solidFill>
                <a:latin typeface="Calibri" panose="020F0502020204030204" pitchFamily="34" charset="0"/>
              </a:rPr>
            </a:br>
            <a:r>
              <a:rPr lang="en-US" altLang="zh-CN" sz="1100" dirty="0">
                <a:solidFill>
                  <a:srgbClr val="0039A6"/>
                </a:solidFill>
                <a:latin typeface="Wingdings-Regular"/>
              </a:rPr>
              <a:t> </a:t>
            </a:r>
            <a:r>
              <a:rPr lang="en-US" altLang="zh-CN" dirty="0">
                <a:solidFill>
                  <a:srgbClr val="000000"/>
                </a:solidFill>
                <a:latin typeface="Calibri" panose="020F0502020204030204" pitchFamily="34" charset="0"/>
              </a:rPr>
              <a:t>Finding a block</a:t>
            </a:r>
            <a:br>
              <a:rPr lang="en-US" altLang="zh-CN" dirty="0">
                <a:solidFill>
                  <a:srgbClr val="000000"/>
                </a:solidFill>
                <a:latin typeface="Calibri" panose="020F0502020204030204" pitchFamily="34" charset="0"/>
              </a:rPr>
            </a:br>
            <a:r>
              <a:rPr lang="en-US" altLang="zh-CN" sz="1100" dirty="0">
                <a:solidFill>
                  <a:srgbClr val="0039A6"/>
                </a:solidFill>
                <a:latin typeface="Wingdings-Regular"/>
              </a:rPr>
              <a:t> </a:t>
            </a:r>
            <a:r>
              <a:rPr lang="en-US" altLang="zh-CN" dirty="0">
                <a:solidFill>
                  <a:srgbClr val="000000"/>
                </a:solidFill>
                <a:latin typeface="Calibri" panose="020F0502020204030204" pitchFamily="34" charset="0"/>
              </a:rPr>
              <a:t>Replacement on a miss</a:t>
            </a:r>
            <a:br>
              <a:rPr lang="en-US" altLang="zh-CN" dirty="0">
                <a:solidFill>
                  <a:srgbClr val="000000"/>
                </a:solidFill>
                <a:latin typeface="Calibri" panose="020F0502020204030204" pitchFamily="34" charset="0"/>
              </a:rPr>
            </a:br>
            <a:r>
              <a:rPr lang="en-US" altLang="zh-CN" sz="1100" dirty="0">
                <a:solidFill>
                  <a:srgbClr val="0039A6"/>
                </a:solidFill>
                <a:latin typeface="Wingdings-Regular"/>
              </a:rPr>
              <a:t> </a:t>
            </a:r>
            <a:r>
              <a:rPr lang="en-US" altLang="zh-CN" dirty="0">
                <a:solidFill>
                  <a:srgbClr val="000000"/>
                </a:solidFill>
                <a:latin typeface="Calibri" panose="020F0502020204030204" pitchFamily="34" charset="0"/>
              </a:rPr>
              <a:t>Write policy</a:t>
            </a:r>
            <a:r>
              <a:rPr lang="en-US" altLang="zh-CN" dirty="0"/>
              <a:t> </a:t>
            </a:r>
            <a:endParaRPr lang="zh-CN" altLang="en-US" dirty="0"/>
          </a:p>
        </p:txBody>
      </p:sp>
      <p:sp>
        <p:nvSpPr>
          <p:cNvPr id="4" name="矩形 3">
            <a:extLst>
              <a:ext uri="{FF2B5EF4-FFF2-40B4-BE49-F238E27FC236}">
                <a16:creationId xmlns:a16="http://schemas.microsoft.com/office/drawing/2014/main" id="{31D60902-1D35-4852-97F5-3A04EDECE351}"/>
              </a:ext>
            </a:extLst>
          </p:cNvPr>
          <p:cNvSpPr/>
          <p:nvPr/>
        </p:nvSpPr>
        <p:spPr>
          <a:xfrm>
            <a:off x="1218421" y="4677183"/>
            <a:ext cx="2553810" cy="461665"/>
          </a:xfrm>
          <a:prstGeom prst="rect">
            <a:avLst/>
          </a:prstGeom>
        </p:spPr>
        <p:txBody>
          <a:bodyPr wrap="square">
            <a:spAutoFit/>
          </a:bodyPr>
          <a:lstStyle/>
          <a:p>
            <a:r>
              <a:rPr lang="en-US" altLang="zh-CN" sz="2400" dirty="0">
                <a:latin typeface="Calibri" panose="020F0502020204030204" pitchFamily="34" charset="0"/>
                <a:cs typeface="Calibri" panose="020F0502020204030204" pitchFamily="34" charset="0"/>
              </a:rPr>
              <a:t>Block Placement </a:t>
            </a:r>
            <a:endParaRPr lang="zh-CN" altLang="en-US" sz="2400" dirty="0">
              <a:latin typeface="Calibri" panose="020F0502020204030204" pitchFamily="34" charset="0"/>
              <a:cs typeface="Calibri" panose="020F0502020204030204" pitchFamily="34" charset="0"/>
            </a:endParaRPr>
          </a:p>
        </p:txBody>
      </p:sp>
      <p:sp>
        <p:nvSpPr>
          <p:cNvPr id="5" name="左大括号 4">
            <a:extLst>
              <a:ext uri="{FF2B5EF4-FFF2-40B4-BE49-F238E27FC236}">
                <a16:creationId xmlns:a16="http://schemas.microsoft.com/office/drawing/2014/main" id="{BB4EB934-C985-4DE2-968F-E237035AD71C}"/>
              </a:ext>
            </a:extLst>
          </p:cNvPr>
          <p:cNvSpPr/>
          <p:nvPr/>
        </p:nvSpPr>
        <p:spPr>
          <a:xfrm>
            <a:off x="3701989" y="3351093"/>
            <a:ext cx="585926" cy="311384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B3192B18-1199-45BC-AB10-FD2670C14C30}"/>
              </a:ext>
            </a:extLst>
          </p:cNvPr>
          <p:cNvSpPr/>
          <p:nvPr/>
        </p:nvSpPr>
        <p:spPr>
          <a:xfrm>
            <a:off x="4662956" y="3120260"/>
            <a:ext cx="5280033" cy="461665"/>
          </a:xfrm>
          <a:prstGeom prst="rect">
            <a:avLst/>
          </a:prstGeom>
        </p:spPr>
        <p:txBody>
          <a:bodyPr wrap="square">
            <a:spAutoFit/>
          </a:bodyPr>
          <a:lstStyle/>
          <a:p>
            <a:r>
              <a:rPr lang="en-US" altLang="zh-CN" sz="2400" dirty="0">
                <a:latin typeface="Calibri" panose="020F0502020204030204" pitchFamily="34" charset="0"/>
                <a:cs typeface="Calibri" panose="020F0502020204030204" pitchFamily="34" charset="0"/>
              </a:rPr>
              <a:t>Direct mapped(one choice for placement)</a:t>
            </a:r>
            <a:endParaRPr lang="zh-CN" altLang="en-US" sz="2400" dirty="0">
              <a:latin typeface="Calibri" panose="020F0502020204030204" pitchFamily="34" charset="0"/>
              <a:cs typeface="Calibri" panose="020F0502020204030204" pitchFamily="34" charset="0"/>
            </a:endParaRPr>
          </a:p>
        </p:txBody>
      </p:sp>
      <p:sp>
        <p:nvSpPr>
          <p:cNvPr id="10" name="矩形 9">
            <a:extLst>
              <a:ext uri="{FF2B5EF4-FFF2-40B4-BE49-F238E27FC236}">
                <a16:creationId xmlns:a16="http://schemas.microsoft.com/office/drawing/2014/main" id="{2B595A93-7482-4ADF-AEFC-2218D682C5F6}"/>
              </a:ext>
            </a:extLst>
          </p:cNvPr>
          <p:cNvSpPr/>
          <p:nvPr/>
        </p:nvSpPr>
        <p:spPr>
          <a:xfrm>
            <a:off x="4662955" y="4677181"/>
            <a:ext cx="5883717" cy="461665"/>
          </a:xfrm>
          <a:prstGeom prst="rect">
            <a:avLst/>
          </a:prstGeom>
        </p:spPr>
        <p:txBody>
          <a:bodyPr wrap="square">
            <a:spAutoFit/>
          </a:bodyPr>
          <a:lstStyle/>
          <a:p>
            <a:r>
              <a:rPr lang="en-US" altLang="zh-CN" sz="2400" dirty="0">
                <a:latin typeface="Calibri" panose="020F0502020204030204" pitchFamily="34" charset="0"/>
                <a:cs typeface="Calibri" panose="020F0502020204030204" pitchFamily="34" charset="0"/>
              </a:rPr>
              <a:t>n-way set associative (n choices within a set)</a:t>
            </a:r>
            <a:endParaRPr lang="zh-CN" altLang="en-US" sz="2400" dirty="0">
              <a:latin typeface="Calibri" panose="020F0502020204030204" pitchFamily="34" charset="0"/>
              <a:cs typeface="Calibri" panose="020F0502020204030204" pitchFamily="34" charset="0"/>
            </a:endParaRPr>
          </a:p>
        </p:txBody>
      </p:sp>
      <p:sp>
        <p:nvSpPr>
          <p:cNvPr id="11" name="矩形 10">
            <a:extLst>
              <a:ext uri="{FF2B5EF4-FFF2-40B4-BE49-F238E27FC236}">
                <a16:creationId xmlns:a16="http://schemas.microsoft.com/office/drawing/2014/main" id="{DE0D74E6-EECA-440A-B2E2-CA86915B2357}"/>
              </a:ext>
            </a:extLst>
          </p:cNvPr>
          <p:cNvSpPr/>
          <p:nvPr/>
        </p:nvSpPr>
        <p:spPr>
          <a:xfrm>
            <a:off x="4662955" y="6234102"/>
            <a:ext cx="5883717" cy="461665"/>
          </a:xfrm>
          <a:prstGeom prst="rect">
            <a:avLst/>
          </a:prstGeom>
        </p:spPr>
        <p:txBody>
          <a:bodyPr wrap="square">
            <a:spAutoFit/>
          </a:bodyPr>
          <a:lstStyle/>
          <a:p>
            <a:r>
              <a:rPr lang="en-US" altLang="zh-CN" sz="2400" dirty="0">
                <a:latin typeface="Calibri" panose="020F0502020204030204" pitchFamily="34" charset="0"/>
                <a:cs typeface="Calibri" panose="020F0502020204030204" pitchFamily="34" charset="0"/>
              </a:rPr>
              <a:t>Fully associative (any location)</a:t>
            </a:r>
            <a:endParaRPr lang="zh-CN" alt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308196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C60CDDA2-BCCB-4F39-A53A-6AC6D8401950}"/>
              </a:ext>
            </a:extLst>
          </p:cNvPr>
          <p:cNvSpPr txBox="1"/>
          <p:nvPr/>
        </p:nvSpPr>
        <p:spPr>
          <a:xfrm>
            <a:off x="256674" y="192759"/>
            <a:ext cx="3515557"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第十五个知识点：</a:t>
            </a:r>
            <a:endParaRPr lang="en-US" altLang="zh-CN" sz="2400" dirty="0">
              <a:latin typeface="宋体" panose="02010600030101010101" pitchFamily="2" charset="-122"/>
              <a:ea typeface="宋体" panose="02010600030101010101" pitchFamily="2" charset="-122"/>
            </a:endParaRPr>
          </a:p>
        </p:txBody>
      </p:sp>
      <p:sp>
        <p:nvSpPr>
          <p:cNvPr id="18" name="文本框 17">
            <a:extLst>
              <a:ext uri="{FF2B5EF4-FFF2-40B4-BE49-F238E27FC236}">
                <a16:creationId xmlns:a16="http://schemas.microsoft.com/office/drawing/2014/main" id="{56642957-25F2-43AD-B46D-1FC94B67784E}"/>
              </a:ext>
            </a:extLst>
          </p:cNvPr>
          <p:cNvSpPr txBox="1"/>
          <p:nvPr/>
        </p:nvSpPr>
        <p:spPr>
          <a:xfrm>
            <a:off x="825622" y="861133"/>
            <a:ext cx="8305125" cy="523220"/>
          </a:xfrm>
          <a:prstGeom prst="rect">
            <a:avLst/>
          </a:prstGeom>
          <a:noFill/>
        </p:spPr>
        <p:txBody>
          <a:bodyPr wrap="square" rtlCol="0">
            <a:spAutoFit/>
          </a:bodyPr>
          <a:lstStyle/>
          <a:p>
            <a:r>
              <a:rPr lang="en-US" altLang="zh-CN" sz="2800" dirty="0">
                <a:latin typeface="Calibri" panose="020F0502020204030204" pitchFamily="34" charset="0"/>
                <a:cs typeface="Calibri" panose="020F0502020204030204" pitchFamily="34" charset="0"/>
              </a:rPr>
              <a:t>Memory Hierarchy</a:t>
            </a:r>
            <a:endParaRPr lang="zh-CN" altLang="en-US" sz="2800" dirty="0">
              <a:latin typeface="Calibri" panose="020F0502020204030204" pitchFamily="34" charset="0"/>
              <a:cs typeface="Calibri" panose="020F0502020204030204" pitchFamily="34" charset="0"/>
            </a:endParaRPr>
          </a:p>
        </p:txBody>
      </p:sp>
      <p:sp>
        <p:nvSpPr>
          <p:cNvPr id="4" name="矩形 3">
            <a:extLst>
              <a:ext uri="{FF2B5EF4-FFF2-40B4-BE49-F238E27FC236}">
                <a16:creationId xmlns:a16="http://schemas.microsoft.com/office/drawing/2014/main" id="{31D60902-1D35-4852-97F5-3A04EDECE351}"/>
              </a:ext>
            </a:extLst>
          </p:cNvPr>
          <p:cNvSpPr/>
          <p:nvPr/>
        </p:nvSpPr>
        <p:spPr>
          <a:xfrm>
            <a:off x="1298320" y="1608340"/>
            <a:ext cx="2553810" cy="461665"/>
          </a:xfrm>
          <a:prstGeom prst="rect">
            <a:avLst/>
          </a:prstGeom>
        </p:spPr>
        <p:txBody>
          <a:bodyPr wrap="square">
            <a:spAutoFit/>
          </a:bodyPr>
          <a:lstStyle/>
          <a:p>
            <a:r>
              <a:rPr lang="en-US" altLang="zh-CN" sz="2400" dirty="0">
                <a:latin typeface="Calibri" panose="020F0502020204030204" pitchFamily="34" charset="0"/>
                <a:cs typeface="Calibri" panose="020F0502020204030204" pitchFamily="34" charset="0"/>
              </a:rPr>
              <a:t>Finding a block</a:t>
            </a:r>
            <a:endParaRPr lang="zh-CN" altLang="en-US" sz="2400" dirty="0">
              <a:latin typeface="Calibri" panose="020F0502020204030204" pitchFamily="34" charset="0"/>
              <a:cs typeface="Calibri" panose="020F0502020204030204" pitchFamily="34" charset="0"/>
            </a:endParaRPr>
          </a:p>
        </p:txBody>
      </p:sp>
      <p:pic>
        <p:nvPicPr>
          <p:cNvPr id="6" name="图片 5">
            <a:extLst>
              <a:ext uri="{FF2B5EF4-FFF2-40B4-BE49-F238E27FC236}">
                <a16:creationId xmlns:a16="http://schemas.microsoft.com/office/drawing/2014/main" id="{1A74EAF1-9166-46EB-BEB1-987218262D5E}"/>
              </a:ext>
            </a:extLst>
          </p:cNvPr>
          <p:cNvPicPr>
            <a:picLocks noChangeAspect="1"/>
          </p:cNvPicPr>
          <p:nvPr/>
        </p:nvPicPr>
        <p:blipFill>
          <a:blip r:embed="rId2"/>
          <a:stretch>
            <a:fillRect/>
          </a:stretch>
        </p:blipFill>
        <p:spPr>
          <a:xfrm>
            <a:off x="2319963" y="2244700"/>
            <a:ext cx="7552074" cy="1722269"/>
          </a:xfrm>
          <a:prstGeom prst="rect">
            <a:avLst/>
          </a:prstGeom>
        </p:spPr>
      </p:pic>
      <p:sp>
        <p:nvSpPr>
          <p:cNvPr id="7" name="矩形 6">
            <a:extLst>
              <a:ext uri="{FF2B5EF4-FFF2-40B4-BE49-F238E27FC236}">
                <a16:creationId xmlns:a16="http://schemas.microsoft.com/office/drawing/2014/main" id="{6A98205F-84F8-45A2-8CBF-17D2EB058816}"/>
              </a:ext>
            </a:extLst>
          </p:cNvPr>
          <p:cNvSpPr/>
          <p:nvPr/>
        </p:nvSpPr>
        <p:spPr>
          <a:xfrm>
            <a:off x="2319963" y="4334497"/>
            <a:ext cx="6096000" cy="1015663"/>
          </a:xfrm>
          <a:prstGeom prst="rect">
            <a:avLst/>
          </a:prstGeom>
        </p:spPr>
        <p:txBody>
          <a:bodyPr>
            <a:spAutoFit/>
          </a:bodyPr>
          <a:lstStyle/>
          <a:p>
            <a:r>
              <a:rPr lang="zh-CN" altLang="en-US" sz="2000" dirty="0">
                <a:latin typeface="Calibri" panose="020F0502020204030204" pitchFamily="34" charset="0"/>
                <a:cs typeface="Calibri" panose="020F0502020204030204" pitchFamily="34" charset="0"/>
              </a:rPr>
              <a:t>Virtual memory</a:t>
            </a:r>
          </a:p>
          <a:p>
            <a:r>
              <a:rPr lang="en-US" altLang="zh-CN" sz="2000" dirty="0">
                <a:latin typeface="Calibri" panose="020F0502020204030204" pitchFamily="34" charset="0"/>
                <a:cs typeface="Calibri" panose="020F0502020204030204" pitchFamily="34" charset="0"/>
              </a:rPr>
              <a:t>1. </a:t>
            </a:r>
            <a:r>
              <a:rPr lang="zh-CN" altLang="en-US" sz="2000" dirty="0">
                <a:latin typeface="Calibri" panose="020F0502020204030204" pitchFamily="34" charset="0"/>
                <a:cs typeface="Calibri" panose="020F0502020204030204" pitchFamily="34" charset="0"/>
              </a:rPr>
              <a:t>Full table lookup makes full associativity feasible</a:t>
            </a:r>
          </a:p>
          <a:p>
            <a:r>
              <a:rPr lang="en-US" altLang="zh-CN" sz="2000" dirty="0">
                <a:latin typeface="Calibri" panose="020F0502020204030204" pitchFamily="34" charset="0"/>
                <a:cs typeface="Calibri" panose="020F0502020204030204" pitchFamily="34" charset="0"/>
              </a:rPr>
              <a:t>2. </a:t>
            </a:r>
            <a:r>
              <a:rPr lang="zh-CN" altLang="en-US" sz="2000" dirty="0">
                <a:latin typeface="Calibri" panose="020F0502020204030204" pitchFamily="34" charset="0"/>
                <a:cs typeface="Calibri" panose="020F0502020204030204" pitchFamily="34" charset="0"/>
              </a:rPr>
              <a:t>Benefit in reduced miss rate</a:t>
            </a:r>
          </a:p>
        </p:txBody>
      </p:sp>
      <p:sp>
        <p:nvSpPr>
          <p:cNvPr id="12" name="矩形 11">
            <a:extLst>
              <a:ext uri="{FF2B5EF4-FFF2-40B4-BE49-F238E27FC236}">
                <a16:creationId xmlns:a16="http://schemas.microsoft.com/office/drawing/2014/main" id="{32619CD6-2F8C-4E5A-B093-8486000B37E8}"/>
              </a:ext>
            </a:extLst>
          </p:cNvPr>
          <p:cNvSpPr/>
          <p:nvPr/>
        </p:nvSpPr>
        <p:spPr>
          <a:xfrm>
            <a:off x="2319963" y="5717688"/>
            <a:ext cx="6096000" cy="707886"/>
          </a:xfrm>
          <a:prstGeom prst="rect">
            <a:avLst/>
          </a:prstGeom>
        </p:spPr>
        <p:txBody>
          <a:bodyPr>
            <a:spAutoFit/>
          </a:bodyPr>
          <a:lstStyle/>
          <a:p>
            <a:r>
              <a:rPr lang="zh-CN" altLang="en-US" sz="2000" dirty="0">
                <a:latin typeface="Calibri" panose="020F0502020204030204" pitchFamily="34" charset="0"/>
                <a:cs typeface="Calibri" panose="020F0502020204030204" pitchFamily="34" charset="0"/>
              </a:rPr>
              <a:t>Cache and TLB</a:t>
            </a:r>
          </a:p>
          <a:p>
            <a:r>
              <a:rPr lang="zh-CN" altLang="en-US" sz="2000" dirty="0">
                <a:latin typeface="Calibri" panose="020F0502020204030204" pitchFamily="34" charset="0"/>
                <a:cs typeface="Calibri" panose="020F0502020204030204" pitchFamily="34" charset="0"/>
              </a:rPr>
              <a:t>       Set-associative, some cache uses direct map</a:t>
            </a:r>
          </a:p>
        </p:txBody>
      </p:sp>
    </p:spTree>
    <p:extLst>
      <p:ext uri="{BB962C8B-B14F-4D97-AF65-F5344CB8AC3E}">
        <p14:creationId xmlns:p14="http://schemas.microsoft.com/office/powerpoint/2010/main" val="22688469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C60CDDA2-BCCB-4F39-A53A-6AC6D8401950}"/>
              </a:ext>
            </a:extLst>
          </p:cNvPr>
          <p:cNvSpPr txBox="1"/>
          <p:nvPr/>
        </p:nvSpPr>
        <p:spPr>
          <a:xfrm>
            <a:off x="256674" y="192759"/>
            <a:ext cx="3515557"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第十五个知识点：</a:t>
            </a:r>
            <a:endParaRPr lang="en-US" altLang="zh-CN" sz="2400" dirty="0">
              <a:latin typeface="宋体" panose="02010600030101010101" pitchFamily="2" charset="-122"/>
              <a:ea typeface="宋体" panose="02010600030101010101" pitchFamily="2" charset="-122"/>
            </a:endParaRPr>
          </a:p>
        </p:txBody>
      </p:sp>
      <p:sp>
        <p:nvSpPr>
          <p:cNvPr id="18" name="文本框 17">
            <a:extLst>
              <a:ext uri="{FF2B5EF4-FFF2-40B4-BE49-F238E27FC236}">
                <a16:creationId xmlns:a16="http://schemas.microsoft.com/office/drawing/2014/main" id="{56642957-25F2-43AD-B46D-1FC94B67784E}"/>
              </a:ext>
            </a:extLst>
          </p:cNvPr>
          <p:cNvSpPr txBox="1"/>
          <p:nvPr/>
        </p:nvSpPr>
        <p:spPr>
          <a:xfrm>
            <a:off x="825622" y="861133"/>
            <a:ext cx="8305125" cy="523220"/>
          </a:xfrm>
          <a:prstGeom prst="rect">
            <a:avLst/>
          </a:prstGeom>
          <a:noFill/>
        </p:spPr>
        <p:txBody>
          <a:bodyPr wrap="square" rtlCol="0">
            <a:spAutoFit/>
          </a:bodyPr>
          <a:lstStyle/>
          <a:p>
            <a:r>
              <a:rPr lang="en-US" altLang="zh-CN" sz="2800" dirty="0">
                <a:latin typeface="Calibri" panose="020F0502020204030204" pitchFamily="34" charset="0"/>
                <a:cs typeface="Calibri" panose="020F0502020204030204" pitchFamily="34" charset="0"/>
              </a:rPr>
              <a:t>Memory Hierarchy</a:t>
            </a:r>
            <a:endParaRPr lang="zh-CN" altLang="en-US" sz="2800" dirty="0">
              <a:latin typeface="Calibri" panose="020F0502020204030204" pitchFamily="34" charset="0"/>
              <a:cs typeface="Calibri" panose="020F0502020204030204" pitchFamily="34" charset="0"/>
            </a:endParaRPr>
          </a:p>
        </p:txBody>
      </p:sp>
      <p:sp>
        <p:nvSpPr>
          <p:cNvPr id="4" name="矩形 3">
            <a:extLst>
              <a:ext uri="{FF2B5EF4-FFF2-40B4-BE49-F238E27FC236}">
                <a16:creationId xmlns:a16="http://schemas.microsoft.com/office/drawing/2014/main" id="{31D60902-1D35-4852-97F5-3A04EDECE351}"/>
              </a:ext>
            </a:extLst>
          </p:cNvPr>
          <p:cNvSpPr/>
          <p:nvPr/>
        </p:nvSpPr>
        <p:spPr>
          <a:xfrm>
            <a:off x="1298320" y="1608340"/>
            <a:ext cx="2553810" cy="461665"/>
          </a:xfrm>
          <a:prstGeom prst="rect">
            <a:avLst/>
          </a:prstGeom>
        </p:spPr>
        <p:txBody>
          <a:bodyPr wrap="square">
            <a:spAutoFit/>
          </a:bodyPr>
          <a:lstStyle/>
          <a:p>
            <a:r>
              <a:rPr lang="en-US" altLang="zh-CN" sz="2400" dirty="0">
                <a:latin typeface="Calibri" panose="020F0502020204030204" pitchFamily="34" charset="0"/>
                <a:cs typeface="Calibri" panose="020F0502020204030204" pitchFamily="34" charset="0"/>
              </a:rPr>
              <a:t>Replacement</a:t>
            </a:r>
            <a:endParaRPr lang="zh-CN" altLang="en-US" sz="2400" dirty="0">
              <a:latin typeface="Calibri" panose="020F0502020204030204" pitchFamily="34" charset="0"/>
              <a:cs typeface="Calibri" panose="020F0502020204030204" pitchFamily="34" charset="0"/>
            </a:endParaRPr>
          </a:p>
        </p:txBody>
      </p:sp>
      <p:pic>
        <p:nvPicPr>
          <p:cNvPr id="2" name="图片 1">
            <a:extLst>
              <a:ext uri="{FF2B5EF4-FFF2-40B4-BE49-F238E27FC236}">
                <a16:creationId xmlns:a16="http://schemas.microsoft.com/office/drawing/2014/main" id="{6369C78E-4E31-4023-A1F5-62BA3EEE935B}"/>
              </a:ext>
            </a:extLst>
          </p:cNvPr>
          <p:cNvPicPr>
            <a:picLocks noChangeAspect="1"/>
          </p:cNvPicPr>
          <p:nvPr/>
        </p:nvPicPr>
        <p:blipFill>
          <a:blip r:embed="rId2"/>
          <a:stretch>
            <a:fillRect/>
          </a:stretch>
        </p:blipFill>
        <p:spPr>
          <a:xfrm>
            <a:off x="2870417" y="2397538"/>
            <a:ext cx="5776461" cy="3962743"/>
          </a:xfrm>
          <a:prstGeom prst="rect">
            <a:avLst/>
          </a:prstGeom>
        </p:spPr>
      </p:pic>
    </p:spTree>
    <p:extLst>
      <p:ext uri="{BB962C8B-B14F-4D97-AF65-F5344CB8AC3E}">
        <p14:creationId xmlns:p14="http://schemas.microsoft.com/office/powerpoint/2010/main" val="2779300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C60CDDA2-BCCB-4F39-A53A-6AC6D8401950}"/>
              </a:ext>
            </a:extLst>
          </p:cNvPr>
          <p:cNvSpPr txBox="1"/>
          <p:nvPr/>
        </p:nvSpPr>
        <p:spPr>
          <a:xfrm>
            <a:off x="256674" y="192759"/>
            <a:ext cx="3515557"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第二个知识点：</a:t>
            </a:r>
            <a:endParaRPr lang="en-US" altLang="zh-CN" sz="2400" dirty="0">
              <a:latin typeface="宋体" panose="02010600030101010101" pitchFamily="2" charset="-122"/>
              <a:ea typeface="宋体" panose="02010600030101010101" pitchFamily="2" charset="-122"/>
            </a:endParaRPr>
          </a:p>
        </p:txBody>
      </p:sp>
      <p:sp>
        <p:nvSpPr>
          <p:cNvPr id="4" name="文本框 3">
            <a:extLst>
              <a:ext uri="{FF2B5EF4-FFF2-40B4-BE49-F238E27FC236}">
                <a16:creationId xmlns:a16="http://schemas.microsoft.com/office/drawing/2014/main" id="{4947696B-1567-42D4-B41C-4C4B332F3994}"/>
              </a:ext>
            </a:extLst>
          </p:cNvPr>
          <p:cNvSpPr txBox="1"/>
          <p:nvPr/>
        </p:nvSpPr>
        <p:spPr>
          <a:xfrm>
            <a:off x="825623" y="861134"/>
            <a:ext cx="3027286" cy="523220"/>
          </a:xfrm>
          <a:prstGeom prst="rect">
            <a:avLst/>
          </a:prstGeom>
          <a:noFill/>
        </p:spPr>
        <p:txBody>
          <a:bodyPr wrap="square" rtlCol="0">
            <a:spAutoFit/>
          </a:bodyPr>
          <a:lstStyle/>
          <a:p>
            <a:r>
              <a:rPr lang="en-US" altLang="zh-CN" sz="2800" dirty="0">
                <a:latin typeface="Calibri" panose="020F0502020204030204" pitchFamily="34" charset="0"/>
                <a:cs typeface="Calibri" panose="020F0502020204030204" pitchFamily="34" charset="0"/>
              </a:rPr>
              <a:t>Memory Hierarchy</a:t>
            </a:r>
            <a:endParaRPr lang="zh-CN" altLang="en-US" sz="2800" dirty="0">
              <a:latin typeface="Calibri" panose="020F0502020204030204" pitchFamily="34" charset="0"/>
              <a:cs typeface="Calibri" panose="020F0502020204030204" pitchFamily="34" charset="0"/>
            </a:endParaRPr>
          </a:p>
        </p:txBody>
      </p:sp>
      <p:pic>
        <p:nvPicPr>
          <p:cNvPr id="2" name="图片 1">
            <a:extLst>
              <a:ext uri="{FF2B5EF4-FFF2-40B4-BE49-F238E27FC236}">
                <a16:creationId xmlns:a16="http://schemas.microsoft.com/office/drawing/2014/main" id="{702B6120-A8EA-4770-9C6B-1F395477D7F5}"/>
              </a:ext>
            </a:extLst>
          </p:cNvPr>
          <p:cNvPicPr>
            <a:picLocks noChangeAspect="1"/>
          </p:cNvPicPr>
          <p:nvPr/>
        </p:nvPicPr>
        <p:blipFill>
          <a:blip r:embed="rId2"/>
          <a:stretch>
            <a:fillRect/>
          </a:stretch>
        </p:blipFill>
        <p:spPr>
          <a:xfrm>
            <a:off x="2376057" y="2470160"/>
            <a:ext cx="7779998" cy="3940085"/>
          </a:xfrm>
          <a:prstGeom prst="rect">
            <a:avLst/>
          </a:prstGeom>
        </p:spPr>
      </p:pic>
      <p:sp>
        <p:nvSpPr>
          <p:cNvPr id="3" name="矩形 2">
            <a:extLst>
              <a:ext uri="{FF2B5EF4-FFF2-40B4-BE49-F238E27FC236}">
                <a16:creationId xmlns:a16="http://schemas.microsoft.com/office/drawing/2014/main" id="{F9CE355A-37A6-47E3-B53F-CC5AC76A3453}"/>
              </a:ext>
            </a:extLst>
          </p:cNvPr>
          <p:cNvSpPr/>
          <p:nvPr/>
        </p:nvSpPr>
        <p:spPr>
          <a:xfrm>
            <a:off x="8804915" y="1891047"/>
            <a:ext cx="2540746" cy="707886"/>
          </a:xfrm>
          <a:prstGeom prst="rect">
            <a:avLst/>
          </a:prstGeom>
        </p:spPr>
        <p:txBody>
          <a:bodyPr wrap="square">
            <a:spAutoFit/>
          </a:bodyPr>
          <a:lstStyle/>
          <a:p>
            <a:r>
              <a:rPr lang="zh-CN" altLang="en-US" sz="2000" dirty="0">
                <a:latin typeface="Calibri" panose="020F0502020204030204" pitchFamily="34" charset="0"/>
                <a:cs typeface="Calibri" panose="020F0502020204030204" pitchFamily="34" charset="0"/>
              </a:rPr>
              <a:t>Store everything on </a:t>
            </a:r>
            <a:r>
              <a:rPr lang="zh-CN" altLang="en-US" sz="2000" dirty="0">
                <a:solidFill>
                  <a:srgbClr val="C00000"/>
                </a:solidFill>
                <a:latin typeface="Calibri" panose="020F0502020204030204" pitchFamily="34" charset="0"/>
                <a:cs typeface="Calibri" panose="020F0502020204030204" pitchFamily="34" charset="0"/>
              </a:rPr>
              <a:t>disk </a:t>
            </a:r>
            <a:r>
              <a:rPr lang="en-US" altLang="zh-CN" sz="2000" dirty="0">
                <a:solidFill>
                  <a:srgbClr val="C00000"/>
                </a:solidFill>
                <a:latin typeface="Calibri" panose="020F0502020204030204" pitchFamily="34" charset="0"/>
                <a:cs typeface="Calibri" panose="020F0502020204030204" pitchFamily="34" charset="0"/>
              </a:rPr>
              <a:t>memory</a:t>
            </a:r>
            <a:endParaRPr lang="zh-CN" altLang="en-US" sz="2000" dirty="0">
              <a:solidFill>
                <a:srgbClr val="C00000"/>
              </a:solidFill>
              <a:latin typeface="Calibri" panose="020F0502020204030204" pitchFamily="34" charset="0"/>
              <a:cs typeface="Calibri" panose="020F0502020204030204" pitchFamily="34" charset="0"/>
            </a:endParaRPr>
          </a:p>
        </p:txBody>
      </p:sp>
      <p:sp>
        <p:nvSpPr>
          <p:cNvPr id="20" name="矩形 19">
            <a:extLst>
              <a:ext uri="{FF2B5EF4-FFF2-40B4-BE49-F238E27FC236}">
                <a16:creationId xmlns:a16="http://schemas.microsoft.com/office/drawing/2014/main" id="{BEE62C57-829D-4F77-B525-2D3B00BD2AE3}"/>
              </a:ext>
            </a:extLst>
          </p:cNvPr>
          <p:cNvSpPr/>
          <p:nvPr/>
        </p:nvSpPr>
        <p:spPr>
          <a:xfrm>
            <a:off x="6483573" y="1386836"/>
            <a:ext cx="2103825" cy="1477328"/>
          </a:xfrm>
          <a:prstGeom prst="rect">
            <a:avLst/>
          </a:prstGeom>
        </p:spPr>
        <p:txBody>
          <a:bodyPr wrap="square">
            <a:spAutoFit/>
          </a:bodyPr>
          <a:lstStyle/>
          <a:p>
            <a:r>
              <a:rPr lang="zh-CN" altLang="en-US" dirty="0">
                <a:latin typeface="Calibri" panose="020F0502020204030204" pitchFamily="34" charset="0"/>
                <a:cs typeface="Calibri" panose="020F0502020204030204" pitchFamily="34" charset="0"/>
              </a:rPr>
              <a:t> Copy recently accessed (and nearby) items from disk to smaller </a:t>
            </a:r>
            <a:r>
              <a:rPr lang="zh-CN" altLang="en-US" dirty="0">
                <a:solidFill>
                  <a:srgbClr val="C00000"/>
                </a:solidFill>
                <a:latin typeface="Calibri" panose="020F0502020204030204" pitchFamily="34" charset="0"/>
                <a:cs typeface="Calibri" panose="020F0502020204030204" pitchFamily="34" charset="0"/>
              </a:rPr>
              <a:t>DRAM</a:t>
            </a:r>
            <a:r>
              <a:rPr lang="zh-CN" altLang="en-US" dirty="0">
                <a:latin typeface="Calibri" panose="020F0502020204030204" pitchFamily="34" charset="0"/>
                <a:cs typeface="Calibri" panose="020F0502020204030204" pitchFamily="34" charset="0"/>
              </a:rPr>
              <a:t> memory</a:t>
            </a:r>
          </a:p>
        </p:txBody>
      </p:sp>
      <p:sp>
        <p:nvSpPr>
          <p:cNvPr id="21" name="矩形 20">
            <a:extLst>
              <a:ext uri="{FF2B5EF4-FFF2-40B4-BE49-F238E27FC236}">
                <a16:creationId xmlns:a16="http://schemas.microsoft.com/office/drawing/2014/main" id="{9F001EF7-533F-4F4E-B54B-E7F87B941571}"/>
              </a:ext>
            </a:extLst>
          </p:cNvPr>
          <p:cNvSpPr/>
          <p:nvPr/>
        </p:nvSpPr>
        <p:spPr>
          <a:xfrm>
            <a:off x="3679892" y="1998769"/>
            <a:ext cx="2586164" cy="1200329"/>
          </a:xfrm>
          <a:prstGeom prst="rect">
            <a:avLst/>
          </a:prstGeom>
        </p:spPr>
        <p:txBody>
          <a:bodyPr wrap="square">
            <a:spAutoFit/>
          </a:bodyPr>
          <a:lstStyle/>
          <a:p>
            <a:r>
              <a:rPr lang="zh-CN" altLang="en-US" dirty="0">
                <a:latin typeface="Calibri" panose="020F0502020204030204" pitchFamily="34" charset="0"/>
                <a:cs typeface="Calibri" panose="020F0502020204030204" pitchFamily="34" charset="0"/>
              </a:rPr>
              <a:t>Copy more recently accessed (and nearby) items from DRAM to smaller </a:t>
            </a:r>
            <a:r>
              <a:rPr lang="zh-CN" altLang="en-US" dirty="0">
                <a:solidFill>
                  <a:srgbClr val="C00000"/>
                </a:solidFill>
                <a:latin typeface="Calibri" panose="020F0502020204030204" pitchFamily="34" charset="0"/>
                <a:cs typeface="Calibri" panose="020F0502020204030204" pitchFamily="34" charset="0"/>
              </a:rPr>
              <a:t>SRAM</a:t>
            </a:r>
            <a:r>
              <a:rPr lang="zh-CN" altLang="en-US" dirty="0">
                <a:latin typeface="Calibri" panose="020F0502020204030204" pitchFamily="34" charset="0"/>
                <a:cs typeface="Calibri" panose="020F0502020204030204" pitchFamily="34" charset="0"/>
              </a:rPr>
              <a:t> memory</a:t>
            </a:r>
          </a:p>
        </p:txBody>
      </p:sp>
    </p:spTree>
    <p:extLst>
      <p:ext uri="{BB962C8B-B14F-4D97-AF65-F5344CB8AC3E}">
        <p14:creationId xmlns:p14="http://schemas.microsoft.com/office/powerpoint/2010/main" val="27234044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C60CDDA2-BCCB-4F39-A53A-6AC6D8401950}"/>
              </a:ext>
            </a:extLst>
          </p:cNvPr>
          <p:cNvSpPr txBox="1"/>
          <p:nvPr/>
        </p:nvSpPr>
        <p:spPr>
          <a:xfrm>
            <a:off x="256674" y="192759"/>
            <a:ext cx="3515557"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第十五个知识点：</a:t>
            </a:r>
            <a:endParaRPr lang="en-US" altLang="zh-CN" sz="2400" dirty="0">
              <a:latin typeface="宋体" panose="02010600030101010101" pitchFamily="2" charset="-122"/>
              <a:ea typeface="宋体" panose="02010600030101010101" pitchFamily="2" charset="-122"/>
            </a:endParaRPr>
          </a:p>
        </p:txBody>
      </p:sp>
      <p:sp>
        <p:nvSpPr>
          <p:cNvPr id="18" name="文本框 17">
            <a:extLst>
              <a:ext uri="{FF2B5EF4-FFF2-40B4-BE49-F238E27FC236}">
                <a16:creationId xmlns:a16="http://schemas.microsoft.com/office/drawing/2014/main" id="{56642957-25F2-43AD-B46D-1FC94B67784E}"/>
              </a:ext>
            </a:extLst>
          </p:cNvPr>
          <p:cNvSpPr txBox="1"/>
          <p:nvPr/>
        </p:nvSpPr>
        <p:spPr>
          <a:xfrm>
            <a:off x="825622" y="861133"/>
            <a:ext cx="8305125" cy="523220"/>
          </a:xfrm>
          <a:prstGeom prst="rect">
            <a:avLst/>
          </a:prstGeom>
          <a:noFill/>
        </p:spPr>
        <p:txBody>
          <a:bodyPr wrap="square" rtlCol="0">
            <a:spAutoFit/>
          </a:bodyPr>
          <a:lstStyle/>
          <a:p>
            <a:r>
              <a:rPr lang="en-US" altLang="zh-CN" sz="2800" dirty="0">
                <a:latin typeface="Calibri" panose="020F0502020204030204" pitchFamily="34" charset="0"/>
                <a:cs typeface="Calibri" panose="020F0502020204030204" pitchFamily="34" charset="0"/>
              </a:rPr>
              <a:t>Memory Hierarchy</a:t>
            </a:r>
            <a:endParaRPr lang="zh-CN" altLang="en-US" sz="2800" dirty="0">
              <a:latin typeface="Calibri" panose="020F0502020204030204" pitchFamily="34" charset="0"/>
              <a:cs typeface="Calibri" panose="020F0502020204030204" pitchFamily="34" charset="0"/>
            </a:endParaRPr>
          </a:p>
        </p:txBody>
      </p:sp>
      <p:sp>
        <p:nvSpPr>
          <p:cNvPr id="4" name="矩形 3">
            <a:extLst>
              <a:ext uri="{FF2B5EF4-FFF2-40B4-BE49-F238E27FC236}">
                <a16:creationId xmlns:a16="http://schemas.microsoft.com/office/drawing/2014/main" id="{31D60902-1D35-4852-97F5-3A04EDECE351}"/>
              </a:ext>
            </a:extLst>
          </p:cNvPr>
          <p:cNvSpPr/>
          <p:nvPr/>
        </p:nvSpPr>
        <p:spPr>
          <a:xfrm>
            <a:off x="1298320" y="1608340"/>
            <a:ext cx="2553810" cy="461665"/>
          </a:xfrm>
          <a:prstGeom prst="rect">
            <a:avLst/>
          </a:prstGeom>
        </p:spPr>
        <p:txBody>
          <a:bodyPr wrap="square">
            <a:spAutoFit/>
          </a:bodyPr>
          <a:lstStyle/>
          <a:p>
            <a:r>
              <a:rPr lang="en-US" altLang="zh-CN" sz="2400" dirty="0">
                <a:latin typeface="Calibri" panose="020F0502020204030204" pitchFamily="34" charset="0"/>
                <a:cs typeface="Calibri" panose="020F0502020204030204" pitchFamily="34" charset="0"/>
              </a:rPr>
              <a:t>Write policy</a:t>
            </a:r>
            <a:endParaRPr lang="zh-CN" altLang="en-US" sz="2400" dirty="0">
              <a:latin typeface="Calibri" panose="020F0502020204030204" pitchFamily="34" charset="0"/>
              <a:cs typeface="Calibri" panose="020F0502020204030204" pitchFamily="34" charset="0"/>
            </a:endParaRPr>
          </a:p>
        </p:txBody>
      </p:sp>
      <p:pic>
        <p:nvPicPr>
          <p:cNvPr id="3" name="图片 2">
            <a:extLst>
              <a:ext uri="{FF2B5EF4-FFF2-40B4-BE49-F238E27FC236}">
                <a16:creationId xmlns:a16="http://schemas.microsoft.com/office/drawing/2014/main" id="{7724AFE0-52A8-483A-8F69-963239216BC7}"/>
              </a:ext>
            </a:extLst>
          </p:cNvPr>
          <p:cNvPicPr>
            <a:picLocks noChangeAspect="1"/>
          </p:cNvPicPr>
          <p:nvPr/>
        </p:nvPicPr>
        <p:blipFill>
          <a:blip r:embed="rId2"/>
          <a:stretch>
            <a:fillRect/>
          </a:stretch>
        </p:blipFill>
        <p:spPr>
          <a:xfrm>
            <a:off x="2014452" y="2482742"/>
            <a:ext cx="6454699" cy="3650296"/>
          </a:xfrm>
          <a:prstGeom prst="rect">
            <a:avLst/>
          </a:prstGeom>
        </p:spPr>
      </p:pic>
    </p:spTree>
    <p:extLst>
      <p:ext uri="{BB962C8B-B14F-4D97-AF65-F5344CB8AC3E}">
        <p14:creationId xmlns:p14="http://schemas.microsoft.com/office/powerpoint/2010/main" val="5168639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C60CDDA2-BCCB-4F39-A53A-6AC6D8401950}"/>
              </a:ext>
            </a:extLst>
          </p:cNvPr>
          <p:cNvSpPr txBox="1"/>
          <p:nvPr/>
        </p:nvSpPr>
        <p:spPr>
          <a:xfrm>
            <a:off x="256674" y="192759"/>
            <a:ext cx="3515557"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第十六个知识点：</a:t>
            </a:r>
            <a:endParaRPr lang="en-US" altLang="zh-CN" sz="2400" dirty="0">
              <a:latin typeface="宋体" panose="02010600030101010101" pitchFamily="2" charset="-122"/>
              <a:ea typeface="宋体" panose="02010600030101010101" pitchFamily="2" charset="-122"/>
            </a:endParaRPr>
          </a:p>
        </p:txBody>
      </p:sp>
      <p:sp>
        <p:nvSpPr>
          <p:cNvPr id="18" name="文本框 17">
            <a:extLst>
              <a:ext uri="{FF2B5EF4-FFF2-40B4-BE49-F238E27FC236}">
                <a16:creationId xmlns:a16="http://schemas.microsoft.com/office/drawing/2014/main" id="{56642957-25F2-43AD-B46D-1FC94B67784E}"/>
              </a:ext>
            </a:extLst>
          </p:cNvPr>
          <p:cNvSpPr txBox="1"/>
          <p:nvPr/>
        </p:nvSpPr>
        <p:spPr>
          <a:xfrm>
            <a:off x="825622" y="861133"/>
            <a:ext cx="8305125" cy="523220"/>
          </a:xfrm>
          <a:prstGeom prst="rect">
            <a:avLst/>
          </a:prstGeom>
          <a:noFill/>
        </p:spPr>
        <p:txBody>
          <a:bodyPr wrap="square" rtlCol="0">
            <a:spAutoFit/>
          </a:bodyPr>
          <a:lstStyle/>
          <a:p>
            <a:r>
              <a:rPr lang="en-US" altLang="zh-CN" sz="2800" dirty="0">
                <a:latin typeface="Calibri" panose="020F0502020204030204" pitchFamily="34" charset="0"/>
                <a:cs typeface="Calibri" panose="020F0502020204030204" pitchFamily="34" charset="0"/>
              </a:rPr>
              <a:t>Source of misses</a:t>
            </a:r>
            <a:endParaRPr lang="zh-CN" altLang="en-US" sz="2800" dirty="0">
              <a:latin typeface="Calibri" panose="020F0502020204030204" pitchFamily="34" charset="0"/>
              <a:cs typeface="Calibri" panose="020F0502020204030204" pitchFamily="34" charset="0"/>
            </a:endParaRPr>
          </a:p>
        </p:txBody>
      </p:sp>
      <p:sp>
        <p:nvSpPr>
          <p:cNvPr id="2" name="左大括号 1">
            <a:extLst>
              <a:ext uri="{FF2B5EF4-FFF2-40B4-BE49-F238E27FC236}">
                <a16:creationId xmlns:a16="http://schemas.microsoft.com/office/drawing/2014/main" id="{E58DE1E6-64F7-4F99-B11F-5C7EA68CF60B}"/>
              </a:ext>
            </a:extLst>
          </p:cNvPr>
          <p:cNvSpPr/>
          <p:nvPr/>
        </p:nvSpPr>
        <p:spPr>
          <a:xfrm>
            <a:off x="1020932" y="1917577"/>
            <a:ext cx="568171" cy="3506679"/>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F19B285B-D796-4131-B1BF-525C819BB3FD}"/>
              </a:ext>
            </a:extLst>
          </p:cNvPr>
          <p:cNvSpPr txBox="1"/>
          <p:nvPr/>
        </p:nvSpPr>
        <p:spPr>
          <a:xfrm>
            <a:off x="1731146" y="1717522"/>
            <a:ext cx="5868139" cy="400110"/>
          </a:xfrm>
          <a:prstGeom prst="rect">
            <a:avLst/>
          </a:prstGeom>
          <a:noFill/>
        </p:spPr>
        <p:txBody>
          <a:bodyPr wrap="square" rtlCol="0">
            <a:spAutoFit/>
          </a:bodyPr>
          <a:lstStyle/>
          <a:p>
            <a:r>
              <a:rPr lang="en-US" altLang="zh-CN" sz="2000" dirty="0">
                <a:latin typeface="Calibri" panose="020F0502020204030204" pitchFamily="34" charset="0"/>
                <a:cs typeface="Calibri" panose="020F0502020204030204" pitchFamily="34" charset="0"/>
              </a:rPr>
              <a:t>Compulsory misses (aka cold start misses)</a:t>
            </a:r>
            <a:endParaRPr lang="zh-CN" altLang="en-US" sz="2000" dirty="0">
              <a:latin typeface="Calibri" panose="020F0502020204030204" pitchFamily="34" charset="0"/>
              <a:cs typeface="Calibri" panose="020F0502020204030204" pitchFamily="34" charset="0"/>
            </a:endParaRPr>
          </a:p>
        </p:txBody>
      </p:sp>
      <p:sp>
        <p:nvSpPr>
          <p:cNvPr id="6" name="矩形 5">
            <a:extLst>
              <a:ext uri="{FF2B5EF4-FFF2-40B4-BE49-F238E27FC236}">
                <a16:creationId xmlns:a16="http://schemas.microsoft.com/office/drawing/2014/main" id="{B046A28D-3B59-49D8-B30B-AB39AF1BAB70}"/>
              </a:ext>
            </a:extLst>
          </p:cNvPr>
          <p:cNvSpPr/>
          <p:nvPr/>
        </p:nvSpPr>
        <p:spPr>
          <a:xfrm>
            <a:off x="2692892" y="2450801"/>
            <a:ext cx="8874711" cy="369332"/>
          </a:xfrm>
          <a:prstGeom prst="rect">
            <a:avLst/>
          </a:prstGeom>
        </p:spPr>
        <p:txBody>
          <a:bodyPr wrap="square">
            <a:spAutoFit/>
          </a:bodyPr>
          <a:lstStyle/>
          <a:p>
            <a:r>
              <a:rPr lang="zh-CN" altLang="en-US" i="1" dirty="0">
                <a:latin typeface="Calibri" panose="020F0502020204030204" pitchFamily="34" charset="0"/>
                <a:cs typeface="Calibri" panose="020F0502020204030204" pitchFamily="34" charset="0"/>
              </a:rPr>
              <a:t>These are cache misses caused by the first access to a block that has never been in the cache.</a:t>
            </a:r>
          </a:p>
        </p:txBody>
      </p:sp>
      <p:sp>
        <p:nvSpPr>
          <p:cNvPr id="7" name="矩形 6">
            <a:extLst>
              <a:ext uri="{FF2B5EF4-FFF2-40B4-BE49-F238E27FC236}">
                <a16:creationId xmlns:a16="http://schemas.microsoft.com/office/drawing/2014/main" id="{C2F53DAE-AFED-4F1E-9029-BAC619FCEBE7}"/>
              </a:ext>
            </a:extLst>
          </p:cNvPr>
          <p:cNvSpPr/>
          <p:nvPr/>
        </p:nvSpPr>
        <p:spPr>
          <a:xfrm>
            <a:off x="1707472" y="3463896"/>
            <a:ext cx="1657826" cy="369332"/>
          </a:xfrm>
          <a:prstGeom prst="rect">
            <a:avLst/>
          </a:prstGeom>
        </p:spPr>
        <p:txBody>
          <a:bodyPr wrap="none">
            <a:spAutoFit/>
          </a:bodyPr>
          <a:lstStyle/>
          <a:p>
            <a:r>
              <a:rPr lang="zh-CN" altLang="en-US" dirty="0">
                <a:latin typeface="Calibri" panose="020F0502020204030204" pitchFamily="34" charset="0"/>
                <a:cs typeface="Calibri" panose="020F0502020204030204" pitchFamily="34" charset="0"/>
              </a:rPr>
              <a:t>Capacity misses</a:t>
            </a:r>
          </a:p>
        </p:txBody>
      </p:sp>
      <p:sp>
        <p:nvSpPr>
          <p:cNvPr id="9" name="矩形 8">
            <a:extLst>
              <a:ext uri="{FF2B5EF4-FFF2-40B4-BE49-F238E27FC236}">
                <a16:creationId xmlns:a16="http://schemas.microsoft.com/office/drawing/2014/main" id="{81F3BE52-BA6C-429A-B19E-D7BE7E7CC05C}"/>
              </a:ext>
            </a:extLst>
          </p:cNvPr>
          <p:cNvSpPr/>
          <p:nvPr/>
        </p:nvSpPr>
        <p:spPr>
          <a:xfrm>
            <a:off x="2692893" y="3957809"/>
            <a:ext cx="8741546" cy="923330"/>
          </a:xfrm>
          <a:prstGeom prst="rect">
            <a:avLst/>
          </a:prstGeom>
        </p:spPr>
        <p:txBody>
          <a:bodyPr wrap="square">
            <a:spAutoFit/>
          </a:bodyPr>
          <a:lstStyle/>
          <a:p>
            <a:r>
              <a:rPr lang="zh-CN" altLang="en-US" i="1" dirty="0">
                <a:latin typeface="Calibri" panose="020F0502020204030204" pitchFamily="34" charset="0"/>
                <a:cs typeface="Calibri" panose="020F0502020204030204" pitchFamily="34" charset="0"/>
              </a:rPr>
              <a:t>These are cache misses caused when the cache cannot contain all the blocks needed during execution of a program. Capacity misses occur when blocks are replaced and then later retrieved.</a:t>
            </a:r>
          </a:p>
        </p:txBody>
      </p:sp>
      <p:sp>
        <p:nvSpPr>
          <p:cNvPr id="10" name="矩形 9">
            <a:extLst>
              <a:ext uri="{FF2B5EF4-FFF2-40B4-BE49-F238E27FC236}">
                <a16:creationId xmlns:a16="http://schemas.microsoft.com/office/drawing/2014/main" id="{59D5DA1E-2A86-48E9-82E3-A2A9773A8189}"/>
              </a:ext>
            </a:extLst>
          </p:cNvPr>
          <p:cNvSpPr/>
          <p:nvPr/>
        </p:nvSpPr>
        <p:spPr>
          <a:xfrm>
            <a:off x="1731146" y="5224236"/>
            <a:ext cx="3582199" cy="369332"/>
          </a:xfrm>
          <a:prstGeom prst="rect">
            <a:avLst/>
          </a:prstGeom>
        </p:spPr>
        <p:txBody>
          <a:bodyPr wrap="none">
            <a:spAutoFit/>
          </a:bodyPr>
          <a:lstStyle/>
          <a:p>
            <a:r>
              <a:rPr lang="zh-CN" altLang="en-US" dirty="0">
                <a:latin typeface="Calibri" panose="020F0502020204030204" pitchFamily="34" charset="0"/>
                <a:cs typeface="Calibri" panose="020F0502020204030204" pitchFamily="34" charset="0"/>
              </a:rPr>
              <a:t>Conflict misses (aka collision misses)</a:t>
            </a:r>
          </a:p>
        </p:txBody>
      </p:sp>
      <p:sp>
        <p:nvSpPr>
          <p:cNvPr id="11" name="矩形 10">
            <a:extLst>
              <a:ext uri="{FF2B5EF4-FFF2-40B4-BE49-F238E27FC236}">
                <a16:creationId xmlns:a16="http://schemas.microsoft.com/office/drawing/2014/main" id="{8709356C-C7DB-4598-84EF-62708400071A}"/>
              </a:ext>
            </a:extLst>
          </p:cNvPr>
          <p:cNvSpPr/>
          <p:nvPr/>
        </p:nvSpPr>
        <p:spPr>
          <a:xfrm>
            <a:off x="2679576" y="5741911"/>
            <a:ext cx="9056704" cy="923330"/>
          </a:xfrm>
          <a:prstGeom prst="rect">
            <a:avLst/>
          </a:prstGeom>
        </p:spPr>
        <p:txBody>
          <a:bodyPr wrap="square">
            <a:spAutoFit/>
          </a:bodyPr>
          <a:lstStyle/>
          <a:p>
            <a:r>
              <a:rPr lang="zh-CN" altLang="en-US" i="1" dirty="0">
                <a:latin typeface="Calibri" panose="020F0502020204030204" pitchFamily="34" charset="0"/>
                <a:cs typeface="Calibri" panose="020F0502020204030204" pitchFamily="34" charset="0"/>
              </a:rPr>
              <a:t>These are cache misses that occur in set-associative or direct-mapped caches when multiple blocks compete for the same set. Confict misses are those misses in a direct-mapped or set-associative cache that are eliminated in a fully associative cache of the same size.</a:t>
            </a:r>
          </a:p>
        </p:txBody>
      </p:sp>
    </p:spTree>
    <p:extLst>
      <p:ext uri="{BB962C8B-B14F-4D97-AF65-F5344CB8AC3E}">
        <p14:creationId xmlns:p14="http://schemas.microsoft.com/office/powerpoint/2010/main" val="17214774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C60CDDA2-BCCB-4F39-A53A-6AC6D8401950}"/>
              </a:ext>
            </a:extLst>
          </p:cNvPr>
          <p:cNvSpPr txBox="1"/>
          <p:nvPr/>
        </p:nvSpPr>
        <p:spPr>
          <a:xfrm>
            <a:off x="256674" y="192759"/>
            <a:ext cx="3515557"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第十七个知识点：</a:t>
            </a:r>
            <a:endParaRPr lang="en-US" altLang="zh-CN" sz="2400" dirty="0">
              <a:latin typeface="宋体" panose="02010600030101010101" pitchFamily="2" charset="-122"/>
              <a:ea typeface="宋体" panose="02010600030101010101" pitchFamily="2" charset="-122"/>
            </a:endParaRPr>
          </a:p>
        </p:txBody>
      </p:sp>
      <p:sp>
        <p:nvSpPr>
          <p:cNvPr id="18" name="文本框 17">
            <a:extLst>
              <a:ext uri="{FF2B5EF4-FFF2-40B4-BE49-F238E27FC236}">
                <a16:creationId xmlns:a16="http://schemas.microsoft.com/office/drawing/2014/main" id="{56642957-25F2-43AD-B46D-1FC94B67784E}"/>
              </a:ext>
            </a:extLst>
          </p:cNvPr>
          <p:cNvSpPr txBox="1"/>
          <p:nvPr/>
        </p:nvSpPr>
        <p:spPr>
          <a:xfrm>
            <a:off x="825622" y="861133"/>
            <a:ext cx="8305125" cy="523220"/>
          </a:xfrm>
          <a:prstGeom prst="rect">
            <a:avLst/>
          </a:prstGeom>
          <a:noFill/>
        </p:spPr>
        <p:txBody>
          <a:bodyPr wrap="square" rtlCol="0">
            <a:spAutoFit/>
          </a:bodyPr>
          <a:lstStyle/>
          <a:p>
            <a:r>
              <a:rPr lang="en-US" altLang="zh-CN" sz="2800" dirty="0">
                <a:latin typeface="Calibri" panose="020F0502020204030204" pitchFamily="34" charset="0"/>
                <a:cs typeface="Calibri" panose="020F0502020204030204" pitchFamily="34" charset="0"/>
              </a:rPr>
              <a:t>Cache Design Trade-offs</a:t>
            </a:r>
            <a:endParaRPr lang="zh-CN" altLang="en-US" sz="2800" dirty="0">
              <a:latin typeface="Calibri" panose="020F0502020204030204" pitchFamily="34" charset="0"/>
              <a:cs typeface="Calibri" panose="020F0502020204030204" pitchFamily="34" charset="0"/>
            </a:endParaRPr>
          </a:p>
        </p:txBody>
      </p:sp>
      <p:pic>
        <p:nvPicPr>
          <p:cNvPr id="3" name="图片 2">
            <a:extLst>
              <a:ext uri="{FF2B5EF4-FFF2-40B4-BE49-F238E27FC236}">
                <a16:creationId xmlns:a16="http://schemas.microsoft.com/office/drawing/2014/main" id="{30188218-D6D3-4CA6-8FF1-8FFDBF845C7F}"/>
              </a:ext>
            </a:extLst>
          </p:cNvPr>
          <p:cNvPicPr>
            <a:picLocks noChangeAspect="1"/>
          </p:cNvPicPr>
          <p:nvPr/>
        </p:nvPicPr>
        <p:blipFill>
          <a:blip r:embed="rId2"/>
          <a:stretch>
            <a:fillRect/>
          </a:stretch>
        </p:blipFill>
        <p:spPr>
          <a:xfrm>
            <a:off x="2518100" y="2150456"/>
            <a:ext cx="7155800" cy="3657917"/>
          </a:xfrm>
          <a:prstGeom prst="rect">
            <a:avLst/>
          </a:prstGeom>
        </p:spPr>
      </p:pic>
    </p:spTree>
    <p:extLst>
      <p:ext uri="{BB962C8B-B14F-4D97-AF65-F5344CB8AC3E}">
        <p14:creationId xmlns:p14="http://schemas.microsoft.com/office/powerpoint/2010/main" val="30105667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8703D53-6121-4B69-B040-2C4BA2936344}"/>
              </a:ext>
            </a:extLst>
          </p:cNvPr>
          <p:cNvPicPr>
            <a:picLocks noChangeAspect="1"/>
          </p:cNvPicPr>
          <p:nvPr/>
        </p:nvPicPr>
        <p:blipFill>
          <a:blip r:embed="rId2"/>
          <a:stretch>
            <a:fillRect/>
          </a:stretch>
        </p:blipFill>
        <p:spPr>
          <a:xfrm>
            <a:off x="2635905" y="790151"/>
            <a:ext cx="6046456" cy="3891690"/>
          </a:xfrm>
          <a:prstGeom prst="rect">
            <a:avLst/>
          </a:prstGeom>
        </p:spPr>
      </p:pic>
      <p:sp>
        <p:nvSpPr>
          <p:cNvPr id="5" name="文本框 4">
            <a:extLst>
              <a:ext uri="{FF2B5EF4-FFF2-40B4-BE49-F238E27FC236}">
                <a16:creationId xmlns:a16="http://schemas.microsoft.com/office/drawing/2014/main" id="{B0C85C1B-0C0E-45E1-9F26-CB404DC27D53}"/>
              </a:ext>
            </a:extLst>
          </p:cNvPr>
          <p:cNvSpPr txBox="1"/>
          <p:nvPr/>
        </p:nvSpPr>
        <p:spPr>
          <a:xfrm>
            <a:off x="648070" y="230819"/>
            <a:ext cx="2867487" cy="461665"/>
          </a:xfrm>
          <a:prstGeom prst="rect">
            <a:avLst/>
          </a:prstGeom>
          <a:noFill/>
        </p:spPr>
        <p:txBody>
          <a:bodyPr wrap="square" rtlCol="0">
            <a:spAutoFit/>
          </a:bodyPr>
          <a:lstStyle/>
          <a:p>
            <a:r>
              <a:rPr lang="en-US" altLang="zh-CN" sz="2400" dirty="0">
                <a:latin typeface="Calibri" panose="020F0502020204030204" pitchFamily="34" charset="0"/>
                <a:cs typeface="Calibri" panose="020F0502020204030204" pitchFamily="34" charset="0"/>
              </a:rPr>
              <a:t>Homework</a:t>
            </a:r>
            <a:endParaRPr lang="zh-CN" altLang="en-US" sz="2400" dirty="0">
              <a:latin typeface="Calibri" panose="020F0502020204030204" pitchFamily="34" charset="0"/>
              <a:cs typeface="Calibri" panose="020F0502020204030204" pitchFamily="34" charset="0"/>
            </a:endParaRPr>
          </a:p>
        </p:txBody>
      </p:sp>
      <p:sp>
        <p:nvSpPr>
          <p:cNvPr id="6" name="矩形 5">
            <a:extLst>
              <a:ext uri="{FF2B5EF4-FFF2-40B4-BE49-F238E27FC236}">
                <a16:creationId xmlns:a16="http://schemas.microsoft.com/office/drawing/2014/main" id="{CF5A3B6C-FBC1-40B9-8A88-9E70D947D239}"/>
              </a:ext>
            </a:extLst>
          </p:cNvPr>
          <p:cNvSpPr/>
          <p:nvPr/>
        </p:nvSpPr>
        <p:spPr>
          <a:xfrm>
            <a:off x="1032769" y="4779509"/>
            <a:ext cx="7649592" cy="400110"/>
          </a:xfrm>
          <a:prstGeom prst="rect">
            <a:avLst/>
          </a:prstGeom>
        </p:spPr>
        <p:txBody>
          <a:bodyPr wrap="square">
            <a:spAutoFit/>
          </a:bodyPr>
          <a:lstStyle/>
          <a:p>
            <a:r>
              <a:rPr lang="en-US" altLang="zh-CN" sz="2000" dirty="0">
                <a:solidFill>
                  <a:srgbClr val="000000"/>
                </a:solidFill>
                <a:latin typeface="Calibri" panose="020F0502020204030204" pitchFamily="34" charset="0"/>
                <a:cs typeface="Calibri" panose="020F0502020204030204" pitchFamily="34" charset="0"/>
              </a:rPr>
              <a:t>5.3.1 Since offset field is 5 bits, then block size is 32 bytes =8 words</a:t>
            </a:r>
            <a:r>
              <a:rPr lang="en-US" altLang="zh-CN" sz="2000" dirty="0">
                <a:latin typeface="Calibri" panose="020F0502020204030204" pitchFamily="34" charset="0"/>
                <a:cs typeface="Calibri" panose="020F0502020204030204" pitchFamily="34" charset="0"/>
              </a:rPr>
              <a:t> </a:t>
            </a:r>
            <a:endParaRPr lang="zh-CN" altLang="en-US" sz="20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1D39DAAE-6350-4BDD-B9A2-815BBA5FB4CD}"/>
                  </a:ext>
                </a:extLst>
              </p:cNvPr>
              <p:cNvSpPr/>
              <p:nvPr/>
            </p:nvSpPr>
            <p:spPr>
              <a:xfrm>
                <a:off x="1032769" y="5355941"/>
                <a:ext cx="6096000" cy="403637"/>
              </a:xfrm>
              <a:prstGeom prst="rect">
                <a:avLst/>
              </a:prstGeom>
            </p:spPr>
            <p:txBody>
              <a:bodyPr>
                <a:spAutoFit/>
              </a:bodyPr>
              <a:lstStyle/>
              <a:p>
                <a:r>
                  <a:rPr lang="en-US" altLang="zh-CN" sz="2000" dirty="0">
                    <a:solidFill>
                      <a:srgbClr val="000000"/>
                    </a:solidFill>
                    <a:latin typeface="Calibri" panose="020F0502020204030204" pitchFamily="34" charset="0"/>
                    <a:cs typeface="Calibri" panose="020F0502020204030204" pitchFamily="34" charset="0"/>
                  </a:rPr>
                  <a:t>5.3.2 Number of entries = </a:t>
                </a:r>
                <a14:m>
                  <m:oMath xmlns:m="http://schemas.openxmlformats.org/officeDocument/2006/math">
                    <m:sSup>
                      <m:sSupPr>
                        <m:ctrlPr>
                          <a:rPr lang="en-US" altLang="zh-CN" sz="2000" i="1" smtClean="0">
                            <a:solidFill>
                              <a:srgbClr val="000000"/>
                            </a:solidFill>
                            <a:latin typeface="Cambria Math" panose="02040503050406030204" pitchFamily="18" charset="0"/>
                            <a:cs typeface="Calibri" panose="020F0502020204030204" pitchFamily="34" charset="0"/>
                          </a:rPr>
                        </m:ctrlPr>
                      </m:sSupPr>
                      <m:e>
                        <m:r>
                          <a:rPr lang="en-US" altLang="zh-CN" sz="2000" b="0" i="1" smtClean="0">
                            <a:solidFill>
                              <a:srgbClr val="000000"/>
                            </a:solidFill>
                            <a:latin typeface="Cambria Math" panose="02040503050406030204" pitchFamily="18" charset="0"/>
                            <a:cs typeface="Calibri" panose="020F0502020204030204" pitchFamily="34" charset="0"/>
                          </a:rPr>
                          <m:t>2</m:t>
                        </m:r>
                      </m:e>
                      <m:sup>
                        <m:r>
                          <a:rPr lang="en-US" altLang="zh-CN" sz="2000" b="0" i="1" smtClean="0">
                            <a:solidFill>
                              <a:srgbClr val="000000"/>
                            </a:solidFill>
                            <a:latin typeface="Cambria Math" panose="02040503050406030204" pitchFamily="18" charset="0"/>
                            <a:cs typeface="Calibri" panose="020F0502020204030204" pitchFamily="34" charset="0"/>
                          </a:rPr>
                          <m:t>5</m:t>
                        </m:r>
                      </m:sup>
                    </m:sSup>
                    <m:r>
                      <a:rPr lang="en-US" altLang="zh-CN" sz="2000" b="0" i="1" smtClean="0">
                        <a:solidFill>
                          <a:srgbClr val="000000"/>
                        </a:solidFill>
                        <a:latin typeface="Cambria Math" panose="02040503050406030204" pitchFamily="18" charset="0"/>
                        <a:cs typeface="Calibri" panose="020F0502020204030204" pitchFamily="34" charset="0"/>
                      </a:rPr>
                      <m:t>=32</m:t>
                    </m:r>
                  </m:oMath>
                </a14:m>
                <a:r>
                  <a:rPr lang="en-US" altLang="zh-CN" sz="2000" dirty="0">
                    <a:solidFill>
                      <a:srgbClr val="000000"/>
                    </a:solidFill>
                    <a:latin typeface="Calibri" panose="020F0502020204030204" pitchFamily="34" charset="0"/>
                    <a:cs typeface="Calibri" panose="020F0502020204030204" pitchFamily="34" charset="0"/>
                  </a:rPr>
                  <a:t> </a:t>
                </a:r>
                <a:endParaRPr lang="zh-CN" altLang="en-US" sz="2000" dirty="0">
                  <a:latin typeface="Calibri" panose="020F0502020204030204" pitchFamily="34" charset="0"/>
                  <a:cs typeface="Calibri" panose="020F0502020204030204" pitchFamily="34" charset="0"/>
                </a:endParaRPr>
              </a:p>
            </p:txBody>
          </p:sp>
        </mc:Choice>
        <mc:Fallback xmlns="">
          <p:sp>
            <p:nvSpPr>
              <p:cNvPr id="7" name="矩形 6">
                <a:extLst>
                  <a:ext uri="{FF2B5EF4-FFF2-40B4-BE49-F238E27FC236}">
                    <a16:creationId xmlns:a16="http://schemas.microsoft.com/office/drawing/2014/main" id="{1D39DAAE-6350-4BDD-B9A2-815BBA5FB4CD}"/>
                  </a:ext>
                </a:extLst>
              </p:cNvPr>
              <p:cNvSpPr>
                <a:spLocks noRot="1" noChangeAspect="1" noMove="1" noResize="1" noEditPoints="1" noAdjustHandles="1" noChangeArrowheads="1" noChangeShapeType="1" noTextEdit="1"/>
              </p:cNvSpPr>
              <p:nvPr/>
            </p:nvSpPr>
            <p:spPr>
              <a:xfrm>
                <a:off x="1032769" y="5355941"/>
                <a:ext cx="6096000" cy="403637"/>
              </a:xfrm>
              <a:prstGeom prst="rect">
                <a:avLst/>
              </a:prstGeom>
              <a:blipFill>
                <a:blip r:embed="rId3"/>
                <a:stretch>
                  <a:fillRect l="-1000" t="-7576" b="-27273"/>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FAD8CE0B-6ACF-458C-8BFE-DA697855210C}"/>
              </a:ext>
            </a:extLst>
          </p:cNvPr>
          <p:cNvPicPr>
            <a:picLocks noChangeAspect="1"/>
          </p:cNvPicPr>
          <p:nvPr/>
        </p:nvPicPr>
        <p:blipFill>
          <a:blip r:embed="rId4"/>
          <a:stretch>
            <a:fillRect/>
          </a:stretch>
        </p:blipFill>
        <p:spPr>
          <a:xfrm>
            <a:off x="1112668" y="5906806"/>
            <a:ext cx="6531006" cy="720375"/>
          </a:xfrm>
          <a:prstGeom prst="rect">
            <a:avLst/>
          </a:prstGeom>
        </p:spPr>
      </p:pic>
    </p:spTree>
    <p:extLst>
      <p:ext uri="{BB962C8B-B14F-4D97-AF65-F5344CB8AC3E}">
        <p14:creationId xmlns:p14="http://schemas.microsoft.com/office/powerpoint/2010/main" val="7360628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0C85C1B-0C0E-45E1-9F26-CB404DC27D53}"/>
              </a:ext>
            </a:extLst>
          </p:cNvPr>
          <p:cNvSpPr txBox="1"/>
          <p:nvPr/>
        </p:nvSpPr>
        <p:spPr>
          <a:xfrm>
            <a:off x="648070" y="230819"/>
            <a:ext cx="2867487" cy="461665"/>
          </a:xfrm>
          <a:prstGeom prst="rect">
            <a:avLst/>
          </a:prstGeom>
          <a:noFill/>
        </p:spPr>
        <p:txBody>
          <a:bodyPr wrap="square" rtlCol="0">
            <a:spAutoFit/>
          </a:bodyPr>
          <a:lstStyle/>
          <a:p>
            <a:r>
              <a:rPr lang="en-US" altLang="zh-CN" sz="2400" dirty="0">
                <a:latin typeface="Calibri" panose="020F0502020204030204" pitchFamily="34" charset="0"/>
                <a:cs typeface="Calibri" panose="020F0502020204030204" pitchFamily="34" charset="0"/>
              </a:rPr>
              <a:t>Homework</a:t>
            </a:r>
            <a:endParaRPr lang="zh-CN" altLang="en-US" sz="24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8F35E72C-4A12-40C2-BC19-4B82E57DA487}"/>
                  </a:ext>
                </a:extLst>
              </p:cNvPr>
              <p:cNvSpPr txBox="1"/>
              <p:nvPr/>
            </p:nvSpPr>
            <p:spPr>
              <a:xfrm>
                <a:off x="2577426" y="1917375"/>
                <a:ext cx="6627840" cy="550022"/>
              </a:xfrm>
              <a:prstGeom prst="rect">
                <a:avLst/>
              </a:prstGeom>
              <a:noFill/>
            </p:spPr>
            <p:txBody>
              <a:bodyPr wrap="none" lIns="0" tIns="0" rIns="0" bIns="0" rtlCol="0">
                <a:spAutoFit/>
              </a:bodyPr>
              <a:lstStyle/>
              <a:p>
                <a14:m>
                  <m:oMath xmlns:m="http://schemas.openxmlformats.org/officeDocument/2006/math">
                    <m:r>
                      <a:rPr lang="en-US" altLang="zh-CN" sz="2400" b="0" i="1" smtClean="0">
                        <a:latin typeface="Cambria Math" panose="02040503050406030204" pitchFamily="18" charset="0"/>
                      </a:rPr>
                      <m:t>𝐼𝑛𝑑𝑒𝑥</m:t>
                    </m:r>
                    <m:r>
                      <a:rPr lang="en-US" altLang="zh-CN" sz="2400" b="0" i="1" smtClean="0">
                        <a:latin typeface="Cambria Math" panose="02040503050406030204" pitchFamily="18" charset="0"/>
                      </a:rPr>
                      <m:t>= </m:t>
                    </m:r>
                    <m:d>
                      <m:dPr>
                        <m:begChr m:val="⌊"/>
                        <m:endChr m:val="⌋"/>
                        <m:ctrlPr>
                          <a:rPr lang="en-US" altLang="zh-CN" sz="2400" b="0" i="1" smtClean="0">
                            <a:latin typeface="Cambria Math" panose="02040503050406030204" pitchFamily="18" charset="0"/>
                          </a:rPr>
                        </m:ctrlPr>
                      </m:dPr>
                      <m:e>
                        <m:f>
                          <m:fPr>
                            <m:ctrlPr>
                              <a:rPr lang="en-US" altLang="zh-CN" sz="2400" b="0" i="1" smtClean="0">
                                <a:latin typeface="Cambria Math" panose="02040503050406030204" pitchFamily="18" charset="0"/>
                              </a:rPr>
                            </m:ctrlPr>
                          </m:fPr>
                          <m:num>
                            <m:r>
                              <a:rPr lang="en-US" altLang="zh-CN" sz="2400" i="1">
                                <a:latin typeface="Cambria Math" panose="02040503050406030204" pitchFamily="18" charset="0"/>
                              </a:rPr>
                              <m:t>𝑏𝑦𝑡𝑒</m:t>
                            </m: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𝑎𝑑𝑑𝑟𝑒𝑠𝑠</m:t>
                            </m:r>
                          </m:num>
                          <m:den>
                            <m:r>
                              <a:rPr lang="en-US" altLang="zh-CN" sz="2400" b="0" i="1" smtClean="0">
                                <a:latin typeface="Cambria Math" panose="02040503050406030204" pitchFamily="18" charset="0"/>
                              </a:rPr>
                              <m:t>𝑏𝑙𝑜𝑐𝑘</m:t>
                            </m: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𝑠𝑖𝑧𝑒</m:t>
                            </m:r>
                          </m:den>
                        </m:f>
                      </m:e>
                    </m:d>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𝑚𝑜𝑑</m:t>
                    </m: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𝑛𝑢𝑚𝑏𝑒𝑟</m:t>
                    </m: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𝑜𝑓</m:t>
                    </m: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𝑒𝑛𝑡𝑟𝑖𝑒𝑠</m:t>
                    </m:r>
                    <m:r>
                      <a:rPr lang="en-US" altLang="zh-CN" sz="2400" b="0" i="1" smtClean="0">
                        <a:latin typeface="Cambria Math" panose="02040503050406030204" pitchFamily="18" charset="0"/>
                      </a:rPr>
                      <m:t>)</m:t>
                    </m:r>
                  </m:oMath>
                </a14:m>
                <a:r>
                  <a:rPr lang="zh-CN" altLang="en-US" sz="2400" dirty="0"/>
                  <a:t> </a:t>
                </a:r>
              </a:p>
            </p:txBody>
          </p:sp>
        </mc:Choice>
        <mc:Fallback xmlns="">
          <p:sp>
            <p:nvSpPr>
              <p:cNvPr id="8" name="文本框 7">
                <a:extLst>
                  <a:ext uri="{FF2B5EF4-FFF2-40B4-BE49-F238E27FC236}">
                    <a16:creationId xmlns:a16="http://schemas.microsoft.com/office/drawing/2014/main" id="{8F35E72C-4A12-40C2-BC19-4B82E57DA487}"/>
                  </a:ext>
                </a:extLst>
              </p:cNvPr>
              <p:cNvSpPr txBox="1">
                <a:spLocks noRot="1" noChangeAspect="1" noMove="1" noResize="1" noEditPoints="1" noAdjustHandles="1" noChangeArrowheads="1" noChangeShapeType="1" noTextEdit="1"/>
              </p:cNvSpPr>
              <p:nvPr/>
            </p:nvSpPr>
            <p:spPr>
              <a:xfrm>
                <a:off x="2577426" y="1917375"/>
                <a:ext cx="6627840" cy="550022"/>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6A8BD662-0F1C-4FAD-B13B-490B63E86963}"/>
                  </a:ext>
                </a:extLst>
              </p:cNvPr>
              <p:cNvSpPr/>
              <p:nvPr/>
            </p:nvSpPr>
            <p:spPr>
              <a:xfrm>
                <a:off x="2702600" y="883653"/>
                <a:ext cx="6104620" cy="642355"/>
              </a:xfrm>
              <a:prstGeom prst="rect">
                <a:avLst/>
              </a:prstGeom>
            </p:spPr>
            <p:txBody>
              <a:bodyPr wrap="none">
                <a:spAutoFit/>
              </a:bodyPr>
              <a:lstStyle/>
              <a:p>
                <a14:m>
                  <m:oMath xmlns:m="http://schemas.openxmlformats.org/officeDocument/2006/math">
                    <m:r>
                      <a:rPr lang="en-US" altLang="zh-CN" sz="2400" i="1">
                        <a:latin typeface="Cambria Math" panose="02040503050406030204" pitchFamily="18" charset="0"/>
                      </a:rPr>
                      <m:t>𝑇𝑎𝑔</m:t>
                    </m:r>
                    <m:r>
                      <a:rPr lang="en-US" altLang="zh-CN" sz="2400" i="1">
                        <a:latin typeface="Cambria Math" panose="02040503050406030204" pitchFamily="18" charset="0"/>
                      </a:rPr>
                      <m:t>= </m:t>
                    </m:r>
                    <m:d>
                      <m:dPr>
                        <m:begChr m:val="⌊"/>
                        <m:endChr m:val="⌋"/>
                        <m:ctrlPr>
                          <a:rPr lang="en-US" altLang="zh-CN" sz="2400" i="1">
                            <a:latin typeface="Cambria Math" panose="02040503050406030204" pitchFamily="18" charset="0"/>
                          </a:rPr>
                        </m:ctrlPr>
                      </m:dPr>
                      <m:e>
                        <m:f>
                          <m:fPr>
                            <m:ctrlPr>
                              <a:rPr lang="en-US" altLang="zh-CN" sz="2400" i="1">
                                <a:latin typeface="Cambria Math" panose="02040503050406030204" pitchFamily="18" charset="0"/>
                              </a:rPr>
                            </m:ctrlPr>
                          </m:fPr>
                          <m:num>
                            <m:r>
                              <a:rPr lang="en-US" altLang="zh-CN" sz="2400" i="1">
                                <a:latin typeface="Cambria Math" panose="02040503050406030204" pitchFamily="18" charset="0"/>
                              </a:rPr>
                              <m:t>𝑏𝑦𝑡𝑒</m:t>
                            </m:r>
                            <m:r>
                              <a:rPr lang="en-US" altLang="zh-CN" sz="2400" i="1">
                                <a:latin typeface="Cambria Math" panose="02040503050406030204" pitchFamily="18" charset="0"/>
                              </a:rPr>
                              <m:t> </m:t>
                            </m:r>
                            <m:r>
                              <a:rPr lang="en-US" altLang="zh-CN" sz="2400" i="1">
                                <a:latin typeface="Cambria Math" panose="02040503050406030204" pitchFamily="18" charset="0"/>
                              </a:rPr>
                              <m:t>𝑎𝑑𝑑𝑟𝑒𝑠𝑠</m:t>
                            </m:r>
                          </m:num>
                          <m:den>
                            <m:r>
                              <a:rPr lang="en-US" altLang="zh-CN" sz="2400" i="1">
                                <a:latin typeface="Cambria Math" panose="02040503050406030204" pitchFamily="18" charset="0"/>
                              </a:rPr>
                              <m:t>𝑏𝑙𝑜𝑐𝑘</m:t>
                            </m:r>
                            <m:r>
                              <a:rPr lang="en-US" altLang="zh-CN" sz="2400" i="1">
                                <a:latin typeface="Cambria Math" panose="02040503050406030204" pitchFamily="18" charset="0"/>
                              </a:rPr>
                              <m:t> </m:t>
                            </m:r>
                            <m:r>
                              <a:rPr lang="en-US" altLang="zh-CN" sz="2400" i="1">
                                <a:latin typeface="Cambria Math" panose="02040503050406030204" pitchFamily="18" charset="0"/>
                              </a:rPr>
                              <m:t>𝑠𝑖𝑧𝑒</m:t>
                            </m:r>
                          </m:den>
                        </m:f>
                      </m:e>
                    </m:d>
                    <m:r>
                      <a:rPr lang="en-US" altLang="zh-CN" sz="2400" i="1">
                        <a:latin typeface="Cambria Math" panose="02040503050406030204" pitchFamily="18" charset="0"/>
                      </a:rPr>
                      <m:t> / (</m:t>
                    </m:r>
                    <m:r>
                      <a:rPr lang="en-US" altLang="zh-CN" sz="2400" i="1">
                        <a:latin typeface="Cambria Math" panose="02040503050406030204" pitchFamily="18" charset="0"/>
                      </a:rPr>
                      <m:t>𝑛𝑢𝑚𝑏𝑒𝑟</m:t>
                    </m:r>
                    <m:r>
                      <a:rPr lang="en-US" altLang="zh-CN" sz="2400" i="1">
                        <a:latin typeface="Cambria Math" panose="02040503050406030204" pitchFamily="18" charset="0"/>
                      </a:rPr>
                      <m:t> </m:t>
                    </m:r>
                    <m:r>
                      <a:rPr lang="en-US" altLang="zh-CN" sz="2400" i="1">
                        <a:latin typeface="Cambria Math" panose="02040503050406030204" pitchFamily="18" charset="0"/>
                      </a:rPr>
                      <m:t>𝑜𝑓</m:t>
                    </m:r>
                    <m:r>
                      <a:rPr lang="en-US" altLang="zh-CN" sz="2400" i="1">
                        <a:latin typeface="Cambria Math" panose="02040503050406030204" pitchFamily="18" charset="0"/>
                      </a:rPr>
                      <m:t> </m:t>
                    </m:r>
                    <m:r>
                      <a:rPr lang="en-US" altLang="zh-CN" sz="2400" i="1">
                        <a:latin typeface="Cambria Math" panose="02040503050406030204" pitchFamily="18" charset="0"/>
                      </a:rPr>
                      <m:t>𝑒𝑛𝑡𝑟𝑖𝑒𝑠</m:t>
                    </m:r>
                    <m:r>
                      <a:rPr lang="en-US" altLang="zh-CN" sz="2400" i="1">
                        <a:latin typeface="Cambria Math" panose="02040503050406030204" pitchFamily="18" charset="0"/>
                      </a:rPr>
                      <m:t>)</m:t>
                    </m:r>
                  </m:oMath>
                </a14:m>
                <a:r>
                  <a:rPr lang="zh-CN" altLang="en-US" sz="2400" dirty="0"/>
                  <a:t> </a:t>
                </a:r>
              </a:p>
            </p:txBody>
          </p:sp>
        </mc:Choice>
        <mc:Fallback xmlns="">
          <p:sp>
            <p:nvSpPr>
              <p:cNvPr id="10" name="矩形 9">
                <a:extLst>
                  <a:ext uri="{FF2B5EF4-FFF2-40B4-BE49-F238E27FC236}">
                    <a16:creationId xmlns:a16="http://schemas.microsoft.com/office/drawing/2014/main" id="{6A8BD662-0F1C-4FAD-B13B-490B63E86963}"/>
                  </a:ext>
                </a:extLst>
              </p:cNvPr>
              <p:cNvSpPr>
                <a:spLocks noRot="1" noChangeAspect="1" noMove="1" noResize="1" noEditPoints="1" noAdjustHandles="1" noChangeArrowheads="1" noChangeShapeType="1" noTextEdit="1"/>
              </p:cNvSpPr>
              <p:nvPr/>
            </p:nvSpPr>
            <p:spPr>
              <a:xfrm>
                <a:off x="2702600" y="883653"/>
                <a:ext cx="6104620" cy="642355"/>
              </a:xfrm>
              <a:prstGeom prst="rect">
                <a:avLst/>
              </a:prstGeom>
              <a:blipFill>
                <a:blip r:embed="rId3"/>
                <a:stretch>
                  <a:fillRect/>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8E84E71F-67FE-4E82-8150-321C03D6BDBA}"/>
              </a:ext>
            </a:extLst>
          </p:cNvPr>
          <p:cNvPicPr>
            <a:picLocks noChangeAspect="1"/>
          </p:cNvPicPr>
          <p:nvPr/>
        </p:nvPicPr>
        <p:blipFill>
          <a:blip r:embed="rId4"/>
          <a:stretch>
            <a:fillRect/>
          </a:stretch>
        </p:blipFill>
        <p:spPr>
          <a:xfrm>
            <a:off x="1572789" y="4390604"/>
            <a:ext cx="8885690" cy="1729890"/>
          </a:xfrm>
          <a:prstGeom prst="rect">
            <a:avLst/>
          </a:prstGeom>
        </p:spPr>
      </p:pic>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3ED94842-E527-4ED8-AB10-61A182352A12}"/>
                  </a:ext>
                </a:extLst>
              </p:cNvPr>
              <p:cNvSpPr txBox="1"/>
              <p:nvPr/>
            </p:nvSpPr>
            <p:spPr>
              <a:xfrm>
                <a:off x="2889157" y="3130072"/>
                <a:ext cx="5962338" cy="2989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132</m:t>
                          </m:r>
                        </m:e>
                        <m:sub>
                          <m:r>
                            <m:rPr>
                              <m:sty m:val="p"/>
                            </m:rPr>
                            <a:rPr lang="en-US" altLang="zh-CN" i="1">
                              <a:latin typeface="Cambria Math" panose="02040503050406030204" pitchFamily="18" charset="0"/>
                            </a:rPr>
                            <m:t>dec</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solidFill>
                                <a:srgbClr val="C00000"/>
                              </a:solidFill>
                              <a:latin typeface="Cambria Math" panose="02040503050406030204" pitchFamily="18" charset="0"/>
                            </a:rPr>
                            <m:t>00000000000000000000000 </m:t>
                          </m:r>
                          <m:r>
                            <a:rPr lang="en-US" altLang="zh-CN" b="0" i="1" smtClean="0">
                              <a:solidFill>
                                <a:srgbClr val="0070C0"/>
                              </a:solidFill>
                              <a:latin typeface="Cambria Math" panose="02040503050406030204" pitchFamily="18" charset="0"/>
                            </a:rPr>
                            <m:t>00</m:t>
                          </m:r>
                          <m:r>
                            <a:rPr lang="en-US" altLang="zh-CN" i="1">
                              <a:solidFill>
                                <a:srgbClr val="0070C0"/>
                              </a:solidFill>
                              <a:latin typeface="Cambria Math" panose="02040503050406030204" pitchFamily="18" charset="0"/>
                            </a:rPr>
                            <m:t>100</m:t>
                          </m:r>
                          <m:r>
                            <a:rPr lang="en-US" altLang="zh-CN" b="0" i="1" smtClean="0">
                              <a:solidFill>
                                <a:srgbClr val="0070C0"/>
                              </a:solidFill>
                              <a:latin typeface="Cambria Math" panose="02040503050406030204" pitchFamily="18" charset="0"/>
                            </a:rPr>
                            <m:t> </m:t>
                          </m:r>
                          <m:r>
                            <a:rPr lang="en-US" altLang="zh-CN" i="1">
                              <a:latin typeface="Cambria Math" panose="02040503050406030204" pitchFamily="18" charset="0"/>
                            </a:rPr>
                            <m:t>00100</m:t>
                          </m:r>
                        </m:e>
                        <m:sub>
                          <m:r>
                            <a:rPr lang="en-US" altLang="zh-CN" b="0" i="1" smtClean="0">
                              <a:latin typeface="Cambria Math" panose="02040503050406030204" pitchFamily="18" charset="0"/>
                            </a:rPr>
                            <m:t>𝑏𝑖𝑛𝑎𝑟𝑦</m:t>
                          </m:r>
                        </m:sub>
                      </m:sSub>
                    </m:oMath>
                  </m:oMathPara>
                </a14:m>
                <a:endParaRPr lang="zh-CN" altLang="en-US" dirty="0"/>
              </a:p>
            </p:txBody>
          </p:sp>
        </mc:Choice>
        <mc:Fallback xmlns="">
          <p:sp>
            <p:nvSpPr>
              <p:cNvPr id="4" name="文本框 3">
                <a:extLst>
                  <a:ext uri="{FF2B5EF4-FFF2-40B4-BE49-F238E27FC236}">
                    <a16:creationId xmlns:a16="http://schemas.microsoft.com/office/drawing/2014/main" id="{3ED94842-E527-4ED8-AB10-61A182352A12}"/>
                  </a:ext>
                </a:extLst>
              </p:cNvPr>
              <p:cNvSpPr txBox="1">
                <a:spLocks noRot="1" noChangeAspect="1" noMove="1" noResize="1" noEditPoints="1" noAdjustHandles="1" noChangeArrowheads="1" noChangeShapeType="1" noTextEdit="1"/>
              </p:cNvSpPr>
              <p:nvPr/>
            </p:nvSpPr>
            <p:spPr>
              <a:xfrm>
                <a:off x="2889157" y="3130072"/>
                <a:ext cx="5962338" cy="298928"/>
              </a:xfrm>
              <a:prstGeom prst="rect">
                <a:avLst/>
              </a:prstGeom>
              <a:blipFill>
                <a:blip r:embed="rId5"/>
                <a:stretch>
                  <a:fillRect l="-409" r="-204" b="-24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7DAF51B6-D624-4BD3-BC87-ADC2035AD941}"/>
                  </a:ext>
                </a:extLst>
              </p:cNvPr>
              <p:cNvSpPr txBox="1"/>
              <p:nvPr/>
            </p:nvSpPr>
            <p:spPr>
              <a:xfrm>
                <a:off x="2760916" y="3610874"/>
                <a:ext cx="6090578" cy="2989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3100</m:t>
                          </m:r>
                        </m:e>
                        <m:sub>
                          <m:r>
                            <m:rPr>
                              <m:sty m:val="p"/>
                            </m:rPr>
                            <a:rPr lang="en-US" altLang="zh-CN" i="1">
                              <a:latin typeface="Cambria Math" panose="02040503050406030204" pitchFamily="18" charset="0"/>
                            </a:rPr>
                            <m:t>dec</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000000000000000000000</m:t>
                          </m:r>
                          <m:r>
                            <a:rPr lang="en-US" altLang="zh-CN" i="1" smtClean="0">
                              <a:solidFill>
                                <a:schemeClr val="tx1"/>
                              </a:solidFill>
                              <a:latin typeface="Cambria Math" panose="02040503050406030204" pitchFamily="18" charset="0"/>
                            </a:rPr>
                            <m:t>11</m:t>
                          </m:r>
                          <m:r>
                            <a:rPr lang="en-US" altLang="zh-CN" b="0" i="1" smtClean="0">
                              <a:solidFill>
                                <a:schemeClr val="tx1"/>
                              </a:solidFill>
                              <a:latin typeface="Cambria Math" panose="02040503050406030204" pitchFamily="18" charset="0"/>
                            </a:rPr>
                            <m:t> </m:t>
                          </m:r>
                          <m:r>
                            <a:rPr lang="en-US" altLang="zh-CN" i="1" smtClean="0">
                              <a:solidFill>
                                <a:schemeClr val="tx1"/>
                              </a:solidFill>
                              <a:latin typeface="Cambria Math" panose="02040503050406030204" pitchFamily="18" charset="0"/>
                            </a:rPr>
                            <m:t>00000</m:t>
                          </m:r>
                          <m:r>
                            <a:rPr lang="en-US" altLang="zh-CN" b="0" i="1" smtClean="0">
                              <a:solidFill>
                                <a:schemeClr val="tx1"/>
                              </a:solidFill>
                              <a:latin typeface="Cambria Math" panose="02040503050406030204" pitchFamily="18" charset="0"/>
                            </a:rPr>
                            <m:t> </m:t>
                          </m:r>
                          <m:r>
                            <a:rPr lang="en-US" altLang="zh-CN" i="1" smtClean="0">
                              <a:solidFill>
                                <a:schemeClr val="tx1"/>
                              </a:solidFill>
                              <a:latin typeface="Cambria Math" panose="02040503050406030204" pitchFamily="18" charset="0"/>
                            </a:rPr>
                            <m:t>11100</m:t>
                          </m:r>
                        </m:e>
                        <m:sub>
                          <m:r>
                            <a:rPr lang="en-US" altLang="zh-CN" b="0" i="1" smtClean="0">
                              <a:latin typeface="Cambria Math" panose="02040503050406030204" pitchFamily="18" charset="0"/>
                            </a:rPr>
                            <m:t>𝑏𝑖𝑛𝑎𝑟𝑦</m:t>
                          </m:r>
                        </m:sub>
                      </m:sSub>
                    </m:oMath>
                  </m:oMathPara>
                </a14:m>
                <a:endParaRPr lang="zh-CN" altLang="en-US" dirty="0"/>
              </a:p>
            </p:txBody>
          </p:sp>
        </mc:Choice>
        <mc:Fallback xmlns="">
          <p:sp>
            <p:nvSpPr>
              <p:cNvPr id="11" name="文本框 10">
                <a:extLst>
                  <a:ext uri="{FF2B5EF4-FFF2-40B4-BE49-F238E27FC236}">
                    <a16:creationId xmlns:a16="http://schemas.microsoft.com/office/drawing/2014/main" id="{7DAF51B6-D624-4BD3-BC87-ADC2035AD941}"/>
                  </a:ext>
                </a:extLst>
              </p:cNvPr>
              <p:cNvSpPr txBox="1">
                <a:spLocks noRot="1" noChangeAspect="1" noMove="1" noResize="1" noEditPoints="1" noAdjustHandles="1" noChangeArrowheads="1" noChangeShapeType="1" noTextEdit="1"/>
              </p:cNvSpPr>
              <p:nvPr/>
            </p:nvSpPr>
            <p:spPr>
              <a:xfrm>
                <a:off x="2760916" y="3610874"/>
                <a:ext cx="6090578" cy="298928"/>
              </a:xfrm>
              <a:prstGeom prst="rect">
                <a:avLst/>
              </a:prstGeom>
              <a:blipFill>
                <a:blip r:embed="rId6"/>
                <a:stretch>
                  <a:fillRect l="-400" r="-200" b="-26531"/>
                </a:stretch>
              </a:blipFill>
            </p:spPr>
            <p:txBody>
              <a:bodyPr/>
              <a:lstStyle/>
              <a:p>
                <a:r>
                  <a:rPr lang="zh-CN" altLang="en-US">
                    <a:noFill/>
                  </a:rPr>
                  <a:t> </a:t>
                </a:r>
              </a:p>
            </p:txBody>
          </p:sp>
        </mc:Fallback>
      </mc:AlternateContent>
      <p:cxnSp>
        <p:nvCxnSpPr>
          <p:cNvPr id="13" name="直接箭头连接符 12">
            <a:extLst>
              <a:ext uri="{FF2B5EF4-FFF2-40B4-BE49-F238E27FC236}">
                <a16:creationId xmlns:a16="http://schemas.microsoft.com/office/drawing/2014/main" id="{6D778893-3328-4EC7-9DDC-9DF1922098B0}"/>
              </a:ext>
            </a:extLst>
          </p:cNvPr>
          <p:cNvCxnSpPr/>
          <p:nvPr/>
        </p:nvCxnSpPr>
        <p:spPr>
          <a:xfrm flipV="1">
            <a:off x="6596109" y="6120494"/>
            <a:ext cx="0" cy="511125"/>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49C9BE8C-E507-4F76-BDA8-5E546E7813A5}"/>
              </a:ext>
            </a:extLst>
          </p:cNvPr>
          <p:cNvCxnSpPr/>
          <p:nvPr/>
        </p:nvCxnSpPr>
        <p:spPr>
          <a:xfrm flipV="1">
            <a:off x="7244179" y="6120494"/>
            <a:ext cx="0" cy="511125"/>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579B78B0-4A0A-4EA8-A6DE-7284F7E95C4B}"/>
              </a:ext>
            </a:extLst>
          </p:cNvPr>
          <p:cNvCxnSpPr/>
          <p:nvPr/>
        </p:nvCxnSpPr>
        <p:spPr>
          <a:xfrm flipV="1">
            <a:off x="8504807" y="6120494"/>
            <a:ext cx="0" cy="511125"/>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6A51E28E-519F-4673-83E9-B38C4F3504AB}"/>
              </a:ext>
            </a:extLst>
          </p:cNvPr>
          <p:cNvCxnSpPr/>
          <p:nvPr/>
        </p:nvCxnSpPr>
        <p:spPr>
          <a:xfrm flipV="1">
            <a:off x="9756558" y="6120494"/>
            <a:ext cx="0" cy="511125"/>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E4B556EC-0E8A-44F5-ADAA-2E4F81FD5777}"/>
              </a:ext>
            </a:extLst>
          </p:cNvPr>
          <p:cNvSpPr/>
          <p:nvPr/>
        </p:nvSpPr>
        <p:spPr>
          <a:xfrm>
            <a:off x="284067" y="6120494"/>
            <a:ext cx="2293359" cy="646331"/>
          </a:xfrm>
          <a:prstGeom prst="rect">
            <a:avLst/>
          </a:prstGeom>
        </p:spPr>
        <p:txBody>
          <a:bodyPr wrap="square">
            <a:spAutoFit/>
          </a:bodyPr>
          <a:lstStyle/>
          <a:p>
            <a:r>
              <a:rPr lang="en-US" altLang="zh-CN" dirty="0">
                <a:solidFill>
                  <a:srgbClr val="000000"/>
                </a:solidFill>
                <a:latin typeface="TimesNewRomanPSMT"/>
              </a:rPr>
              <a:t>5.3.4 </a:t>
            </a:r>
          </a:p>
          <a:p>
            <a:r>
              <a:rPr lang="en-US" altLang="zh-CN" dirty="0">
                <a:solidFill>
                  <a:srgbClr val="000000"/>
                </a:solidFill>
                <a:latin typeface="TimesNewRomanPSMT"/>
              </a:rPr>
              <a:t>4 blocks are replaced.</a:t>
            </a:r>
            <a:r>
              <a:rPr lang="en-US" altLang="zh-CN" dirty="0"/>
              <a:t> </a:t>
            </a:r>
            <a:endParaRPr lang="zh-CN" altLang="en-US" dirty="0"/>
          </a:p>
        </p:txBody>
      </p:sp>
      <p:sp>
        <p:nvSpPr>
          <p:cNvPr id="18" name="矩形 17">
            <a:extLst>
              <a:ext uri="{FF2B5EF4-FFF2-40B4-BE49-F238E27FC236}">
                <a16:creationId xmlns:a16="http://schemas.microsoft.com/office/drawing/2014/main" id="{E1CB6BE7-449E-4EC0-954A-AF5332CFD3EE}"/>
              </a:ext>
            </a:extLst>
          </p:cNvPr>
          <p:cNvSpPr/>
          <p:nvPr/>
        </p:nvSpPr>
        <p:spPr>
          <a:xfrm>
            <a:off x="2832036" y="6120493"/>
            <a:ext cx="2293359" cy="646331"/>
          </a:xfrm>
          <a:prstGeom prst="rect">
            <a:avLst/>
          </a:prstGeom>
        </p:spPr>
        <p:txBody>
          <a:bodyPr wrap="square">
            <a:spAutoFit/>
          </a:bodyPr>
          <a:lstStyle/>
          <a:p>
            <a:r>
              <a:rPr lang="en-US" altLang="zh-CN" dirty="0">
                <a:solidFill>
                  <a:srgbClr val="000000"/>
                </a:solidFill>
                <a:latin typeface="TimesNewRomanPSMT"/>
              </a:rPr>
              <a:t>5.3.5 </a:t>
            </a:r>
          </a:p>
          <a:p>
            <a:r>
              <a:rPr lang="en-US" altLang="zh-CN" dirty="0">
                <a:solidFill>
                  <a:srgbClr val="000000"/>
                </a:solidFill>
                <a:latin typeface="TimesNewRomanPSMT"/>
              </a:rPr>
              <a:t>Hit ratio = 4/12 =0.33</a:t>
            </a:r>
            <a:endParaRPr lang="zh-CN" altLang="en-US" dirty="0"/>
          </a:p>
        </p:txBody>
      </p:sp>
    </p:spTree>
    <p:extLst>
      <p:ext uri="{BB962C8B-B14F-4D97-AF65-F5344CB8AC3E}">
        <p14:creationId xmlns:p14="http://schemas.microsoft.com/office/powerpoint/2010/main" val="2941390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0C85C1B-0C0E-45E1-9F26-CB404DC27D53}"/>
              </a:ext>
            </a:extLst>
          </p:cNvPr>
          <p:cNvSpPr txBox="1"/>
          <p:nvPr/>
        </p:nvSpPr>
        <p:spPr>
          <a:xfrm>
            <a:off x="648070" y="230819"/>
            <a:ext cx="2867487" cy="461665"/>
          </a:xfrm>
          <a:prstGeom prst="rect">
            <a:avLst/>
          </a:prstGeom>
          <a:noFill/>
        </p:spPr>
        <p:txBody>
          <a:bodyPr wrap="square" rtlCol="0">
            <a:spAutoFit/>
          </a:bodyPr>
          <a:lstStyle/>
          <a:p>
            <a:r>
              <a:rPr lang="en-US" altLang="zh-CN" sz="2400" dirty="0">
                <a:latin typeface="Calibri" panose="020F0502020204030204" pitchFamily="34" charset="0"/>
                <a:cs typeface="Calibri" panose="020F0502020204030204" pitchFamily="34" charset="0"/>
              </a:rPr>
              <a:t>Homework</a:t>
            </a:r>
            <a:endParaRPr lang="zh-CN" altLang="en-US" sz="2400" dirty="0">
              <a:latin typeface="Calibri" panose="020F0502020204030204" pitchFamily="34" charset="0"/>
              <a:cs typeface="Calibri" panose="020F0502020204030204" pitchFamily="34" charset="0"/>
            </a:endParaRPr>
          </a:p>
        </p:txBody>
      </p:sp>
      <p:sp>
        <p:nvSpPr>
          <p:cNvPr id="2" name="矩形 1">
            <a:extLst>
              <a:ext uri="{FF2B5EF4-FFF2-40B4-BE49-F238E27FC236}">
                <a16:creationId xmlns:a16="http://schemas.microsoft.com/office/drawing/2014/main" id="{94F1650B-7C7A-4068-9D4A-8ED6D14D5683}"/>
              </a:ext>
            </a:extLst>
          </p:cNvPr>
          <p:cNvSpPr/>
          <p:nvPr/>
        </p:nvSpPr>
        <p:spPr>
          <a:xfrm>
            <a:off x="1179250" y="3429000"/>
            <a:ext cx="9833499" cy="2246769"/>
          </a:xfrm>
          <a:prstGeom prst="rect">
            <a:avLst/>
          </a:prstGeom>
        </p:spPr>
        <p:txBody>
          <a:bodyPr wrap="square">
            <a:spAutoFit/>
          </a:bodyPr>
          <a:lstStyle/>
          <a:p>
            <a:r>
              <a:rPr lang="en-US" altLang="zh-CN" sz="2000" dirty="0">
                <a:solidFill>
                  <a:srgbClr val="000000"/>
                </a:solidFill>
                <a:latin typeface="Calibri" panose="020F0502020204030204" pitchFamily="34" charset="0"/>
                <a:cs typeface="Calibri" panose="020F0502020204030204" pitchFamily="34" charset="0"/>
              </a:rPr>
              <a:t>5.3.6 </a:t>
            </a:r>
          </a:p>
          <a:p>
            <a:endParaRPr lang="en-US" altLang="zh-CN" sz="2000" dirty="0">
              <a:solidFill>
                <a:srgbClr val="000000"/>
              </a:solidFill>
              <a:latin typeface="Calibri" panose="020F0502020204030204" pitchFamily="34" charset="0"/>
              <a:cs typeface="Calibri" panose="020F0502020204030204" pitchFamily="34" charset="0"/>
            </a:endParaRPr>
          </a:p>
          <a:p>
            <a:r>
              <a:rPr lang="en-US" altLang="zh-CN" sz="2000" dirty="0">
                <a:solidFill>
                  <a:srgbClr val="000000"/>
                </a:solidFill>
                <a:latin typeface="Calibri" panose="020F0502020204030204" pitchFamily="34" charset="0"/>
                <a:cs typeface="Calibri" panose="020F0502020204030204" pitchFamily="34" charset="0"/>
              </a:rPr>
              <a:t>&lt;index                              tag                                                                  data                    &gt;</a:t>
            </a:r>
          </a:p>
          <a:p>
            <a:r>
              <a:rPr lang="en-US" altLang="zh-CN" sz="2000" dirty="0">
                <a:latin typeface="Calibri" panose="020F0502020204030204" pitchFamily="34" charset="0"/>
                <a:cs typeface="Calibri" panose="020F0502020204030204" pitchFamily="34" charset="0"/>
              </a:rPr>
              <a:t>&lt;00000                0000000000000000000011                Mem[3072]-Mem[3103]   &gt;</a:t>
            </a:r>
          </a:p>
          <a:p>
            <a:r>
              <a:rPr lang="en-US" altLang="zh-CN" sz="2000" dirty="0">
                <a:latin typeface="Calibri" panose="020F0502020204030204" pitchFamily="34" charset="0"/>
                <a:cs typeface="Calibri" panose="020F0502020204030204" pitchFamily="34" charset="0"/>
              </a:rPr>
              <a:t>&lt;00100                0000000000000000000010                Mem[2176]-Mem[2207]   &gt;</a:t>
            </a:r>
          </a:p>
          <a:p>
            <a:r>
              <a:rPr lang="en-US" altLang="zh-CN" sz="2000" dirty="0">
                <a:latin typeface="Calibri" panose="020F0502020204030204" pitchFamily="34" charset="0"/>
                <a:cs typeface="Calibri" panose="020F0502020204030204" pitchFamily="34" charset="0"/>
              </a:rPr>
              <a:t>&lt;00101                0000000000000000000000                Mem[160]-Mem[191]        &gt;</a:t>
            </a:r>
          </a:p>
          <a:p>
            <a:r>
              <a:rPr lang="en-US" altLang="zh-CN" sz="2000" dirty="0">
                <a:latin typeface="Calibri" panose="020F0502020204030204" pitchFamily="34" charset="0"/>
                <a:cs typeface="Calibri" panose="020F0502020204030204" pitchFamily="34" charset="0"/>
              </a:rPr>
              <a:t>&lt;00111                0000000000000000000000                Mem[224]-Mem[255]        &gt;</a:t>
            </a:r>
          </a:p>
        </p:txBody>
      </p:sp>
      <p:pic>
        <p:nvPicPr>
          <p:cNvPr id="19" name="图片 18">
            <a:extLst>
              <a:ext uri="{FF2B5EF4-FFF2-40B4-BE49-F238E27FC236}">
                <a16:creationId xmlns:a16="http://schemas.microsoft.com/office/drawing/2014/main" id="{AACE0449-BBD0-453B-B5A0-C4E5A85AE29E}"/>
              </a:ext>
            </a:extLst>
          </p:cNvPr>
          <p:cNvPicPr>
            <a:picLocks noChangeAspect="1"/>
          </p:cNvPicPr>
          <p:nvPr/>
        </p:nvPicPr>
        <p:blipFill>
          <a:blip r:embed="rId2"/>
          <a:stretch>
            <a:fillRect/>
          </a:stretch>
        </p:blipFill>
        <p:spPr>
          <a:xfrm>
            <a:off x="1590544" y="1195797"/>
            <a:ext cx="8885690" cy="1729890"/>
          </a:xfrm>
          <a:prstGeom prst="rect">
            <a:avLst/>
          </a:prstGeom>
        </p:spPr>
      </p:pic>
    </p:spTree>
    <p:extLst>
      <p:ext uri="{BB962C8B-B14F-4D97-AF65-F5344CB8AC3E}">
        <p14:creationId xmlns:p14="http://schemas.microsoft.com/office/powerpoint/2010/main" val="2571725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C60CDDA2-BCCB-4F39-A53A-6AC6D8401950}"/>
              </a:ext>
            </a:extLst>
          </p:cNvPr>
          <p:cNvSpPr txBox="1"/>
          <p:nvPr/>
        </p:nvSpPr>
        <p:spPr>
          <a:xfrm>
            <a:off x="256674" y="192759"/>
            <a:ext cx="3515557"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第二个知识点：</a:t>
            </a:r>
            <a:endParaRPr lang="en-US" altLang="zh-CN" sz="2400" dirty="0">
              <a:latin typeface="宋体" panose="02010600030101010101" pitchFamily="2" charset="-122"/>
              <a:ea typeface="宋体" panose="02010600030101010101" pitchFamily="2" charset="-122"/>
            </a:endParaRPr>
          </a:p>
        </p:txBody>
      </p:sp>
      <p:sp>
        <p:nvSpPr>
          <p:cNvPr id="4" name="文本框 3">
            <a:extLst>
              <a:ext uri="{FF2B5EF4-FFF2-40B4-BE49-F238E27FC236}">
                <a16:creationId xmlns:a16="http://schemas.microsoft.com/office/drawing/2014/main" id="{4947696B-1567-42D4-B41C-4C4B332F3994}"/>
              </a:ext>
            </a:extLst>
          </p:cNvPr>
          <p:cNvSpPr txBox="1"/>
          <p:nvPr/>
        </p:nvSpPr>
        <p:spPr>
          <a:xfrm>
            <a:off x="825623" y="861134"/>
            <a:ext cx="2290439" cy="523220"/>
          </a:xfrm>
          <a:prstGeom prst="rect">
            <a:avLst/>
          </a:prstGeom>
          <a:noFill/>
        </p:spPr>
        <p:txBody>
          <a:bodyPr wrap="square" rtlCol="0">
            <a:spAutoFit/>
          </a:bodyPr>
          <a:lstStyle/>
          <a:p>
            <a:r>
              <a:rPr lang="en-US" altLang="zh-CN" sz="2800" dirty="0">
                <a:latin typeface="Calibri" panose="020F0502020204030204" pitchFamily="34" charset="0"/>
                <a:cs typeface="Calibri" panose="020F0502020204030204" pitchFamily="34" charset="0"/>
              </a:rPr>
              <a:t>terminology</a:t>
            </a:r>
            <a:endParaRPr lang="zh-CN" altLang="en-US" sz="2800" dirty="0">
              <a:latin typeface="Calibri" panose="020F0502020204030204" pitchFamily="34" charset="0"/>
              <a:cs typeface="Calibri" panose="020F0502020204030204" pitchFamily="34" charset="0"/>
            </a:endParaRPr>
          </a:p>
        </p:txBody>
      </p:sp>
      <p:pic>
        <p:nvPicPr>
          <p:cNvPr id="3" name="图片 2">
            <a:extLst>
              <a:ext uri="{FF2B5EF4-FFF2-40B4-BE49-F238E27FC236}">
                <a16:creationId xmlns:a16="http://schemas.microsoft.com/office/drawing/2014/main" id="{1CEA949B-6F1B-4298-BB1A-F9C6BB4A242D}"/>
              </a:ext>
            </a:extLst>
          </p:cNvPr>
          <p:cNvPicPr>
            <a:picLocks noChangeAspect="1"/>
          </p:cNvPicPr>
          <p:nvPr/>
        </p:nvPicPr>
        <p:blipFill>
          <a:blip r:embed="rId2"/>
          <a:stretch>
            <a:fillRect/>
          </a:stretch>
        </p:blipFill>
        <p:spPr>
          <a:xfrm>
            <a:off x="825623" y="1717375"/>
            <a:ext cx="4093986" cy="4540928"/>
          </a:xfrm>
          <a:prstGeom prst="rect">
            <a:avLst/>
          </a:prstGeom>
        </p:spPr>
      </p:pic>
      <p:sp>
        <p:nvSpPr>
          <p:cNvPr id="5" name="矩形 4">
            <a:extLst>
              <a:ext uri="{FF2B5EF4-FFF2-40B4-BE49-F238E27FC236}">
                <a16:creationId xmlns:a16="http://schemas.microsoft.com/office/drawing/2014/main" id="{DC966E1F-1544-4DA1-AE13-62F0BFB5C483}"/>
              </a:ext>
            </a:extLst>
          </p:cNvPr>
          <p:cNvSpPr/>
          <p:nvPr/>
        </p:nvSpPr>
        <p:spPr>
          <a:xfrm>
            <a:off x="6096000" y="1717375"/>
            <a:ext cx="3767185" cy="369332"/>
          </a:xfrm>
          <a:prstGeom prst="rect">
            <a:avLst/>
          </a:prstGeom>
        </p:spPr>
        <p:txBody>
          <a:bodyPr wrap="none">
            <a:spAutoFit/>
          </a:bodyPr>
          <a:lstStyle/>
          <a:p>
            <a:r>
              <a:rPr lang="zh-CN" altLang="en-US" dirty="0">
                <a:solidFill>
                  <a:srgbClr val="0070C0"/>
                </a:solidFill>
                <a:latin typeface="Calibri" panose="020F0502020204030204" pitchFamily="34" charset="0"/>
                <a:cs typeface="Calibri" panose="020F0502020204030204" pitchFamily="34" charset="0"/>
              </a:rPr>
              <a:t>Block</a:t>
            </a:r>
            <a:r>
              <a:rPr lang="zh-CN" altLang="en-US" dirty="0">
                <a:latin typeface="Calibri" panose="020F0502020204030204" pitchFamily="34" charset="0"/>
                <a:cs typeface="Calibri" panose="020F0502020204030204" pitchFamily="34" charset="0"/>
              </a:rPr>
              <a:t> (also called line): unit of copying</a:t>
            </a:r>
          </a:p>
        </p:txBody>
      </p:sp>
      <p:sp>
        <p:nvSpPr>
          <p:cNvPr id="6" name="矩形 5">
            <a:extLst>
              <a:ext uri="{FF2B5EF4-FFF2-40B4-BE49-F238E27FC236}">
                <a16:creationId xmlns:a16="http://schemas.microsoft.com/office/drawing/2014/main" id="{863F76E6-6971-47B7-BEE5-6B552983B32D}"/>
              </a:ext>
            </a:extLst>
          </p:cNvPr>
          <p:cNvSpPr/>
          <p:nvPr/>
        </p:nvSpPr>
        <p:spPr>
          <a:xfrm>
            <a:off x="6785643" y="2200892"/>
            <a:ext cx="2387898" cy="369332"/>
          </a:xfrm>
          <a:prstGeom prst="rect">
            <a:avLst/>
          </a:prstGeom>
        </p:spPr>
        <p:txBody>
          <a:bodyPr wrap="none">
            <a:spAutoFit/>
          </a:bodyPr>
          <a:lstStyle/>
          <a:p>
            <a:r>
              <a:rPr lang="zh-CN" altLang="en-US" b="1" dirty="0">
                <a:latin typeface="Calibri" panose="020F0502020204030204" pitchFamily="34" charset="0"/>
                <a:cs typeface="Calibri" panose="020F0502020204030204" pitchFamily="34" charset="0"/>
              </a:rPr>
              <a:t>May be multiple words</a:t>
            </a:r>
          </a:p>
        </p:txBody>
      </p:sp>
      <p:sp>
        <p:nvSpPr>
          <p:cNvPr id="7" name="矩形 6">
            <a:extLst>
              <a:ext uri="{FF2B5EF4-FFF2-40B4-BE49-F238E27FC236}">
                <a16:creationId xmlns:a16="http://schemas.microsoft.com/office/drawing/2014/main" id="{D640F3B9-1E43-4DB4-B2EC-2BBE28D0C167}"/>
              </a:ext>
            </a:extLst>
          </p:cNvPr>
          <p:cNvSpPr/>
          <p:nvPr/>
        </p:nvSpPr>
        <p:spPr>
          <a:xfrm>
            <a:off x="6095855" y="2811197"/>
            <a:ext cx="4525534" cy="369332"/>
          </a:xfrm>
          <a:prstGeom prst="rect">
            <a:avLst/>
          </a:prstGeom>
        </p:spPr>
        <p:txBody>
          <a:bodyPr wrap="none">
            <a:spAutoFit/>
          </a:bodyPr>
          <a:lstStyle/>
          <a:p>
            <a:r>
              <a:rPr lang="zh-CN" altLang="en-US" dirty="0">
                <a:latin typeface="Calibri" panose="020F0502020204030204" pitchFamily="34" charset="0"/>
                <a:cs typeface="Calibri" panose="020F0502020204030204" pitchFamily="34" charset="0"/>
              </a:rPr>
              <a:t> The memory in upper level is originally empty</a:t>
            </a:r>
          </a:p>
        </p:txBody>
      </p:sp>
      <p:sp>
        <p:nvSpPr>
          <p:cNvPr id="9" name="矩形 8">
            <a:extLst>
              <a:ext uri="{FF2B5EF4-FFF2-40B4-BE49-F238E27FC236}">
                <a16:creationId xmlns:a16="http://schemas.microsoft.com/office/drawing/2014/main" id="{FB319F89-F76C-4C4B-9366-6372728C762F}"/>
              </a:ext>
            </a:extLst>
          </p:cNvPr>
          <p:cNvSpPr/>
          <p:nvPr/>
        </p:nvSpPr>
        <p:spPr>
          <a:xfrm>
            <a:off x="6095855" y="3528652"/>
            <a:ext cx="4619348" cy="1200329"/>
          </a:xfrm>
          <a:prstGeom prst="rect">
            <a:avLst/>
          </a:prstGeom>
        </p:spPr>
        <p:txBody>
          <a:bodyPr wrap="square">
            <a:spAutoFit/>
          </a:bodyPr>
          <a:lstStyle/>
          <a:p>
            <a:r>
              <a:rPr lang="zh-CN" altLang="en-US" dirty="0">
                <a:latin typeface="Calibri" panose="020F0502020204030204" pitchFamily="34" charset="0"/>
                <a:cs typeface="Calibri" panose="020F0502020204030204" pitchFamily="34" charset="0"/>
              </a:rPr>
              <a:t>If accessed data is absent</a:t>
            </a:r>
          </a:p>
          <a:p>
            <a:r>
              <a:rPr lang="en-US" altLang="zh-CN" dirty="0">
                <a:latin typeface="Calibri" panose="020F0502020204030204" pitchFamily="34" charset="0"/>
                <a:cs typeface="Calibri" panose="020F0502020204030204" pitchFamily="34" charset="0"/>
              </a:rPr>
              <a:t>	</a:t>
            </a:r>
            <a:r>
              <a:rPr lang="zh-CN" altLang="en-US" dirty="0">
                <a:solidFill>
                  <a:srgbClr val="0070C0"/>
                </a:solidFill>
                <a:latin typeface="Calibri" panose="020F0502020204030204" pitchFamily="34" charset="0"/>
                <a:cs typeface="Calibri" panose="020F0502020204030204" pitchFamily="34" charset="0"/>
              </a:rPr>
              <a:t>Miss</a:t>
            </a:r>
            <a:r>
              <a:rPr lang="zh-CN" altLang="en-US" dirty="0">
                <a:latin typeface="Calibri" panose="020F0502020204030204" pitchFamily="34" charset="0"/>
                <a:cs typeface="Calibri" panose="020F0502020204030204" pitchFamily="34" charset="0"/>
              </a:rPr>
              <a:t>: block copied from lower level</a:t>
            </a:r>
          </a:p>
          <a:p>
            <a:r>
              <a:rPr lang="en-US" altLang="zh-CN" dirty="0">
                <a:latin typeface="Calibri" panose="020F0502020204030204" pitchFamily="34" charset="0"/>
                <a:cs typeface="Calibri" panose="020F0502020204030204" pitchFamily="34" charset="0"/>
              </a:rPr>
              <a:t>		</a:t>
            </a:r>
            <a:r>
              <a:rPr lang="zh-CN" altLang="en-US" dirty="0">
                <a:latin typeface="Calibri" panose="020F0502020204030204" pitchFamily="34" charset="0"/>
                <a:cs typeface="Calibri" panose="020F0502020204030204" pitchFamily="34" charset="0"/>
              </a:rPr>
              <a:t>Time taken: </a:t>
            </a:r>
            <a:r>
              <a:rPr lang="zh-CN" altLang="en-US" dirty="0">
                <a:solidFill>
                  <a:srgbClr val="0070C0"/>
                </a:solidFill>
                <a:latin typeface="Calibri" panose="020F0502020204030204" pitchFamily="34" charset="0"/>
                <a:cs typeface="Calibri" panose="020F0502020204030204" pitchFamily="34" charset="0"/>
              </a:rPr>
              <a:t>miss penalty</a:t>
            </a:r>
          </a:p>
          <a:p>
            <a:r>
              <a:rPr lang="en-US" altLang="zh-CN" dirty="0">
                <a:latin typeface="Calibri" panose="020F0502020204030204" pitchFamily="34" charset="0"/>
                <a:cs typeface="Calibri" panose="020F0502020204030204" pitchFamily="34" charset="0"/>
              </a:rPr>
              <a:t>		</a:t>
            </a:r>
            <a:r>
              <a:rPr lang="zh-CN" altLang="en-US" dirty="0">
                <a:latin typeface="Calibri" panose="020F0502020204030204" pitchFamily="34" charset="0"/>
                <a:cs typeface="Calibri" panose="020F0502020204030204" pitchFamily="34" charset="0"/>
              </a:rPr>
              <a:t>Miss ratio: misses/accesses</a:t>
            </a:r>
          </a:p>
        </p:txBody>
      </p:sp>
      <p:sp>
        <p:nvSpPr>
          <p:cNvPr id="10" name="矩形 9">
            <a:extLst>
              <a:ext uri="{FF2B5EF4-FFF2-40B4-BE49-F238E27FC236}">
                <a16:creationId xmlns:a16="http://schemas.microsoft.com/office/drawing/2014/main" id="{03CD4768-3210-4AF4-AFA2-8695BC245172}"/>
              </a:ext>
            </a:extLst>
          </p:cNvPr>
          <p:cNvSpPr/>
          <p:nvPr/>
        </p:nvSpPr>
        <p:spPr>
          <a:xfrm>
            <a:off x="6095855" y="5077105"/>
            <a:ext cx="5572311" cy="1200329"/>
          </a:xfrm>
          <a:prstGeom prst="rect">
            <a:avLst/>
          </a:prstGeom>
        </p:spPr>
        <p:txBody>
          <a:bodyPr wrap="square">
            <a:spAutoFit/>
          </a:bodyPr>
          <a:lstStyle/>
          <a:p>
            <a:r>
              <a:rPr lang="zh-CN" altLang="en-US" dirty="0">
                <a:latin typeface="Calibri" panose="020F0502020204030204" pitchFamily="34" charset="0"/>
                <a:cs typeface="Calibri" panose="020F0502020204030204" pitchFamily="34" charset="0"/>
              </a:rPr>
              <a:t>If accessed data is present in upper level</a:t>
            </a:r>
          </a:p>
          <a:p>
            <a:r>
              <a:rPr lang="en-US" altLang="zh-CN" dirty="0">
                <a:latin typeface="Calibri" panose="020F0502020204030204" pitchFamily="34" charset="0"/>
                <a:cs typeface="Calibri" panose="020F0502020204030204" pitchFamily="34" charset="0"/>
              </a:rPr>
              <a:t>	</a:t>
            </a:r>
            <a:r>
              <a:rPr lang="zh-CN" altLang="en-US" dirty="0">
                <a:solidFill>
                  <a:srgbClr val="0070C0"/>
                </a:solidFill>
                <a:latin typeface="Calibri" panose="020F0502020204030204" pitchFamily="34" charset="0"/>
                <a:cs typeface="Calibri" panose="020F0502020204030204" pitchFamily="34" charset="0"/>
              </a:rPr>
              <a:t>Hit</a:t>
            </a:r>
            <a:r>
              <a:rPr lang="zh-CN" altLang="en-US" dirty="0">
                <a:latin typeface="Calibri" panose="020F0502020204030204" pitchFamily="34" charset="0"/>
                <a:cs typeface="Calibri" panose="020F0502020204030204" pitchFamily="34" charset="0"/>
              </a:rPr>
              <a:t>: access satisfied by upper level</a:t>
            </a:r>
            <a:endParaRPr lang="en-US" altLang="zh-CN" dirty="0">
              <a:latin typeface="Calibri" panose="020F0502020204030204" pitchFamily="34" charset="0"/>
              <a:cs typeface="Calibri" panose="020F0502020204030204" pitchFamily="34" charset="0"/>
            </a:endParaRPr>
          </a:p>
          <a:p>
            <a:r>
              <a:rPr lang="en-US" altLang="zh-CN" dirty="0">
                <a:latin typeface="Calibri" panose="020F0502020204030204" pitchFamily="34" charset="0"/>
                <a:cs typeface="Calibri" panose="020F0502020204030204" pitchFamily="34" charset="0"/>
              </a:rPr>
              <a:t>		</a:t>
            </a:r>
            <a:r>
              <a:rPr lang="zh-CN" altLang="en-US" dirty="0">
                <a:latin typeface="Calibri" panose="020F0502020204030204" pitchFamily="34" charset="0"/>
                <a:cs typeface="Calibri" panose="020F0502020204030204" pitchFamily="34" charset="0"/>
              </a:rPr>
              <a:t>Hit ratio: hits/accesses = 1 – miss ratio</a:t>
            </a:r>
          </a:p>
          <a:p>
            <a:r>
              <a:rPr lang="en-US" altLang="zh-CN" dirty="0">
                <a:latin typeface="Calibri" panose="020F0502020204030204" pitchFamily="34" charset="0"/>
                <a:cs typeface="Calibri" panose="020F0502020204030204" pitchFamily="34" charset="0"/>
              </a:rPr>
              <a:t>	</a:t>
            </a:r>
            <a:r>
              <a:rPr lang="zh-CN" altLang="en-US" dirty="0">
                <a:latin typeface="Calibri" panose="020F0502020204030204" pitchFamily="34" charset="0"/>
                <a:cs typeface="Calibri" panose="020F0502020204030204" pitchFamily="34" charset="0"/>
              </a:rPr>
              <a:t>Then accessed data supplied from upper level</a:t>
            </a:r>
          </a:p>
        </p:txBody>
      </p:sp>
    </p:spTree>
    <p:extLst>
      <p:ext uri="{BB962C8B-B14F-4D97-AF65-F5344CB8AC3E}">
        <p14:creationId xmlns:p14="http://schemas.microsoft.com/office/powerpoint/2010/main" val="949882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C60CDDA2-BCCB-4F39-A53A-6AC6D8401950}"/>
              </a:ext>
            </a:extLst>
          </p:cNvPr>
          <p:cNvSpPr txBox="1"/>
          <p:nvPr/>
        </p:nvSpPr>
        <p:spPr>
          <a:xfrm>
            <a:off x="256674" y="192759"/>
            <a:ext cx="3515557"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第三个知识点：</a:t>
            </a:r>
            <a:endParaRPr lang="en-US" altLang="zh-CN" sz="2400" dirty="0">
              <a:latin typeface="宋体" panose="02010600030101010101" pitchFamily="2" charset="-122"/>
              <a:ea typeface="宋体" panose="02010600030101010101" pitchFamily="2" charset="-122"/>
            </a:endParaRPr>
          </a:p>
        </p:txBody>
      </p:sp>
      <p:sp>
        <p:nvSpPr>
          <p:cNvPr id="4" name="文本框 3">
            <a:extLst>
              <a:ext uri="{FF2B5EF4-FFF2-40B4-BE49-F238E27FC236}">
                <a16:creationId xmlns:a16="http://schemas.microsoft.com/office/drawing/2014/main" id="{4947696B-1567-42D4-B41C-4C4B332F3994}"/>
              </a:ext>
            </a:extLst>
          </p:cNvPr>
          <p:cNvSpPr txBox="1"/>
          <p:nvPr/>
        </p:nvSpPr>
        <p:spPr>
          <a:xfrm>
            <a:off x="825623" y="861134"/>
            <a:ext cx="1651247" cy="523220"/>
          </a:xfrm>
          <a:prstGeom prst="rect">
            <a:avLst/>
          </a:prstGeom>
          <a:noFill/>
        </p:spPr>
        <p:txBody>
          <a:bodyPr wrap="square" rtlCol="0">
            <a:spAutoFit/>
          </a:bodyPr>
          <a:lstStyle/>
          <a:p>
            <a:r>
              <a:rPr lang="en-US" altLang="zh-CN" sz="2800" dirty="0">
                <a:latin typeface="Calibri" panose="020F0502020204030204" pitchFamily="34" charset="0"/>
                <a:cs typeface="Calibri" panose="020F0502020204030204" pitchFamily="34" charset="0"/>
              </a:rPr>
              <a:t>Locality</a:t>
            </a:r>
            <a:endParaRPr lang="zh-CN" altLang="en-US" sz="2800" dirty="0">
              <a:latin typeface="Calibri" panose="020F0502020204030204" pitchFamily="34" charset="0"/>
              <a:cs typeface="Calibri" panose="020F0502020204030204" pitchFamily="34" charset="0"/>
            </a:endParaRPr>
          </a:p>
        </p:txBody>
      </p:sp>
      <p:sp>
        <p:nvSpPr>
          <p:cNvPr id="2" name="左大括号 1">
            <a:extLst>
              <a:ext uri="{FF2B5EF4-FFF2-40B4-BE49-F238E27FC236}">
                <a16:creationId xmlns:a16="http://schemas.microsoft.com/office/drawing/2014/main" id="{B86460FA-C622-44C5-ABC0-A0B4843E3C6D}"/>
              </a:ext>
            </a:extLst>
          </p:cNvPr>
          <p:cNvSpPr/>
          <p:nvPr/>
        </p:nvSpPr>
        <p:spPr>
          <a:xfrm>
            <a:off x="590364" y="2425823"/>
            <a:ext cx="470517" cy="2013012"/>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B4EC752F-F097-4443-B89C-B7FE5B815B69}"/>
              </a:ext>
            </a:extLst>
          </p:cNvPr>
          <p:cNvSpPr txBox="1"/>
          <p:nvPr/>
        </p:nvSpPr>
        <p:spPr>
          <a:xfrm>
            <a:off x="1158535" y="2210540"/>
            <a:ext cx="2565647" cy="461665"/>
          </a:xfrm>
          <a:prstGeom prst="rect">
            <a:avLst/>
          </a:prstGeom>
          <a:noFill/>
        </p:spPr>
        <p:txBody>
          <a:bodyPr wrap="square" rtlCol="0">
            <a:spAutoFit/>
          </a:bodyPr>
          <a:lstStyle/>
          <a:p>
            <a:r>
              <a:rPr lang="en-US" altLang="zh-CN" sz="2400" dirty="0">
                <a:latin typeface="Calibri" panose="020F0502020204030204" pitchFamily="34" charset="0"/>
                <a:cs typeface="Calibri" panose="020F0502020204030204" pitchFamily="34" charset="0"/>
              </a:rPr>
              <a:t>Temporal locality</a:t>
            </a:r>
            <a:endParaRPr lang="zh-CN" altLang="en-US" sz="2400" dirty="0">
              <a:latin typeface="Calibri" panose="020F0502020204030204" pitchFamily="34" charset="0"/>
              <a:cs typeface="Calibri" panose="020F0502020204030204" pitchFamily="34" charset="0"/>
            </a:endParaRPr>
          </a:p>
        </p:txBody>
      </p:sp>
      <p:sp>
        <p:nvSpPr>
          <p:cNvPr id="12" name="矩形 11">
            <a:extLst>
              <a:ext uri="{FF2B5EF4-FFF2-40B4-BE49-F238E27FC236}">
                <a16:creationId xmlns:a16="http://schemas.microsoft.com/office/drawing/2014/main" id="{DBEE238C-654D-4CF5-8053-34D864C694A1}"/>
              </a:ext>
            </a:extLst>
          </p:cNvPr>
          <p:cNvSpPr/>
          <p:nvPr/>
        </p:nvSpPr>
        <p:spPr>
          <a:xfrm>
            <a:off x="3506679" y="2210540"/>
            <a:ext cx="8034292" cy="1631216"/>
          </a:xfrm>
          <a:prstGeom prst="rect">
            <a:avLst/>
          </a:prstGeom>
        </p:spPr>
        <p:txBody>
          <a:bodyPr wrap="square">
            <a:spAutoFit/>
          </a:bodyPr>
          <a:lstStyle/>
          <a:p>
            <a:r>
              <a:rPr lang="zh-CN" altLang="en-US" sz="2000" dirty="0">
                <a:latin typeface="Calibri" panose="020F0502020204030204" pitchFamily="34" charset="0"/>
                <a:cs typeface="Calibri" panose="020F0502020204030204" pitchFamily="34" charset="0"/>
              </a:rPr>
              <a:t>(locality in time): </a:t>
            </a:r>
            <a:r>
              <a:rPr lang="zh-CN" altLang="en-US" sz="2000" b="1" dirty="0">
                <a:latin typeface="Calibri" panose="020F0502020204030204" pitchFamily="34" charset="0"/>
                <a:cs typeface="Calibri" panose="020F0502020204030204" pitchFamily="34" charset="0"/>
              </a:rPr>
              <a:t>if an item is referenced, it will tend to be referenced again soon.</a:t>
            </a:r>
            <a:r>
              <a:rPr lang="zh-CN" altLang="en-US" sz="2000" dirty="0">
                <a:latin typeface="Calibri" panose="020F0502020204030204" pitchFamily="34" charset="0"/>
                <a:cs typeface="Calibri" panose="020F0502020204030204" pitchFamily="34" charset="0"/>
              </a:rPr>
              <a:t> </a:t>
            </a:r>
            <a:endParaRPr lang="en-US" altLang="zh-CN" sz="2000" dirty="0">
              <a:latin typeface="Calibri" panose="020F0502020204030204" pitchFamily="34" charset="0"/>
              <a:cs typeface="Calibri" panose="020F0502020204030204" pitchFamily="34" charset="0"/>
            </a:endParaRPr>
          </a:p>
          <a:p>
            <a:endParaRPr lang="en-US" altLang="zh-CN" sz="2000" dirty="0">
              <a:latin typeface="Calibri" panose="020F0502020204030204" pitchFamily="34" charset="0"/>
              <a:cs typeface="Calibri" panose="020F0502020204030204" pitchFamily="34" charset="0"/>
            </a:endParaRPr>
          </a:p>
          <a:p>
            <a:r>
              <a:rPr lang="zh-CN" altLang="en-US" sz="2000" i="1" dirty="0">
                <a:latin typeface="Calibri" panose="020F0502020204030204" pitchFamily="34" charset="0"/>
                <a:cs typeface="Calibri" panose="020F0502020204030204" pitchFamily="34" charset="0"/>
              </a:rPr>
              <a:t>If you recently brought a book to your desk to look at, you will probably need to look at it again soon.</a:t>
            </a:r>
          </a:p>
        </p:txBody>
      </p:sp>
      <p:sp>
        <p:nvSpPr>
          <p:cNvPr id="13" name="矩形 12">
            <a:extLst>
              <a:ext uri="{FF2B5EF4-FFF2-40B4-BE49-F238E27FC236}">
                <a16:creationId xmlns:a16="http://schemas.microsoft.com/office/drawing/2014/main" id="{F0907164-C429-434E-A6FA-12FE017C01EB}"/>
              </a:ext>
            </a:extLst>
          </p:cNvPr>
          <p:cNvSpPr/>
          <p:nvPr/>
        </p:nvSpPr>
        <p:spPr>
          <a:xfrm>
            <a:off x="3506679" y="4228321"/>
            <a:ext cx="7474999" cy="707886"/>
          </a:xfrm>
          <a:prstGeom prst="rect">
            <a:avLst/>
          </a:prstGeom>
        </p:spPr>
        <p:txBody>
          <a:bodyPr wrap="square">
            <a:spAutoFit/>
          </a:bodyPr>
          <a:lstStyle/>
          <a:p>
            <a:r>
              <a:rPr lang="zh-CN" altLang="en-US" sz="2000" dirty="0">
                <a:latin typeface="Calibri" panose="020F0502020204030204" pitchFamily="34" charset="0"/>
                <a:cs typeface="Calibri" panose="020F0502020204030204" pitchFamily="34" charset="0"/>
              </a:rPr>
              <a:t>(locality in space): </a:t>
            </a:r>
            <a:r>
              <a:rPr lang="zh-CN" altLang="en-US" sz="2000" b="1" dirty="0">
                <a:latin typeface="Calibri" panose="020F0502020204030204" pitchFamily="34" charset="0"/>
                <a:cs typeface="Calibri" panose="020F0502020204030204" pitchFamily="34" charset="0"/>
              </a:rPr>
              <a:t>if an item is referenced, items whose addresses are close by will tend to be referenced soon. </a:t>
            </a:r>
          </a:p>
        </p:txBody>
      </p:sp>
      <p:sp>
        <p:nvSpPr>
          <p:cNvPr id="14" name="文本框 13">
            <a:extLst>
              <a:ext uri="{FF2B5EF4-FFF2-40B4-BE49-F238E27FC236}">
                <a16:creationId xmlns:a16="http://schemas.microsoft.com/office/drawing/2014/main" id="{E4ABAE5F-90B6-4DA4-B168-E5859D2DCBF9}"/>
              </a:ext>
            </a:extLst>
          </p:cNvPr>
          <p:cNvSpPr txBox="1"/>
          <p:nvPr/>
        </p:nvSpPr>
        <p:spPr>
          <a:xfrm>
            <a:off x="1194046" y="4228570"/>
            <a:ext cx="2565647" cy="461665"/>
          </a:xfrm>
          <a:prstGeom prst="rect">
            <a:avLst/>
          </a:prstGeom>
          <a:noFill/>
        </p:spPr>
        <p:txBody>
          <a:bodyPr wrap="square" rtlCol="0">
            <a:spAutoFit/>
          </a:bodyPr>
          <a:lstStyle/>
          <a:p>
            <a:r>
              <a:rPr lang="en-US" altLang="zh-CN" sz="2400" dirty="0">
                <a:latin typeface="Calibri" panose="020F0502020204030204" pitchFamily="34" charset="0"/>
                <a:cs typeface="Calibri" panose="020F0502020204030204" pitchFamily="34" charset="0"/>
              </a:rPr>
              <a:t>Spatial locality</a:t>
            </a:r>
            <a:endParaRPr lang="zh-CN" altLang="en-US" sz="2400" dirty="0">
              <a:latin typeface="Calibri" panose="020F0502020204030204" pitchFamily="34" charset="0"/>
              <a:cs typeface="Calibri" panose="020F0502020204030204" pitchFamily="34" charset="0"/>
            </a:endParaRPr>
          </a:p>
        </p:txBody>
      </p:sp>
      <p:sp>
        <p:nvSpPr>
          <p:cNvPr id="15" name="矩形 14">
            <a:extLst>
              <a:ext uri="{FF2B5EF4-FFF2-40B4-BE49-F238E27FC236}">
                <a16:creationId xmlns:a16="http://schemas.microsoft.com/office/drawing/2014/main" id="{4048DC24-7B78-45A6-B06F-908FE5BB1E4E}"/>
              </a:ext>
            </a:extLst>
          </p:cNvPr>
          <p:cNvSpPr/>
          <p:nvPr/>
        </p:nvSpPr>
        <p:spPr>
          <a:xfrm>
            <a:off x="3506678" y="5077049"/>
            <a:ext cx="7474999" cy="1323439"/>
          </a:xfrm>
          <a:prstGeom prst="rect">
            <a:avLst/>
          </a:prstGeom>
        </p:spPr>
        <p:txBody>
          <a:bodyPr wrap="square">
            <a:spAutoFit/>
          </a:bodyPr>
          <a:lstStyle/>
          <a:p>
            <a:r>
              <a:rPr lang="zh-CN" altLang="en-US" sz="1600" i="1" dirty="0">
                <a:latin typeface="Calibri" panose="020F0502020204030204" pitchFamily="34" charset="0"/>
                <a:cs typeface="Calibri" panose="020F0502020204030204" pitchFamily="34" charset="0"/>
              </a:rPr>
              <a:t>For example, when you brought out the book on early English computers to fnd out about the EDSAC, you also noticed that there was another book shelved next to it about early mechanical computers, so you also brought back that book and, later on, found something useful in that book. Libraries put books on the same topic together on the same shelves to increase spatial locality. </a:t>
            </a:r>
          </a:p>
        </p:txBody>
      </p:sp>
    </p:spTree>
    <p:extLst>
      <p:ext uri="{BB962C8B-B14F-4D97-AF65-F5344CB8AC3E}">
        <p14:creationId xmlns:p14="http://schemas.microsoft.com/office/powerpoint/2010/main" val="2649334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p:bldP spid="12" grpId="0"/>
      <p:bldP spid="13" grpId="0"/>
      <p:bldP spid="14"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C60CDDA2-BCCB-4F39-A53A-6AC6D8401950}"/>
              </a:ext>
            </a:extLst>
          </p:cNvPr>
          <p:cNvSpPr txBox="1"/>
          <p:nvPr/>
        </p:nvSpPr>
        <p:spPr>
          <a:xfrm>
            <a:off x="256674" y="192759"/>
            <a:ext cx="3515557"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第四个知识点：</a:t>
            </a:r>
            <a:endParaRPr lang="en-US" altLang="zh-CN" sz="2400" dirty="0">
              <a:latin typeface="宋体" panose="02010600030101010101" pitchFamily="2" charset="-122"/>
              <a:ea typeface="宋体" panose="02010600030101010101" pitchFamily="2" charset="-122"/>
            </a:endParaRPr>
          </a:p>
        </p:txBody>
      </p:sp>
      <p:sp>
        <p:nvSpPr>
          <p:cNvPr id="4" name="文本框 3">
            <a:extLst>
              <a:ext uri="{FF2B5EF4-FFF2-40B4-BE49-F238E27FC236}">
                <a16:creationId xmlns:a16="http://schemas.microsoft.com/office/drawing/2014/main" id="{4947696B-1567-42D4-B41C-4C4B332F3994}"/>
              </a:ext>
            </a:extLst>
          </p:cNvPr>
          <p:cNvSpPr txBox="1"/>
          <p:nvPr/>
        </p:nvSpPr>
        <p:spPr>
          <a:xfrm>
            <a:off x="825623" y="861134"/>
            <a:ext cx="1651247" cy="523220"/>
          </a:xfrm>
          <a:prstGeom prst="rect">
            <a:avLst/>
          </a:prstGeom>
          <a:noFill/>
        </p:spPr>
        <p:txBody>
          <a:bodyPr wrap="square" rtlCol="0">
            <a:spAutoFit/>
          </a:bodyPr>
          <a:lstStyle/>
          <a:p>
            <a:r>
              <a:rPr lang="en-US" altLang="zh-CN" sz="2800" dirty="0">
                <a:latin typeface="Calibri" panose="020F0502020204030204" pitchFamily="34" charset="0"/>
                <a:cs typeface="Calibri" panose="020F0502020204030204" pitchFamily="34" charset="0"/>
              </a:rPr>
              <a:t>Cache</a:t>
            </a:r>
            <a:endParaRPr lang="zh-CN" altLang="en-US" sz="2800" dirty="0">
              <a:latin typeface="Calibri" panose="020F0502020204030204" pitchFamily="34" charset="0"/>
              <a:cs typeface="Calibri" panose="020F0502020204030204" pitchFamily="34" charset="0"/>
            </a:endParaRPr>
          </a:p>
        </p:txBody>
      </p:sp>
      <p:pic>
        <p:nvPicPr>
          <p:cNvPr id="3" name="图片 2">
            <a:extLst>
              <a:ext uri="{FF2B5EF4-FFF2-40B4-BE49-F238E27FC236}">
                <a16:creationId xmlns:a16="http://schemas.microsoft.com/office/drawing/2014/main" id="{8B411A17-9BAF-41B3-97B7-2D31ADA7C46B}"/>
              </a:ext>
            </a:extLst>
          </p:cNvPr>
          <p:cNvPicPr>
            <a:picLocks noChangeAspect="1"/>
          </p:cNvPicPr>
          <p:nvPr/>
        </p:nvPicPr>
        <p:blipFill>
          <a:blip r:embed="rId2"/>
          <a:stretch>
            <a:fillRect/>
          </a:stretch>
        </p:blipFill>
        <p:spPr>
          <a:xfrm>
            <a:off x="825623" y="2509947"/>
            <a:ext cx="4206605" cy="3040643"/>
          </a:xfrm>
          <a:prstGeom prst="rect">
            <a:avLst/>
          </a:prstGeom>
        </p:spPr>
      </p:pic>
      <p:sp>
        <p:nvSpPr>
          <p:cNvPr id="5" name="文本框 4">
            <a:extLst>
              <a:ext uri="{FF2B5EF4-FFF2-40B4-BE49-F238E27FC236}">
                <a16:creationId xmlns:a16="http://schemas.microsoft.com/office/drawing/2014/main" id="{59EED2F2-C931-4BF0-8BFB-2A2C6029CA3A}"/>
              </a:ext>
            </a:extLst>
          </p:cNvPr>
          <p:cNvSpPr txBox="1"/>
          <p:nvPr/>
        </p:nvSpPr>
        <p:spPr>
          <a:xfrm>
            <a:off x="6489577" y="1122744"/>
            <a:ext cx="3595456" cy="461665"/>
          </a:xfrm>
          <a:prstGeom prst="rect">
            <a:avLst/>
          </a:prstGeom>
          <a:noFill/>
        </p:spPr>
        <p:txBody>
          <a:bodyPr wrap="square" rtlCol="0">
            <a:spAutoFit/>
          </a:bodyPr>
          <a:lstStyle/>
          <a:p>
            <a:r>
              <a:rPr lang="en-US" altLang="zh-CN" sz="2400" dirty="0">
                <a:latin typeface="Calibri" panose="020F0502020204030204" pitchFamily="34" charset="0"/>
                <a:cs typeface="Calibri" panose="020F0502020204030204" pitchFamily="34" charset="0"/>
              </a:rPr>
              <a:t>Direct mapped cache</a:t>
            </a:r>
            <a:endParaRPr lang="zh-CN" altLang="en-US" sz="2400" dirty="0">
              <a:latin typeface="Calibri" panose="020F0502020204030204" pitchFamily="34" charset="0"/>
              <a:cs typeface="Calibri" panose="020F0502020204030204" pitchFamily="34" charset="0"/>
            </a:endParaRPr>
          </a:p>
        </p:txBody>
      </p:sp>
      <p:pic>
        <p:nvPicPr>
          <p:cNvPr id="6" name="图片 5">
            <a:extLst>
              <a:ext uri="{FF2B5EF4-FFF2-40B4-BE49-F238E27FC236}">
                <a16:creationId xmlns:a16="http://schemas.microsoft.com/office/drawing/2014/main" id="{010B8971-6C8B-49ED-BA8F-E54F3569D432}"/>
              </a:ext>
            </a:extLst>
          </p:cNvPr>
          <p:cNvPicPr>
            <a:picLocks noChangeAspect="1"/>
          </p:cNvPicPr>
          <p:nvPr/>
        </p:nvPicPr>
        <p:blipFill>
          <a:blip r:embed="rId3"/>
          <a:stretch>
            <a:fillRect/>
          </a:stretch>
        </p:blipFill>
        <p:spPr>
          <a:xfrm>
            <a:off x="5360605" y="1852384"/>
            <a:ext cx="5601978" cy="3698206"/>
          </a:xfrm>
          <a:prstGeom prst="rect">
            <a:avLst/>
          </a:prstGeom>
        </p:spPr>
      </p:pic>
      <p:sp>
        <p:nvSpPr>
          <p:cNvPr id="7" name="文本框 6">
            <a:extLst>
              <a:ext uri="{FF2B5EF4-FFF2-40B4-BE49-F238E27FC236}">
                <a16:creationId xmlns:a16="http://schemas.microsoft.com/office/drawing/2014/main" id="{14596D0F-A7BF-4F2F-A201-B3D942C215BA}"/>
              </a:ext>
            </a:extLst>
          </p:cNvPr>
          <p:cNvSpPr txBox="1"/>
          <p:nvPr/>
        </p:nvSpPr>
        <p:spPr>
          <a:xfrm>
            <a:off x="5360605" y="5712168"/>
            <a:ext cx="3249228" cy="369332"/>
          </a:xfrm>
          <a:prstGeom prst="rect">
            <a:avLst/>
          </a:prstGeom>
          <a:noFill/>
        </p:spPr>
        <p:txBody>
          <a:bodyPr wrap="square" rtlCol="0">
            <a:spAutoFit/>
          </a:bodyPr>
          <a:lstStyle/>
          <a:p>
            <a:r>
              <a:rPr lang="en-US" altLang="zh-CN" dirty="0">
                <a:latin typeface="Calibri" panose="020F0502020204030204" pitchFamily="34" charset="0"/>
                <a:cs typeface="Calibri" panose="020F0502020204030204" pitchFamily="34" charset="0"/>
              </a:rPr>
              <a:t>Number of blocks is power of 2</a:t>
            </a:r>
            <a:endParaRPr lang="zh-CN" altLang="en-US" dirty="0">
              <a:latin typeface="Calibri" panose="020F0502020204030204" pitchFamily="34" charset="0"/>
              <a:cs typeface="Calibri" panose="020F0502020204030204" pitchFamily="34" charset="0"/>
            </a:endParaRPr>
          </a:p>
        </p:txBody>
      </p:sp>
      <p:sp>
        <p:nvSpPr>
          <p:cNvPr id="9" name="矩形 8">
            <a:extLst>
              <a:ext uri="{FF2B5EF4-FFF2-40B4-BE49-F238E27FC236}">
                <a16:creationId xmlns:a16="http://schemas.microsoft.com/office/drawing/2014/main" id="{0A3B9FCA-8739-4233-90AF-56B11343463E}"/>
              </a:ext>
            </a:extLst>
          </p:cNvPr>
          <p:cNvSpPr/>
          <p:nvPr/>
        </p:nvSpPr>
        <p:spPr>
          <a:xfrm>
            <a:off x="5360605" y="6271206"/>
            <a:ext cx="2689519" cy="369332"/>
          </a:xfrm>
          <a:prstGeom prst="rect">
            <a:avLst/>
          </a:prstGeom>
        </p:spPr>
        <p:txBody>
          <a:bodyPr wrap="none">
            <a:spAutoFit/>
          </a:bodyPr>
          <a:lstStyle/>
          <a:p>
            <a:r>
              <a:rPr lang="zh-CN" altLang="en-US" dirty="0">
                <a:latin typeface="Calibri" panose="020F0502020204030204" pitchFamily="34" charset="0"/>
                <a:cs typeface="Calibri" panose="020F0502020204030204" pitchFamily="34" charset="0"/>
              </a:rPr>
              <a:t>Use low-order address bits</a:t>
            </a:r>
          </a:p>
        </p:txBody>
      </p:sp>
      <p:sp>
        <p:nvSpPr>
          <p:cNvPr id="10" name="矩形 9">
            <a:extLst>
              <a:ext uri="{FF2B5EF4-FFF2-40B4-BE49-F238E27FC236}">
                <a16:creationId xmlns:a16="http://schemas.microsoft.com/office/drawing/2014/main" id="{138554EA-C0B9-4BA3-9DB4-DCEBFE63BF7F}"/>
              </a:ext>
            </a:extLst>
          </p:cNvPr>
          <p:cNvSpPr/>
          <p:nvPr/>
        </p:nvSpPr>
        <p:spPr>
          <a:xfrm>
            <a:off x="7123739" y="491802"/>
            <a:ext cx="4733091" cy="369332"/>
          </a:xfrm>
          <a:prstGeom prst="rect">
            <a:avLst/>
          </a:prstGeom>
        </p:spPr>
        <p:txBody>
          <a:bodyPr wrap="none">
            <a:spAutoFit/>
          </a:bodyPr>
          <a:lstStyle/>
          <a:p>
            <a:r>
              <a:rPr lang="en-US" altLang="zh-CN" dirty="0">
                <a:solidFill>
                  <a:srgbClr val="C00000"/>
                </a:solidFill>
                <a:latin typeface="Calibri" panose="020F0502020204030204" pitchFamily="34" charset="0"/>
                <a:cs typeface="Calibri" panose="020F0502020204030204" pitchFamily="34" charset="0"/>
              </a:rPr>
              <a:t>Index=</a:t>
            </a:r>
            <a:r>
              <a:rPr lang="zh-CN" altLang="en-US" dirty="0">
                <a:solidFill>
                  <a:srgbClr val="C00000"/>
                </a:solidFill>
                <a:latin typeface="Calibri" panose="020F0502020204030204" pitchFamily="34" charset="0"/>
                <a:cs typeface="Calibri" panose="020F0502020204030204" pitchFamily="34" charset="0"/>
              </a:rPr>
              <a:t>(Block address) modulo (#Blocks in cache)</a:t>
            </a:r>
          </a:p>
        </p:txBody>
      </p:sp>
    </p:spTree>
    <p:extLst>
      <p:ext uri="{BB962C8B-B14F-4D97-AF65-F5344CB8AC3E}">
        <p14:creationId xmlns:p14="http://schemas.microsoft.com/office/powerpoint/2010/main" val="380173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C60CDDA2-BCCB-4F39-A53A-6AC6D8401950}"/>
              </a:ext>
            </a:extLst>
          </p:cNvPr>
          <p:cNvSpPr txBox="1"/>
          <p:nvPr/>
        </p:nvSpPr>
        <p:spPr>
          <a:xfrm>
            <a:off x="256674" y="192759"/>
            <a:ext cx="3515557"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第四个知识点：</a:t>
            </a:r>
            <a:endParaRPr lang="en-US" altLang="zh-CN" sz="2400" dirty="0">
              <a:latin typeface="宋体" panose="02010600030101010101" pitchFamily="2" charset="-122"/>
              <a:ea typeface="宋体" panose="02010600030101010101" pitchFamily="2" charset="-122"/>
            </a:endParaRPr>
          </a:p>
        </p:txBody>
      </p:sp>
      <p:sp>
        <p:nvSpPr>
          <p:cNvPr id="4" name="文本框 3">
            <a:extLst>
              <a:ext uri="{FF2B5EF4-FFF2-40B4-BE49-F238E27FC236}">
                <a16:creationId xmlns:a16="http://schemas.microsoft.com/office/drawing/2014/main" id="{4947696B-1567-42D4-B41C-4C4B332F3994}"/>
              </a:ext>
            </a:extLst>
          </p:cNvPr>
          <p:cNvSpPr txBox="1"/>
          <p:nvPr/>
        </p:nvSpPr>
        <p:spPr>
          <a:xfrm>
            <a:off x="825623" y="861134"/>
            <a:ext cx="3062796" cy="523220"/>
          </a:xfrm>
          <a:prstGeom prst="rect">
            <a:avLst/>
          </a:prstGeom>
          <a:noFill/>
        </p:spPr>
        <p:txBody>
          <a:bodyPr wrap="square" rtlCol="0">
            <a:spAutoFit/>
          </a:bodyPr>
          <a:lstStyle/>
          <a:p>
            <a:r>
              <a:rPr lang="en-US" altLang="zh-CN" sz="2800" dirty="0">
                <a:latin typeface="Calibri" panose="020F0502020204030204" pitchFamily="34" charset="0"/>
                <a:cs typeface="Calibri" panose="020F0502020204030204" pitchFamily="34" charset="0"/>
              </a:rPr>
              <a:t>Tags and valid bit</a:t>
            </a:r>
            <a:endParaRPr lang="zh-CN" altLang="en-US" sz="2800" dirty="0">
              <a:latin typeface="Calibri" panose="020F0502020204030204" pitchFamily="34" charset="0"/>
              <a:cs typeface="Calibri" panose="020F0502020204030204" pitchFamily="34" charset="0"/>
            </a:endParaRPr>
          </a:p>
        </p:txBody>
      </p:sp>
      <p:sp>
        <p:nvSpPr>
          <p:cNvPr id="2" name="矩形 1">
            <a:extLst>
              <a:ext uri="{FF2B5EF4-FFF2-40B4-BE49-F238E27FC236}">
                <a16:creationId xmlns:a16="http://schemas.microsoft.com/office/drawing/2014/main" id="{A53909ED-C17B-464C-8624-40C5370977AB}"/>
              </a:ext>
            </a:extLst>
          </p:cNvPr>
          <p:cNvSpPr/>
          <p:nvPr/>
        </p:nvSpPr>
        <p:spPr>
          <a:xfrm>
            <a:off x="825623" y="1777728"/>
            <a:ext cx="7063666" cy="707886"/>
          </a:xfrm>
          <a:prstGeom prst="rect">
            <a:avLst/>
          </a:prstGeom>
        </p:spPr>
        <p:txBody>
          <a:bodyPr wrap="square">
            <a:spAutoFit/>
          </a:bodyPr>
          <a:lstStyle/>
          <a:p>
            <a:r>
              <a:rPr lang="zh-CN" altLang="en-US" sz="2000" dirty="0">
                <a:latin typeface="Calibri" panose="020F0502020204030204" pitchFamily="34" charset="0"/>
                <a:cs typeface="Calibri" panose="020F0502020204030204" pitchFamily="34" charset="0"/>
              </a:rPr>
              <a:t>The tags contain the address information required to </a:t>
            </a:r>
            <a:r>
              <a:rPr lang="zh-CN" altLang="en-US" sz="2000" dirty="0">
                <a:solidFill>
                  <a:srgbClr val="C00000"/>
                </a:solidFill>
                <a:latin typeface="Calibri" panose="020F0502020204030204" pitchFamily="34" charset="0"/>
                <a:cs typeface="Calibri" panose="020F0502020204030204" pitchFamily="34" charset="0"/>
              </a:rPr>
              <a:t>identify whether a word in the cache corresponds to the requested word</a:t>
            </a:r>
            <a:r>
              <a:rPr lang="zh-CN" altLang="en-US" sz="2000" dirty="0">
                <a:latin typeface="Calibri" panose="020F0502020204030204" pitchFamily="34" charset="0"/>
                <a:cs typeface="Calibri" panose="020F0502020204030204" pitchFamily="34" charset="0"/>
              </a:rPr>
              <a:t>. </a:t>
            </a:r>
          </a:p>
        </p:txBody>
      </p:sp>
      <p:sp>
        <p:nvSpPr>
          <p:cNvPr id="11" name="矩形 10">
            <a:extLst>
              <a:ext uri="{FF2B5EF4-FFF2-40B4-BE49-F238E27FC236}">
                <a16:creationId xmlns:a16="http://schemas.microsoft.com/office/drawing/2014/main" id="{72EFC62B-DFA4-4F05-B9E0-E2E34C2C330B}"/>
              </a:ext>
            </a:extLst>
          </p:cNvPr>
          <p:cNvSpPr/>
          <p:nvPr/>
        </p:nvSpPr>
        <p:spPr>
          <a:xfrm>
            <a:off x="825623" y="3028890"/>
            <a:ext cx="6779581" cy="400110"/>
          </a:xfrm>
          <a:prstGeom prst="rect">
            <a:avLst/>
          </a:prstGeom>
        </p:spPr>
        <p:txBody>
          <a:bodyPr wrap="square">
            <a:spAutoFit/>
          </a:bodyPr>
          <a:lstStyle/>
          <a:p>
            <a:r>
              <a:rPr lang="en-US" altLang="zh-CN" sz="2000" dirty="0">
                <a:latin typeface="Calibri" panose="020F0502020204030204" pitchFamily="34" charset="0"/>
                <a:cs typeface="Calibri" panose="020F0502020204030204" pitchFamily="34" charset="0"/>
              </a:rPr>
              <a:t>V</a:t>
            </a:r>
            <a:r>
              <a:rPr lang="zh-CN" altLang="en-US" sz="2000" dirty="0">
                <a:latin typeface="Calibri" panose="020F0502020204030204" pitchFamily="34" charset="0"/>
                <a:cs typeface="Calibri" panose="020F0502020204030204" pitchFamily="34" charset="0"/>
              </a:rPr>
              <a:t>alid bit to indicate whether an entry contains a valid address. </a:t>
            </a:r>
          </a:p>
        </p:txBody>
      </p:sp>
      <p:pic>
        <p:nvPicPr>
          <p:cNvPr id="12" name="图片 11">
            <a:extLst>
              <a:ext uri="{FF2B5EF4-FFF2-40B4-BE49-F238E27FC236}">
                <a16:creationId xmlns:a16="http://schemas.microsoft.com/office/drawing/2014/main" id="{41C03ED0-A34A-42CB-9057-0F40CDCB32E7}"/>
              </a:ext>
            </a:extLst>
          </p:cNvPr>
          <p:cNvPicPr>
            <a:picLocks noChangeAspect="1"/>
          </p:cNvPicPr>
          <p:nvPr/>
        </p:nvPicPr>
        <p:blipFill>
          <a:blip r:embed="rId2"/>
          <a:stretch>
            <a:fillRect/>
          </a:stretch>
        </p:blipFill>
        <p:spPr>
          <a:xfrm>
            <a:off x="1404083" y="3972276"/>
            <a:ext cx="4968671" cy="929721"/>
          </a:xfrm>
          <a:prstGeom prst="rect">
            <a:avLst/>
          </a:prstGeom>
        </p:spPr>
      </p:pic>
    </p:spTree>
    <p:extLst>
      <p:ext uri="{BB962C8B-B14F-4D97-AF65-F5344CB8AC3E}">
        <p14:creationId xmlns:p14="http://schemas.microsoft.com/office/powerpoint/2010/main" val="1516290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C60CDDA2-BCCB-4F39-A53A-6AC6D8401950}"/>
              </a:ext>
            </a:extLst>
          </p:cNvPr>
          <p:cNvSpPr txBox="1"/>
          <p:nvPr/>
        </p:nvSpPr>
        <p:spPr>
          <a:xfrm>
            <a:off x="256674" y="192759"/>
            <a:ext cx="3515557"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第四个知识点：</a:t>
            </a:r>
            <a:endParaRPr lang="en-US" altLang="zh-CN" sz="2400" dirty="0">
              <a:latin typeface="宋体" panose="02010600030101010101" pitchFamily="2" charset="-122"/>
              <a:ea typeface="宋体" panose="02010600030101010101" pitchFamily="2" charset="-122"/>
            </a:endParaRPr>
          </a:p>
        </p:txBody>
      </p:sp>
      <p:sp>
        <p:nvSpPr>
          <p:cNvPr id="4" name="文本框 3">
            <a:extLst>
              <a:ext uri="{FF2B5EF4-FFF2-40B4-BE49-F238E27FC236}">
                <a16:creationId xmlns:a16="http://schemas.microsoft.com/office/drawing/2014/main" id="{4947696B-1567-42D4-B41C-4C4B332F3994}"/>
              </a:ext>
            </a:extLst>
          </p:cNvPr>
          <p:cNvSpPr txBox="1"/>
          <p:nvPr/>
        </p:nvSpPr>
        <p:spPr>
          <a:xfrm>
            <a:off x="825623" y="861134"/>
            <a:ext cx="3062796" cy="523220"/>
          </a:xfrm>
          <a:prstGeom prst="rect">
            <a:avLst/>
          </a:prstGeom>
          <a:noFill/>
        </p:spPr>
        <p:txBody>
          <a:bodyPr wrap="square" rtlCol="0">
            <a:spAutoFit/>
          </a:bodyPr>
          <a:lstStyle/>
          <a:p>
            <a:r>
              <a:rPr lang="en-US" altLang="zh-CN" sz="2800" dirty="0">
                <a:latin typeface="Calibri" panose="020F0502020204030204" pitchFamily="34" charset="0"/>
                <a:cs typeface="Calibri" panose="020F0502020204030204" pitchFamily="34" charset="0"/>
              </a:rPr>
              <a:t>Tags and valid bit</a:t>
            </a:r>
            <a:endParaRPr lang="zh-CN" altLang="en-US" sz="2800" dirty="0">
              <a:latin typeface="Calibri" panose="020F0502020204030204" pitchFamily="34" charset="0"/>
              <a:cs typeface="Calibri" panose="020F0502020204030204" pitchFamily="34" charset="0"/>
            </a:endParaRPr>
          </a:p>
        </p:txBody>
      </p:sp>
      <p:pic>
        <p:nvPicPr>
          <p:cNvPr id="3" name="图片 2">
            <a:extLst>
              <a:ext uri="{FF2B5EF4-FFF2-40B4-BE49-F238E27FC236}">
                <a16:creationId xmlns:a16="http://schemas.microsoft.com/office/drawing/2014/main" id="{1864210C-3188-48E9-88EF-DC9CBAF2FC56}"/>
              </a:ext>
            </a:extLst>
          </p:cNvPr>
          <p:cNvPicPr>
            <a:picLocks noChangeAspect="1"/>
          </p:cNvPicPr>
          <p:nvPr/>
        </p:nvPicPr>
        <p:blipFill>
          <a:blip r:embed="rId2"/>
          <a:stretch>
            <a:fillRect/>
          </a:stretch>
        </p:blipFill>
        <p:spPr>
          <a:xfrm>
            <a:off x="2893005" y="1591064"/>
            <a:ext cx="6104149" cy="5075360"/>
          </a:xfrm>
          <a:prstGeom prst="rect">
            <a:avLst/>
          </a:prstGeom>
        </p:spPr>
      </p:pic>
    </p:spTree>
    <p:extLst>
      <p:ext uri="{BB962C8B-B14F-4D97-AF65-F5344CB8AC3E}">
        <p14:creationId xmlns:p14="http://schemas.microsoft.com/office/powerpoint/2010/main" val="398875172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1388</TotalTime>
  <Words>2486</Words>
  <Application>Microsoft Office PowerPoint</Application>
  <PresentationFormat>宽屏</PresentationFormat>
  <Paragraphs>281</Paragraphs>
  <Slides>45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45</vt:i4>
      </vt:variant>
    </vt:vector>
  </HeadingPairs>
  <TitlesOfParts>
    <vt:vector size="54" baseType="lpstr">
      <vt:lpstr>TimesNewRomanPSMT</vt:lpstr>
      <vt:lpstr>Wingdings-Regular</vt:lpstr>
      <vt:lpstr>等线</vt:lpstr>
      <vt:lpstr>等线 Light</vt:lpstr>
      <vt:lpstr>宋体</vt:lpstr>
      <vt:lpstr>Arial</vt:lpstr>
      <vt:lpstr>Calibri</vt:lpstr>
      <vt:lpstr>Cambria Math</vt:lpstr>
      <vt:lpstr>Office 主题​​</vt:lpstr>
      <vt:lpstr>计算机组成原理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计算机组成原理</dc:title>
  <dc:creator>yancey323@outlook.com</dc:creator>
  <cp:lastModifiedBy>yancey323@outlook.com</cp:lastModifiedBy>
  <cp:revision>118</cp:revision>
  <dcterms:created xsi:type="dcterms:W3CDTF">2018-03-21T08:56:39Z</dcterms:created>
  <dcterms:modified xsi:type="dcterms:W3CDTF">2018-06-08T07:05:01Z</dcterms:modified>
</cp:coreProperties>
</file>