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F368-FF11-4851-8E55-85E4E5EE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EADE-42F3-43B5-812C-52A8C529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D95C-A66F-4A64-B82B-54C7C5F2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E45-A3A2-4875-ABD4-FA5B22FF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7677-A483-4EDA-8C73-46091EA7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8FF9-D779-4DB0-A0A5-70E8B1F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626D6-83A0-4907-8E52-F13BB0A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FCA8C-795F-4411-A824-22E8989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C2044-D44F-4A67-AF6B-2F379267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E4CE-BB22-4AC9-AB2C-286F3FAA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46B-B382-450D-81BD-326F9FD2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A88FC-12D1-4978-9709-511105D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987CB-E0A6-4767-BACA-4E95E9D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89E2A-55FD-401A-A586-60C319F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2EA19-DA89-4C0A-8E6C-69A4C52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5ACE0-304A-47F1-826C-5F39C44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FD37-DD76-4F42-8E04-DFDE6E4D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100F7-D820-43BE-87D1-534106A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B480A-D575-42A6-ABC1-DF60B47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15A4-DC13-4A35-8E6B-03C625A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ECCA-2377-46E5-AAC7-2A2B5475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5556-9BA1-4B30-AFEF-385AF355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0AC2-1EB1-442F-93EC-91371F6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08D1-8DB9-4871-9A90-C9D0540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CE6E-315E-4328-8D9B-A7D22A2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96641-AADF-489F-98B5-FACE1EB2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FFFA-CF42-4557-B1D2-DF66DF2A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1C766-6FB2-43B9-BD5D-C8E206D5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42724-284A-4C90-B456-3385AAC6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1569C-99A7-4D86-8DF4-36BDAC9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A280D-BD42-48A4-A2BA-3A3E67AF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DF2-CBE3-4191-BF0C-35F6A313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20AA-F82A-4AE0-A3A0-9B121A8A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1C0DA-D955-4391-8476-619FED0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3D414-A800-426B-BB14-38E1134E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990D6-7A36-4B9B-A42F-4413EDEBE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6F89F-1C18-41E7-8DC0-6728866F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229BB-2656-42EE-926C-2CBFF0C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C35DD-F50A-492B-9C90-26FA67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903A-CA80-473C-899C-7B311FF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5F601-9BFB-4E11-8035-1391FB1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7EA611-6EA8-4A52-BB81-5A2FE27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FCE59-6855-4B34-8DAE-238A82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45757-479C-446C-877B-C66505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D8CBB-DEC9-4ED5-9DBB-ACF05CEF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90A9B-D56D-47E0-BE20-15278EE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62F9-BB2C-4D72-BED9-CF37B61E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2828-F74D-4DB7-95D4-269C012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4E7B5-8844-4586-9DC4-B506C25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5B25-CF86-46AF-969B-147EFF9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A5837-2C86-445E-94CD-E72E0CA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AFAC-948C-4C59-B3B7-FD804BC3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EC36-C7D4-43E7-8CA9-DAE38C5D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57374-22CE-491D-9798-B31426AD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5524-EDFC-4790-94E3-CA4DC4CB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A24B8-CF13-4029-83F1-8E2C94D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66A60-F117-4C25-8049-ED8858C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3D1F-50DD-46CF-9304-B99F1DF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C5C05-EECC-4CFF-8BF0-5D773F35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A39D8-BAA9-4F68-9AEB-08AAB68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CCF55-94DE-439E-B7CF-73675C31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1998-1B71-4703-9660-A017E79600DA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1575-7D84-4CDF-A5E0-84164571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EF45-06C8-471E-B40F-081CC238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B49B-0F93-40B5-AE25-2912AA80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44B6B-C202-4A7A-9EC8-BEF476F73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</a:p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复习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CDC13F-1DF7-4CCB-9779-075E1AB376F2}"/>
              </a:ext>
            </a:extLst>
          </p:cNvPr>
          <p:cNvSpPr txBox="1"/>
          <p:nvPr/>
        </p:nvSpPr>
        <p:spPr>
          <a:xfrm>
            <a:off x="2807596" y="2897746"/>
            <a:ext cx="6452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alibri" panose="020F0502020204030204" pitchFamily="34" charset="0"/>
                <a:cs typeface="Calibri" panose="020F0502020204030204" pitchFamily="34" charset="0"/>
              </a:rPr>
              <a:t>Good luck to you!</a:t>
            </a:r>
            <a:endParaRPr lang="zh-CN" altLang="en-US" sz="6600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CDDA2-BCCB-4F39-A53A-6AC6D840195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CA8E1D-7A20-4349-B087-D8535F783C31}"/>
              </a:ext>
            </a:extLst>
          </p:cNvPr>
          <p:cNvSpPr/>
          <p:nvPr/>
        </p:nvSpPr>
        <p:spPr>
          <a:xfrm>
            <a:off x="256674" y="124861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ultiprocessor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computer system with at least two processors. This computer is in contrast to a uniprocessor, which has one, and is increasingly hard to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today.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8F1E0C-26EF-434A-B0D6-2DCDA5D9F2B6}"/>
              </a:ext>
            </a:extLst>
          </p:cNvPr>
          <p:cNvSpPr/>
          <p:nvPr/>
        </p:nvSpPr>
        <p:spPr>
          <a:xfrm>
            <a:off x="256674" y="2921169"/>
            <a:ext cx="9019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ask-level parallelism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rocess-level parallelism 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Utilizing multiple processors by running independent programs simultaneously.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7F30B0-7A32-4507-A7B0-DE7B9DD4916B}"/>
              </a:ext>
            </a:extLst>
          </p:cNvPr>
          <p:cNvSpPr/>
          <p:nvPr/>
        </p:nvSpPr>
        <p:spPr>
          <a:xfrm>
            <a:off x="256674" y="4285951"/>
            <a:ext cx="7662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arallel processing program 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single program that runs on multiple processors simultaneously.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81690F3-9868-4711-997F-7B8AC3C9EC5E}"/>
              </a:ext>
            </a:extLst>
          </p:cNvPr>
          <p:cNvSpPr/>
          <p:nvPr/>
        </p:nvSpPr>
        <p:spPr>
          <a:xfrm>
            <a:off x="256674" y="5650733"/>
            <a:ext cx="9633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luster 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set of computers connected over a local area network that function as a single large multiprocessor.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612B79-765E-47F5-A4E6-8061B46087A4}"/>
              </a:ext>
            </a:extLst>
          </p:cNvPr>
          <p:cNvSpPr txBox="1"/>
          <p:nvPr/>
        </p:nvSpPr>
        <p:spPr>
          <a:xfrm>
            <a:off x="3173377" y="192759"/>
            <a:ext cx="379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Important terms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9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F9FEDC-2A3E-4FC9-A976-AFB95D1646CE}"/>
              </a:ext>
            </a:extLst>
          </p:cNvPr>
          <p:cNvSpPr/>
          <p:nvPr/>
        </p:nvSpPr>
        <p:spPr>
          <a:xfrm>
            <a:off x="473476" y="591664"/>
            <a:ext cx="9371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ulticore microprocessor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microprocessor containing multiple processors (“cores”) in a single integrated circuit. Virtually all microprocessors today in desktops and servers are multicore.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82B881-7B06-4C17-BDB4-73CAA7298E95}"/>
              </a:ext>
            </a:extLst>
          </p:cNvPr>
          <p:cNvSpPr/>
          <p:nvPr/>
        </p:nvSpPr>
        <p:spPr>
          <a:xfrm>
            <a:off x="473476" y="24133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hared memory multiprocessor (SMP) 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parallel processor with a single physical address space.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CEC9C6-60AC-408C-AD36-47686BDE21E8}"/>
              </a:ext>
            </a:extLst>
          </p:cNvPr>
          <p:cNvSpPr/>
          <p:nvPr/>
        </p:nvSpPr>
        <p:spPr>
          <a:xfrm>
            <a:off x="961747" y="4942898"/>
            <a:ext cx="10268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True or false: To benef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 from a multiprocessor, an application must be concurrent.</a:t>
            </a:r>
          </a:p>
        </p:txBody>
      </p:sp>
    </p:spTree>
    <p:extLst>
      <p:ext uri="{BB962C8B-B14F-4D97-AF65-F5344CB8AC3E}">
        <p14:creationId xmlns:p14="http://schemas.microsoft.com/office/powerpoint/2010/main" val="108928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65B89F-228F-420F-9AA2-0A202E47D4CD}"/>
              </a:ext>
            </a:extLst>
          </p:cNvPr>
          <p:cNvSpPr/>
          <p:nvPr/>
        </p:nvSpPr>
        <p:spPr>
          <a:xfrm>
            <a:off x="3157041" y="192758"/>
            <a:ext cx="1900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Amdahl's Law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BA9FE8-A083-43B2-9DF3-A5D249A34668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A292C8-0BDA-4786-B73A-3874AACBFAC8}"/>
                  </a:ext>
                </a:extLst>
              </p:cNvPr>
              <p:cNvSpPr txBox="1"/>
              <p:nvPr/>
            </p:nvSpPr>
            <p:spPr>
              <a:xfrm>
                <a:off x="256674" y="1322773"/>
                <a:ext cx="1147544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𝑖𝑚𝑝𝑟𝑜𝑣𝑒𝑚𝑒𝑛𝑡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A292C8-0BDA-4786-B73A-3874AACB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4" y="1322773"/>
                <a:ext cx="11475449" cy="575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47BE160-9C7F-4700-B8B0-55F46531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30" y="2902288"/>
            <a:ext cx="8458933" cy="967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433CA8-1262-4856-9823-78B5B15A1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924" y="4180219"/>
            <a:ext cx="6546147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F82FC3B-D2A8-439A-8BED-5695962E0C2C}"/>
              </a:ext>
            </a:extLst>
          </p:cNvPr>
          <p:cNvSpPr/>
          <p:nvPr/>
        </p:nvSpPr>
        <p:spPr>
          <a:xfrm>
            <a:off x="615518" y="721284"/>
            <a:ext cx="8643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scaling 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Speedup achieved on a multiprocessor without increasing the size of the problem.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3804B8-80F9-4144-9B6A-3B3FE86BEC61}"/>
              </a:ext>
            </a:extLst>
          </p:cNvPr>
          <p:cNvSpPr/>
          <p:nvPr/>
        </p:nvSpPr>
        <p:spPr>
          <a:xfrm>
            <a:off x="615518" y="2375774"/>
            <a:ext cx="9434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eak scaling 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Speedup achieved on a multiprocessor while increasing the size of the problem proportionally to the increase in the number of processors.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79F215-9DBA-485F-886D-E09A6F02C0F2}"/>
              </a:ext>
            </a:extLst>
          </p:cNvPr>
          <p:cNvSpPr/>
          <p:nvPr/>
        </p:nvSpPr>
        <p:spPr>
          <a:xfrm>
            <a:off x="597762" y="4187120"/>
            <a:ext cx="113959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Strong scaling means measuring speed-up while keeping the problem size fixed.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scaling means that the problem size grows proportionally to the increase in the number of processors.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8188DD-D308-4DA4-9F31-F28662511B62}"/>
              </a:ext>
            </a:extLst>
          </p:cNvPr>
          <p:cNvSpPr/>
          <p:nvPr/>
        </p:nvSpPr>
        <p:spPr>
          <a:xfrm>
            <a:off x="2731922" y="5690690"/>
            <a:ext cx="7448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True or false: Strong scaling is not bound by Amdahl's Law.</a:t>
            </a:r>
          </a:p>
        </p:txBody>
      </p:sp>
    </p:spTree>
    <p:extLst>
      <p:ext uri="{BB962C8B-B14F-4D97-AF65-F5344CB8AC3E}">
        <p14:creationId xmlns:p14="http://schemas.microsoft.com/office/powerpoint/2010/main" val="22586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63651B-F05E-4BB1-8C6E-12606CB29F0D}"/>
              </a:ext>
            </a:extLst>
          </p:cNvPr>
          <p:cNvSpPr/>
          <p:nvPr/>
        </p:nvSpPr>
        <p:spPr>
          <a:xfrm>
            <a:off x="3124175" y="192758"/>
            <a:ext cx="4849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SISD, MIMD, SIMD, SPMD, and Vector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ABBAE0-F263-47DF-B410-15D7EA99BD91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B78E1E-5845-4D50-9FB4-E7E81E5EA2E0}"/>
              </a:ext>
            </a:extLst>
          </p:cNvPr>
          <p:cNvSpPr/>
          <p:nvPr/>
        </p:nvSpPr>
        <p:spPr>
          <a:xfrm>
            <a:off x="256674" y="131254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Single Instruction stream, Single Data stream.</a:t>
            </a:r>
          </a:p>
          <a:p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uniprocessor.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66864A-6B8B-464D-9C3B-99550CEA95CF}"/>
              </a:ext>
            </a:extLst>
          </p:cNvPr>
          <p:cNvSpPr/>
          <p:nvPr/>
        </p:nvSpPr>
        <p:spPr>
          <a:xfrm>
            <a:off x="256672" y="2548795"/>
            <a:ext cx="7392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MIMD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Multiple Instruction streams, Multiple Data streams.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multiprocessor.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DE54C0-5570-4789-98AD-52351EBBBDF1}"/>
              </a:ext>
            </a:extLst>
          </p:cNvPr>
          <p:cNvSpPr/>
          <p:nvPr/>
        </p:nvSpPr>
        <p:spPr>
          <a:xfrm>
            <a:off x="256672" y="3938285"/>
            <a:ext cx="9064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Single Instruction stream, Multiple Data streams.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same instruction is applied to many data streams, as in a vector processor.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073523-B15F-4018-946D-EAD5BED17F50}"/>
              </a:ext>
            </a:extLst>
          </p:cNvPr>
          <p:cNvSpPr/>
          <p:nvPr/>
        </p:nvSpPr>
        <p:spPr>
          <a:xfrm>
            <a:off x="256672" y="5327775"/>
            <a:ext cx="106717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SPMD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Single Program, Multiple Data streams.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conventional MIMD programming model, where a single program runs across all processors.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0A5EE4-89C0-4989-B63A-610798190D0A}"/>
              </a:ext>
            </a:extLst>
          </p:cNvPr>
          <p:cNvSpPr/>
          <p:nvPr/>
        </p:nvSpPr>
        <p:spPr>
          <a:xfrm>
            <a:off x="7595545" y="1312546"/>
            <a:ext cx="40929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True or false: As exemplif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ed in the x86, multimedia extensions can be thought of as a vector architecture with short vectors that supports only contiguous vector data transfers.</a:t>
            </a:r>
          </a:p>
        </p:txBody>
      </p:sp>
    </p:spTree>
    <p:extLst>
      <p:ext uri="{BB962C8B-B14F-4D97-AF65-F5344CB8AC3E}">
        <p14:creationId xmlns:p14="http://schemas.microsoft.com/office/powerpoint/2010/main" val="196106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CE253A-8949-4B26-8E1E-F8072B535640}"/>
              </a:ext>
            </a:extLst>
          </p:cNvPr>
          <p:cNvSpPr/>
          <p:nvPr/>
        </p:nvSpPr>
        <p:spPr>
          <a:xfrm>
            <a:off x="3551231" y="192759"/>
            <a:ext cx="2372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Multithreading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8DC135-F1F5-4127-AAA8-926526EC2AC6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第四个知识点：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A303A-C9E2-4F75-82C4-1B045639C6BD}"/>
              </a:ext>
            </a:extLst>
          </p:cNvPr>
          <p:cNvSpPr/>
          <p:nvPr/>
        </p:nvSpPr>
        <p:spPr>
          <a:xfrm>
            <a:off x="256673" y="1250363"/>
            <a:ext cx="108936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related concept to MIMD, especially from the programmer’s perspective, is 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multithreading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While MIMD relies on multiple 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try to keep multiple processors busy, hardware multithreading allows multiple threads to share the functional units of a single processor in an overlapping fashion to try to utilize the hardware resources ef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ciently.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55C4A-2ACD-431A-A351-7AB0B1B94C48}"/>
              </a:ext>
            </a:extLst>
          </p:cNvPr>
          <p:cNvSpPr/>
          <p:nvPr/>
        </p:nvSpPr>
        <p:spPr>
          <a:xfrm>
            <a:off x="256672" y="3169741"/>
            <a:ext cx="10218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ine-grained multithreading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version of hardware multithreading that implies switching between threads after every instruction.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DB0885-6D45-4C9B-88B1-6D207CB5F5F4}"/>
              </a:ext>
            </a:extLst>
          </p:cNvPr>
          <p:cNvSpPr/>
          <p:nvPr/>
        </p:nvSpPr>
        <p:spPr>
          <a:xfrm>
            <a:off x="256672" y="4275702"/>
            <a:ext cx="3895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If one thread stalls, others are executed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B287A8-6FDE-478C-8A9F-8A8A0745B0EC}"/>
              </a:ext>
            </a:extLst>
          </p:cNvPr>
          <p:cNvSpPr/>
          <p:nvPr/>
        </p:nvSpPr>
        <p:spPr>
          <a:xfrm>
            <a:off x="256672" y="5007472"/>
            <a:ext cx="105474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oarse-grained multithreading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version of hardware multithreading that implies switching between threads only after signif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cant events, such as a last-level cache miss.</a:t>
            </a:r>
          </a:p>
        </p:txBody>
      </p:sp>
    </p:spTree>
    <p:extLst>
      <p:ext uri="{BB962C8B-B14F-4D97-AF65-F5344CB8AC3E}">
        <p14:creationId xmlns:p14="http://schemas.microsoft.com/office/powerpoint/2010/main" val="254104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9DE4A3-3FA8-40CC-A44A-234AAB011241}"/>
              </a:ext>
            </a:extLst>
          </p:cNvPr>
          <p:cNvSpPr/>
          <p:nvPr/>
        </p:nvSpPr>
        <p:spPr>
          <a:xfrm>
            <a:off x="402454" y="440743"/>
            <a:ext cx="8901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imultaneous multithreading (SMT) </a:t>
            </a:r>
            <a:endParaRPr lang="en-US" altLang="zh-CN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version of multithreading that lowers the cost of multithreading by utilizing the resources needed for multiple issue, dynamically scheduled microarchitecture.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E2B49D-92BF-4FC0-AF84-92F6FEF02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4" y="2051020"/>
            <a:ext cx="4968536" cy="44785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834D6A7-621D-4697-8772-5B3AF85D2080}"/>
              </a:ext>
            </a:extLst>
          </p:cNvPr>
          <p:cNvSpPr/>
          <p:nvPr/>
        </p:nvSpPr>
        <p:spPr>
          <a:xfrm>
            <a:off x="5826711" y="2782669"/>
            <a:ext cx="4968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True or false: Both multithreading and multicore rely on parallelism to get more ef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ciency from a chip.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88F8EE-37F5-43AD-932A-7C5A370A3978}"/>
              </a:ext>
            </a:extLst>
          </p:cNvPr>
          <p:cNvSpPr/>
          <p:nvPr/>
        </p:nvSpPr>
        <p:spPr>
          <a:xfrm>
            <a:off x="5826711" y="4447487"/>
            <a:ext cx="518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True or false: Simultaneous multithreading (SMT) uses threads to improve resource utilization of a dynamically scheduled, out-of-order processor.</a:t>
            </a:r>
          </a:p>
        </p:txBody>
      </p:sp>
    </p:spTree>
    <p:extLst>
      <p:ext uri="{BB962C8B-B14F-4D97-AF65-F5344CB8AC3E}">
        <p14:creationId xmlns:p14="http://schemas.microsoft.com/office/powerpoint/2010/main" val="194573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F78764-10F1-4E96-8ECC-7E57206391C7}"/>
              </a:ext>
            </a:extLst>
          </p:cNvPr>
          <p:cNvSpPr/>
          <p:nvPr/>
        </p:nvSpPr>
        <p:spPr>
          <a:xfrm>
            <a:off x="3446746" y="223536"/>
            <a:ext cx="3594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Memory Multiprocessors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3C1E92-A201-4304-B6CC-4824C8F5340D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第五个知识点：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12517-4A10-4996-8FAC-07B074FE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78" y="1368201"/>
            <a:ext cx="5374207" cy="26446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7AC609-90DD-44BB-A1B3-B3A19536B4A7}"/>
              </a:ext>
            </a:extLst>
          </p:cNvPr>
          <p:cNvSpPr/>
          <p:nvPr/>
        </p:nvSpPr>
        <p:spPr>
          <a:xfrm>
            <a:off x="2976978" y="53517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 or false: Shared memory multiprocessors cannot take advantage of task-level parallelism.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01E938-8597-4A88-A11A-8DDB05E368AD}"/>
              </a:ext>
            </a:extLst>
          </p:cNvPr>
          <p:cNvSpPr/>
          <p:nvPr/>
        </p:nvSpPr>
        <p:spPr>
          <a:xfrm>
            <a:off x="6096000" y="1962502"/>
            <a:ext cx="5663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efficiently programming on multiprocessor?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Don’t want to rewrite old programs in single processor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Share memory among multiple cores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8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649</Words>
  <Application>Microsoft Office PowerPoint</Application>
  <PresentationFormat>宽屏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计算机组成原理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yancey323@outlook.com</dc:creator>
  <cp:lastModifiedBy>yancey323@outlook.com</cp:lastModifiedBy>
  <cp:revision>126</cp:revision>
  <dcterms:created xsi:type="dcterms:W3CDTF">2018-03-21T08:56:39Z</dcterms:created>
  <dcterms:modified xsi:type="dcterms:W3CDTF">2018-06-15T07:21:10Z</dcterms:modified>
</cp:coreProperties>
</file>