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7" r:id="rId2"/>
    <p:sldId id="27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4" r:id="rId17"/>
    <p:sldId id="285" r:id="rId18"/>
    <p:sldId id="283" r:id="rId19"/>
    <p:sldId id="282" r:id="rId20"/>
    <p:sldId id="279" r:id="rId21"/>
    <p:sldId id="280" r:id="rId22"/>
    <p:sldId id="281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0988-00A8-448C-A6D6-31197C25BE0D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FD3B-E88D-4574-A40C-5CCBC5396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6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用旧版本，主要对中文支持有很多问题。语法也有一些变化。演示用最新版的问题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C3DA-4FB0-41C8-B3F4-CF90E649AE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5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3.wav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E0830B-2BDB-4A2D-A4CA-5580C68FAE58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904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7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BFC0-CD3D-4DF9-BFB8-77E1C8B4A4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0B1B-6AA3-4065-832A-F0178087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频谱</a:t>
            </a:r>
            <a:r>
              <a:rPr lang="zh-CN" altLang="en-US" dirty="0" smtClean="0"/>
              <a:t>滤波示例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cooledit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4" y="2133600"/>
            <a:ext cx="5741987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47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46"/>
    </mc:Choice>
    <mc:Fallback>
      <p:transition spd="slow" advTm="84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脚本不能正常运行可能的原因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脚本适用于高版本的</a:t>
            </a:r>
            <a:r>
              <a:rPr lang="en-US" altLang="zh-CN" dirty="0" err="1" smtClean="0"/>
              <a:t>praat</a:t>
            </a:r>
            <a:endParaRPr lang="en-US" altLang="zh-CN" dirty="0" smtClean="0"/>
          </a:p>
          <a:p>
            <a:r>
              <a:rPr lang="zh-CN" altLang="en-US" dirty="0" smtClean="0"/>
              <a:t>脚本中需要调用的文件路径没设置好</a:t>
            </a:r>
            <a:endParaRPr lang="en-US" altLang="zh-CN" dirty="0" smtClean="0"/>
          </a:p>
          <a:p>
            <a:r>
              <a:rPr lang="zh-CN" altLang="en-US" dirty="0" smtClean="0"/>
              <a:t>脚本中的大小写、空格不对</a:t>
            </a:r>
            <a:endParaRPr lang="en-US" altLang="zh-CN" dirty="0" smtClean="0"/>
          </a:p>
          <a:p>
            <a:r>
              <a:rPr lang="zh-CN" altLang="en-US" dirty="0" smtClean="0"/>
              <a:t>脚本需要的标记文件有特定格式要求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43"/>
    </mc:Choice>
    <mc:Fallback>
      <p:transition spd="slow" advTm="10244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脚本编写必备知识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zh-CN" altLang="en-US" dirty="0" smtClean="0"/>
              <a:t>基本变量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praat</a:t>
            </a:r>
            <a:r>
              <a:rPr lang="zh-CN" altLang="en-US" dirty="0" smtClean="0"/>
              <a:t>记录历史操作的功能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几个最常用的控制语句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2"/>
    </mc:Choice>
    <mc:Fallback>
      <p:transition spd="slow" advTm="2105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两种基本变量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数值型和文本型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不能以大写字母开始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数值</a:t>
            </a:r>
            <a:r>
              <a:rPr lang="zh-CN" altLang="en-US" dirty="0" smtClean="0"/>
              <a:t>型就是可以进行数学计算的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a=1 b=2</a:t>
            </a:r>
          </a:p>
          <a:p>
            <a:pPr lvl="2"/>
            <a:r>
              <a:rPr lang="en-US" altLang="zh-CN" dirty="0" smtClean="0"/>
              <a:t>c=</a:t>
            </a:r>
            <a:r>
              <a:rPr lang="en-US" altLang="zh-CN" dirty="0" err="1" smtClean="0"/>
              <a:t>a+b</a:t>
            </a:r>
            <a:endParaRPr lang="en-US" altLang="zh-CN" dirty="0"/>
          </a:p>
          <a:p>
            <a:pPr lvl="1"/>
            <a:r>
              <a:rPr lang="zh-CN" altLang="en-US" dirty="0" smtClean="0"/>
              <a:t>文本型只能组合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a$="hello" b$="world"</a:t>
            </a:r>
          </a:p>
          <a:p>
            <a:pPr lvl="2"/>
            <a:r>
              <a:rPr lang="en-US" altLang="zh-CN" dirty="0" smtClean="0"/>
              <a:t>c$=a$+b$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变量引用用单引号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echo ‘c’  pause ‘c’</a:t>
            </a:r>
          </a:p>
        </p:txBody>
      </p:sp>
    </p:spTree>
    <p:extLst>
      <p:ext uri="{BB962C8B-B14F-4D97-AF65-F5344CB8AC3E}">
        <p14:creationId xmlns:p14="http://schemas.microsoft.com/office/powerpoint/2010/main" val="323494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73"/>
    </mc:Choice>
    <mc:Fallback>
      <p:transition spd="slow" advTm="7997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数值变量可以用来运算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有很多内置的公式，如</a:t>
            </a:r>
            <a:r>
              <a:rPr lang="en-US" altLang="zh-CN" dirty="0" err="1" smtClean="0"/>
              <a:t>hertzToBark</a:t>
            </a:r>
            <a:endParaRPr lang="en-US" altLang="zh-CN" dirty="0"/>
          </a:p>
          <a:p>
            <a:r>
              <a:rPr lang="zh-CN" altLang="en-US" dirty="0" smtClean="0"/>
              <a:t>数值保留有效数字最简单的方法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'b:3‘</a:t>
            </a:r>
          </a:p>
          <a:p>
            <a:pPr lvl="1"/>
            <a:r>
              <a:rPr lang="en-US" altLang="zh-CN" dirty="0" smtClean="0"/>
              <a:t>fixed(b,3)</a:t>
            </a:r>
            <a:endParaRPr lang="en-US" altLang="zh-CN" dirty="0"/>
          </a:p>
          <a:p>
            <a:r>
              <a:rPr lang="zh-CN" altLang="en-US" dirty="0" smtClean="0"/>
              <a:t>数值强制转化成文本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b$=“‘a’”</a:t>
            </a:r>
            <a:r>
              <a:rPr lang="zh-CN" altLang="en-US" dirty="0" smtClean="0"/>
              <a:t>（双引号中包含单引号）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75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74"/>
    </mc:Choice>
    <mc:Fallback>
      <p:transition spd="slow" advTm="9147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 ；</a:t>
            </a:r>
            <a:r>
              <a:rPr lang="en-US" altLang="zh-CN" dirty="0" err="1" smtClean="0"/>
              <a:t>elsif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else 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endif</a:t>
            </a:r>
            <a:endParaRPr lang="en-US" altLang="zh-CN" dirty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 from i to j   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endfor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</a:t>
            </a:r>
            <a:r>
              <a:rPr lang="zh-CN" altLang="en-US" dirty="0" smtClean="0"/>
              <a:t>条件；</a:t>
            </a:r>
            <a:r>
              <a:rPr lang="en-US" altLang="zh-CN" dirty="0" err="1" smtClean="0"/>
              <a:t>endwhile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2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61"/>
    </mc:Choice>
    <mc:Fallback>
      <p:transition spd="slow" advTm="8006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批量生成正弦波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i to </a:t>
            </a:r>
            <a:r>
              <a:rPr lang="en-US" altLang="zh-CN" dirty="0"/>
              <a:t>10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pinlv</a:t>
            </a:r>
            <a:r>
              <a:rPr lang="en-US" altLang="zh-CN" dirty="0"/>
              <a:t>=i*100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Create </a:t>
            </a:r>
            <a:r>
              <a:rPr lang="en-US" altLang="zh-CN" dirty="0"/>
              <a:t>Sound from formula: "</a:t>
            </a:r>
            <a:r>
              <a:rPr lang="en-US" altLang="zh-CN" dirty="0" err="1"/>
              <a:t>sine'pinlv</a:t>
            </a:r>
            <a:r>
              <a:rPr lang="en-US" altLang="zh-CN" dirty="0"/>
              <a:t>'“,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        …1</a:t>
            </a:r>
            <a:r>
              <a:rPr lang="en-US" altLang="zh-CN" dirty="0"/>
              <a:t>, 0, 1, 44100, "1/2 * sin(2*pi*'</a:t>
            </a:r>
            <a:r>
              <a:rPr lang="en-US" altLang="zh-CN" dirty="0" err="1"/>
              <a:t>pinlv</a:t>
            </a:r>
            <a:r>
              <a:rPr lang="en-US" altLang="zh-CN" dirty="0"/>
              <a:t>'*x)"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endfor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66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71"/>
    </mc:Choice>
    <mc:Fallback>
      <p:transition spd="slow" advTm="2807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生成声音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生成噪音</a:t>
            </a:r>
            <a:endParaRPr lang="en-US" altLang="zh-CN" dirty="0"/>
          </a:p>
          <a:p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Sound from formula... n1  1 0 0.5  44100  </a:t>
            </a:r>
            <a:r>
              <a:rPr lang="en-US" altLang="zh-CN" dirty="0" err="1"/>
              <a:t>randomGauss</a:t>
            </a:r>
            <a:r>
              <a:rPr lang="en-US" altLang="zh-CN" dirty="0"/>
              <a:t>(0, 0.2)</a:t>
            </a:r>
          </a:p>
          <a:p>
            <a:pPr marL="82296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Sound from formula... n2  1 0 0.5  44100  </a:t>
            </a:r>
            <a:r>
              <a:rPr lang="en-US" altLang="zh-CN" dirty="0" err="1"/>
              <a:t>randomUniform</a:t>
            </a:r>
            <a:r>
              <a:rPr lang="en-US" altLang="zh-CN" dirty="0"/>
              <a:t>(-0.99, 0.99)</a:t>
            </a:r>
          </a:p>
        </p:txBody>
      </p:sp>
    </p:spTree>
    <p:extLst>
      <p:ext uri="{BB962C8B-B14F-4D97-AF65-F5344CB8AC3E}">
        <p14:creationId xmlns:p14="http://schemas.microsoft.com/office/powerpoint/2010/main" val="9378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3"/>
    </mc:Choice>
    <mc:Fallback xmlns="">
      <p:transition spd="slow" advTm="954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生成声音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生成猝发波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9537" y="2224816"/>
            <a:ext cx="4569525" cy="176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58030"/>
            <a:ext cx="51244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49" y="4653137"/>
            <a:ext cx="2714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7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音高测量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557338"/>
            <a:ext cx="7440612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09"/>
    </mc:Choice>
    <mc:Fallback xmlns="">
      <p:transition spd="slow" advTm="482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877" x="6405563" y="3014663"/>
          <p14:tracePt t="30884" x="6400800" y="3036888"/>
          <p14:tracePt t="30890" x="6383338" y="3070225"/>
          <p14:tracePt t="30908" x="6303963" y="3200400"/>
          <p14:tracePt t="30924" x="6089650" y="3432175"/>
          <p14:tracePt t="30941" x="5915025" y="3584575"/>
          <p14:tracePt t="30958" x="5791200" y="3675063"/>
          <p14:tracePt t="30974" x="5718175" y="3748088"/>
          <p14:tracePt t="30991" x="5610225" y="3827463"/>
          <p14:tracePt t="31008" x="5418138" y="3956050"/>
          <p14:tracePt t="31028" x="5249863" y="4086225"/>
          <p14:tracePt t="31043" x="5181600" y="4125913"/>
          <p14:tracePt t="31058" x="5141913" y="4159250"/>
          <p14:tracePt t="31076" x="5097463" y="4176713"/>
          <p14:tracePt t="31091" x="5040313" y="4210050"/>
          <p14:tracePt t="31108" x="4995863" y="4221163"/>
          <p14:tracePt t="31125" x="4921250" y="4260850"/>
          <p14:tracePt t="31141" x="4876800" y="4283075"/>
          <p14:tracePt t="31158" x="4803775" y="4311650"/>
          <p14:tracePt t="31174" x="4757738" y="4333875"/>
          <p14:tracePt t="31193" x="4713288" y="4357688"/>
          <p14:tracePt t="31207" x="4645025" y="4373563"/>
          <p14:tracePt t="31224" x="4594225" y="4397375"/>
          <p14:tracePt t="31241" x="4538663" y="4424363"/>
          <p14:tracePt t="31258" x="4464050" y="4459288"/>
          <p14:tracePt t="31274" x="4397375" y="4492625"/>
          <p14:tracePt t="31291" x="4340225" y="4537075"/>
          <p14:tracePt t="31309" x="4289425" y="4576763"/>
          <p14:tracePt t="31315" x="4278313" y="4583113"/>
          <p14:tracePt t="31325" x="4267200" y="4600575"/>
          <p14:tracePt t="31341" x="4233863" y="4622800"/>
          <p14:tracePt t="31358" x="4216400" y="4638675"/>
          <p14:tracePt t="31382" x="4176713" y="4695825"/>
          <p14:tracePt t="31393" x="4165600" y="4713288"/>
          <p14:tracePt t="31408" x="4154488" y="4724400"/>
          <p14:tracePt t="31424" x="4143375" y="4740275"/>
          <p14:tracePt t="31441" x="4132263" y="4757738"/>
          <p14:tracePt t="31457" x="4125913" y="4768850"/>
          <p14:tracePt t="31475" x="4114800" y="4786313"/>
          <p14:tracePt t="31491" x="4108450" y="4808538"/>
          <p14:tracePt t="31508" x="4108450" y="4814888"/>
          <p14:tracePt t="31524" x="4097338" y="4830763"/>
          <p14:tracePt t="31541" x="4097338" y="4841875"/>
          <p14:tracePt t="31558" x="4097338" y="4854575"/>
          <p14:tracePt t="31574" x="4097338" y="4859338"/>
          <p14:tracePt t="31591" x="4097338" y="4870450"/>
          <p14:tracePt t="31608" x="4097338" y="4876800"/>
          <p14:tracePt t="31626" x="4103688" y="4887913"/>
          <p14:tracePt t="31641" x="4108450" y="4899025"/>
          <p14:tracePt t="31663" x="4119563" y="4905375"/>
          <p14:tracePt t="31681" x="4125913" y="4910138"/>
          <p14:tracePt t="31692" x="4137025" y="4916488"/>
          <p14:tracePt t="31708" x="4159250" y="4932363"/>
          <p14:tracePt t="31724" x="4176713" y="4938713"/>
          <p14:tracePt t="31741" x="4198938" y="4938713"/>
          <p14:tracePt t="31757" x="4227513" y="4938713"/>
          <p14:tracePt t="31775" x="4271963" y="4932363"/>
          <p14:tracePt t="31791" x="4322763" y="4921250"/>
          <p14:tracePt t="31807" x="4357688" y="4916488"/>
          <p14:tracePt t="31824" x="4386263" y="4905375"/>
          <p14:tracePt t="31841" x="4413250" y="4905375"/>
          <p14:tracePt t="31859" x="4437063" y="4892675"/>
          <p14:tracePt t="31874" x="4487863" y="4887913"/>
          <p14:tracePt t="31894" x="4532313" y="4881563"/>
          <p14:tracePt t="31912" x="4583113" y="4876800"/>
          <p14:tracePt t="31926" x="4627563" y="4876800"/>
          <p14:tracePt t="31942" x="4702175" y="4865688"/>
          <p14:tracePt t="31958" x="4792663" y="4865688"/>
          <p14:tracePt t="31974" x="4938713" y="4859338"/>
          <p14:tracePt t="31990" x="5073650" y="4859338"/>
          <p14:tracePt t="32008" x="5181600" y="4859338"/>
          <p14:tracePt t="32025" x="5311775" y="4859338"/>
          <p14:tracePt t="32041" x="5367338" y="4854575"/>
          <p14:tracePt t="32059" x="5480050" y="4876800"/>
          <p14:tracePt t="32075" x="5554663" y="4881563"/>
          <p14:tracePt t="32091" x="5616575" y="4899025"/>
          <p14:tracePt t="32108" x="5700713" y="4921250"/>
          <p14:tracePt t="32124" x="5762625" y="4949825"/>
          <p14:tracePt t="32142" x="5870575" y="4989513"/>
          <p14:tracePt t="32157" x="5954713" y="5011738"/>
          <p14:tracePt t="32174" x="6045200" y="5057775"/>
          <p14:tracePt t="32191" x="6270625" y="5153025"/>
          <p14:tracePt t="32208" x="6389688" y="5197475"/>
          <p14:tracePt t="32224" x="6581775" y="5265738"/>
          <p14:tracePt t="32241" x="6688138" y="5316538"/>
          <p14:tracePt t="32257" x="6796088" y="5373688"/>
          <p14:tracePt t="32275" x="6873875" y="5418138"/>
          <p14:tracePt t="32292" x="6964363" y="5464175"/>
          <p14:tracePt t="32295" x="6999288" y="5480050"/>
          <p14:tracePt t="32308" x="7089775" y="5514975"/>
          <p14:tracePt t="32328" x="7213600" y="55880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Pitch</a:t>
            </a:r>
            <a:r>
              <a:rPr lang="zh-CN" altLang="en-US" smtClean="0"/>
              <a:t>及相关对象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133600"/>
            <a:ext cx="4330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95"/>
    </mc:Choice>
    <mc:Fallback xmlns="">
      <p:transition spd="slow" advTm="5489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0459" x="3990975" y="4525963"/>
          <p14:tracePt t="40466" x="3951288" y="4470400"/>
          <p14:tracePt t="40478" x="3911600" y="4419600"/>
          <p14:tracePt t="40495" x="3843338" y="4318000"/>
          <p14:tracePt t="40512" x="3827463" y="4256088"/>
          <p14:tracePt t="40528" x="3776663" y="4130675"/>
          <p14:tracePt t="40545" x="3741738" y="3967163"/>
          <p14:tracePt t="40562" x="3725863" y="3827463"/>
          <p14:tracePt t="40578" x="3719513" y="3752850"/>
          <p14:tracePt t="40596" x="3708400" y="3730625"/>
          <p14:tracePt t="40611" x="3708400" y="3675063"/>
          <p14:tracePt t="40628" x="3713163" y="3640138"/>
          <p14:tracePt t="40645" x="3736975" y="3567113"/>
          <p14:tracePt t="40662" x="3748088" y="3505200"/>
          <p14:tracePt t="40677" x="3763963" y="3454400"/>
          <p14:tracePt t="40694" x="3814763" y="3346450"/>
          <p14:tracePt t="40712" x="3827463" y="3284538"/>
          <p14:tracePt t="40728" x="3871913" y="3171825"/>
          <p14:tracePt t="40744" x="3894138" y="3127375"/>
          <p14:tracePt t="40761" x="3911600" y="3092450"/>
          <p14:tracePt t="40778" x="3922713" y="3076575"/>
          <p14:tracePt t="40795" x="3956050" y="3052763"/>
          <p14:tracePt t="40811" x="3990975" y="3041650"/>
          <p14:tracePt t="40828" x="4024313" y="3025775"/>
          <p14:tracePt t="40845" x="4064000" y="3014663"/>
          <p14:tracePt t="40866" x="4114800" y="3008313"/>
          <p14:tracePt t="40878" x="4143375" y="3001963"/>
          <p14:tracePt t="40894" x="4165600" y="3001963"/>
          <p14:tracePt t="40913" x="4194175" y="2997200"/>
          <p14:tracePt t="40928" x="4227513" y="2990850"/>
          <p14:tracePt t="40945" x="4244975" y="2986088"/>
          <p14:tracePt t="40961" x="4267200" y="2986088"/>
          <p14:tracePt t="40978" x="4284663" y="2974975"/>
          <p14:tracePt t="40995" x="4300538" y="2974975"/>
          <p14:tracePt t="41011" x="4306888" y="2974975"/>
          <p14:tracePt t="41029" x="4318000" y="2974975"/>
          <p14:tracePt t="41045" x="4322763" y="2974975"/>
          <p14:tracePt t="41062" x="4329113" y="2974975"/>
          <p14:tracePt t="41078" x="4340225" y="2974975"/>
          <p14:tracePt t="41094" x="4351338" y="2968625"/>
          <p14:tracePt t="41112" x="4357688" y="2963863"/>
          <p14:tracePt t="41128" x="4368800" y="2957513"/>
          <p14:tracePt t="41144" x="4379913" y="2957513"/>
          <p14:tracePt t="41161" x="4391025" y="2946400"/>
          <p14:tracePt t="41178" x="4397375" y="2946400"/>
          <p14:tracePt t="41195" x="4413250" y="2946400"/>
          <p14:tracePt t="41211" x="4413250" y="2940050"/>
          <p14:tracePt t="41228" x="4419600" y="2940050"/>
          <p14:tracePt t="41261" x="4430713" y="2940050"/>
          <p14:tracePt t="41295" x="4437063" y="2940050"/>
          <p14:tracePt t="41313" x="4437063" y="2935288"/>
          <p14:tracePt t="41380" x="4441825" y="2935288"/>
          <p14:tracePt t="41401" x="4441825" y="2928938"/>
          <p14:tracePt t="41434" x="4441825" y="2924175"/>
          <p14:tracePt t="41499" x="4441825" y="2917825"/>
          <p14:tracePt t="41510" x="4441825" y="29130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声音文件的拼接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可以把若干声音组合成一个声音，并加标记，采样率必须相同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997201"/>
            <a:ext cx="50625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7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22"/>
    </mc:Choice>
    <mc:Fallback>
      <p:transition spd="slow" advTm="6152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57988" y="2924175"/>
            <a:ext cx="3816350" cy="258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zh-CN" altLang="en-US"/>
              <a:t>静音阈值 数值越大被视作静音部分越多</a:t>
            </a:r>
            <a:endParaRPr lang="en-US" altLang="zh-CN"/>
          </a:p>
          <a:p>
            <a:pPr lvl="1" eaLnBrk="1" hangingPunct="1"/>
            <a:r>
              <a:rPr lang="zh-CN" altLang="en-US"/>
              <a:t>浊音阈值 数值越高，视作浊音部分越少</a:t>
            </a:r>
            <a:endParaRPr lang="en-US" altLang="zh-CN"/>
          </a:p>
          <a:p>
            <a:pPr lvl="1" eaLnBrk="1" hangingPunct="1"/>
            <a:r>
              <a:rPr lang="zh-CN" altLang="en-US"/>
              <a:t>高音偏好 数值越高，越优先选择高音值</a:t>
            </a:r>
            <a:endParaRPr lang="en-US" altLang="zh-CN"/>
          </a:p>
          <a:p>
            <a:pPr lvl="1" eaLnBrk="1" hangingPunct="1"/>
            <a:r>
              <a:rPr lang="zh-CN" altLang="en-US"/>
              <a:t>音程变化 数值越高就越拒绝音高突变</a:t>
            </a:r>
            <a:endParaRPr lang="en-US" altLang="zh-CN"/>
          </a:p>
          <a:p>
            <a:pPr lvl="1" eaLnBrk="1" hangingPunct="1"/>
            <a:r>
              <a:rPr lang="zh-CN" altLang="en-US"/>
              <a:t>清浊价值 数值高则清浊转换快</a:t>
            </a:r>
            <a:endParaRPr lang="en-US" altLang="zh-CN"/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538289"/>
            <a:ext cx="51244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88915" y="573325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男声建议：</a:t>
            </a:r>
            <a:r>
              <a:rPr lang="en-US" altLang="zh-CN" dirty="0"/>
              <a:t> ≈ 60Hz~240Hz</a:t>
            </a:r>
            <a:r>
              <a:rPr lang="zh-CN" altLang="en-US" dirty="0"/>
              <a:t>；女声：</a:t>
            </a:r>
            <a:r>
              <a:rPr lang="en-US" altLang="zh-CN" dirty="0"/>
              <a:t> ≈ 100Hz~400Hz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dirty="0"/>
              <a:t>最好能够根据发音人的实际音域来调整上下限范围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3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18"/>
    </mc:Choice>
    <mc:Fallback xmlns="">
      <p:transition spd="slow" advTm="280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  <p:extLst mod="1">
    <p:ext uri="{3A86A75C-4F4B-4683-9AE1-C65F6400EC91}">
      <p14:laserTraceLst xmlns:p14="http://schemas.microsoft.com/office/powerpoint/2010/main">
        <p14:tracePtLst>
          <p14:tracePt t="38528" x="9634538" y="3527425"/>
          <p14:tracePt t="38533" x="9629775" y="3522663"/>
          <p14:tracePt t="38540" x="9612313" y="3516313"/>
          <p14:tracePt t="38557" x="9572625" y="3505200"/>
          <p14:tracePt t="38573" x="9550400" y="3487738"/>
          <p14:tracePt t="38590" x="9482138" y="3471863"/>
          <p14:tracePt t="38606" x="9409113" y="3454400"/>
          <p14:tracePt t="38622" x="9324975" y="3432175"/>
          <p14:tracePt t="38639" x="9250363" y="3414713"/>
          <p14:tracePt t="38659" x="9155113" y="3392488"/>
          <p14:tracePt t="38673" x="9104313" y="3381375"/>
          <p14:tracePt t="38690" x="9042400" y="3375025"/>
          <p14:tracePt t="38706" x="8974138" y="3375025"/>
          <p14:tracePt t="38723" x="8929688" y="3375025"/>
          <p14:tracePt t="38739" x="8850313" y="3375025"/>
          <p14:tracePt t="38756" x="8799513" y="3375025"/>
          <p14:tracePt t="38773" x="8709025" y="3392488"/>
          <p14:tracePt t="38790" x="8675688" y="3397250"/>
          <p14:tracePt t="38807" x="8601075" y="3414713"/>
          <p14:tracePt t="38823" x="8528050" y="3443288"/>
          <p14:tracePt t="38839" x="8466138" y="3454400"/>
          <p14:tracePt t="38857" x="8382000" y="3487738"/>
          <p14:tracePt t="38873" x="8331200" y="3505200"/>
          <p14:tracePt t="38890" x="8240713" y="3527425"/>
          <p14:tracePt t="38906" x="8143875" y="3556000"/>
          <p14:tracePt t="38925" x="8070850" y="3578225"/>
          <p14:tracePt t="38940" x="7953375" y="3606800"/>
          <p14:tracePt t="38956" x="7878763" y="3629025"/>
          <p14:tracePt t="38973" x="7750175" y="3657600"/>
          <p14:tracePt t="38990" x="7664450" y="3675063"/>
          <p14:tracePt t="39006" x="7569200" y="3679825"/>
          <p14:tracePt t="39025" x="7456488" y="3690938"/>
          <p14:tracePt t="39043" x="7377113" y="3690938"/>
          <p14:tracePt t="39056" x="7264400" y="3708400"/>
          <p14:tracePt t="39073" x="7202488" y="3713163"/>
          <p14:tracePt t="39090" x="7100888" y="3730625"/>
          <p14:tracePt t="39106" x="7050088" y="3752850"/>
          <p14:tracePt t="39124" x="6964363" y="3776663"/>
          <p14:tracePt t="39140" x="6913563" y="3787775"/>
          <p14:tracePt t="39156" x="6840538" y="3803650"/>
          <p14:tracePt t="39173" x="6767513" y="3821113"/>
          <p14:tracePt t="39189" x="6716713" y="3821113"/>
          <p14:tracePt t="39207" x="6648450" y="3832225"/>
          <p14:tracePt t="39222" x="6581775" y="3838575"/>
          <p14:tracePt t="39239" x="6542088" y="3838575"/>
          <p14:tracePt t="39256" x="6469063" y="3838575"/>
          <p14:tracePt t="39277" x="6400800" y="3838575"/>
          <p14:tracePt t="39306" x="6343650" y="3838575"/>
          <p14:tracePt t="39324" x="6327775" y="3838575"/>
          <p14:tracePt t="39340" x="6303963" y="3838575"/>
          <p14:tracePt t="39356" x="6281738" y="3838575"/>
          <p14:tracePt t="39372" x="6265863" y="3838575"/>
          <p14:tracePt t="39390" x="6253163" y="3838575"/>
          <p14:tracePt t="39407" x="6237288" y="3832225"/>
          <p14:tracePt t="39423" x="6226175" y="3832225"/>
          <p14:tracePt t="39440" x="6208713" y="3821113"/>
          <p14:tracePt t="39456" x="6197600" y="3821113"/>
          <p14:tracePt t="39473" x="6186488" y="3814763"/>
          <p14:tracePt t="39490" x="6175375" y="3810000"/>
          <p14:tracePt t="39506" x="6169025" y="3810000"/>
          <p14:tracePt t="39523" x="6157913" y="3810000"/>
          <p14:tracePt t="39540" x="6151563" y="38100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</a:t>
            </a:r>
            <a:r>
              <a:rPr lang="en-US" altLang="zh-CN" smtClean="0"/>
              <a:t>Pitch</a:t>
            </a:r>
            <a:r>
              <a:rPr lang="zh-CN" altLang="en-US" smtClean="0"/>
              <a:t>对象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844676"/>
            <a:ext cx="62960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8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0"/>
    </mc:Choice>
    <mc:Fallback xmlns="">
      <p:transition spd="slow" advTm="365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利用周期标记计算音高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060575"/>
            <a:ext cx="6097587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2852738"/>
            <a:ext cx="3705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75"/>
    </mc:Choice>
    <mc:Fallback xmlns="">
      <p:transition spd="slow" advTm="4287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2097" x="5751513" y="4583113"/>
          <p14:tracePt t="22104" x="5773738" y="4605338"/>
          <p14:tracePt t="22116" x="5819775" y="4645025"/>
          <p14:tracePt t="22134" x="6049963" y="4791075"/>
          <p14:tracePt t="22151" x="6191250" y="4870450"/>
          <p14:tracePt t="22166" x="6405563" y="4960938"/>
          <p14:tracePt t="22184" x="6535738" y="5022850"/>
          <p14:tracePt t="22201" x="6705600" y="5091113"/>
          <p14:tracePt t="22218" x="6796088" y="5113338"/>
          <p14:tracePt t="22234" x="6897688" y="5164138"/>
          <p14:tracePt t="22250" x="7004050" y="5197475"/>
          <p14:tracePt t="22267" x="7127875" y="5232400"/>
          <p14:tracePt t="22283" x="7337425" y="5294313"/>
          <p14:tracePt t="22300" x="7500938" y="5334000"/>
          <p14:tracePt t="22317" x="7670800" y="5373688"/>
          <p14:tracePt t="22334" x="7743825" y="5389563"/>
          <p14:tracePt t="22352" x="7862888" y="5395913"/>
          <p14:tracePt t="22366" x="7935913" y="5407025"/>
          <p14:tracePt t="22384" x="7997825" y="5407025"/>
          <p14:tracePt t="22401" x="8077200" y="5400675"/>
          <p14:tracePt t="22417" x="8121650" y="5395913"/>
          <p14:tracePt t="22435" x="8161338" y="5384800"/>
          <p14:tracePt t="22450" x="8189913" y="5373688"/>
          <p14:tracePt t="22469" x="8194675" y="5362575"/>
          <p14:tracePt t="22486" x="8212138" y="5356225"/>
          <p14:tracePt t="22500" x="8218488" y="5349875"/>
          <p14:tracePt t="22516" x="8234363" y="5338763"/>
          <p14:tracePt t="22533" x="8240713" y="5334000"/>
          <p14:tracePt t="22551" x="8251825" y="5322888"/>
          <p14:tracePt t="22566" x="8251825" y="5311775"/>
          <p14:tracePt t="22583" x="8258175" y="5299075"/>
          <p14:tracePt t="22600" x="8258175" y="5283200"/>
          <p14:tracePt t="22617" x="8262938" y="5265738"/>
          <p14:tracePt t="22633" x="8269288" y="5226050"/>
          <p14:tracePt t="22650" x="8269288" y="5192713"/>
          <p14:tracePt t="22667" x="8274050" y="5141913"/>
          <p14:tracePt t="22683" x="8274050" y="5113338"/>
          <p14:tracePt t="22700" x="8274050" y="5084763"/>
          <p14:tracePt t="22716" x="8269288" y="5057775"/>
          <p14:tracePt t="22734" x="8262938" y="5029200"/>
          <p14:tracePt t="22750" x="8258175" y="5006975"/>
          <p14:tracePt t="22766" x="8240713" y="4983163"/>
          <p14:tracePt t="22784" x="8234363" y="4949825"/>
          <p14:tracePt t="22800" x="8223250" y="4938713"/>
          <p14:tracePt t="22817" x="8218488" y="4927600"/>
          <p14:tracePt t="22833" x="8207375" y="4905375"/>
          <p14:tracePt t="22850" x="8207375" y="4892675"/>
          <p14:tracePt t="22867" x="8201025" y="4881563"/>
          <p14:tracePt t="22883" x="8194675" y="4876800"/>
          <p14:tracePt t="22900" x="8189913" y="4865688"/>
          <p14:tracePt t="22916" x="8178800" y="4854575"/>
          <p14:tracePt t="22934" x="8172450" y="4854575"/>
          <p14:tracePt t="22950" x="8161338" y="4848225"/>
          <p14:tracePt t="22968" x="8143875" y="4841875"/>
          <p14:tracePt t="22985" x="8121650" y="4837113"/>
          <p14:tracePt t="23000" x="8105775" y="4837113"/>
          <p14:tracePt t="23016" x="8088313" y="4837113"/>
          <p14:tracePt t="23033" x="8048625" y="4837113"/>
          <p14:tracePt t="23050" x="8031163" y="4837113"/>
          <p14:tracePt t="23067" x="7991475" y="4841875"/>
          <p14:tracePt t="23083" x="7964488" y="4841875"/>
          <p14:tracePt t="23099" x="7929563" y="4854575"/>
          <p14:tracePt t="23103" x="7918450" y="4854575"/>
          <p14:tracePt t="23116" x="7907338" y="4854575"/>
          <p14:tracePt t="23134" x="7889875" y="4859338"/>
          <p14:tracePt t="23150" x="7874000" y="4865688"/>
          <p14:tracePt t="23166" x="7862888" y="4870450"/>
          <p14:tracePt t="23437" x="7856538" y="4870450"/>
          <p14:tracePt t="23444" x="7839075" y="4870450"/>
          <p14:tracePt t="23453" x="7823200" y="4859338"/>
          <p14:tracePt t="23466" x="7761288" y="4837113"/>
          <p14:tracePt t="23483" x="7710488" y="4814888"/>
          <p14:tracePt t="23500" x="7597775" y="4764088"/>
          <p14:tracePt t="23517" x="7529513" y="4724400"/>
          <p14:tracePt t="23533" x="7450138" y="4656138"/>
          <p14:tracePt t="23550" x="7416800" y="4622800"/>
          <p14:tracePt t="23566" x="7377113" y="4583113"/>
          <p14:tracePt t="23584" x="7331075" y="4525963"/>
          <p14:tracePt t="23616" x="7280275" y="4452938"/>
          <p14:tracePt t="23636" x="7258050" y="4435475"/>
          <p14:tracePt t="23650" x="7235825" y="4402138"/>
          <p14:tracePt t="23667" x="7207250" y="4379913"/>
          <p14:tracePt t="23683" x="7196138" y="4368800"/>
          <p14:tracePt t="23700" x="7167563" y="4346575"/>
          <p14:tracePt t="23719" x="7140575" y="4333875"/>
          <p14:tracePt t="23733" x="7089775" y="4306888"/>
          <p14:tracePt t="23750" x="7072313" y="4295775"/>
          <p14:tracePt t="23768" x="7026275" y="4271963"/>
          <p14:tracePt t="23784" x="7004050" y="4260850"/>
          <p14:tracePt t="23816" x="6942138" y="4227513"/>
          <p14:tracePt t="23833" x="6924675" y="4216400"/>
          <p14:tracePt t="23850" x="6897688" y="4198938"/>
          <p14:tracePt t="23867" x="6886575" y="4194175"/>
          <p14:tracePt t="23887" x="6858000" y="4170363"/>
          <p14:tracePt t="23900" x="6851650" y="4159250"/>
          <p14:tracePt t="23917" x="6840538" y="4154488"/>
          <p14:tracePt t="23934" x="6829425" y="4148138"/>
          <p14:tracePt t="23950" x="6818313" y="4137025"/>
          <p14:tracePt t="23966" x="6807200" y="4125913"/>
          <p14:tracePt t="23985" x="6800850" y="4119563"/>
          <p14:tracePt t="24001" x="6796088" y="4108450"/>
          <p14:tracePt t="24016" x="6796088" y="4103688"/>
          <p14:tracePt t="24034" x="6784975" y="4092575"/>
          <p14:tracePt t="24050" x="6778625" y="4075113"/>
          <p14:tracePt t="24067" x="6767513" y="4064000"/>
          <p14:tracePt t="24083" x="6756400" y="4046538"/>
          <p14:tracePt t="24100" x="6750050" y="4035425"/>
          <p14:tracePt t="24106" x="6750050" y="4029075"/>
          <p14:tracePt t="24118" x="6745288" y="4017963"/>
          <p14:tracePt t="24133" x="6738938" y="4006850"/>
          <p14:tracePt t="24150" x="6734175" y="3995738"/>
          <p14:tracePt t="24169" x="6727825" y="3984625"/>
          <p14:tracePt t="24184" x="6727825" y="3978275"/>
          <p14:tracePt t="24200" x="6723063" y="3967163"/>
          <p14:tracePt t="24218" x="6716713" y="3956050"/>
          <p14:tracePt t="24233" x="6710363" y="3951288"/>
          <p14:tracePt t="24250" x="6705600" y="3951288"/>
          <p14:tracePt t="24267" x="6705600" y="3944938"/>
          <p14:tracePt t="24283" x="6699250" y="3940175"/>
          <p14:tracePt t="24300" x="6699250" y="3933825"/>
          <p14:tracePt t="24421" x="6699250" y="3940175"/>
          <p14:tracePt t="24448" x="6699250" y="3944938"/>
          <p14:tracePt t="24461" x="6699250" y="3951288"/>
          <p14:tracePt t="24476" x="6699250" y="3956050"/>
          <p14:tracePt t="24483" x="6694488" y="3962400"/>
          <p14:tracePt t="24500" x="6694488" y="3973513"/>
          <p14:tracePt t="24517" x="6694488" y="3984625"/>
          <p14:tracePt t="24533" x="6694488" y="3990975"/>
          <p14:tracePt t="24550" x="6694488" y="4002088"/>
          <p14:tracePt t="24567" x="6694488" y="4006850"/>
          <p14:tracePt t="24584" x="6694488" y="4017963"/>
          <p14:tracePt t="24600" x="6694488" y="4035425"/>
          <p14:tracePt t="24616" x="6694488" y="4046538"/>
          <p14:tracePt t="24634" x="6694488" y="4075113"/>
          <p14:tracePt t="24651" x="6699250" y="4108450"/>
          <p14:tracePt t="24667" x="6705600" y="4130675"/>
          <p14:tracePt t="24683" x="6716713" y="4159250"/>
          <p14:tracePt t="24700" x="6723063" y="4176713"/>
          <p14:tracePt t="24717" x="6738938" y="4210050"/>
          <p14:tracePt t="24733" x="6745288" y="4244975"/>
          <p14:tracePt t="24750" x="6756400" y="4271963"/>
          <p14:tracePt t="24767" x="6761163" y="4295775"/>
          <p14:tracePt t="24783" x="6767513" y="4322763"/>
          <p14:tracePt t="24799" x="6767513" y="4357688"/>
          <p14:tracePt t="24816" x="6778625" y="4379913"/>
          <p14:tracePt t="24833" x="6784975" y="4413250"/>
          <p14:tracePt t="24851" x="6784975" y="4430713"/>
          <p14:tracePt t="24867" x="6784975" y="4481513"/>
          <p14:tracePt t="24885" x="6784975" y="4498975"/>
          <p14:tracePt t="24901" x="6784975" y="4554538"/>
          <p14:tracePt t="24916" x="6784975" y="4583113"/>
          <p14:tracePt t="24933" x="6784975" y="4605338"/>
          <p14:tracePt t="24950" x="6784975" y="4627563"/>
          <p14:tracePt t="24967" x="6784975" y="4638675"/>
          <p14:tracePt t="24983" x="6784975" y="4673600"/>
          <p14:tracePt t="25000" x="6784975" y="4689475"/>
          <p14:tracePt t="25017" x="6784975" y="4702175"/>
          <p14:tracePt t="25033" x="6784975" y="4724400"/>
          <p14:tracePt t="25052" x="6784975" y="4735513"/>
          <p14:tracePt t="25067" x="6784975" y="4764088"/>
          <p14:tracePt t="25083" x="6784975" y="4775200"/>
          <p14:tracePt t="25101" x="6784975" y="4791075"/>
          <p14:tracePt t="25103" x="6784975" y="4797425"/>
          <p14:tracePt t="25117" x="6773863" y="4808538"/>
          <p14:tracePt t="25133" x="6773863" y="4819650"/>
          <p14:tracePt t="25150" x="6773863" y="4837113"/>
          <p14:tracePt t="25167" x="6773863" y="4848225"/>
          <p14:tracePt t="25184" x="6761163" y="4865688"/>
          <p14:tracePt t="25200" x="6761163" y="4870450"/>
          <p14:tracePt t="25217" x="6756400" y="4870450"/>
          <p14:tracePt t="25259" x="6756400" y="4865688"/>
          <p14:tracePt t="25267" x="6756400" y="4854575"/>
          <p14:tracePt t="25283" x="6756400" y="4826000"/>
          <p14:tracePt t="25301" x="6767513" y="4786313"/>
          <p14:tracePt t="25316" x="6778625" y="4740275"/>
          <p14:tracePt t="25334" x="6796088" y="4678363"/>
          <p14:tracePt t="25350" x="6818313" y="4627563"/>
          <p14:tracePt t="25366" x="6840538" y="4583113"/>
          <p14:tracePt t="25383" x="6869113" y="4525963"/>
          <p14:tracePt t="25400" x="6891338" y="4481513"/>
          <p14:tracePt t="25419" x="6924675" y="4413250"/>
          <p14:tracePt t="25436" x="6948488" y="4368800"/>
          <p14:tracePt t="25452" x="6988175" y="4300538"/>
          <p14:tracePt t="25467" x="7010400" y="4249738"/>
          <p14:tracePt t="25483" x="7032625" y="4210050"/>
          <p14:tracePt t="25504" x="7061200" y="4154488"/>
          <p14:tracePt t="25518" x="7072313" y="4119563"/>
          <p14:tracePt t="25534" x="7094538" y="4079875"/>
          <p14:tracePt t="25550" x="7105650" y="4057650"/>
          <p14:tracePt t="25567" x="7112000" y="4035425"/>
          <p14:tracePt t="25584" x="7127875" y="4017963"/>
          <p14:tracePt t="25601" x="7145338" y="3995738"/>
          <p14:tracePt t="25605" x="7151688" y="3984625"/>
          <p14:tracePt t="25617" x="7156450" y="3973513"/>
          <p14:tracePt t="25633" x="7167563" y="3962400"/>
          <p14:tracePt t="25650" x="7173913" y="3940175"/>
          <p14:tracePt t="25668" x="7185025" y="3927475"/>
          <p14:tracePt t="25683" x="7191375" y="3905250"/>
          <p14:tracePt t="25700" x="7207250" y="3883025"/>
          <p14:tracePt t="25716" x="7218363" y="3865563"/>
          <p14:tracePt t="25733" x="7242175" y="3838575"/>
          <p14:tracePt t="25751" x="7246938" y="3827463"/>
          <p14:tracePt t="25767" x="7258050" y="3814763"/>
          <p14:tracePt t="25783" x="7269163" y="3814763"/>
          <p14:tracePt t="25801" x="7275513" y="3814763"/>
          <p14:tracePt t="25816" x="7286625" y="3838575"/>
          <p14:tracePt t="25833" x="7292975" y="3854450"/>
          <p14:tracePt t="25850" x="7292975" y="3894138"/>
          <p14:tracePt t="25867" x="7292975" y="3951288"/>
          <p14:tracePt t="25884" x="7280275" y="4092575"/>
          <p14:tracePt t="25900" x="7269163" y="4187825"/>
          <p14:tracePt t="25916" x="7264400" y="4295775"/>
          <p14:tracePt t="25939" x="7235825" y="4413250"/>
          <p14:tracePt t="25950" x="7235825" y="4448175"/>
          <p14:tracePt t="25966" x="7229475" y="4503738"/>
          <p14:tracePt t="25984" x="7224713" y="4549775"/>
          <p14:tracePt t="26001" x="7224713" y="4616450"/>
          <p14:tracePt t="26016" x="7213600" y="4662488"/>
          <p14:tracePt t="26033" x="7213600" y="4695825"/>
          <p14:tracePt t="26050" x="7213600" y="4729163"/>
          <p14:tracePt t="26072" x="7224713" y="4740275"/>
          <p14:tracePt t="26100" x="7280275" y="4746625"/>
          <p14:tracePt t="26117" x="7483475" y="4627563"/>
          <p14:tracePt t="26134" x="7710488" y="4470400"/>
          <p14:tracePt t="26152" x="7851775" y="4351338"/>
          <p14:tracePt t="26166" x="7958138" y="4256088"/>
          <p14:tracePt t="26184" x="8008938" y="4198938"/>
          <p14:tracePt t="26201" x="8037513" y="4165600"/>
          <p14:tracePt t="26218" x="8048625" y="4154488"/>
          <p14:tracePt t="26234" x="8054975" y="4148138"/>
          <p14:tracePt t="26267" x="8054975" y="4137025"/>
          <p14:tracePt t="26300" x="8054975" y="4125913"/>
          <p14:tracePt t="26333" x="8054975" y="4119563"/>
          <p14:tracePt t="26386" x="8054975" y="4125913"/>
          <p14:tracePt t="26392" x="8054975" y="4130675"/>
          <p14:tracePt t="26401" x="8054975" y="4137025"/>
          <p14:tracePt t="26416" x="8054975" y="4154488"/>
          <p14:tracePt t="26433" x="8054975" y="4198938"/>
          <p14:tracePt t="26450" x="8054975" y="4232275"/>
          <p14:tracePt t="26469" x="8054975" y="4267200"/>
          <p14:tracePt t="26483" x="8054975" y="4322763"/>
          <p14:tracePt t="26500" x="8048625" y="4351338"/>
          <p14:tracePt t="26516" x="8031163" y="4435475"/>
          <p14:tracePt t="26539" x="8015288" y="4514850"/>
          <p14:tracePt t="26567" x="8008938" y="4583113"/>
          <p14:tracePt t="26585" x="8004175" y="4600575"/>
          <p14:tracePt t="26600" x="8004175" y="4616450"/>
          <p14:tracePt t="26617" x="8004175" y="4622800"/>
          <p14:tracePt t="26633" x="8008938" y="4638675"/>
          <p14:tracePt t="26650" x="8020050" y="4638675"/>
          <p14:tracePt t="26673" x="8037513" y="4645025"/>
          <p14:tracePt t="26700" x="8070850" y="4645025"/>
          <p14:tracePt t="26716" x="8110538" y="4633913"/>
          <p14:tracePt t="26734" x="8139113" y="4616450"/>
          <p14:tracePt t="26751" x="8156575" y="4587875"/>
          <p14:tracePt t="26766" x="8178800" y="4565650"/>
          <p14:tracePt t="26783" x="8189913" y="4554538"/>
          <p14:tracePt t="26800" x="8201025" y="4543425"/>
          <p14:tracePt t="26816" x="8207375" y="4537075"/>
          <p14:tracePt t="26833" x="8212138" y="4532313"/>
          <p14:tracePt t="26849" x="8218488" y="4525963"/>
          <p14:tracePt t="26868" x="8229600" y="4525963"/>
          <p14:tracePt t="26883" x="8234363" y="4525963"/>
          <p14:tracePt t="26900" x="8245475" y="4543425"/>
          <p14:tracePt t="26916" x="8262938" y="4572000"/>
          <p14:tracePt t="26933" x="8274050" y="4587875"/>
          <p14:tracePt t="26951" x="8285163" y="4605338"/>
          <p14:tracePt t="26967" x="8291513" y="4616450"/>
          <p14:tracePt t="26984" x="8302625" y="4633913"/>
          <p14:tracePt t="27001" x="8313738" y="4645025"/>
          <p14:tracePt t="27018" x="8324850" y="4662488"/>
          <p14:tracePt t="27033" x="8335963" y="4673600"/>
          <p14:tracePt t="27050" x="8347075" y="4684713"/>
          <p14:tracePt t="27067" x="8375650" y="4689475"/>
          <p14:tracePt t="27083" x="8421688" y="4689475"/>
          <p14:tracePt t="27100" x="8483600" y="4689475"/>
          <p14:tracePt t="27116" x="8534400" y="4689475"/>
          <p14:tracePt t="27135" x="8596313" y="4689475"/>
          <p14:tracePt t="27150" x="8624888" y="4689475"/>
          <p14:tracePt t="27166" x="8647113" y="4689475"/>
          <p14:tracePt t="27189" x="8669338" y="4689475"/>
          <p14:tracePt t="27202" x="8680450" y="4689475"/>
          <p14:tracePt t="27218" x="8715375" y="4689475"/>
          <p14:tracePt t="27234" x="8726488" y="4689475"/>
          <p14:tracePt t="27250" x="8742363" y="4689475"/>
          <p14:tracePt t="27267" x="8766175" y="4689475"/>
          <p14:tracePt t="27284" x="8777288" y="4689475"/>
          <p14:tracePt t="27301" x="8788400" y="4689475"/>
          <p14:tracePt t="27316" x="8799513" y="4689475"/>
          <p14:tracePt t="27334" x="8810625" y="4689475"/>
          <p14:tracePt t="27350" x="8816975" y="4689475"/>
          <p14:tracePt t="27384" x="8828088" y="4689475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8950" y="1556793"/>
            <a:ext cx="3484643" cy="452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916833"/>
            <a:ext cx="51244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6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714375"/>
            <a:ext cx="850582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8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Praat</a:t>
            </a:r>
            <a:r>
              <a:rPr lang="zh-CN" altLang="en-US" smtClean="0"/>
              <a:t>标注：层级管理和编辑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1703388" y="1412875"/>
            <a:ext cx="8856662" cy="5329238"/>
          </a:xfrm>
        </p:spPr>
        <p:txBody>
          <a:bodyPr/>
          <a:lstStyle/>
          <a:p>
            <a:r>
              <a:rPr lang="zh-CN" altLang="en-US" sz="2400"/>
              <a:t>可通过编辑窗口中的“</a:t>
            </a:r>
            <a:r>
              <a:rPr lang="en-US" altLang="zh-CN" sz="2400"/>
              <a:t>Tier</a:t>
            </a:r>
            <a:r>
              <a:rPr lang="zh-CN" altLang="en-US" sz="2400"/>
              <a:t>”菜单对数据标注层级进行管理和编辑，其子菜单包括：</a:t>
            </a:r>
            <a:endParaRPr lang="en-US" altLang="zh-CN" sz="2400"/>
          </a:p>
          <a:p>
            <a:pPr lvl="1"/>
            <a:r>
              <a:rPr lang="en-US" altLang="zh-CN"/>
              <a:t>1</a:t>
            </a:r>
            <a:r>
              <a:rPr lang="zh-CN" altLang="en-US"/>
              <a:t>、增加时段型标注数据层</a:t>
            </a:r>
            <a:r>
              <a:rPr lang="en-US" altLang="zh-CN"/>
              <a:t>(Add interval tier…)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、增加时点型标注数据层</a:t>
            </a:r>
            <a:r>
              <a:rPr lang="en-US" altLang="zh-CN"/>
              <a:t>(Add point tier…)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、拷贝并新增一个数据层</a:t>
            </a:r>
            <a:r>
              <a:rPr lang="en-US" altLang="zh-CN"/>
              <a:t>(Duplicate tier…)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、给数据层重新命名</a:t>
            </a:r>
            <a:r>
              <a:rPr lang="en-US" altLang="zh-CN"/>
              <a:t>(Rename tier…)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、删除所选数据层中的全部数据</a:t>
            </a:r>
            <a:r>
              <a:rPr lang="en-US" altLang="zh-CN"/>
              <a:t>(Remove all text from tier)</a:t>
            </a:r>
          </a:p>
          <a:p>
            <a:pPr lvl="1"/>
            <a:r>
              <a:rPr lang="en-US" altLang="zh-CN"/>
              <a:t>6</a:t>
            </a:r>
            <a:r>
              <a:rPr lang="zh-CN" altLang="en-US"/>
              <a:t>、删除所选的数据层</a:t>
            </a:r>
            <a:r>
              <a:rPr lang="en-US" altLang="zh-CN"/>
              <a:t>(Remove entire tier)</a:t>
            </a:r>
          </a:p>
          <a:p>
            <a:pPr lvl="1"/>
            <a:r>
              <a:rPr lang="en-US" altLang="zh-CN"/>
              <a:t>7</a:t>
            </a:r>
            <a:r>
              <a:rPr lang="zh-CN" altLang="en-US"/>
              <a:t>、基于所选层的内容生成一个新的标注对象</a:t>
            </a:r>
            <a:r>
              <a:rPr lang="en-US" altLang="zh-CN"/>
              <a:t>(Extract entire selected tier)</a:t>
            </a:r>
            <a:r>
              <a:rPr lang="zh-CN" altLang="en-US"/>
              <a:t>，新生成的数据对象会存放在</a:t>
            </a:r>
            <a:r>
              <a:rPr lang="en-US" altLang="zh-CN"/>
              <a:t>Object</a:t>
            </a:r>
            <a:r>
              <a:rPr lang="zh-CN" altLang="en-US"/>
              <a:t>窗口之中。</a:t>
            </a:r>
          </a:p>
        </p:txBody>
      </p:sp>
    </p:spTree>
    <p:extLst>
      <p:ext uri="{BB962C8B-B14F-4D97-AF65-F5344CB8AC3E}">
        <p14:creationId xmlns:p14="http://schemas.microsoft.com/office/powerpoint/2010/main" val="1727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Praat</a:t>
            </a:r>
            <a:r>
              <a:rPr lang="zh-CN" altLang="zh-CN" smtClean="0"/>
              <a:t>标注</a:t>
            </a:r>
            <a:r>
              <a:rPr lang="zh-CN" altLang="en-US" smtClean="0"/>
              <a:t>：</a:t>
            </a:r>
            <a:r>
              <a:rPr lang="zh-CN" altLang="zh-CN" smtClean="0"/>
              <a:t>常用操作方法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600201"/>
            <a:ext cx="8435975" cy="470852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增加边界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语音</a:t>
            </a:r>
            <a:r>
              <a:rPr lang="zh-CN" altLang="zh-CN" dirty="0"/>
              <a:t>标注时，主要通过听辨，并配合着观察语图和音高曲线，以确定音节的起始位置、结束位置以及韵母的起始位置等信息，然后用鼠标在波形图或者语图上点击相应的时刻点，此时在标注层上会看见一系列</a:t>
            </a:r>
            <a:r>
              <a:rPr lang="zh-CN" altLang="zh-CN" b="1" dirty="0"/>
              <a:t>小圆圈</a:t>
            </a:r>
            <a:r>
              <a:rPr lang="zh-CN" altLang="zh-CN" dirty="0"/>
              <a:t>，再用鼠标点击小圆圈就会在其所在的标注层上增加一个边界标记。时段型边界为蓝色实心线条，时点型边界为蓝色空心线条。</a:t>
            </a:r>
          </a:p>
          <a:p>
            <a:pPr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输入内容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TextGrid</a:t>
            </a:r>
            <a:r>
              <a:rPr lang="zh-CN" altLang="zh-CN" dirty="0"/>
              <a:t>标注对象里选定一个边界标记，其颜色会变红，如果属于时段型边界，其右侧区间会变成黄颜色（直接点击该区间也可选定），此时可在</a:t>
            </a:r>
            <a:r>
              <a:rPr lang="zh-CN" altLang="zh-CN" b="1" dirty="0"/>
              <a:t>菜单栏下方的文本框</a:t>
            </a:r>
            <a:r>
              <a:rPr lang="zh-CN" altLang="zh-CN" dirty="0"/>
              <a:t>里输入或者修改标注内容。</a:t>
            </a:r>
          </a:p>
          <a:p>
            <a:pPr>
              <a:defRPr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删除边界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TextGrid</a:t>
            </a:r>
            <a:r>
              <a:rPr lang="zh-CN" altLang="zh-CN" dirty="0"/>
              <a:t>标注对象里选定一个边界</a:t>
            </a:r>
            <a:r>
              <a:rPr lang="zh-CN" altLang="zh-CN" dirty="0" smtClean="0"/>
              <a:t>标记</a:t>
            </a:r>
            <a:r>
              <a:rPr lang="zh-CN" altLang="en-US" dirty="0" smtClean="0"/>
              <a:t>（选定后边界变成红色）</a:t>
            </a:r>
            <a:r>
              <a:rPr lang="zh-CN" altLang="zh-CN" dirty="0" smtClean="0"/>
              <a:t>，</a:t>
            </a:r>
            <a:r>
              <a:rPr lang="zh-CN" altLang="zh-CN" dirty="0"/>
              <a:t>然后点击“</a:t>
            </a:r>
            <a:r>
              <a:rPr lang="en-US" altLang="zh-CN" dirty="0"/>
              <a:t>Boundary</a:t>
            </a:r>
            <a:r>
              <a:rPr lang="zh-CN" altLang="zh-CN" dirty="0"/>
              <a:t>”菜单下的“</a:t>
            </a:r>
            <a:r>
              <a:rPr lang="en-US" altLang="zh-CN" dirty="0"/>
              <a:t>Remove</a:t>
            </a:r>
            <a:r>
              <a:rPr lang="zh-CN" altLang="zh-CN" dirty="0"/>
              <a:t>”按钮即可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81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Praat</a:t>
            </a:r>
            <a:r>
              <a:rPr lang="zh-CN" altLang="zh-CN" smtClean="0"/>
              <a:t>标注</a:t>
            </a:r>
            <a:r>
              <a:rPr lang="zh-CN" altLang="en-US" smtClean="0"/>
              <a:t>：</a:t>
            </a:r>
            <a:r>
              <a:rPr lang="zh-CN" altLang="zh-CN" smtClean="0"/>
              <a:t>常用操作方法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1" y="1341438"/>
            <a:ext cx="8507413" cy="5516562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移动边界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TextGrid</a:t>
            </a:r>
            <a:r>
              <a:rPr lang="zh-CN" altLang="zh-CN" dirty="0"/>
              <a:t>标注对象里选定一个边界标记，并按住鼠标左键将其拖拉至适当的位置后放开鼠标即可。需要注意同一位置上不同层级的各个边界应该同步移动</a:t>
            </a:r>
            <a:r>
              <a:rPr lang="zh-CN" altLang="zh-CN" dirty="0" smtClean="0"/>
              <a:t>。</a:t>
            </a:r>
            <a:r>
              <a:rPr lang="zh-CN" altLang="en-US" dirty="0" smtClean="0"/>
              <a:t>（参见偏好设置部分）</a:t>
            </a:r>
            <a:endParaRPr lang="zh-CN" altLang="zh-CN" dirty="0"/>
          </a:p>
          <a:p>
            <a:pPr>
              <a:defRPr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撤销操作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点击</a:t>
            </a:r>
            <a:r>
              <a:rPr lang="zh-CN" altLang="zh-CN" dirty="0"/>
              <a:t>“</a:t>
            </a:r>
            <a:r>
              <a:rPr lang="en-US" altLang="zh-CN" dirty="0"/>
              <a:t>Edit</a:t>
            </a:r>
            <a:r>
              <a:rPr lang="zh-CN" altLang="zh-CN" dirty="0"/>
              <a:t>”菜单下的“</a:t>
            </a:r>
            <a:r>
              <a:rPr lang="en-US" altLang="zh-CN" dirty="0"/>
              <a:t>Undo</a:t>
            </a:r>
            <a:r>
              <a:rPr lang="zh-CN" altLang="zh-CN" dirty="0"/>
              <a:t>”按钮即可。</a:t>
            </a:r>
          </a:p>
          <a:p>
            <a:pPr>
              <a:defRPr/>
            </a:pPr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新增层级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点击</a:t>
            </a:r>
            <a:r>
              <a:rPr lang="zh-CN" altLang="zh-CN" dirty="0"/>
              <a:t>“</a:t>
            </a:r>
            <a:r>
              <a:rPr lang="en-US" altLang="zh-CN" dirty="0"/>
              <a:t>Tier</a:t>
            </a:r>
            <a:r>
              <a:rPr lang="zh-CN" altLang="zh-CN" dirty="0"/>
              <a:t>”菜单下的“</a:t>
            </a:r>
            <a:r>
              <a:rPr lang="en-US" altLang="zh-CN" dirty="0"/>
              <a:t>Add interval tier …</a:t>
            </a:r>
            <a:r>
              <a:rPr lang="zh-CN" altLang="zh-CN" dirty="0"/>
              <a:t>”按钮可增加时段型标注层级，点击“</a:t>
            </a:r>
            <a:r>
              <a:rPr lang="en-US" altLang="zh-CN" dirty="0"/>
              <a:t>Add point tier …</a:t>
            </a:r>
            <a:r>
              <a:rPr lang="zh-CN" altLang="zh-CN" dirty="0"/>
              <a:t>”按钮可增加时点型标注层级。</a:t>
            </a:r>
          </a:p>
          <a:p>
            <a:pPr>
              <a:defRPr/>
            </a:pPr>
            <a:r>
              <a:rPr lang="en-US" altLang="zh-CN" b="1" dirty="0" smtClean="0"/>
              <a:t>7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删除层级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先</a:t>
            </a:r>
            <a:r>
              <a:rPr lang="zh-CN" altLang="zh-CN" dirty="0"/>
              <a:t>点击需要删除的标注层，被选择的标注层在颜色上会被凸显，然后点击“</a:t>
            </a:r>
            <a:r>
              <a:rPr lang="en-US" altLang="zh-CN" dirty="0"/>
              <a:t>Tier</a:t>
            </a:r>
            <a:r>
              <a:rPr lang="zh-CN" altLang="zh-CN" dirty="0"/>
              <a:t>”菜单下的“</a:t>
            </a:r>
            <a:r>
              <a:rPr lang="en-US" altLang="zh-CN" dirty="0"/>
              <a:t>Remove entire tier</a:t>
            </a:r>
            <a:r>
              <a:rPr lang="zh-CN" altLang="zh-CN" dirty="0"/>
              <a:t>”按钮即可删除选定的标注层。</a:t>
            </a:r>
          </a:p>
          <a:p>
            <a:pPr>
              <a:defRPr/>
            </a:pPr>
            <a:r>
              <a:rPr lang="en-US" altLang="zh-CN" b="1" dirty="0" smtClean="0"/>
              <a:t>8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保存数据</a:t>
            </a:r>
            <a:endParaRPr lang="en-US" altLang="zh-CN" b="1" dirty="0" smtClean="0"/>
          </a:p>
          <a:p>
            <a:pPr marL="457200" lvl="1" indent="0">
              <a:buNone/>
              <a:defRPr/>
            </a:pPr>
            <a:r>
              <a:rPr lang="zh-CN" altLang="zh-CN" dirty="0" smtClean="0"/>
              <a:t>点击</a:t>
            </a:r>
            <a:r>
              <a:rPr lang="zh-CN" altLang="zh-CN" dirty="0"/>
              <a:t>“</a:t>
            </a:r>
            <a:r>
              <a:rPr lang="en-US" altLang="zh-CN" dirty="0"/>
              <a:t>File</a:t>
            </a:r>
            <a:r>
              <a:rPr lang="zh-CN" altLang="zh-CN" dirty="0"/>
              <a:t>”菜单下的“</a:t>
            </a:r>
            <a:r>
              <a:rPr lang="en-US" altLang="zh-CN" dirty="0"/>
              <a:t>Save </a:t>
            </a:r>
            <a:r>
              <a:rPr lang="en-US" altLang="zh-CN" dirty="0" err="1"/>
              <a:t>TextGrid</a:t>
            </a:r>
            <a:r>
              <a:rPr lang="en-US" altLang="zh-CN" dirty="0"/>
              <a:t> as text file…</a:t>
            </a:r>
            <a:r>
              <a:rPr lang="zh-CN" altLang="zh-CN" dirty="0"/>
              <a:t>”按钮，保存至声音文件所在的路径下，后缀名为</a:t>
            </a:r>
            <a:r>
              <a:rPr lang="en-US" altLang="zh-CN" dirty="0"/>
              <a:t>*.</a:t>
            </a:r>
            <a:r>
              <a:rPr lang="en-US" altLang="zh-CN" dirty="0" err="1"/>
              <a:t>TextGrid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建议在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窗口中进行各类文件保存操作。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Praat</a:t>
            </a:r>
            <a:r>
              <a:rPr lang="zh-CN" altLang="en-US" smtClean="0"/>
              <a:t>标注：特别注意事项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2400" dirty="0"/>
              <a:t>1</a:t>
            </a:r>
            <a:r>
              <a:rPr lang="zh-CN" altLang="zh-CN" sz="2400" dirty="0"/>
              <a:t>、同一位置上不同层级的边界标记应该在时刻点上</a:t>
            </a:r>
            <a:r>
              <a:rPr lang="zh-CN" altLang="zh-CN" sz="2400" dirty="0"/>
              <a:t>对齐</a:t>
            </a:r>
            <a:r>
              <a:rPr lang="zh-CN" altLang="en-US" sz="2400" dirty="0"/>
              <a:t>，便于后期数据关联</a:t>
            </a:r>
            <a:r>
              <a:rPr lang="zh-CN" altLang="zh-CN" sz="2400" dirty="0"/>
              <a:t>。</a:t>
            </a:r>
            <a:r>
              <a:rPr lang="zh-CN" altLang="zh-CN" sz="2400" dirty="0"/>
              <a:t>为实现这一点，可先选定一个已经插入好的边界标记，然后再点击其他层级上出现的小圆圈，以完成其他层级上的边界插入操作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 marL="342900" lvl="1" indent="-342900">
              <a:defRPr/>
            </a:pPr>
            <a:r>
              <a:rPr lang="en-US" altLang="zh-CN" dirty="0"/>
              <a:t>2</a:t>
            </a:r>
            <a:r>
              <a:rPr lang="zh-CN" altLang="en-US" dirty="0"/>
              <a:t>、标注时</a:t>
            </a:r>
            <a:r>
              <a:rPr lang="zh-CN" altLang="en-US" dirty="0"/>
              <a:t>应“听</a:t>
            </a:r>
            <a:r>
              <a:rPr lang="en-US" altLang="zh-CN" dirty="0"/>
              <a:t>+</a:t>
            </a:r>
            <a:r>
              <a:rPr lang="zh-CN" altLang="en-US" dirty="0"/>
              <a:t>看”相结合，可参看波形</a:t>
            </a:r>
            <a:r>
              <a:rPr lang="zh-CN" altLang="en-US" dirty="0"/>
              <a:t>图</a:t>
            </a:r>
            <a:r>
              <a:rPr lang="zh-CN" altLang="en-US" dirty="0"/>
              <a:t>、</a:t>
            </a:r>
            <a:r>
              <a:rPr lang="zh-CN" altLang="en-US" dirty="0"/>
              <a:t>宽带语图、音高数据等方面的声学线索。</a:t>
            </a:r>
            <a:endParaRPr lang="en-US" altLang="zh-CN" dirty="0"/>
          </a:p>
          <a:p>
            <a:pPr marL="342900" lvl="1" indent="-342900">
              <a:defRPr/>
            </a:pPr>
            <a:endParaRPr lang="en-US" altLang="zh-CN" dirty="0"/>
          </a:p>
          <a:p>
            <a:pPr marL="342900" lvl="1" indent="-342900">
              <a:defRPr/>
            </a:pPr>
            <a:r>
              <a:rPr lang="en-US" altLang="zh-CN" dirty="0"/>
              <a:t>3</a:t>
            </a:r>
            <a:r>
              <a:rPr lang="zh-CN" altLang="en-US" dirty="0"/>
              <a:t>、同一批材料应该采取相同的标注层级和标注方法来处理。</a:t>
            </a:r>
            <a:endParaRPr lang="en-US" altLang="zh-CN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4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Praat</a:t>
            </a:r>
            <a:r>
              <a:rPr lang="zh-CN" altLang="zh-CN" sz="2400" dirty="0"/>
              <a:t>程序不会定时存储数据，所有</a:t>
            </a:r>
            <a:r>
              <a:rPr lang="zh-CN" altLang="zh-CN" sz="2400" dirty="0"/>
              <a:t>数据</a:t>
            </a:r>
            <a:r>
              <a:rPr lang="zh-CN" altLang="en-US" sz="2400" dirty="0"/>
              <a:t>都</a:t>
            </a:r>
            <a:r>
              <a:rPr lang="zh-CN" altLang="zh-CN" sz="2400" dirty="0"/>
              <a:t>需要</a:t>
            </a:r>
            <a:r>
              <a:rPr lang="zh-CN" altLang="zh-CN" sz="2400" dirty="0"/>
              <a:t>用户手动保存，因此标注过程中的</a:t>
            </a:r>
            <a:r>
              <a:rPr lang="en-US" altLang="zh-CN" sz="2400" dirty="0" err="1"/>
              <a:t>TextGrid</a:t>
            </a:r>
            <a:r>
              <a:rPr lang="zh-CN" altLang="zh-CN" sz="2400" dirty="0"/>
              <a:t>对象</a:t>
            </a:r>
            <a:r>
              <a:rPr lang="zh-CN" altLang="zh-CN" sz="2400" dirty="0"/>
              <a:t>应该</a:t>
            </a:r>
            <a:r>
              <a:rPr lang="zh-CN" altLang="en-US" sz="2400" dirty="0"/>
              <a:t>注意</a:t>
            </a:r>
            <a:r>
              <a:rPr lang="zh-CN" altLang="zh-CN" sz="2400" dirty="0"/>
              <a:t>随时</a:t>
            </a:r>
            <a:r>
              <a:rPr lang="zh-CN" altLang="zh-CN" sz="2400" dirty="0"/>
              <a:t>保存，以避免数据丢失。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音高</a:t>
            </a:r>
            <a:r>
              <a:rPr lang="zh-CN" altLang="en-US" smtClean="0"/>
              <a:t>振幅合成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276872"/>
            <a:ext cx="2476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072085"/>
            <a:ext cx="51244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praat</a:t>
            </a:r>
            <a:r>
              <a:rPr lang="zh-CN" altLang="en-US" smtClean="0"/>
              <a:t>和</a:t>
            </a:r>
            <a:r>
              <a:rPr lang="en-US" altLang="zh-CN" smtClean="0"/>
              <a:t>cooledit</a:t>
            </a:r>
            <a:r>
              <a:rPr lang="zh-CN" altLang="en-US" smtClean="0"/>
              <a:t>滤波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用“</a:t>
            </a:r>
            <a:r>
              <a:rPr lang="en-US" altLang="zh-CN" smtClean="0"/>
              <a:t>concatenate recoverably</a:t>
            </a:r>
            <a:r>
              <a:rPr lang="zh-CN" altLang="en-US" smtClean="0"/>
              <a:t>”和“</a:t>
            </a:r>
            <a:r>
              <a:rPr lang="en-US" altLang="zh-CN" smtClean="0"/>
              <a:t>Extract all intervals</a:t>
            </a:r>
            <a:r>
              <a:rPr lang="zh-CN" altLang="en-US" smtClean="0"/>
              <a:t>”来合并分割声音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2852738"/>
            <a:ext cx="4611687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5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19"/>
    </mc:Choice>
    <mc:Fallback>
      <p:transition spd="slow" advTm="129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更改声音大小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</a:t>
            </a:r>
            <a:r>
              <a:rPr lang="zh-CN" altLang="en-US" dirty="0" smtClean="0"/>
              <a:t>下两种方式</a:t>
            </a:r>
            <a:endParaRPr lang="zh-CN" altLang="en-US" dirty="0"/>
          </a:p>
        </p:txBody>
      </p:sp>
      <p:pic>
        <p:nvPicPr>
          <p:cNvPr id="1029" name="Picture 5" descr="D:\广技师研修班\师父\声音增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43315"/>
            <a:ext cx="8141253" cy="35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5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99"/>
    </mc:Choice>
    <mc:Fallback>
      <p:transition spd="slow" advTm="7389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更改声音大小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把若干声音的音量调成一样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点击标杆声音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Query</a:t>
            </a:r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en-US" altLang="zh-CN" dirty="0" smtClean="0"/>
              <a:t> Get intensity (dB)</a:t>
            </a:r>
          </a:p>
          <a:p>
            <a:pPr lvl="1"/>
            <a:r>
              <a:rPr lang="zh-CN" altLang="en-US" dirty="0" smtClean="0"/>
              <a:t>选择要改变的声音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Modify</a:t>
            </a:r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en-US" altLang="zh-CN" dirty="0" smtClean="0"/>
              <a:t> Scale intensity…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53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69"/>
    </mc:Choice>
    <mc:Fallback>
      <p:transition spd="slow" advTm="332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D:\广技师研修班\师父\更改声音大小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9" y="1124744"/>
            <a:ext cx="7717641" cy="51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0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66"/>
    </mc:Choice>
    <mc:Fallback>
      <p:transition spd="slow" advTm="221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什么是脚本？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电影、戏剧演出的底本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把整个故事的流程一一注明</a:t>
            </a:r>
            <a:endParaRPr lang="en-US" altLang="zh-CN" dirty="0"/>
          </a:p>
          <a:p>
            <a:r>
              <a:rPr lang="en-US" altLang="zh-CN" dirty="0" err="1" smtClean="0"/>
              <a:t>Praat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把操作步骤详细写出来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详细到每一步点击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1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86"/>
    </mc:Choice>
    <mc:Fallback>
      <p:transition spd="slow" advTm="463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初步熟悉脚本窗口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两种不同位置的脚本窗口</a:t>
            </a:r>
            <a:endParaRPr lang="en-US" altLang="zh-CN" dirty="0" smtClean="0"/>
          </a:p>
          <a:p>
            <a:r>
              <a:rPr lang="zh-CN" altLang="en-US" dirty="0" smtClean="0"/>
              <a:t>主要记录键盘操作和菜单操作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708921"/>
            <a:ext cx="3960440" cy="33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7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003"/>
    </mc:Choice>
    <mc:Fallback>
      <p:transition spd="slow" advTm="950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脚本编写的作用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批量处理类似任务</a:t>
            </a:r>
            <a:endParaRPr lang="en-US" altLang="zh-CN" dirty="0" smtClean="0"/>
          </a:p>
          <a:p>
            <a:r>
              <a:rPr lang="zh-CN" altLang="en-US" dirty="0" smtClean="0"/>
              <a:t>减少点击量，提高工作效率</a:t>
            </a:r>
            <a:endParaRPr lang="en-US" altLang="zh-CN" dirty="0" smtClean="0"/>
          </a:p>
          <a:p>
            <a:r>
              <a:rPr lang="zh-CN" altLang="en-US" dirty="0"/>
              <a:t>把若干基本功能组合成需要的复杂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方便将来进一步学习真正的编程语言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VBA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8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47"/>
    </mc:Choice>
    <mc:Fallback>
      <p:transition spd="slow" advTm="613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24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1246</Words>
  <Application>Microsoft Office PowerPoint</Application>
  <PresentationFormat>宽屏</PresentationFormat>
  <Paragraphs>127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Office 主题</vt:lpstr>
      <vt:lpstr>频谱滤波示例</vt:lpstr>
      <vt:lpstr>声音文件的拼接</vt:lpstr>
      <vt:lpstr>结合praat和cooledit滤波</vt:lpstr>
      <vt:lpstr>更改声音大小</vt:lpstr>
      <vt:lpstr>更改声音大小</vt:lpstr>
      <vt:lpstr>PowerPoint 演示文稿</vt:lpstr>
      <vt:lpstr>什么是脚本？</vt:lpstr>
      <vt:lpstr>初步熟悉脚本窗口</vt:lpstr>
      <vt:lpstr>脚本编写的作用</vt:lpstr>
      <vt:lpstr>脚本不能正常运行可能的原因</vt:lpstr>
      <vt:lpstr>脚本编写必备知识</vt:lpstr>
      <vt:lpstr>两种基本变量</vt:lpstr>
      <vt:lpstr>数值变量的使用</vt:lpstr>
      <vt:lpstr>常用控制语句</vt:lpstr>
      <vt:lpstr>批量生成正弦波</vt:lpstr>
      <vt:lpstr>生成声音</vt:lpstr>
      <vt:lpstr>生成声音</vt:lpstr>
      <vt:lpstr>音高测量</vt:lpstr>
      <vt:lpstr>Pitch及相关对象</vt:lpstr>
      <vt:lpstr>PowerPoint 演示文稿</vt:lpstr>
      <vt:lpstr>编辑Pitch对象</vt:lpstr>
      <vt:lpstr>利用周期标记计算音高</vt:lpstr>
      <vt:lpstr>语音标注</vt:lpstr>
      <vt:lpstr>PowerPoint 演示文稿</vt:lpstr>
      <vt:lpstr>Praat标注：层级管理和编辑</vt:lpstr>
      <vt:lpstr>Praat标注：常用操作方法</vt:lpstr>
      <vt:lpstr>Praat标注：常用操作方法</vt:lpstr>
      <vt:lpstr>Praat标注：特别注意事项</vt:lpstr>
      <vt:lpstr>音高振幅合成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更改声音大小</dc:title>
  <dc:creator>LING Feng</dc:creator>
  <cp:lastModifiedBy>LING Feng</cp:lastModifiedBy>
  <cp:revision>8</cp:revision>
  <dcterms:created xsi:type="dcterms:W3CDTF">2020-03-30T02:39:25Z</dcterms:created>
  <dcterms:modified xsi:type="dcterms:W3CDTF">2020-03-30T10:01:23Z</dcterms:modified>
</cp:coreProperties>
</file>