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Fira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iraSans-bold.fntdata"/><Relationship Id="rId12" Type="http://schemas.openxmlformats.org/officeDocument/2006/relationships/font" Target="fonts/Fira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-boldItalic.fntdata"/><Relationship Id="rId14" Type="http://schemas.openxmlformats.org/officeDocument/2006/relationships/font" Target="fonts/Fira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bf4379cb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bf4379cb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ebf4379cbf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4e3e2fd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24e3e2fd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224e3e2fd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4e3e2fde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24e3e2fd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224e3e2fde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24e3e2fde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24e3e2fde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24e3e2fde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4e3e2fde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4e3e2fde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224e3e2fde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4e3e2fde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4e3e2fde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224e3e2fde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3780593" y="800861"/>
            <a:ext cx="8254849" cy="346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6000"/>
              <a:buFont typeface="Fira Sans"/>
              <a:buNone/>
              <a:defRPr sz="6000"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780593" y="4414058"/>
            <a:ext cx="8289485" cy="901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sz="2400">
                <a:solidFill>
                  <a:srgbClr val="38415C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picture containing drawing&#10;&#10;Description automatically generated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8794" y="219583"/>
            <a:ext cx="1800000" cy="777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iagram&#10;&#10;Description automatically generated"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2" y="219583"/>
            <a:ext cx="4306211" cy="5515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2" name="Google Shape;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6251" y="-45213"/>
            <a:ext cx="2165749" cy="130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inição">
  <p:cSld name="Definiçã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800"/>
              <a:buNone/>
              <a:defRPr b="1" sz="4800">
                <a:solidFill>
                  <a:srgbClr val="38415C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3200"/>
              <a:buNone/>
              <a:defRPr b="0" sz="3200">
                <a:solidFill>
                  <a:srgbClr val="38415C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None/>
              <a:defRPr b="0" sz="2800">
                <a:solidFill>
                  <a:srgbClr val="38415C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0" sz="2400">
                <a:solidFill>
                  <a:srgbClr val="38415C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0" sz="2400"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a de Definições">
  <p:cSld name="Lista de Definiçõe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3200"/>
              <a:buChar char="•"/>
              <a:defRPr b="1" sz="3200">
                <a:solidFill>
                  <a:srgbClr val="38415C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 sz="2800">
                <a:solidFill>
                  <a:srgbClr val="38415C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 sz="2400">
                <a:solidFill>
                  <a:srgbClr val="38415C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 sz="2000">
                <a:solidFill>
                  <a:srgbClr val="38415C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 sz="2000"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_Blank" showMasterSp="0">
  <p:cSld name="Full_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50" showMasterSp="0">
  <p:cSld name="Logo50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38300" y="52387"/>
            <a:ext cx="8915400" cy="6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208544" y="1500884"/>
            <a:ext cx="57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4000"/>
            </a:lvl1pPr>
            <a:lvl2pPr indent="0" lvl="1" marL="0" algn="r">
              <a:spcBef>
                <a:spcPts val="0"/>
              </a:spcBef>
              <a:buNone/>
              <a:defRPr sz="4000"/>
            </a:lvl2pPr>
            <a:lvl3pPr indent="0" lvl="2" marL="0" algn="r">
              <a:spcBef>
                <a:spcPts val="0"/>
              </a:spcBef>
              <a:buNone/>
              <a:defRPr sz="4000"/>
            </a:lvl3pPr>
            <a:lvl4pPr indent="0" lvl="3" marL="0" algn="r">
              <a:spcBef>
                <a:spcPts val="0"/>
              </a:spcBef>
              <a:buNone/>
              <a:defRPr sz="4000"/>
            </a:lvl4pPr>
            <a:lvl5pPr indent="0" lvl="4" marL="0" algn="r">
              <a:spcBef>
                <a:spcPts val="0"/>
              </a:spcBef>
              <a:buNone/>
              <a:defRPr sz="4000"/>
            </a:lvl5pPr>
            <a:lvl6pPr indent="0" lvl="5" marL="0" algn="r">
              <a:spcBef>
                <a:spcPts val="0"/>
              </a:spcBef>
              <a:buNone/>
              <a:defRPr sz="4000"/>
            </a:lvl6pPr>
            <a:lvl7pPr indent="0" lvl="6" marL="0" algn="r">
              <a:spcBef>
                <a:spcPts val="0"/>
              </a:spcBef>
              <a:buNone/>
              <a:defRPr sz="4000"/>
            </a:lvl7pPr>
            <a:lvl8pPr indent="0" lvl="7" marL="0" algn="r">
              <a:spcBef>
                <a:spcPts val="0"/>
              </a:spcBef>
              <a:buNone/>
              <a:defRPr sz="4000"/>
            </a:lvl8pPr>
            <a:lvl9pPr indent="0" lvl="8" marL="0" algn="r">
              <a:spcBef>
                <a:spcPts val="0"/>
              </a:spcBef>
              <a:buNone/>
              <a:defRPr sz="4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3200"/>
              <a:buChar char="•"/>
              <a:defRPr sz="3200">
                <a:solidFill>
                  <a:srgbClr val="38415C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 sz="2800">
                <a:solidFill>
                  <a:srgbClr val="38415C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 sz="2400">
                <a:solidFill>
                  <a:srgbClr val="38415C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 sz="2000">
                <a:solidFill>
                  <a:srgbClr val="38415C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 sz="2000"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6000"/>
              <a:buFont typeface="Fira Sans"/>
              <a:buNone/>
              <a:defRPr sz="6000"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sz="2400">
                <a:solidFill>
                  <a:srgbClr val="38415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08544" y="1500884"/>
            <a:ext cx="57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310079" y="1500884"/>
            <a:ext cx="57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6310079" y="1500884"/>
            <a:ext cx="57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229859" y="1530777"/>
            <a:ext cx="57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1" sz="2400">
                <a:solidFill>
                  <a:srgbClr val="38415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229859" y="2184437"/>
            <a:ext cx="5760000" cy="393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 b="0"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 b="0"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 b="0"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 b="0"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 b="0"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310079" y="1535885"/>
            <a:ext cx="57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1" sz="2400">
                <a:solidFill>
                  <a:srgbClr val="38415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6310079" y="2184437"/>
            <a:ext cx="5760000" cy="393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" type="body"/>
          </p:nvPr>
        </p:nvSpPr>
        <p:spPr>
          <a:xfrm>
            <a:off x="229859" y="1530777"/>
            <a:ext cx="57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1" sz="2400">
                <a:solidFill>
                  <a:srgbClr val="38415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229859" y="2184437"/>
            <a:ext cx="5760000" cy="393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 b="0"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 b="0"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 b="0"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 b="0"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 b="0"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6310079" y="1535885"/>
            <a:ext cx="57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  <a:defRPr b="1" sz="2400">
                <a:solidFill>
                  <a:srgbClr val="38415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6310079" y="2184437"/>
            <a:ext cx="5760000" cy="393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Char char="•"/>
              <a:defRPr>
                <a:solidFill>
                  <a:srgbClr val="38415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Char char="•"/>
              <a:defRPr>
                <a:solidFill>
                  <a:srgbClr val="38415C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Char char="•"/>
              <a:defRPr>
                <a:solidFill>
                  <a:srgbClr val="38415C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Char char="•"/>
              <a:defRPr>
                <a:solidFill>
                  <a:srgbClr val="38415C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>
                <a:solidFill>
                  <a:srgbClr val="3841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211797"/>
            <a:ext cx="12192000" cy="646200"/>
          </a:xfrm>
          <a:prstGeom prst="rect">
            <a:avLst/>
          </a:prstGeom>
          <a:solidFill>
            <a:srgbClr val="38415C"/>
          </a:solidFill>
          <a:ln cap="flat" cmpd="sng" w="12700">
            <a:solidFill>
              <a:srgbClr val="3841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5400"/>
              <a:buFont typeface="Fira Sans"/>
              <a:buNone/>
              <a:defRPr b="1" i="0" sz="54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56557" y="1501428"/>
            <a:ext cx="119136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1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200" u="none" cap="none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pic>
        <p:nvPicPr>
          <p:cNvPr descr="A picture containing orange, light&#10;&#10;Description automatically generated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6557" y="91016"/>
            <a:ext cx="1033548" cy="13246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11450783" y="6431171"/>
            <a:ext cx="741217" cy="482136"/>
          </a:xfrm>
          <a:prstGeom prst="rect">
            <a:avLst/>
          </a:prstGeom>
          <a:noFill/>
          <a:ln cap="flat" cmpd="sng" w="12700">
            <a:solidFill>
              <a:srgbClr val="3841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4420950" y="6334788"/>
            <a:ext cx="33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B976D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B976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3780600" y="1954625"/>
            <a:ext cx="80985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6000"/>
              <a:buFont typeface="Fira Sans"/>
              <a:buNone/>
            </a:pPr>
            <a:r>
              <a:rPr lang="pt-BR" sz="3000"/>
              <a:t>Relatório da utilização do LAPACK</a:t>
            </a:r>
            <a:endParaRPr sz="3000"/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3763280" y="4772032"/>
            <a:ext cx="82896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None/>
            </a:pPr>
            <a:r>
              <a:rPr lang="pt-BR"/>
              <a:t>Aluno: Lyncoln Sousa de Oliveira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 de execução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801100" y="635013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sp>
        <p:nvSpPr>
          <p:cNvPr id="108" name="Google Shape;108;p18"/>
          <p:cNvSpPr txBox="1"/>
          <p:nvPr/>
        </p:nvSpPr>
        <p:spPr>
          <a:xfrm>
            <a:off x="255000" y="1678525"/>
            <a:ext cx="6216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Windows 10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Intel Core I5 8400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32GB Ram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N = 1000 até 35000, passo 500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Executado 2x descartando a primeira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837925" y="1678525"/>
            <a:ext cx="54261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Matriz A</a:t>
            </a:r>
            <a:r>
              <a:rPr lang="pt-BR" sz="1000">
                <a:latin typeface="Fira Sans"/>
                <a:ea typeface="Fira Sans"/>
                <a:cs typeface="Fira Sans"/>
                <a:sym typeface="Fira Sans"/>
              </a:rPr>
              <a:t> (n=4)</a:t>
            </a: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: 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Fira Sans"/>
              <a:buChar char="●"/>
            </a:pP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Vetor B</a:t>
            </a:r>
            <a:r>
              <a:rPr lang="pt-BR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(n=4)</a:t>
            </a:r>
            <a:r>
              <a:rPr lang="pt-BR" sz="2500">
                <a:latin typeface="Fira Sans"/>
                <a:ea typeface="Fira Sans"/>
                <a:cs typeface="Fira Sans"/>
                <a:sym typeface="Fira Sans"/>
              </a:rPr>
              <a:t>: </a:t>
            </a:r>
            <a:endParaRPr sz="25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450" y="1552500"/>
            <a:ext cx="22764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375" y="3941800"/>
            <a:ext cx="7239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 LAPACK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801100" y="635013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sp>
        <p:nvSpPr>
          <p:cNvPr id="119" name="Google Shape;119;p19"/>
          <p:cNvSpPr txBox="1"/>
          <p:nvPr/>
        </p:nvSpPr>
        <p:spPr>
          <a:xfrm>
            <a:off x="1155475" y="1400575"/>
            <a:ext cx="54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pt-BR">
                <a:latin typeface="Fira Sans"/>
                <a:ea typeface="Fira Sans"/>
                <a:cs typeface="Fira Sans"/>
                <a:sym typeface="Fira Sans"/>
              </a:rPr>
              <a:t>scipy.linalg.lapack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200" y="1800774"/>
            <a:ext cx="5011201" cy="40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200" y="1800775"/>
            <a:ext cx="4589524" cy="402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9"/>
          <p:cNvCxnSpPr/>
          <p:nvPr/>
        </p:nvCxnSpPr>
        <p:spPr>
          <a:xfrm flipH="1" rot="10800000">
            <a:off x="5497800" y="3655200"/>
            <a:ext cx="1196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Denso</a:t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801100" y="635013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sp>
        <p:nvSpPr>
          <p:cNvPr id="130" name="Google Shape;130;p20"/>
          <p:cNvSpPr txBox="1"/>
          <p:nvPr/>
        </p:nvSpPr>
        <p:spPr>
          <a:xfrm>
            <a:off x="951638" y="1056750"/>
            <a:ext cx="542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"/>
                <a:ea typeface="Fira Sans"/>
                <a:cs typeface="Fira Sans"/>
                <a:sym typeface="Fira Sans"/>
              </a:rPr>
              <a:t>Assimétrico: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Função: </a:t>
            </a: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dgesv 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Requerimento: Matriz qualquer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Entrada: A de dimensão (n,n)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726313" y="1056750"/>
            <a:ext cx="542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Fira Sans"/>
                <a:ea typeface="Fira Sans"/>
                <a:cs typeface="Fira Sans"/>
                <a:sym typeface="Fira Sans"/>
              </a:rPr>
              <a:t>Simétrico</a:t>
            </a:r>
            <a:r>
              <a:rPr lang="pt-BR"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Função: dposv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Requerimento: Matriz simétrica positiva definida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</a:pPr>
            <a:r>
              <a:rPr lang="pt-BR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Entrada: Matriz A triangular *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75" y="2103438"/>
            <a:ext cx="10526060" cy="394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Banda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801100" y="635013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sp>
        <p:nvSpPr>
          <p:cNvPr id="140" name="Google Shape;140;p21"/>
          <p:cNvSpPr txBox="1"/>
          <p:nvPr/>
        </p:nvSpPr>
        <p:spPr>
          <a:xfrm>
            <a:off x="951638" y="1056750"/>
            <a:ext cx="54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Fira Sans"/>
                <a:ea typeface="Fira Sans"/>
                <a:cs typeface="Fira Sans"/>
                <a:sym typeface="Fira Sans"/>
              </a:rPr>
              <a:t>Assimétrico: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Função: dgbsv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Requerimento: Matriz em banda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Entrada: A de dimensão (4,n)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6726313" y="1056750"/>
            <a:ext cx="54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Fira Sans"/>
                <a:ea typeface="Fira Sans"/>
                <a:cs typeface="Fira Sans"/>
                <a:sym typeface="Fira Sans"/>
              </a:rPr>
              <a:t>Simétrico: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Função: dpbsv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Requerimento: Matriz em banda simétrica positiva definida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Entrada: A de dimensão (2,n)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13" y="2179663"/>
            <a:ext cx="10554780" cy="394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Tridiagonal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801100" y="635013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sp>
        <p:nvSpPr>
          <p:cNvPr id="150" name="Google Shape;150;p22"/>
          <p:cNvSpPr txBox="1"/>
          <p:nvPr/>
        </p:nvSpPr>
        <p:spPr>
          <a:xfrm>
            <a:off x="951638" y="1056750"/>
            <a:ext cx="54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Fira Sans"/>
                <a:ea typeface="Fira Sans"/>
                <a:cs typeface="Fira Sans"/>
                <a:sym typeface="Fira Sans"/>
              </a:rPr>
              <a:t>Assimétrico: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Função: dgtsv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Requerimento: Matriz Tridiagonal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Entrada: Vetores DL (n-1) , D (n), DU (n-1)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726313" y="1056750"/>
            <a:ext cx="54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Fira Sans"/>
                <a:ea typeface="Fira Sans"/>
                <a:cs typeface="Fira Sans"/>
                <a:sym typeface="Fira Sans"/>
              </a:rPr>
              <a:t>Simétrico: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Função: dptsv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Requerimento: Matriz Tridiagonal simétrica positiva definida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pt-BR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Entrada: Vetores D (n), E (n-1)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50" y="2046938"/>
            <a:ext cx="10655302" cy="394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763" y="1307501"/>
            <a:ext cx="10266475" cy="397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type="title"/>
          </p:nvPr>
        </p:nvSpPr>
        <p:spPr>
          <a:xfrm>
            <a:off x="1155469" y="66183"/>
            <a:ext cx="10914600" cy="133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801100" y="635013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3200"/>
          </a:p>
        </p:txBody>
      </p:sp>
      <p:sp>
        <p:nvSpPr>
          <p:cNvPr id="161" name="Google Shape;161;p23"/>
          <p:cNvSpPr txBox="1"/>
          <p:nvPr/>
        </p:nvSpPr>
        <p:spPr>
          <a:xfrm>
            <a:off x="858937" y="5567450"/>
            <a:ext cx="104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pt-BR">
                <a:latin typeface="Fira Sans"/>
                <a:ea typeface="Fira Sans"/>
                <a:cs typeface="Fira Sans"/>
                <a:sym typeface="Fira Sans"/>
              </a:rPr>
              <a:t>Conclusão: Altamente recomendável utilizar o algoritmo certo para o tipo de matriz que está trabalhando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