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1" r:id="rId3"/>
    <p:sldId id="259" r:id="rId4"/>
    <p:sldId id="318" r:id="rId5"/>
    <p:sldId id="290" r:id="rId6"/>
    <p:sldId id="308" r:id="rId7"/>
    <p:sldId id="316" r:id="rId8"/>
    <p:sldId id="311" r:id="rId9"/>
    <p:sldId id="312" r:id="rId10"/>
    <p:sldId id="319" r:id="rId11"/>
    <p:sldId id="313" r:id="rId12"/>
    <p:sldId id="317" r:id="rId13"/>
    <p:sldId id="276" r:id="rId14"/>
    <p:sldId id="320" r:id="rId15"/>
    <p:sldId id="300" r:id="rId16"/>
    <p:sldId id="301" r:id="rId17"/>
    <p:sldId id="30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27E36-97B4-436D-BEC4-2BC997133027}" type="datetimeFigureOut">
              <a:rPr lang="fr-FR" smtClean="0"/>
              <a:pPr/>
              <a:t>22/02/2022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DE3EF-C2D5-4B64-B9A9-68C81B22A1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149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3EF-C2D5-4B64-B9A9-68C81B22A19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3EF-C2D5-4B64-B9A9-68C81B22A19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BBDA-BFAA-4C2D-916C-8E10EBF1D6ED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6C7-B8E1-4977-8CD5-C8DBC9D2A42D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15BE-0608-487B-9638-963EFEAD054D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B7E1-65A0-4354-A931-DB91EAB8DEFB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58FC-5F25-48FB-8797-9A717A31DB27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AEE1-BBA5-43AF-969B-C0AD2D2E43FC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4A78-C04A-4AB1-B348-5DD5E214C3E5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0510-DC40-408D-9CE0-1314A2FA7F72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777-C7FD-4DD2-A404-66F4D951AC25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1FCF-7088-462C-BAE6-4A839BE740AA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B3A1-4CBD-488E-A90F-0049DCB4C3F8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74E2-D8B5-4FE4-B4ED-4F186A167D03}" type="datetime1">
              <a:rPr lang="fr-FR" smtClean="0"/>
              <a:pPr/>
              <a:t>22/02/2022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D919-E939-4D9B-986E-E9E5B1F396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Projet  2CS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8215370" cy="1571636"/>
          </a:xfrm>
        </p:spPr>
        <p:txBody>
          <a:bodyPr>
            <a:normAutofit/>
          </a:bodyPr>
          <a:lstStyle/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sz="2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500430" y="3786190"/>
            <a:ext cx="2286000" cy="13480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fr-FR" sz="2400" b="1" dirty="0" smtClean="0">
                <a:solidFill>
                  <a:prstClr val="black">
                    <a:tint val="75000"/>
                  </a:prstClr>
                </a:solidFill>
              </a:rPr>
              <a:t>Mr </a:t>
            </a:r>
            <a:r>
              <a:rPr lang="fr-FR" sz="2400" b="1" dirty="0" err="1" smtClean="0">
                <a:solidFill>
                  <a:prstClr val="black">
                    <a:tint val="75000"/>
                  </a:prstClr>
                </a:solidFill>
              </a:rPr>
              <a:t>Amrouche</a:t>
            </a:r>
            <a:endParaRPr lang="fr-FR" sz="2400" b="1" dirty="0" smtClean="0">
              <a:solidFill>
                <a:prstClr val="black">
                  <a:tint val="75000"/>
                </a:prst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fr-FR" sz="2400" b="1" dirty="0" smtClean="0">
                <a:solidFill>
                  <a:prstClr val="black">
                    <a:tint val="75000"/>
                  </a:prstClr>
                </a:solidFill>
              </a:rPr>
              <a:t>Mr </a:t>
            </a:r>
            <a:r>
              <a:rPr lang="fr-FR" sz="2400" b="1" dirty="0" err="1" smtClean="0">
                <a:solidFill>
                  <a:prstClr val="black">
                    <a:tint val="75000"/>
                  </a:prstClr>
                </a:solidFill>
              </a:rPr>
              <a:t>Sehad</a:t>
            </a:r>
            <a:r>
              <a:rPr lang="fr-FR" sz="2400" b="1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fr-FR" sz="2400" b="1" dirty="0" smtClean="0">
                <a:solidFill>
                  <a:prstClr val="black">
                    <a:tint val="75000"/>
                  </a:prstClr>
                </a:solidFill>
              </a:rPr>
              <a:t>Mr </a:t>
            </a:r>
            <a:r>
              <a:rPr lang="fr-FR" sz="2400" b="1" dirty="0" err="1" smtClean="0">
                <a:solidFill>
                  <a:prstClr val="black">
                    <a:tint val="75000"/>
                  </a:prstClr>
                </a:solidFill>
              </a:rPr>
              <a:t>Hamani</a:t>
            </a:r>
            <a:endParaRPr lang="fr-FR" sz="2400" b="1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Travail demandé ( 3/4)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" pitchFamily="18" charset="0"/>
              </a:rPr>
              <a:t>Choisir une ( ou deux applications ) dans le cadre d’un des TP.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La mettre dans un conteneur (  montrer les étapes </a:t>
            </a:r>
            <a:r>
              <a:rPr lang="fr-FR" sz="2400" dirty="0" smtClean="0">
                <a:latin typeface="Times" pitchFamily="18" charset="0"/>
              </a:rPr>
              <a:t>nécessaires).</a:t>
            </a:r>
            <a:endParaRPr lang="fr-FR" sz="2400" dirty="0" smtClean="0">
              <a:latin typeface="Times" pitchFamily="18" charset="0"/>
            </a:endParaRP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La déployer et montrer comment l’exploiter.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Travail demandé ( 4/4)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>
                <a:latin typeface="Times" pitchFamily="18" charset="0"/>
              </a:rPr>
              <a:t>Proposer l’architecture ( logique et physique ) du cluster </a:t>
            </a:r>
            <a:r>
              <a:rPr lang="fr-FR" sz="2400" dirty="0" err="1" smtClean="0">
                <a:latin typeface="Times" pitchFamily="18" charset="0"/>
              </a:rPr>
              <a:t>Kubernetes</a:t>
            </a:r>
            <a:r>
              <a:rPr lang="fr-FR" sz="2400" dirty="0" smtClean="0">
                <a:latin typeface="Times" pitchFamily="18" charset="0"/>
              </a:rPr>
              <a:t> selon les besoins de l’ESI 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L’architecture doit être flexible et extensible 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Suite à l’étude de l’existant et après avoir choisi quelques fonctionnalités, il faut déployer ( installer et configurer ) </a:t>
            </a:r>
            <a:r>
              <a:rPr lang="fr-FR" sz="2400" dirty="0" err="1" smtClean="0">
                <a:latin typeface="Times" pitchFamily="18" charset="0"/>
              </a:rPr>
              <a:t>kubernetes</a:t>
            </a:r>
            <a:r>
              <a:rPr lang="fr-FR" sz="2400" dirty="0" smtClean="0">
                <a:latin typeface="Times" pitchFamily="18" charset="0"/>
              </a:rPr>
              <a:t> 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Pour la réalisation du prototype vous pouvez simuler sur deux ou trois machines ( 1 client et deux serveurs). </a:t>
            </a:r>
          </a:p>
          <a:p>
            <a:endParaRPr lang="fr-FR" sz="2400" dirty="0" smtClean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Quelques contraintes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atin typeface="Times" pitchFamily="18" charset="0"/>
              </a:rPr>
              <a:t>Pour la réalisation de la plateforme, l’ESI à fait les choix techniques suivants :</a:t>
            </a:r>
          </a:p>
          <a:p>
            <a:pPr lvl="1"/>
            <a:r>
              <a:rPr lang="fr-FR" sz="2400" dirty="0" err="1" smtClean="0">
                <a:latin typeface="Times" pitchFamily="18" charset="0"/>
              </a:rPr>
              <a:t>Ubuntu</a:t>
            </a:r>
            <a:r>
              <a:rPr lang="fr-FR" sz="2400" dirty="0" smtClean="0">
                <a:latin typeface="Times" pitchFamily="18" charset="0"/>
              </a:rPr>
              <a:t>/</a:t>
            </a:r>
            <a:r>
              <a:rPr lang="fr-FR" sz="2400" dirty="0" err="1" smtClean="0">
                <a:latin typeface="Times" pitchFamily="18" charset="0"/>
              </a:rPr>
              <a:t>Debian</a:t>
            </a:r>
            <a:r>
              <a:rPr lang="fr-FR" sz="2400" dirty="0" smtClean="0">
                <a:latin typeface="Times" pitchFamily="18" charset="0"/>
              </a:rPr>
              <a:t> comme distribution Linux.</a:t>
            </a:r>
          </a:p>
          <a:p>
            <a:pPr lvl="1"/>
            <a:r>
              <a:rPr lang="fr-FR" sz="2400" dirty="0" err="1" smtClean="0">
                <a:latin typeface="Times" pitchFamily="18" charset="0"/>
              </a:rPr>
              <a:t>VMware</a:t>
            </a:r>
            <a:r>
              <a:rPr lang="fr-FR" sz="2400" dirty="0" smtClean="0">
                <a:latin typeface="Times" pitchFamily="18" charset="0"/>
              </a:rPr>
              <a:t> et </a:t>
            </a:r>
            <a:r>
              <a:rPr lang="fr-FR" sz="2400" dirty="0" err="1" smtClean="0">
                <a:latin typeface="Times" pitchFamily="18" charset="0"/>
              </a:rPr>
              <a:t>VirtualBox</a:t>
            </a:r>
            <a:r>
              <a:rPr lang="fr-FR" sz="2400" dirty="0" smtClean="0">
                <a:latin typeface="Times" pitchFamily="18" charset="0"/>
              </a:rPr>
              <a:t> comme plateforme de </a:t>
            </a:r>
            <a:r>
              <a:rPr lang="fr-FR" sz="2400" dirty="0" err="1" smtClean="0">
                <a:latin typeface="Times" pitchFamily="18" charset="0"/>
              </a:rPr>
              <a:t>virtualisation</a:t>
            </a:r>
            <a:r>
              <a:rPr lang="fr-FR" sz="2400" dirty="0" smtClean="0">
                <a:latin typeface="Times" pitchFamily="18" charset="0"/>
              </a:rPr>
              <a:t>.</a:t>
            </a:r>
            <a:endParaRPr lang="fr-FR" sz="2400" dirty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Consignes pour le bon déroulement du projet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72098"/>
          </a:xfrm>
        </p:spPr>
        <p:txBody>
          <a:bodyPr>
            <a:noAutofit/>
          </a:bodyPr>
          <a:lstStyle/>
          <a:p>
            <a:pPr lvl="0"/>
            <a:endParaRPr lang="fr-FR" sz="2400" dirty="0" smtClean="0">
              <a:latin typeface="Times" pitchFamily="18" charset="0"/>
            </a:endParaRPr>
          </a:p>
          <a:p>
            <a:pPr lvl="0"/>
            <a:r>
              <a:rPr lang="fr-FR" sz="2400" dirty="0" smtClean="0">
                <a:latin typeface="Times" pitchFamily="18" charset="0"/>
              </a:rPr>
              <a:t>Chaque groupe doit établir un plan de travail au départ (Le projet s’étale sur une période de  12  semaines).  </a:t>
            </a:r>
          </a:p>
          <a:p>
            <a:pPr lvl="0"/>
            <a:endParaRPr lang="fr-FR" sz="2400" dirty="0" smtClean="0">
              <a:latin typeface="Times" pitchFamily="18" charset="0"/>
            </a:endParaRPr>
          </a:p>
          <a:p>
            <a:pPr lvl="0"/>
            <a:r>
              <a:rPr lang="fr-FR" sz="2400" dirty="0" smtClean="0">
                <a:latin typeface="Times" pitchFamily="18" charset="0"/>
              </a:rPr>
              <a:t>Le plan doit comporter toutes les tâches du projet  avec la durée estimée et la personne chargée de sa réalisation.</a:t>
            </a:r>
          </a:p>
          <a:p>
            <a:pPr lvl="0"/>
            <a:endParaRPr lang="fr-FR" sz="2400" dirty="0" smtClean="0">
              <a:latin typeface="Times" pitchFamily="18" charset="0"/>
            </a:endParaRPr>
          </a:p>
          <a:p>
            <a:endParaRPr lang="fr-FR" sz="2400" dirty="0" smtClean="0">
              <a:latin typeface="Times" pitchFamily="18" charset="0"/>
            </a:endParaRPr>
          </a:p>
          <a:p>
            <a:pPr lvl="0">
              <a:buNone/>
            </a:pPr>
            <a:endParaRPr lang="fr-FR" sz="2400" dirty="0" smtClean="0">
              <a:latin typeface="Times" pitchFamily="18" charset="0"/>
            </a:endParaRPr>
          </a:p>
          <a:p>
            <a:pPr>
              <a:buNone/>
            </a:pPr>
            <a:endParaRPr lang="fr-FR" sz="24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Phases du 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" pitchFamily="18" charset="0"/>
              </a:rPr>
              <a:t>Phase 1 : initialisation ( constitution des équipes, compréhension  du projet, élaboration d’un planning,…)</a:t>
            </a:r>
          </a:p>
          <a:p>
            <a:r>
              <a:rPr lang="fr-FR" sz="2400" dirty="0" smtClean="0">
                <a:latin typeface="Times" pitchFamily="18" charset="0"/>
              </a:rPr>
              <a:t>Phase 2 : étude théorique ( étude de l’existant , </a:t>
            </a:r>
            <a:r>
              <a:rPr lang="fr-FR" sz="2400" dirty="0" err="1" smtClean="0">
                <a:latin typeface="Times" pitchFamily="18" charset="0"/>
              </a:rPr>
              <a:t>etude</a:t>
            </a:r>
            <a:r>
              <a:rPr lang="fr-FR" sz="2400" dirty="0" smtClean="0">
                <a:latin typeface="Times" pitchFamily="18" charset="0"/>
              </a:rPr>
              <a:t> théorique sur les conteneurs  et  </a:t>
            </a:r>
            <a:r>
              <a:rPr lang="fr-FR" sz="2400" dirty="0" err="1" smtClean="0">
                <a:latin typeface="Times" pitchFamily="18" charset="0"/>
              </a:rPr>
              <a:t>kubernetes</a:t>
            </a:r>
            <a:r>
              <a:rPr lang="fr-FR" sz="2400" dirty="0" smtClean="0">
                <a:latin typeface="Times" pitchFamily="18" charset="0"/>
              </a:rPr>
              <a:t> ). </a:t>
            </a:r>
          </a:p>
          <a:p>
            <a:r>
              <a:rPr lang="fr-FR" sz="2400" dirty="0" smtClean="0">
                <a:latin typeface="Times" pitchFamily="18" charset="0"/>
              </a:rPr>
              <a:t>Phase 3 : mise en place et exploitation d’une application conteneurisée.</a:t>
            </a:r>
          </a:p>
          <a:p>
            <a:r>
              <a:rPr lang="fr-FR" sz="2400" dirty="0" smtClean="0">
                <a:latin typeface="Times" pitchFamily="18" charset="0"/>
              </a:rPr>
              <a:t>Phase 4: mise en place du cluster </a:t>
            </a:r>
            <a:r>
              <a:rPr lang="fr-FR" sz="2400" dirty="0" err="1" smtClean="0">
                <a:latin typeface="Times" pitchFamily="18" charset="0"/>
              </a:rPr>
              <a:t>kubernetes</a:t>
            </a:r>
            <a:r>
              <a:rPr lang="fr-FR" sz="2400" dirty="0" smtClean="0">
                <a:latin typeface="Times" pitchFamily="18" charset="0"/>
              </a:rPr>
              <a:t>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Les phases 1, 2 et 3 peuvent se faire en parallèle </a:t>
            </a:r>
            <a:endParaRPr lang="fr-FR" sz="2400" dirty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Consignes pour le bon déroulement du projet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72098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Times" pitchFamily="18" charset="0"/>
              </a:rPr>
              <a:t>Prévoir 3 entrevues intermédiaires avec le client  : </a:t>
            </a:r>
          </a:p>
          <a:p>
            <a:pPr lvl="1"/>
            <a:r>
              <a:rPr lang="fr-FR" sz="2000" dirty="0" smtClean="0">
                <a:latin typeface="Times" pitchFamily="18" charset="0"/>
              </a:rPr>
              <a:t>Semaine 2 .</a:t>
            </a:r>
          </a:p>
          <a:p>
            <a:pPr lvl="1"/>
            <a:r>
              <a:rPr lang="fr-FR" sz="2000" dirty="0" smtClean="0">
                <a:latin typeface="Times" pitchFamily="18" charset="0"/>
              </a:rPr>
              <a:t>Semaine 4 .</a:t>
            </a:r>
          </a:p>
          <a:p>
            <a:pPr lvl="1"/>
            <a:r>
              <a:rPr lang="fr-FR" sz="2000" dirty="0" smtClean="0">
                <a:latin typeface="Times" pitchFamily="18" charset="0"/>
              </a:rPr>
              <a:t>Semaine 7 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Une présentation et une démonstration des  phases 1,2 et 3 :</a:t>
            </a:r>
          </a:p>
          <a:p>
            <a:pPr lvl="1"/>
            <a:r>
              <a:rPr lang="fr-FR" sz="2000" dirty="0" smtClean="0">
                <a:latin typeface="Times" pitchFamily="18" charset="0"/>
              </a:rPr>
              <a:t>Semaine 6  .</a:t>
            </a:r>
          </a:p>
          <a:p>
            <a:r>
              <a:rPr lang="fr-FR" sz="2400" dirty="0" smtClean="0">
                <a:latin typeface="Times" pitchFamily="18" charset="0"/>
              </a:rPr>
              <a:t>Une démonstration finale :</a:t>
            </a:r>
          </a:p>
          <a:p>
            <a:pPr lvl="1"/>
            <a:r>
              <a:rPr lang="fr-FR" sz="2000" b="1" dirty="0" smtClean="0">
                <a:solidFill>
                  <a:srgbClr val="FF0000"/>
                </a:solidFill>
                <a:latin typeface="Times" pitchFamily="18" charset="0"/>
              </a:rPr>
              <a:t>Semaine 12 . 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Sur demande des équipes , d’autres entrevues peuvent être programmées.</a:t>
            </a:r>
          </a:p>
          <a:p>
            <a:pPr>
              <a:buNone/>
            </a:pPr>
            <a:endParaRPr lang="fr-FR" sz="24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Livrables ( Documents )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72098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Times" pitchFamily="18" charset="0"/>
              </a:rPr>
              <a:t>Prévoir  3  livrables : </a:t>
            </a:r>
          </a:p>
          <a:p>
            <a:endParaRPr lang="fr-FR" sz="2400" dirty="0" smtClean="0">
              <a:latin typeface="Times" pitchFamily="18" charset="0"/>
            </a:endParaRPr>
          </a:p>
          <a:p>
            <a:pPr lvl="1"/>
            <a:r>
              <a:rPr lang="fr-FR" sz="2000" dirty="0" smtClean="0">
                <a:latin typeface="Times" pitchFamily="18" charset="0"/>
              </a:rPr>
              <a:t>Semaine 5  : ( étude théoriques , étude de l’existant, état avancement , planning).</a:t>
            </a:r>
          </a:p>
          <a:p>
            <a:pPr lvl="1"/>
            <a:endParaRPr lang="fr-FR" sz="2000" dirty="0" smtClean="0">
              <a:latin typeface="Times" pitchFamily="18" charset="0"/>
            </a:endParaRPr>
          </a:p>
          <a:p>
            <a:pPr lvl="1"/>
            <a:r>
              <a:rPr lang="fr-FR" sz="2000" dirty="0" smtClean="0">
                <a:latin typeface="Times" pitchFamily="18" charset="0"/>
              </a:rPr>
              <a:t>Semaine 7 (mise en place et exploitation d’une application conteneurisée.).</a:t>
            </a:r>
          </a:p>
          <a:p>
            <a:pPr lvl="1"/>
            <a:endParaRPr lang="fr-FR" sz="2000" dirty="0" smtClean="0">
              <a:latin typeface="Times" pitchFamily="18" charset="0"/>
            </a:endParaRPr>
          </a:p>
          <a:p>
            <a:pPr lvl="1"/>
            <a:r>
              <a:rPr lang="fr-FR" sz="2000" dirty="0" smtClean="0">
                <a:latin typeface="Times" pitchFamily="18" charset="0"/>
              </a:rPr>
              <a:t>Semaine 12 ( rapport final : mise en place du cluster </a:t>
            </a:r>
            <a:r>
              <a:rPr lang="fr-FR" sz="2000" dirty="0" err="1" smtClean="0">
                <a:latin typeface="Times" pitchFamily="18" charset="0"/>
              </a:rPr>
              <a:t>kubernetes</a:t>
            </a:r>
            <a:r>
              <a:rPr lang="fr-FR" sz="2000" dirty="0" smtClean="0">
                <a:latin typeface="Times" pitchFamily="18" charset="0"/>
              </a:rPr>
              <a:t>  , les tests , bilan ).</a:t>
            </a:r>
          </a:p>
          <a:p>
            <a:pPr lvl="1"/>
            <a:endParaRPr lang="fr-FR" sz="20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Les rapports ne doivent pas dépasser 30 pages 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De préférence utiliser Latex</a:t>
            </a:r>
          </a:p>
          <a:p>
            <a:pPr lvl="0">
              <a:buNone/>
            </a:pPr>
            <a:endParaRPr lang="fr-FR" sz="2400" dirty="0" smtClean="0">
              <a:latin typeface="Times" pitchFamily="18" charset="0"/>
            </a:endParaRPr>
          </a:p>
          <a:p>
            <a:pPr>
              <a:buNone/>
            </a:pPr>
            <a:endParaRPr lang="fr-FR" sz="24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" pitchFamily="18" charset="0"/>
              </a:rPr>
              <a:t>Qualité des livrables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Qualité du produit final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Les démonstrations + les présentations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L’organisation du travail ( travail en équipe , respect du planning,…..)</a:t>
            </a:r>
            <a:endParaRPr lang="fr-FR" sz="2400" dirty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Mise en place et administration d’un cluster </a:t>
            </a:r>
            <a:r>
              <a:rPr lang="fr-FR" b="1" dirty="0" err="1" smtClean="0"/>
              <a:t>Kubernetes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Gestion des TP au niveau de l’ESI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Objectifs du projet  spécialité  2ème année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CS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projet  va permettre au étudiants  2CS de mettre en pratique les connaissances acquises durant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semestres 6, 7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8  de leurs cursus à travers un cas d’étude proche de la réalité (environnement d’entreprise) 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projet est réalisé en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groupes 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étudiants.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travail en groupe est un élément clé dans ce projet et le respect des règles de conduite de projet est primordial pour son accomplissement.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membre de l’équipe joue un rôle :  un chef du projet , un responsable de l’assurance qualité, administrateur, développeur ,……..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Modules impliqués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fr-FR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VCL</a:t>
            </a: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fr-FR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Système</a:t>
            </a: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fr-FR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Réseaux</a:t>
            </a: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fr-FR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fr-FR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Gestion </a:t>
            </a:r>
            <a:r>
              <a:rPr lang="fr-FR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Contexte théorique du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projet</a:t>
            </a:r>
            <a:br>
              <a:rPr lang="fr-F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Les conteneurs/</a:t>
            </a:r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virtualisation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200" b="1" dirty="0">
                <a:latin typeface="Times New Roman" pitchFamily="18" charset="0"/>
                <a:cs typeface="Times New Roman" pitchFamily="18" charset="0"/>
              </a:rPr>
            </a:b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497744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Times" pitchFamily="18" charset="0"/>
              </a:rPr>
              <a:t>Les machines virtuelles sont de plus en plus utilisées au niveau de l’ESI ( Salles TP , serveurs,. . ...). </a:t>
            </a:r>
          </a:p>
          <a:p>
            <a:endParaRPr lang="fr-FR" sz="2000" dirty="0" smtClean="0">
              <a:latin typeface="Times" pitchFamily="18" charset="0"/>
            </a:endParaRPr>
          </a:p>
          <a:p>
            <a:r>
              <a:rPr lang="fr-FR" sz="2000" dirty="0" smtClean="0">
                <a:latin typeface="Times" pitchFamily="18" charset="0"/>
              </a:rPr>
              <a:t>Cependant le déploiement des machines virtuelles prend beaucoup de temps, nécessite de travailler toujours sur les même machines physiques , pose des problèmes de versions,...</a:t>
            </a:r>
          </a:p>
          <a:p>
            <a:pPr>
              <a:buNone/>
            </a:pPr>
            <a:endParaRPr lang="fr-FR" sz="2000" dirty="0" smtClean="0">
              <a:latin typeface="Times" pitchFamily="18" charset="0"/>
            </a:endParaRPr>
          </a:p>
          <a:p>
            <a:r>
              <a:rPr lang="fr-FR" sz="2000" dirty="0" smtClean="0">
                <a:latin typeface="Times" pitchFamily="18" charset="0"/>
              </a:rPr>
              <a:t>Souvent on a besoin d’une application  qui tourne sur une machine virtuelle.</a:t>
            </a:r>
          </a:p>
          <a:p>
            <a:endParaRPr lang="fr-FR" sz="2000" dirty="0" smtClean="0">
              <a:latin typeface="Times" pitchFamily="18" charset="0"/>
            </a:endParaRPr>
          </a:p>
          <a:p>
            <a:r>
              <a:rPr lang="fr-FR" sz="2000" dirty="0" smtClean="0">
                <a:latin typeface="Times" pitchFamily="18" charset="0"/>
              </a:rPr>
              <a:t>La technologie des conteneurs permet d’avoir une </a:t>
            </a:r>
            <a:r>
              <a:rPr lang="fr-FR" sz="2000" dirty="0" err="1" smtClean="0">
                <a:latin typeface="Times" pitchFamily="18" charset="0"/>
              </a:rPr>
              <a:t>virtualisation</a:t>
            </a:r>
            <a:r>
              <a:rPr lang="fr-FR" sz="2000" dirty="0" smtClean="0">
                <a:latin typeface="Times" pitchFamily="18" charset="0"/>
              </a:rPr>
              <a:t> légère au niveau de l’application  ( exemple Docker ) .</a:t>
            </a:r>
          </a:p>
          <a:p>
            <a:pPr>
              <a:buNone/>
            </a:pPr>
            <a:endParaRPr lang="fr-FR" sz="2000" dirty="0" smtClean="0">
              <a:latin typeface="Times" pitchFamily="18" charset="0"/>
              <a:cs typeface="Times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6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Contexte théorique du projet </a:t>
            </a:r>
            <a:br>
              <a:rPr lang="fr-F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Kubernetes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latin typeface="Times" pitchFamily="18" charset="0"/>
              </a:rPr>
              <a:t>La technologie </a:t>
            </a:r>
            <a:r>
              <a:rPr lang="fr-FR" sz="2000" dirty="0" err="1" smtClean="0">
                <a:latin typeface="Times" pitchFamily="18" charset="0"/>
              </a:rPr>
              <a:t>Kubernetes</a:t>
            </a:r>
            <a:r>
              <a:rPr lang="fr-FR" sz="2000" dirty="0" smtClean="0">
                <a:latin typeface="Times" pitchFamily="18" charset="0"/>
              </a:rPr>
              <a:t> vient pour simplifier la gestion de applications conteneurisées et propose de centraliser l’emplacement et la gestion de ces applications. </a:t>
            </a:r>
          </a:p>
          <a:p>
            <a:endParaRPr lang="fr-FR" sz="2000" dirty="0" smtClean="0">
              <a:latin typeface="Times" pitchFamily="18" charset="0"/>
            </a:endParaRPr>
          </a:p>
          <a:p>
            <a:endParaRPr lang="fr-FR" sz="2000" dirty="0" smtClean="0"/>
          </a:p>
          <a:p>
            <a:r>
              <a:rPr lang="fr-FR" sz="2000" dirty="0" err="1" smtClean="0">
                <a:latin typeface="Times" pitchFamily="18" charset="0"/>
              </a:rPr>
              <a:t>Kubernetes</a:t>
            </a:r>
            <a:r>
              <a:rPr lang="fr-FR" sz="2000" dirty="0" smtClean="0">
                <a:latin typeface="Times" pitchFamily="18" charset="0"/>
              </a:rPr>
              <a:t> est une plate forme open source prête pour la production, qui fournit une plate-forme permettant d'automatiser le déploiement, la montée en charge et la mise en œuvre de conteneurs d'application sur des clusters de serveurs.</a:t>
            </a:r>
          </a:p>
          <a:p>
            <a:endParaRPr lang="fr-FR" sz="2000" dirty="0" smtClean="0">
              <a:latin typeface="Times" pitchFamily="18" charset="0"/>
            </a:endParaRPr>
          </a:p>
          <a:p>
            <a:endParaRPr lang="fr-FR" sz="2000" dirty="0" smtClean="0">
              <a:latin typeface="Times" pitchFamily="18" charset="0"/>
            </a:endParaRPr>
          </a:p>
          <a:p>
            <a:endParaRPr lang="fr-FR" sz="2000" dirty="0" smtClean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Contexte pratique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>
                <a:latin typeface="Times" pitchFamily="18" charset="0"/>
              </a:rPr>
              <a:t>Pour les besoins de ses salles machines ( les TP ) , L’ESI veux déployer un  cluster </a:t>
            </a:r>
            <a:r>
              <a:rPr lang="fr-FR" sz="2000" dirty="0" err="1" smtClean="0">
                <a:latin typeface="Times" pitchFamily="18" charset="0"/>
              </a:rPr>
              <a:t>Kubernetes</a:t>
            </a:r>
            <a:r>
              <a:rPr lang="fr-FR" sz="2000" dirty="0" smtClean="0">
                <a:latin typeface="Times" pitchFamily="18" charset="0"/>
              </a:rPr>
              <a:t>.</a:t>
            </a:r>
          </a:p>
          <a:p>
            <a:endParaRPr lang="fr-FR" sz="2000" dirty="0" smtClean="0">
              <a:latin typeface="Times" pitchFamily="18" charset="0"/>
            </a:endParaRPr>
          </a:p>
          <a:p>
            <a:r>
              <a:rPr lang="fr-FR" sz="2000" dirty="0" smtClean="0">
                <a:latin typeface="Times" pitchFamily="18" charset="0"/>
              </a:rPr>
              <a:t>Les utilisateurs de la plateforme  sont les enseignants et les étudiants de l’école. </a:t>
            </a:r>
          </a:p>
          <a:p>
            <a:endParaRPr lang="fr-FR" sz="2000" dirty="0" smtClean="0">
              <a:latin typeface="Times" pitchFamily="18" charset="0"/>
            </a:endParaRPr>
          </a:p>
          <a:p>
            <a:r>
              <a:rPr lang="fr-FR" sz="2000" dirty="0" smtClean="0">
                <a:latin typeface="Times" pitchFamily="18" charset="0"/>
              </a:rPr>
              <a:t>L’ESI à fait un appel d’offre pour le déploiement (installation et configuration) d’une solution </a:t>
            </a:r>
            <a:r>
              <a:rPr lang="fr-FR" sz="2000" dirty="0" err="1" smtClean="0">
                <a:latin typeface="Times" pitchFamily="18" charset="0"/>
              </a:rPr>
              <a:t>Kubernetes</a:t>
            </a:r>
            <a:r>
              <a:rPr lang="fr-FR" sz="2000" dirty="0" smtClean="0">
                <a:latin typeface="Times" pitchFamily="18" charset="0"/>
              </a:rPr>
              <a:t> personnalisée . </a:t>
            </a:r>
          </a:p>
          <a:p>
            <a:endParaRPr lang="fr-FR" sz="2000" dirty="0" smtClean="0">
              <a:latin typeface="Times" pitchFamily="18" charset="0"/>
            </a:endParaRPr>
          </a:p>
          <a:p>
            <a:r>
              <a:rPr lang="fr-FR" sz="2000" dirty="0" smtClean="0">
                <a:latin typeface="Times" pitchFamily="18" charset="0"/>
              </a:rPr>
              <a:t>On vous demande de répondre à cet appel d’offre en donnant la description détaillée de votre solution ainsi que les étapes du déploiement de la plateforme. </a:t>
            </a:r>
          </a:p>
          <a:p>
            <a:endParaRPr lang="fr-FR" sz="2400" dirty="0" smtClean="0">
              <a:latin typeface="Times" pitchFamily="18" charset="0"/>
              <a:cs typeface="Times" panose="02020603050405020304" pitchFamily="18" charset="0"/>
            </a:endParaRPr>
          </a:p>
          <a:p>
            <a:endParaRPr lang="fr-FR" sz="2400" dirty="0" smtClean="0">
              <a:latin typeface="Times" pitchFamily="18" charset="0"/>
            </a:endParaRPr>
          </a:p>
          <a:p>
            <a:pPr>
              <a:buNone/>
            </a:pPr>
            <a:r>
              <a:rPr lang="fr-FR" sz="2400" dirty="0" smtClean="0">
                <a:latin typeface="Times" pitchFamily="18" charset="0"/>
              </a:rPr>
              <a:t> </a:t>
            </a:r>
            <a:endParaRPr lang="fr-FR" sz="2400" dirty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Travail demandé ( 1/4)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 Il faut faire une étude de l’existant sur la gestion des TP au niveau de l’école. ( fonctionnement des salle machines , utilisation des applications, problèmes rencontrées, solutions existantes.....) . </a:t>
            </a:r>
          </a:p>
          <a:p>
            <a:endParaRPr lang="fr-FR" sz="2400" dirty="0" smtClean="0">
              <a:latin typeface="Times" pitchFamily="18" charset="0"/>
            </a:endParaRPr>
          </a:p>
          <a:p>
            <a:r>
              <a:rPr lang="fr-FR" sz="2400" dirty="0" smtClean="0">
                <a:latin typeface="Times" pitchFamily="18" charset="0"/>
              </a:rPr>
              <a:t>Des entrevues sont programmées avec les clients ( enseignants)  pour tirer les informations nécessaires.</a:t>
            </a:r>
            <a:endParaRPr lang="fr-FR" sz="2400" dirty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Travail demandé ( 2/4)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" pitchFamily="18" charset="0"/>
              </a:rPr>
              <a:t>Faire une étude théorique :</a:t>
            </a:r>
          </a:p>
          <a:p>
            <a:endParaRPr lang="fr-FR" sz="2400" dirty="0" smtClean="0">
              <a:latin typeface="Times" pitchFamily="18" charset="0"/>
            </a:endParaRPr>
          </a:p>
          <a:p>
            <a:pPr lvl="1"/>
            <a:r>
              <a:rPr lang="fr-FR" sz="2400" dirty="0" smtClean="0">
                <a:latin typeface="Times" pitchFamily="18" charset="0"/>
              </a:rPr>
              <a:t>La conteneurisation ( principe , avantages/ inconvénients , outils existants,….. ).</a:t>
            </a:r>
          </a:p>
          <a:p>
            <a:endParaRPr lang="fr-FR" sz="2400" dirty="0" smtClean="0">
              <a:latin typeface="Times" pitchFamily="18" charset="0"/>
            </a:endParaRPr>
          </a:p>
          <a:p>
            <a:pPr lvl="1"/>
            <a:r>
              <a:rPr lang="fr-FR" sz="2400" dirty="0" err="1" smtClean="0">
                <a:latin typeface="Times" pitchFamily="18" charset="0"/>
              </a:rPr>
              <a:t>Kubernetes</a:t>
            </a:r>
            <a:r>
              <a:rPr lang="fr-FR" sz="2400" dirty="0" smtClean="0">
                <a:latin typeface="Times" pitchFamily="18" charset="0"/>
              </a:rPr>
              <a:t> ( fonctionnement , modules , avantages , inconvénients</a:t>
            </a:r>
            <a:r>
              <a:rPr lang="fr-FR" sz="2400" smtClean="0">
                <a:latin typeface="Times" pitchFamily="18" charset="0"/>
              </a:rPr>
              <a:t>,  concurrents sur le marché.....).</a:t>
            </a:r>
            <a:endParaRPr lang="fr-FR" sz="2400" dirty="0" smtClean="0">
              <a:latin typeface="Times" pitchFamily="18" charset="0"/>
            </a:endParaRPr>
          </a:p>
          <a:p>
            <a:endParaRPr lang="fr-FR" sz="2400" dirty="0" smtClean="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D919-E939-4D9B-986E-E9E5B1F3960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870</Words>
  <Application>Microsoft Office PowerPoint</Application>
  <PresentationFormat>Affichage à l'écran (4:3)</PresentationFormat>
  <Paragraphs>149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 2CS </vt:lpstr>
      <vt:lpstr>Mise en place et administration d’un cluster Kubernetes </vt:lpstr>
      <vt:lpstr>Objectifs du projet  spécialité  2ème année CS</vt:lpstr>
      <vt:lpstr>Modules impliqués</vt:lpstr>
      <vt:lpstr>Contexte théorique du projet Les conteneurs/virtualisation   </vt:lpstr>
      <vt:lpstr>Contexte théorique du projet   Cluster Kubernetes</vt:lpstr>
      <vt:lpstr>Contexte pratique </vt:lpstr>
      <vt:lpstr>Travail demandé ( 1/4)</vt:lpstr>
      <vt:lpstr>Travail demandé ( 2/4)</vt:lpstr>
      <vt:lpstr>Travail demandé ( 3/4)</vt:lpstr>
      <vt:lpstr>Travail demandé ( 4/4)</vt:lpstr>
      <vt:lpstr>Quelques contraintes techniques</vt:lpstr>
      <vt:lpstr>Consignes pour le bon déroulement du projet </vt:lpstr>
      <vt:lpstr>Phases du  projet</vt:lpstr>
      <vt:lpstr>Consignes pour le bon déroulement du projet </vt:lpstr>
      <vt:lpstr>Livrables ( Documents )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2CS</dc:title>
  <dc:creator>PC</dc:creator>
  <cp:lastModifiedBy>PC</cp:lastModifiedBy>
  <cp:revision>88</cp:revision>
  <dcterms:created xsi:type="dcterms:W3CDTF">2013-02-07T18:03:59Z</dcterms:created>
  <dcterms:modified xsi:type="dcterms:W3CDTF">2022-02-22T12:15:24Z</dcterms:modified>
</cp:coreProperties>
</file>