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92" r:id="rId2"/>
    <p:sldId id="256" r:id="rId3"/>
    <p:sldId id="285" r:id="rId4"/>
    <p:sldId id="286" r:id="rId5"/>
    <p:sldId id="287" r:id="rId6"/>
    <p:sldId id="291" r:id="rId7"/>
    <p:sldId id="290" r:id="rId8"/>
    <p:sldId id="288" r:id="rId9"/>
    <p:sldId id="289" r:id="rId10"/>
  </p:sldIdLst>
  <p:sldSz cx="12192000" cy="6858000"/>
  <p:notesSz cx="6805613" cy="9944100"/>
  <p:custDataLst>
    <p:tags r:id="rId1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7EF781-AC48-74E6-6DC4-BEDDDB0B0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4DD06-6FE3-0593-82E0-60EB69C2B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A5EC-5026-438B-9F75-24122ABE7E7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95955-07BD-DC61-F470-274D789A6B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3A2CF-5368-8D81-D7A8-DF8080643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9F1A-09AB-4F7A-B734-EA82909FE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48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1983-E35E-42FB-B406-324BBB7D256C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E9E5B-E670-48AE-B5D2-C64EFE999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3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rban administrations can follow Helsinki’s footsteps with the World Economic Forum’s Urban Mobility Scorecard tool.">
            <a:extLst>
              <a:ext uri="{FF2B5EF4-FFF2-40B4-BE49-F238E27FC236}">
                <a16:creationId xmlns:a16="http://schemas.microsoft.com/office/drawing/2014/main" id="{D9F45F0B-FD58-5D5C-B4D2-153955454C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5"/>
          <a:stretch/>
        </p:blipFill>
        <p:spPr bwMode="auto">
          <a:xfrm>
            <a:off x="3797340" y="0"/>
            <a:ext cx="8394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" y="0"/>
            <a:ext cx="6236413" cy="6858000"/>
          </a:xfrm>
          <a:prstGeom prst="rect">
            <a:avLst/>
          </a:prstGeom>
          <a:gradFill>
            <a:gsLst>
              <a:gs pos="73000">
                <a:schemeClr val="accent1">
                  <a:lumMod val="99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0" y="6136482"/>
            <a:ext cx="1167652" cy="72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3874307"/>
            <a:ext cx="419820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43231" y="0"/>
            <a:ext cx="1966230" cy="685648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80250" y="596789"/>
            <a:ext cx="3852000" cy="2964235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1" y="5862331"/>
            <a:ext cx="1080000" cy="108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86417" y="4187590"/>
            <a:ext cx="3852000" cy="118243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138DE6-273C-4619-3C75-8D7E69B0BD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1" y="6136482"/>
            <a:ext cx="820540" cy="5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BFD9EF-D9CC-D338-6B99-5AE303D42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CC19E-AC47-ACB0-A95C-297806ACF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82531" y="0"/>
            <a:ext cx="2526930" cy="685648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" y="-1518"/>
            <a:ext cx="8221568" cy="6858000"/>
          </a:xfrm>
          <a:prstGeom prst="rect">
            <a:avLst/>
          </a:prstGeom>
          <a:gradFill>
            <a:gsLst>
              <a:gs pos="43000">
                <a:schemeClr val="accent1">
                  <a:lumMod val="99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 hasCustomPrompt="1"/>
          </p:nvPr>
        </p:nvSpPr>
        <p:spPr>
          <a:xfrm>
            <a:off x="1485700" y="2970163"/>
            <a:ext cx="3632400" cy="1776359"/>
          </a:xfrm>
        </p:spPr>
        <p:txBody>
          <a:bodyPr>
            <a:no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quarter" idx="12"/>
          </p:nvPr>
        </p:nvSpPr>
        <p:spPr>
          <a:xfrm>
            <a:off x="5579175" y="1334686"/>
            <a:ext cx="5540400" cy="4186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610" y="2412857"/>
            <a:ext cx="9214780" cy="713059"/>
          </a:xfrm>
          <a:noFill/>
          <a:effectLst/>
        </p:spPr>
        <p:txBody>
          <a:bodyPr lIns="0">
            <a:noAutofit/>
          </a:bodyPr>
          <a:lstStyle>
            <a:lvl1pPr algn="ctr">
              <a:defRPr sz="3600" b="1" cap="all" baseline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1488610" y="3267000"/>
            <a:ext cx="9233830" cy="324000"/>
            <a:chOff x="1488610" y="954433"/>
            <a:chExt cx="9233830" cy="3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488610" y="1116433"/>
              <a:ext cx="4320000" cy="0"/>
            </a:xfrm>
            <a:prstGeom prst="line">
              <a:avLst/>
            </a:prstGeom>
            <a:ln w="19050">
              <a:gradFill>
                <a:gsLst>
                  <a:gs pos="50000">
                    <a:schemeClr val="accent1"/>
                  </a:gs>
                  <a:gs pos="0">
                    <a:schemeClr val="accent2"/>
                  </a:gs>
                  <a:gs pos="100000">
                    <a:schemeClr val="accent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02440" y="1116433"/>
              <a:ext cx="4320000" cy="0"/>
            </a:xfrm>
            <a:prstGeom prst="line">
              <a:avLst/>
            </a:prstGeom>
            <a:ln w="19050">
              <a:gradFill>
                <a:gsLst>
                  <a:gs pos="50000">
                    <a:schemeClr val="accent5"/>
                  </a:gs>
                  <a:gs pos="0">
                    <a:schemeClr val="accent6"/>
                  </a:gs>
                  <a:gs pos="100000">
                    <a:schemeClr val="accent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943525" y="954433"/>
              <a:ext cx="324000" cy="324000"/>
              <a:chOff x="5936344" y="935383"/>
              <a:chExt cx="324000" cy="324000"/>
            </a:xfrm>
          </p:grpSpPr>
          <p:sp>
            <p:nvSpPr>
              <p:cNvPr id="12" name="Rectangle 11"/>
              <p:cNvSpPr/>
              <p:nvPr/>
            </p:nvSpPr>
            <p:spPr>
              <a:xfrm rot="2700000">
                <a:off x="5987212" y="986251"/>
                <a:ext cx="222264" cy="22226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Multiply 8"/>
              <p:cNvSpPr/>
              <p:nvPr/>
            </p:nvSpPr>
            <p:spPr>
              <a:xfrm>
                <a:off x="5936344" y="935383"/>
                <a:ext cx="324000" cy="324000"/>
              </a:xfrm>
              <a:prstGeom prst="mathMultiply">
                <a:avLst>
                  <a:gd name="adj1" fmla="val 784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79085" y="3732084"/>
            <a:ext cx="9233830" cy="814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i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e 6"/>
          <p:cNvSpPr/>
          <p:nvPr/>
        </p:nvSpPr>
        <p:spPr>
          <a:xfrm>
            <a:off x="10769600" y="-1422401"/>
            <a:ext cx="2844800" cy="2844802"/>
          </a:xfrm>
          <a:prstGeom prst="pie">
            <a:avLst>
              <a:gd name="adj1" fmla="val 5395034"/>
              <a:gd name="adj2" fmla="val 10803427"/>
            </a:avLst>
          </a:prstGeom>
          <a:gradFill flip="none" rotWithShape="1">
            <a:gsLst>
              <a:gs pos="15000">
                <a:schemeClr val="accent5"/>
              </a:gs>
              <a:gs pos="7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Pie 17"/>
          <p:cNvSpPr/>
          <p:nvPr/>
        </p:nvSpPr>
        <p:spPr>
          <a:xfrm>
            <a:off x="-1422400" y="-1422401"/>
            <a:ext cx="2844800" cy="2844802"/>
          </a:xfrm>
          <a:prstGeom prst="pie">
            <a:avLst>
              <a:gd name="adj1" fmla="val 21599999"/>
              <a:gd name="adj2" fmla="val 5407165"/>
            </a:avLst>
          </a:prstGeom>
          <a:gradFill flip="none" rotWithShape="1">
            <a:gsLst>
              <a:gs pos="15000">
                <a:schemeClr val="accent1"/>
              </a:gs>
              <a:gs pos="7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4B794B-88B2-8F8A-5981-A26BBD5E0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A182FF-9C90-87BF-ACCA-517104B232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610" y="215757"/>
            <a:ext cx="9214780" cy="713059"/>
          </a:xfrm>
          <a:noFill/>
          <a:effectLst/>
        </p:spPr>
        <p:txBody>
          <a:bodyPr lIns="0">
            <a:noAutofit/>
          </a:bodyPr>
          <a:lstStyle>
            <a:lvl1pPr algn="ctr">
              <a:defRPr sz="3600" b="1" cap="none" baseline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610" y="1931541"/>
            <a:ext cx="9214780" cy="3890853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48861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1"/>
                </a:gs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244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43525" y="954433"/>
            <a:ext cx="324000" cy="324000"/>
            <a:chOff x="5936344" y="935383"/>
            <a:chExt cx="324000" cy="324000"/>
          </a:xfrm>
        </p:grpSpPr>
        <p:sp>
          <p:nvSpPr>
            <p:cNvPr id="12" name="Rectangle 11"/>
            <p:cNvSpPr/>
            <p:nvPr/>
          </p:nvSpPr>
          <p:spPr>
            <a:xfrm rot="2700000">
              <a:off x="5987212" y="986251"/>
              <a:ext cx="222264" cy="22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y 8"/>
            <p:cNvSpPr/>
            <p:nvPr/>
          </p:nvSpPr>
          <p:spPr>
            <a:xfrm>
              <a:off x="5936344" y="935383"/>
              <a:ext cx="324000" cy="324000"/>
            </a:xfrm>
            <a:prstGeom prst="mathMultiply">
              <a:avLst>
                <a:gd name="adj1" fmla="val 784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BFD9EF-D9CC-D338-6B99-5AE303D42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CC19E-AC47-ACB0-A95C-297806ACF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610" y="215757"/>
            <a:ext cx="9214780" cy="713059"/>
          </a:xfrm>
          <a:noFill/>
          <a:effectLst/>
        </p:spPr>
        <p:txBody>
          <a:bodyPr lIns="0">
            <a:noAutofit/>
          </a:bodyPr>
          <a:lstStyle>
            <a:lvl1pPr algn="ctr">
              <a:defRPr sz="3600" b="1" cap="none" baseline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610" y="2599362"/>
            <a:ext cx="9214780" cy="3223032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48861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1"/>
                </a:gs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244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43525" y="954433"/>
            <a:ext cx="324000" cy="324000"/>
            <a:chOff x="5936344" y="935383"/>
            <a:chExt cx="324000" cy="324000"/>
          </a:xfrm>
        </p:grpSpPr>
        <p:sp>
          <p:nvSpPr>
            <p:cNvPr id="12" name="Rectangle 11"/>
            <p:cNvSpPr/>
            <p:nvPr/>
          </p:nvSpPr>
          <p:spPr>
            <a:xfrm rot="2700000">
              <a:off x="5987212" y="986251"/>
              <a:ext cx="222264" cy="22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y 8"/>
            <p:cNvSpPr/>
            <p:nvPr/>
          </p:nvSpPr>
          <p:spPr>
            <a:xfrm>
              <a:off x="5936344" y="935383"/>
              <a:ext cx="324000" cy="324000"/>
            </a:xfrm>
            <a:prstGeom prst="mathMultiply">
              <a:avLst>
                <a:gd name="adj1" fmla="val 784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88610" y="1380249"/>
            <a:ext cx="9233830" cy="4572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i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3ED0DD-9FAA-50B1-49CC-0B4433964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19C05-83C9-AD99-B65D-0DB71AFD3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610" y="215757"/>
            <a:ext cx="9214780" cy="713059"/>
          </a:xfrm>
          <a:noFill/>
          <a:effectLst/>
        </p:spPr>
        <p:txBody>
          <a:bodyPr lIns="0">
            <a:noAutofit/>
          </a:bodyPr>
          <a:lstStyle>
            <a:lvl1pPr algn="ctr">
              <a:defRPr sz="3600" b="1" cap="none" baseline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610" y="1931541"/>
            <a:ext cx="4320000" cy="3890853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48861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1"/>
                </a:gs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244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43525" y="954433"/>
            <a:ext cx="324000" cy="324000"/>
            <a:chOff x="5936344" y="935383"/>
            <a:chExt cx="324000" cy="324000"/>
          </a:xfrm>
        </p:grpSpPr>
        <p:sp>
          <p:nvSpPr>
            <p:cNvPr id="12" name="Rectangle 11"/>
            <p:cNvSpPr/>
            <p:nvPr/>
          </p:nvSpPr>
          <p:spPr>
            <a:xfrm rot="2700000">
              <a:off x="5987212" y="986251"/>
              <a:ext cx="222264" cy="22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y 8"/>
            <p:cNvSpPr/>
            <p:nvPr/>
          </p:nvSpPr>
          <p:spPr>
            <a:xfrm>
              <a:off x="5936344" y="935383"/>
              <a:ext cx="324000" cy="324000"/>
            </a:xfrm>
            <a:prstGeom prst="mathMultiply">
              <a:avLst>
                <a:gd name="adj1" fmla="val 784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402440" y="1931541"/>
            <a:ext cx="4320000" cy="3890853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A4940-0840-1039-8497-1F2786762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7BFC9B-191D-B798-E44C-F42DAE4EC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610" y="215757"/>
            <a:ext cx="9214780" cy="713059"/>
          </a:xfrm>
          <a:noFill/>
          <a:effectLst/>
        </p:spPr>
        <p:txBody>
          <a:bodyPr lIns="0">
            <a:noAutofit/>
          </a:bodyPr>
          <a:lstStyle>
            <a:lvl1pPr algn="ctr">
              <a:defRPr sz="3600" b="1" cap="none" baseline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610" y="1931541"/>
            <a:ext cx="4320000" cy="3890853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48861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1"/>
                </a:gs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2440" y="1116433"/>
            <a:ext cx="4320000" cy="0"/>
          </a:xfrm>
          <a:prstGeom prst="line">
            <a:avLst/>
          </a:prstGeom>
          <a:ln w="19050">
            <a:gradFill>
              <a:gsLst>
                <a:gs pos="50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43525" y="954433"/>
            <a:ext cx="324000" cy="324000"/>
            <a:chOff x="5936344" y="935383"/>
            <a:chExt cx="324000" cy="324000"/>
          </a:xfrm>
        </p:grpSpPr>
        <p:sp>
          <p:nvSpPr>
            <p:cNvPr id="12" name="Rectangle 11"/>
            <p:cNvSpPr/>
            <p:nvPr/>
          </p:nvSpPr>
          <p:spPr>
            <a:xfrm rot="2700000">
              <a:off x="5987212" y="986251"/>
              <a:ext cx="222264" cy="22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Multiply 8"/>
            <p:cNvSpPr/>
            <p:nvPr/>
          </p:nvSpPr>
          <p:spPr>
            <a:xfrm>
              <a:off x="5936344" y="935383"/>
              <a:ext cx="324000" cy="324000"/>
            </a:xfrm>
            <a:prstGeom prst="mathMultiply">
              <a:avLst>
                <a:gd name="adj1" fmla="val 784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402440" y="1931541"/>
            <a:ext cx="4320000" cy="3890853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5D8B7EB-8A67-4FF7-3096-44E46840F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8610" y="1380249"/>
            <a:ext cx="4320000" cy="4572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i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79DE8-6BC0-581B-702C-B5D4EF7BF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2440" y="1380249"/>
            <a:ext cx="4320000" cy="4572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i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6F13C2-5E6E-1527-48FF-5D59EE544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0CD442-967E-A38C-4245-1F1DC9285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nt &amp; Sid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10449"/>
            <a:ext cx="5760000" cy="713059"/>
          </a:xfrm>
          <a:noFill/>
          <a:effectLst/>
        </p:spPr>
        <p:txBody>
          <a:bodyPr lIns="0">
            <a:noAutofit/>
          </a:bodyPr>
          <a:lstStyle>
            <a:lvl1pPr algn="ctr">
              <a:defRPr sz="3600" b="1" cap="none" baseline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0A4E7B-30B2-C12C-AEF0-5CF99A96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777304"/>
            <a:ext cx="5760000" cy="3890853"/>
          </a:xfrm>
        </p:spPr>
        <p:txBody>
          <a:bodyPr>
            <a:normAutofit/>
          </a:bodyPr>
          <a:lstStyle>
            <a:lvl1pPr marL="360000" marR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0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88000" algn="l">
              <a:buFont typeface="Segoe UI" panose="020B0502040204020203" pitchFamily="34" charset="0"/>
              <a:buChar char="◊"/>
              <a:defRPr sz="18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64000" indent="-252000" algn="l">
              <a:buSzPct val="80000"/>
              <a:buFont typeface="Segoe UI" panose="020B0502040204020203" pitchFamily="34" charset="0"/>
              <a:buChar char="♦"/>
              <a:defRPr sz="16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152000" indent="-252000" algn="l">
              <a:buFont typeface="Courier New" panose="02070309020205020404" pitchFamily="49" charset="0"/>
              <a:buChar char="o"/>
              <a:defRPr sz="14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40000" indent="-216000">
              <a:buSzPct val="80000"/>
              <a:buFont typeface="Segoe UI" panose="020B0502040204020203" pitchFamily="34" charset="0"/>
              <a:buChar char="●"/>
              <a:defRPr sz="120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0BA8B0-A15C-0004-AFB4-5327E89EF883}"/>
              </a:ext>
            </a:extLst>
          </p:cNvPr>
          <p:cNvCxnSpPr>
            <a:cxnSpLocks/>
          </p:cNvCxnSpPr>
          <p:nvPr/>
        </p:nvCxnSpPr>
        <p:spPr>
          <a:xfrm>
            <a:off x="1080000" y="1111125"/>
            <a:ext cx="2520000" cy="0"/>
          </a:xfrm>
          <a:prstGeom prst="line">
            <a:avLst/>
          </a:prstGeom>
          <a:ln w="19050">
            <a:gradFill>
              <a:gsLst>
                <a:gs pos="50000">
                  <a:schemeClr val="accent1"/>
                </a:gs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BBD13F-49CD-8AFD-4584-9AFDC11224DA}"/>
              </a:ext>
            </a:extLst>
          </p:cNvPr>
          <p:cNvCxnSpPr>
            <a:cxnSpLocks/>
          </p:cNvCxnSpPr>
          <p:nvPr/>
        </p:nvCxnSpPr>
        <p:spPr>
          <a:xfrm>
            <a:off x="4320000" y="1111125"/>
            <a:ext cx="2520000" cy="0"/>
          </a:xfrm>
          <a:prstGeom prst="line">
            <a:avLst/>
          </a:prstGeom>
          <a:ln w="19050">
            <a:gradFill>
              <a:gsLst>
                <a:gs pos="50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003F4C-5704-257D-B4BA-272AD9D8AE62}"/>
              </a:ext>
            </a:extLst>
          </p:cNvPr>
          <p:cNvGrpSpPr/>
          <p:nvPr/>
        </p:nvGrpSpPr>
        <p:grpSpPr>
          <a:xfrm>
            <a:off x="3798000" y="949125"/>
            <a:ext cx="324000" cy="324000"/>
            <a:chOff x="5936344" y="935383"/>
            <a:chExt cx="324000" cy="324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850341-D64B-EC8A-51DB-675B709AD9BF}"/>
                </a:ext>
              </a:extLst>
            </p:cNvPr>
            <p:cNvSpPr/>
            <p:nvPr/>
          </p:nvSpPr>
          <p:spPr>
            <a:xfrm rot="2700000">
              <a:off x="5987212" y="986251"/>
              <a:ext cx="222264" cy="22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Multiply 8">
              <a:extLst>
                <a:ext uri="{FF2B5EF4-FFF2-40B4-BE49-F238E27FC236}">
                  <a16:creationId xmlns:a16="http://schemas.microsoft.com/office/drawing/2014/main" id="{C409668B-B3C3-5857-4E61-416FC4BF1B83}"/>
                </a:ext>
              </a:extLst>
            </p:cNvPr>
            <p:cNvSpPr/>
            <p:nvPr/>
          </p:nvSpPr>
          <p:spPr>
            <a:xfrm>
              <a:off x="5936344" y="935383"/>
              <a:ext cx="324000" cy="324000"/>
            </a:xfrm>
            <a:prstGeom prst="mathMultiply">
              <a:avLst>
                <a:gd name="adj1" fmla="val 784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22C7D39-24A3-2401-F7A6-8CA66B916F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2000" y="8585"/>
            <a:ext cx="5040000" cy="68494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8D5FF-539F-2955-8A9D-5AA0A71DB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54" y="6041189"/>
            <a:ext cx="1167652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3480F-49E4-4A69-4D54-9C6ECE0B9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861189"/>
            <a:ext cx="1080000" cy="1080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907FF7-4710-CE86-4634-7EFC935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9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mpty_with_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10769600" y="-1422401"/>
            <a:ext cx="2844800" cy="2844802"/>
          </a:xfrm>
          <a:prstGeom prst="pie">
            <a:avLst>
              <a:gd name="adj1" fmla="val 5395034"/>
              <a:gd name="adj2" fmla="val 10803427"/>
            </a:avLst>
          </a:prstGeom>
          <a:gradFill flip="none" rotWithShape="1">
            <a:gsLst>
              <a:gs pos="15000">
                <a:schemeClr val="accent5"/>
              </a:gs>
              <a:gs pos="7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Pie 17"/>
          <p:cNvSpPr/>
          <p:nvPr/>
        </p:nvSpPr>
        <p:spPr>
          <a:xfrm>
            <a:off x="-1422400" y="-1422401"/>
            <a:ext cx="2844800" cy="2844802"/>
          </a:xfrm>
          <a:prstGeom prst="pie">
            <a:avLst>
              <a:gd name="adj1" fmla="val 21599999"/>
              <a:gd name="adj2" fmla="val 5407165"/>
            </a:avLst>
          </a:prstGeom>
          <a:gradFill flip="none" rotWithShape="1">
            <a:gsLst>
              <a:gs pos="15000">
                <a:schemeClr val="accent1"/>
              </a:gs>
              <a:gs pos="7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4B794B-88B2-8F8A-5981-A26BBD5E0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38" y="6051822"/>
            <a:ext cx="1167652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A182FF-9C90-87BF-ACCA-517104B232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10" y="5871822"/>
            <a:ext cx="1080000" cy="108000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08D298-D7B8-EC7E-8233-3CCB5023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89560" y="6282425"/>
            <a:ext cx="612880" cy="365125"/>
          </a:xfrm>
        </p:spPr>
        <p:txBody>
          <a:bodyPr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BBB1B2-4A27-054F-A3FE-612D9B80F376}"/>
              </a:ext>
            </a:extLst>
          </p:cNvPr>
          <p:cNvCxnSpPr/>
          <p:nvPr/>
        </p:nvCxnSpPr>
        <p:spPr>
          <a:xfrm>
            <a:off x="5789560" y="6647550"/>
            <a:ext cx="612880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chemeClr val="bg1"/>
                </a:gs>
                <a:gs pos="25000">
                  <a:schemeClr val="accent6">
                    <a:lumMod val="75000"/>
                  </a:schemeClr>
                </a:gs>
                <a:gs pos="75000">
                  <a:schemeClr val="accent6">
                    <a:lumMod val="75000"/>
                  </a:schemeClr>
                </a:gs>
              </a:gsLst>
              <a:lin ang="0" scaled="0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AE38-1D2A-41B8-977C-187A7C13D6B7}" type="datetime1">
              <a:rPr lang="nl-NL" smtClean="0"/>
              <a:t>3-7-2024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685C-A731-4AF1-A109-80D789CF47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77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6" r:id="rId8"/>
    <p:sldLayoutId id="2147483727" r:id="rId9"/>
    <p:sldLayoutId id="214748372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8CD9A5-53A0-C6A9-9DE3-119EA0F3C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79"/>
          <a:stretch/>
        </p:blipFill>
        <p:spPr bwMode="auto">
          <a:xfrm>
            <a:off x="728424" y="1330037"/>
            <a:ext cx="10735152" cy="41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5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F7B1-751A-7A60-EA2D-F5A59540FB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5400" dirty="0"/>
              <a:t>Tradeable Mobility 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80F8D-CE94-CC08-BA71-930D4C30F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416" y="4187590"/>
            <a:ext cx="4234581" cy="1182431"/>
          </a:xfrm>
        </p:spPr>
        <p:txBody>
          <a:bodyPr>
            <a:normAutofit/>
          </a:bodyPr>
          <a:lstStyle/>
          <a:p>
            <a:r>
              <a:rPr lang="en-GB" sz="2800" dirty="0"/>
              <a:t>Practical</a:t>
            </a:r>
          </a:p>
          <a:p>
            <a:r>
              <a:rPr lang="en-GB" i="1" dirty="0"/>
              <a:t>DIT4TraM Summer School, 03</a:t>
            </a:r>
            <a:r>
              <a:rPr lang="sl-SI" i="1" dirty="0"/>
              <a:t>.0</a:t>
            </a:r>
            <a:r>
              <a:rPr lang="en-GB" i="1" dirty="0"/>
              <a:t>7</a:t>
            </a:r>
            <a:r>
              <a:rPr lang="sl-SI" i="1" dirty="0"/>
              <a:t>.2024</a:t>
            </a:r>
            <a:endParaRPr lang="en-GB" i="1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835AD65C-DE05-CB2E-26BC-A17C34E115B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1485F289-2107-5DAE-21BB-45DF08AED1DA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ightning Bolt 7" descr="-">
            <a:extLst>
              <a:ext uri="{FF2B5EF4-FFF2-40B4-BE49-F238E27FC236}">
                <a16:creationId xmlns:a16="http://schemas.microsoft.com/office/drawing/2014/main" id="{09DB6722-4866-241B-9200-09DDCF6D1B3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ightning Bolt 8" descr="-">
            <a:extLst>
              <a:ext uri="{FF2B5EF4-FFF2-40B4-BE49-F238E27FC236}">
                <a16:creationId xmlns:a16="http://schemas.microsoft.com/office/drawing/2014/main" id="{A4DB516F-4834-BA63-012A-8E2AC649274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 descr="-">
            <a:extLst>
              <a:ext uri="{FF2B5EF4-FFF2-40B4-BE49-F238E27FC236}">
                <a16:creationId xmlns:a16="http://schemas.microsoft.com/office/drawing/2014/main" id="{7DC9FDD0-5B64-4A43-C9DB-45954A024CE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ightning Bolt 10" descr="-">
            <a:extLst>
              <a:ext uri="{FF2B5EF4-FFF2-40B4-BE49-F238E27FC236}">
                <a16:creationId xmlns:a16="http://schemas.microsoft.com/office/drawing/2014/main" id="{17C54FBE-51FF-BFD7-1C25-67FB317E978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3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9D3-3FD6-5E2C-DE2A-055FB13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Travel behaviour &amp; Choice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6461-9E30-BDC5-6909-A38656BD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931541"/>
            <a:ext cx="4607389" cy="3890853"/>
          </a:xfrm>
        </p:spPr>
        <p:txBody>
          <a:bodyPr anchor="ctr"/>
          <a:lstStyle/>
          <a:p>
            <a:r>
              <a:rPr lang="en-GB" dirty="0"/>
              <a:t>Choice set</a:t>
            </a:r>
          </a:p>
          <a:p>
            <a:endParaRPr lang="en-GB" dirty="0"/>
          </a:p>
          <a:p>
            <a:r>
              <a:rPr lang="en-GB" dirty="0"/>
              <a:t>Alternatives</a:t>
            </a:r>
          </a:p>
          <a:p>
            <a:endParaRPr lang="en-GB" dirty="0"/>
          </a:p>
          <a:p>
            <a:r>
              <a:rPr lang="en-GB" dirty="0"/>
              <a:t>Attributes</a:t>
            </a:r>
          </a:p>
          <a:p>
            <a:endParaRPr lang="en-GB" dirty="0"/>
          </a:p>
          <a:p>
            <a:r>
              <a:rPr lang="en-GB" dirty="0"/>
              <a:t>Attribute levels</a:t>
            </a:r>
          </a:p>
          <a:p>
            <a:endParaRPr lang="en-GB" dirty="0"/>
          </a:p>
          <a:p>
            <a:r>
              <a:rPr lang="en-GB" dirty="0"/>
              <a:t>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03FD7-57BA-665E-C55F-40793A9D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3</a:t>
            </a:fld>
            <a:endParaRPr lang="nl-NL"/>
          </a:p>
        </p:txBody>
      </p:sp>
      <p:pic>
        <p:nvPicPr>
          <p:cNvPr id="10" name="Picture 9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8E7502BE-D49F-EC77-B0CD-D14E43670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84" y="1931541"/>
            <a:ext cx="2680863" cy="38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8B4-693B-39C8-A428-15B3D1BE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337F-843C-C320-6392-B5C43C61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4</a:t>
            </a:fld>
            <a:endParaRPr lang="nl-NL"/>
          </a:p>
        </p:txBody>
      </p:sp>
      <p:pic>
        <p:nvPicPr>
          <p:cNvPr id="5" name="Picture 4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AA98714E-23A7-3A48-1CB4-1AC215F7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84" y="1931541"/>
            <a:ext cx="2680863" cy="3890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69DF91-5C05-553B-2636-D9F597C8C21C}"/>
                  </a:ext>
                </a:extLst>
              </p:cNvPr>
              <p:cNvSpPr txBox="1"/>
              <p:nvPr/>
            </p:nvSpPr>
            <p:spPr>
              <a:xfrm>
                <a:off x="6402440" y="1931541"/>
                <a:ext cx="3103699" cy="449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𝑎𝑙𝑡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69DF91-5C05-553B-2636-D9F597C8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40" y="1931541"/>
                <a:ext cx="3103699" cy="449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E38B-FD8D-B48C-4EF3-D9036425D174}"/>
                  </a:ext>
                </a:extLst>
              </p:cNvPr>
              <p:cNvSpPr txBox="1"/>
              <p:nvPr/>
            </p:nvSpPr>
            <p:spPr>
              <a:xfrm>
                <a:off x="6385492" y="3071944"/>
                <a:ext cx="47604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E38B-FD8D-B48C-4EF3-D9036425D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92" y="3071944"/>
                <a:ext cx="4760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30F67-637D-0377-93B1-EBC66F27C27E}"/>
                  </a:ext>
                </a:extLst>
              </p:cNvPr>
              <p:cNvSpPr txBox="1"/>
              <p:nvPr/>
            </p:nvSpPr>
            <p:spPr>
              <a:xfrm>
                <a:off x="6402440" y="4193432"/>
                <a:ext cx="3710281" cy="961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30F67-637D-0377-93B1-EBC66F2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40" y="4193432"/>
                <a:ext cx="3710281" cy="961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AE46-ACD8-19F9-1735-B7686FF2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 function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2804-E49F-FA38-BCF5-4697F0F7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10" y="1943099"/>
            <a:ext cx="4607390" cy="3879295"/>
          </a:xfrm>
        </p:spPr>
        <p:txBody>
          <a:bodyPr>
            <a:normAutofit/>
          </a:bodyPr>
          <a:lstStyle/>
          <a:p>
            <a:r>
              <a:rPr lang="en-GB" dirty="0"/>
              <a:t>Alternative specific constant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Quadratic, exponential or logarithmic attribute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Interaction effect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5058-186A-EAEB-60BB-860EF9F7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5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C73CBB-E96B-289E-D46C-4A6EAF167631}"/>
                  </a:ext>
                </a:extLst>
              </p:cNvPr>
              <p:cNvSpPr txBox="1"/>
              <p:nvPr/>
            </p:nvSpPr>
            <p:spPr>
              <a:xfrm>
                <a:off x="6095998" y="1943099"/>
                <a:ext cx="47604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𝑨𝑺𝑪</m:t>
                      </m:r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C73CBB-E96B-289E-D46C-4A6EAF167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943099"/>
                <a:ext cx="47604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947DD-C619-4FFD-EE8A-109FC9001FC2}"/>
                  </a:ext>
                </a:extLst>
              </p:cNvPr>
              <p:cNvSpPr txBox="1"/>
              <p:nvPr/>
            </p:nvSpPr>
            <p:spPr>
              <a:xfrm>
                <a:off x="6095998" y="3230439"/>
                <a:ext cx="5386756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947DD-C619-4FFD-EE8A-109FC900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3230439"/>
                <a:ext cx="5386756" cy="472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F3C0-0383-A23C-4E27-780A901CD66F}"/>
                  </a:ext>
                </a:extLst>
              </p:cNvPr>
              <p:cNvSpPr txBox="1"/>
              <p:nvPr/>
            </p:nvSpPr>
            <p:spPr>
              <a:xfrm>
                <a:off x="6095998" y="4559265"/>
                <a:ext cx="53867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F3C0-0383-A23C-4E27-780A901C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4559265"/>
                <a:ext cx="538675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9374A0-3500-E11F-6E9B-AC8E720894F4}"/>
                  </a:ext>
                </a:extLst>
              </p:cNvPr>
              <p:cNvSpPr txBox="1"/>
              <p:nvPr/>
            </p:nvSpPr>
            <p:spPr>
              <a:xfrm>
                <a:off x="6236677" y="5080851"/>
                <a:ext cx="47800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9374A0-3500-E11F-6E9B-AC8E7208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77" y="5080851"/>
                <a:ext cx="4780085" cy="369332"/>
              </a:xfrm>
              <a:prstGeom prst="rect">
                <a:avLst/>
              </a:prstGeom>
              <a:blipFill>
                <a:blip r:embed="rId5"/>
                <a:stretch>
                  <a:fillRect l="-2934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4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66F4-084F-A4E4-6300-E0A3F82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output &amp;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FA4D-90ED-5686-5EDB-AE2DE98F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 log likelihood:	Model fit if all parameters are 0 (random)</a:t>
            </a:r>
          </a:p>
          <a:p>
            <a:r>
              <a:rPr lang="en-GB" dirty="0"/>
              <a:t>Final log likelihood:	Model fit with estimated parameters</a:t>
            </a:r>
          </a:p>
          <a:p>
            <a:r>
              <a:rPr lang="en-GB" dirty="0"/>
              <a:t>Rho-square:		Improvement in model fit (from Init to Final)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Account for number of parameters:</a:t>
            </a:r>
          </a:p>
          <a:p>
            <a:r>
              <a:rPr lang="en-GB" dirty="0"/>
              <a:t>Rho-square-bar</a:t>
            </a:r>
          </a:p>
          <a:p>
            <a:r>
              <a:rPr lang="en-GB" dirty="0"/>
              <a:t>AIC (Akaike Information Criterion)</a:t>
            </a:r>
          </a:p>
          <a:p>
            <a:r>
              <a:rPr lang="en-GB" dirty="0"/>
              <a:t>BIC (Bayesian Information Criterion)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3F20-F831-A87A-1968-31C81900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36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02D6-AFBB-A4A1-6653-C7D1CF4E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CDDE-8AD0-680F-DE42-B4C532BC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10" y="1931541"/>
            <a:ext cx="6635482" cy="3890853"/>
          </a:xfrm>
        </p:spPr>
        <p:txBody>
          <a:bodyPr/>
          <a:lstStyle/>
          <a:p>
            <a:r>
              <a:rPr lang="en-GB" dirty="0"/>
              <a:t>Parameter estimates (</a:t>
            </a:r>
            <a:r>
              <a:rPr lang="en-GB" dirty="0">
                <a:latin typeface="Symbol" panose="05050102010706020507" pitchFamily="18" charset="2"/>
              </a:rPr>
              <a:t>b</a:t>
            </a:r>
            <a:r>
              <a:rPr lang="en-GB" dirty="0"/>
              <a:t>) do not say much on their own</a:t>
            </a:r>
          </a:p>
          <a:p>
            <a:pPr lvl="1"/>
            <a:r>
              <a:rPr lang="en-GB" dirty="0"/>
              <a:t>Utils as a unit do not mean anything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Using a ratio of two parameter estimates</a:t>
            </a:r>
          </a:p>
          <a:p>
            <a:pPr lvl="1"/>
            <a:r>
              <a:rPr lang="en-GB" dirty="0"/>
              <a:t>Utils cancel out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8A68-D2A4-C627-537B-75AE55FF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7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D946C-6F40-F9D7-73B1-8315DEB04B9F}"/>
                  </a:ext>
                </a:extLst>
              </p:cNvPr>
              <p:cNvSpPr txBox="1"/>
              <p:nvPr/>
            </p:nvSpPr>
            <p:spPr>
              <a:xfrm>
                <a:off x="9009171" y="1931541"/>
                <a:ext cx="712567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𝑢𝑡𝑖𝑙𝑠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€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D946C-6F40-F9D7-73B1-8315DEB0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71" y="1931541"/>
                <a:ext cx="712567" cy="616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F83CE-F154-1BE4-B7E3-D7F5487D361E}"/>
                  </a:ext>
                </a:extLst>
              </p:cNvPr>
              <p:cNvSpPr txBox="1"/>
              <p:nvPr/>
            </p:nvSpPr>
            <p:spPr>
              <a:xfrm>
                <a:off x="8770620" y="3230361"/>
                <a:ext cx="963854" cy="1027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𝑢𝑡𝑖𝑙𝑠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h𝑜𝑢𝑟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𝑢𝑡𝑖𝑙𝑠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€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F83CE-F154-1BE4-B7E3-D7F5487D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620" y="3230361"/>
                <a:ext cx="963854" cy="1027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D3E9E-6B78-C8D7-5916-86E7B0A00C4C}"/>
              </a:ext>
            </a:extLst>
          </p:cNvPr>
          <p:cNvCxnSpPr>
            <a:cxnSpLocks/>
          </p:cNvCxnSpPr>
          <p:nvPr/>
        </p:nvCxnSpPr>
        <p:spPr>
          <a:xfrm flipH="1">
            <a:off x="9115425" y="3276600"/>
            <a:ext cx="500063" cy="18573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56863-9BF3-A2DC-4AE1-25DA27F60BF1}"/>
              </a:ext>
            </a:extLst>
          </p:cNvPr>
          <p:cNvCxnSpPr>
            <a:cxnSpLocks/>
          </p:cNvCxnSpPr>
          <p:nvPr/>
        </p:nvCxnSpPr>
        <p:spPr>
          <a:xfrm flipH="1">
            <a:off x="9115424" y="3796003"/>
            <a:ext cx="500063" cy="18573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0B0F9-17BB-EB21-4B31-BB5610EAB975}"/>
                  </a:ext>
                </a:extLst>
              </p:cNvPr>
              <p:cNvSpPr txBox="1"/>
              <p:nvPr/>
            </p:nvSpPr>
            <p:spPr>
              <a:xfrm>
                <a:off x="8181990" y="3457795"/>
                <a:ext cx="573811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0B0F9-17BB-EB21-4B31-BB5610EA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90" y="3457795"/>
                <a:ext cx="573811" cy="57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5A1677-395A-12AB-CFC9-A06303F102D6}"/>
                  </a:ext>
                </a:extLst>
              </p:cNvPr>
              <p:cNvSpPr txBox="1"/>
              <p:nvPr/>
            </p:nvSpPr>
            <p:spPr>
              <a:xfrm>
                <a:off x="9749293" y="3480238"/>
                <a:ext cx="963854" cy="527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€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5A1677-395A-12AB-CFC9-A06303F1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3" y="3480238"/>
                <a:ext cx="963854" cy="527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8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5C9075-7CC0-3E70-F9E3-6640051C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22BE9-02F9-E8C6-B942-48BFF757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Go to MS Teams and download the </a:t>
            </a:r>
            <a:r>
              <a:rPr lang="en-GB" dirty="0" err="1"/>
              <a:t>Jupyter</a:t>
            </a:r>
            <a:r>
              <a:rPr lang="en-GB" dirty="0"/>
              <a:t> notebook and dataset</a:t>
            </a:r>
          </a:p>
          <a:p>
            <a:endParaRPr lang="en-GB" dirty="0"/>
          </a:p>
          <a:p>
            <a:r>
              <a:rPr lang="en-GB" dirty="0"/>
              <a:t>Familiarise yourself with </a:t>
            </a:r>
            <a:r>
              <a:rPr lang="en-GB" dirty="0" err="1"/>
              <a:t>Biogeme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8514B-0221-7638-EC7C-6E35BC2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3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F317-24AC-9C5A-194D-F44E183B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2BE-6A86-9569-F916-9125EF8C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Try out different specifications of the utility function</a:t>
            </a:r>
          </a:p>
          <a:p>
            <a:pPr lvl="1"/>
            <a:r>
              <a:rPr lang="en-GB" dirty="0"/>
              <a:t>Interactions, logarithms, quadratic, exponential,…</a:t>
            </a:r>
          </a:p>
          <a:p>
            <a:endParaRPr lang="en-GB" dirty="0"/>
          </a:p>
          <a:p>
            <a:r>
              <a:rPr lang="en-GB" dirty="0"/>
              <a:t>Keep track of your BIC and report it to me</a:t>
            </a:r>
          </a:p>
          <a:p>
            <a:endParaRPr lang="en-GB" dirty="0"/>
          </a:p>
          <a:p>
            <a:r>
              <a:rPr lang="en-GB" b="1" dirty="0"/>
              <a:t>Winner: Lowest BIC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87D5-30C6-EEBF-E283-E5FCD0F4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685C-A731-4AF1-A109-80D789CF474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8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066f3c1-825a-4408-a73a-6649265d6323"/>
</p:tagLst>
</file>

<file path=ppt/theme/theme1.xml><?xml version="1.0" encoding="utf-8"?>
<a:theme xmlns:a="http://schemas.openxmlformats.org/drawingml/2006/main" name="PostDoc">
  <a:themeElements>
    <a:clrScheme name="DIT4TraM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00339A"/>
      </a:accent1>
      <a:accent2>
        <a:srgbClr val="404074"/>
      </a:accent2>
      <a:accent3>
        <a:srgbClr val="804D4D"/>
      </a:accent3>
      <a:accent4>
        <a:srgbClr val="BF5927"/>
      </a:accent4>
      <a:accent5>
        <a:srgbClr val="FF6600"/>
      </a:accent5>
      <a:accent6>
        <a:srgbClr val="002673"/>
      </a:accent6>
      <a:hlink>
        <a:srgbClr val="709FFF"/>
      </a:hlink>
      <a:folHlink>
        <a:srgbClr val="A9A9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Doc" id="{8797E89D-0BE9-4108-ABC7-4CC9382642C5}" vid="{36452DA5-5FC3-4824-A4A5-AAF8785A6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DA37ED626374EAC0C1191CC4730E1" ma:contentTypeVersion="11" ma:contentTypeDescription="Create a new document." ma:contentTypeScope="" ma:versionID="d58bab1b4a1e2acb6e1ed6879a0c9257">
  <xsd:schema xmlns:xsd="http://www.w3.org/2001/XMLSchema" xmlns:xs="http://www.w3.org/2001/XMLSchema" xmlns:p="http://schemas.microsoft.com/office/2006/metadata/properties" xmlns:ns2="e77c3dc3-8007-4a61-9bef-c8e02cd2034e" xmlns:ns3="1e81b566-a0cc-4342-8cef-016dad9596ac" targetNamespace="http://schemas.microsoft.com/office/2006/metadata/properties" ma:root="true" ma:fieldsID="b9af21ccc761880a385f7a81f0ed12c0" ns2:_="" ns3:_="">
    <xsd:import namespace="e77c3dc3-8007-4a61-9bef-c8e02cd2034e"/>
    <xsd:import namespace="1e81b566-a0cc-4342-8cef-016dad9596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c3dc3-8007-4a61-9bef-c8e02cd20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81b566-a0cc-4342-8cef-016dad9596a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8a04d07-9d7f-4e56-bb56-6ab60ed8cf69}" ma:internalName="TaxCatchAll" ma:showField="CatchAllData" ma:web="1e81b566-a0cc-4342-8cef-016dad9596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7c3dc3-8007-4a61-9bef-c8e02cd2034e">
      <Terms xmlns="http://schemas.microsoft.com/office/infopath/2007/PartnerControls"/>
    </lcf76f155ced4ddcb4097134ff3c332f>
    <TaxCatchAll xmlns="1e81b566-a0cc-4342-8cef-016dad9596ac" xsi:nil="true"/>
  </documentManagement>
</p:properties>
</file>

<file path=customXml/itemProps1.xml><?xml version="1.0" encoding="utf-8"?>
<ds:datastoreItem xmlns:ds="http://schemas.openxmlformats.org/officeDocument/2006/customXml" ds:itemID="{42591D65-2821-4883-83A0-435E2EE9F1AC}"/>
</file>

<file path=customXml/itemProps2.xml><?xml version="1.0" encoding="utf-8"?>
<ds:datastoreItem xmlns:ds="http://schemas.openxmlformats.org/officeDocument/2006/customXml" ds:itemID="{CAF8D168-6CE7-475D-8271-D21060A88F7A}"/>
</file>

<file path=customXml/itemProps3.xml><?xml version="1.0" encoding="utf-8"?>
<ds:datastoreItem xmlns:ds="http://schemas.openxmlformats.org/officeDocument/2006/customXml" ds:itemID="{8BA2CB3A-327D-46E5-A09D-8FAFDB6A1FEA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1672</TotalTime>
  <Words>258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Segoe UI</vt:lpstr>
      <vt:lpstr>Segoe UI Emoji</vt:lpstr>
      <vt:lpstr>Segoe UI Light</vt:lpstr>
      <vt:lpstr>Symbol</vt:lpstr>
      <vt:lpstr>Wingdings</vt:lpstr>
      <vt:lpstr>PostDoc</vt:lpstr>
      <vt:lpstr>PowerPoint Presentation</vt:lpstr>
      <vt:lpstr>Tradeable Mobility Credits</vt:lpstr>
      <vt:lpstr>Travel behaviour &amp; Choice modelling</vt:lpstr>
      <vt:lpstr>Parameter estimation</vt:lpstr>
      <vt:lpstr>Utility function specification</vt:lpstr>
      <vt:lpstr>Model output &amp; statistics</vt:lpstr>
      <vt:lpstr>Trade-off</vt:lpstr>
      <vt:lpstr>Practical</vt:lpstr>
      <vt:lpstr>Mini-contest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Nejc GERŽINIČ</dc:creator>
  <cp:lastModifiedBy>Nejc GERŽINIČ</cp:lastModifiedBy>
  <cp:revision>146</cp:revision>
  <dcterms:created xsi:type="dcterms:W3CDTF">2023-12-11T07:58:20Z</dcterms:created>
  <dcterms:modified xsi:type="dcterms:W3CDTF">2024-07-03T10:56:46Z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0x010100883DA37ED626374EAC0C1191CC4730E1</vt:lpwstr>
  </property>
</Properties>
</file>