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chien_chih_huang_intel_com/Documents/Desktop/PD_HTC_ca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R_5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Case1_ShiftUC!$W$113:$W$141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</c:numCache>
            </c:numRef>
          </c:xVal>
          <c:yVal>
            <c:numRef>
              <c:f>Case1_ShiftUC!$AD$113:$AD$141</c:f>
              <c:numCache>
                <c:formatCode>General</c:formatCode>
                <c:ptCount val="29"/>
                <c:pt idx="0">
                  <c:v>263.99997118499999</c:v>
                </c:pt>
                <c:pt idx="1">
                  <c:v>602.00003685399997</c:v>
                </c:pt>
                <c:pt idx="2">
                  <c:v>737.99996348000002</c:v>
                </c:pt>
                <c:pt idx="3">
                  <c:v>839.99997725599997</c:v>
                </c:pt>
                <c:pt idx="4">
                  <c:v>918.00003508500004</c:v>
                </c:pt>
                <c:pt idx="5">
                  <c:v>980.00004825500002</c:v>
                </c:pt>
                <c:pt idx="6">
                  <c:v>1030.0000469300001</c:v>
                </c:pt>
                <c:pt idx="7">
                  <c:v>1069.9998736130001</c:v>
                </c:pt>
                <c:pt idx="8">
                  <c:v>1102.000097457</c:v>
                </c:pt>
                <c:pt idx="9">
                  <c:v>1134.000039324</c:v>
                </c:pt>
                <c:pt idx="10">
                  <c:v>1158.000024448</c:v>
                </c:pt>
                <c:pt idx="11">
                  <c:v>1177.9998483750001</c:v>
                </c:pt>
                <c:pt idx="12">
                  <c:v>1199.9999336799999</c:v>
                </c:pt>
                <c:pt idx="13">
                  <c:v>1216.00008602</c:v>
                </c:pt>
                <c:pt idx="14">
                  <c:v>1232.0000101199998</c:v>
                </c:pt>
                <c:pt idx="15">
                  <c:v>1246.0000722079999</c:v>
                </c:pt>
                <c:pt idx="16">
                  <c:v>1258.000013848</c:v>
                </c:pt>
                <c:pt idx="17">
                  <c:v>1267.9998838399999</c:v>
                </c:pt>
                <c:pt idx="18">
                  <c:v>1277.999951085</c:v>
                </c:pt>
                <c:pt idx="19">
                  <c:v>1286.0000078640001</c:v>
                </c:pt>
                <c:pt idx="20">
                  <c:v>1289.999987916</c:v>
                </c:pt>
                <c:pt idx="21">
                  <c:v>1297.9998751399999</c:v>
                </c:pt>
                <c:pt idx="22">
                  <c:v>1301.99986184</c:v>
                </c:pt>
                <c:pt idx="23">
                  <c:v>1306.0000327199998</c:v>
                </c:pt>
                <c:pt idx="24">
                  <c:v>1310.0001421080001</c:v>
                </c:pt>
                <c:pt idx="25">
                  <c:v>1312.0001541480001</c:v>
                </c:pt>
                <c:pt idx="26">
                  <c:v>1313.9999293500002</c:v>
                </c:pt>
                <c:pt idx="27">
                  <c:v>1313.99983092</c:v>
                </c:pt>
                <c:pt idx="28">
                  <c:v>1315.999973232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96-4D4F-988B-5F01C4027C3E}"/>
            </c:ext>
          </c:extLst>
        </c:ser>
        <c:ser>
          <c:idx val="1"/>
          <c:order val="1"/>
          <c:tx>
            <c:v>L_5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Case1_ShiftUC!$P$113:$P$131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xVal>
          <c:yVal>
            <c:numRef>
              <c:f>Case1_ShiftUC!$S$113:$S$131</c:f>
              <c:numCache>
                <c:formatCode>General</c:formatCode>
                <c:ptCount val="19"/>
                <c:pt idx="0">
                  <c:v>260.00001048000001</c:v>
                </c:pt>
                <c:pt idx="1">
                  <c:v>594.00003452200008</c:v>
                </c:pt>
                <c:pt idx="2">
                  <c:v>726.00000923200002</c:v>
                </c:pt>
                <c:pt idx="3">
                  <c:v>823.99993411999992</c:v>
                </c:pt>
                <c:pt idx="4">
                  <c:v>897.99996860400006</c:v>
                </c:pt>
                <c:pt idx="5">
                  <c:v>956.00004200199999</c:v>
                </c:pt>
                <c:pt idx="6">
                  <c:v>1000.000004568</c:v>
                </c:pt>
                <c:pt idx="7">
                  <c:v>1038.0000261280002</c:v>
                </c:pt>
                <c:pt idx="8">
                  <c:v>1068.000097073</c:v>
                </c:pt>
                <c:pt idx="9">
                  <c:v>1091.9999047240001</c:v>
                </c:pt>
                <c:pt idx="10">
                  <c:v>1112.0000944800001</c:v>
                </c:pt>
                <c:pt idx="11">
                  <c:v>1127.99990553</c:v>
                </c:pt>
                <c:pt idx="12">
                  <c:v>1141.9998891000002</c:v>
                </c:pt>
                <c:pt idx="13">
                  <c:v>1153.9998399399999</c:v>
                </c:pt>
                <c:pt idx="14">
                  <c:v>1164.0001586399999</c:v>
                </c:pt>
                <c:pt idx="15">
                  <c:v>1171.9999383019999</c:v>
                </c:pt>
                <c:pt idx="16">
                  <c:v>1177.99995298</c:v>
                </c:pt>
                <c:pt idx="17">
                  <c:v>1180.0000999039999</c:v>
                </c:pt>
                <c:pt idx="18">
                  <c:v>1183.9998966180001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96-4D4F-988B-5F01C4027C3E}"/>
            </c:ext>
          </c:extLst>
        </c:ser>
        <c:ser>
          <c:idx val="2"/>
          <c:order val="2"/>
          <c:tx>
            <c:v>R_10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Case1_ShiftUC!$W$273:$W$306</c:f>
              <c:numCache>
                <c:formatCode>General</c:formatCode>
                <c:ptCount val="3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</c:numCache>
            </c:numRef>
          </c:xVal>
          <c:yVal>
            <c:numRef>
              <c:f>Case1_ShiftUC!$AD$273:$AD$306</c:f>
              <c:numCache>
                <c:formatCode>General</c:formatCode>
                <c:ptCount val="34"/>
                <c:pt idx="0">
                  <c:v>268.00000120499999</c:v>
                </c:pt>
                <c:pt idx="1">
                  <c:v>608.00003860300001</c:v>
                </c:pt>
                <c:pt idx="2">
                  <c:v>745.99999270399996</c:v>
                </c:pt>
                <c:pt idx="3">
                  <c:v>852.00000960800003</c:v>
                </c:pt>
                <c:pt idx="4">
                  <c:v>932.0000125439999</c:v>
                </c:pt>
                <c:pt idx="5">
                  <c:v>995.99988676300006</c:v>
                </c:pt>
                <c:pt idx="6">
                  <c:v>1045.9998759920002</c:v>
                </c:pt>
                <c:pt idx="7">
                  <c:v>1088.000082411</c:v>
                </c:pt>
                <c:pt idx="8">
                  <c:v>1128.000131755</c:v>
                </c:pt>
                <c:pt idx="9">
                  <c:v>1158.0000306460001</c:v>
                </c:pt>
                <c:pt idx="10">
                  <c:v>1183.999998304</c:v>
                </c:pt>
                <c:pt idx="11">
                  <c:v>1208.0000047649999</c:v>
                </c:pt>
                <c:pt idx="12">
                  <c:v>1229.9998668600001</c:v>
                </c:pt>
                <c:pt idx="13">
                  <c:v>1249.9998555</c:v>
                </c:pt>
                <c:pt idx="14">
                  <c:v>1268.0000115199998</c:v>
                </c:pt>
                <c:pt idx="15">
                  <c:v>1282.0000998840001</c:v>
                </c:pt>
                <c:pt idx="16">
                  <c:v>1296.000069208</c:v>
                </c:pt>
                <c:pt idx="17">
                  <c:v>1310.0001716480001</c:v>
                </c:pt>
                <c:pt idx="18">
                  <c:v>1319.9999289839998</c:v>
                </c:pt>
                <c:pt idx="19">
                  <c:v>1329.99986184</c:v>
                </c:pt>
                <c:pt idx="20">
                  <c:v>1339.9999208069999</c:v>
                </c:pt>
                <c:pt idx="21">
                  <c:v>1347.9999991910001</c:v>
                </c:pt>
                <c:pt idx="22">
                  <c:v>1354.0000674559999</c:v>
                </c:pt>
                <c:pt idx="23">
                  <c:v>1360.00017576</c:v>
                </c:pt>
                <c:pt idx="24">
                  <c:v>1365.9999260040001</c:v>
                </c:pt>
                <c:pt idx="25">
                  <c:v>1372.0001286719998</c:v>
                </c:pt>
                <c:pt idx="26">
                  <c:v>1375.9998476940002</c:v>
                </c:pt>
                <c:pt idx="27">
                  <c:v>1379.999872055</c:v>
                </c:pt>
                <c:pt idx="28">
                  <c:v>1381.999989168</c:v>
                </c:pt>
                <c:pt idx="29">
                  <c:v>1383.999923784</c:v>
                </c:pt>
                <c:pt idx="30">
                  <c:v>1386.0000356579999</c:v>
                </c:pt>
                <c:pt idx="31">
                  <c:v>1387.999999056</c:v>
                </c:pt>
                <c:pt idx="32">
                  <c:v>1388.0000415900001</c:v>
                </c:pt>
                <c:pt idx="33">
                  <c:v>1387.9997974309999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96-4D4F-988B-5F01C4027C3E}"/>
            </c:ext>
          </c:extLst>
        </c:ser>
        <c:ser>
          <c:idx val="3"/>
          <c:order val="3"/>
          <c:tx>
            <c:v>L_10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Case1_ShiftUC!$P$273:$P$286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xVal>
          <c:yVal>
            <c:numRef>
              <c:f>Case1_ShiftUC!$S$273:$S$286</c:f>
              <c:numCache>
                <c:formatCode>General</c:formatCode>
                <c:ptCount val="14"/>
                <c:pt idx="0">
                  <c:v>257.99999546999999</c:v>
                </c:pt>
                <c:pt idx="1">
                  <c:v>588.00003277300004</c:v>
                </c:pt>
                <c:pt idx="2">
                  <c:v>716.00001749600005</c:v>
                </c:pt>
                <c:pt idx="3">
                  <c:v>813.99990716000002</c:v>
                </c:pt>
                <c:pt idx="4">
                  <c:v>881.99996147100001</c:v>
                </c:pt>
                <c:pt idx="5">
                  <c:v>933.99989131699999</c:v>
                </c:pt>
                <c:pt idx="6">
                  <c:v>976.00012902200012</c:v>
                </c:pt>
                <c:pt idx="7">
                  <c:v>1008.0000478100001</c:v>
                </c:pt>
                <c:pt idx="8">
                  <c:v>1034.000096689</c:v>
                </c:pt>
                <c:pt idx="9">
                  <c:v>1052.000019045</c:v>
                </c:pt>
                <c:pt idx="10">
                  <c:v>1065.999855408</c:v>
                </c:pt>
                <c:pt idx="11">
                  <c:v>1077.9999626849999</c:v>
                </c:pt>
                <c:pt idx="12">
                  <c:v>1083.9998445200001</c:v>
                </c:pt>
                <c:pt idx="13">
                  <c:v>1087.9999542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C96-4D4F-988B-5F01C4027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013599"/>
        <c:axId val="815167471"/>
      </c:scatterChart>
      <c:valAx>
        <c:axId val="929013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167471"/>
        <c:crosses val="autoZero"/>
        <c:crossBetween val="midCat"/>
      </c:valAx>
      <c:valAx>
        <c:axId val="81516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013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0.09752</cdr:x>
      <cdr:y>0.2192</cdr:y>
    </cdr:from>
    <cdr:to>
      <cdr:x>0.84655</cdr:x>
      <cdr:y>0.46673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0B7926A-FC39-77DA-DEC6-060A6CE2904E}"/>
            </a:ext>
          </a:extLst>
        </cdr:cNvPr>
        <cdr:cNvCxnSpPr/>
      </cdr:nvCxnSpPr>
      <cdr:spPr>
        <a:xfrm xmlns:a="http://schemas.openxmlformats.org/drawingml/2006/main" flipV="1">
          <a:off x="943520" y="1255124"/>
          <a:ext cx="7246620" cy="141732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 cap="flat">
          <a:solidFill>
            <a:srgbClr val="000000"/>
          </a:solidFill>
          <a:prstDash val="solid"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DEF7-06EF-DB83-6033-CA4BF690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4E848-4D1D-2A48-B0EB-A507C772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A351-8C13-AD35-0616-C57109BA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DD20-879D-3AE6-5961-87264D16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C022-E4D3-A105-6D5E-D824217D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862A-58BA-3F37-8867-341C1384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F52FB-31A3-9ABB-A2CA-BB8A4D5B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756A4-3C43-97F1-64FD-5F9090B9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055A-B85F-DBD4-DD1F-A15A7995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4F07-8458-E76B-2C2D-D34BB5E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D459-3FA1-CA93-BBE1-FF8BD7D85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3999-D07F-8FD4-D514-B6804851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32D1-B7B3-A6BD-1C84-B9133EC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0F1A-0618-F8B0-0D8C-18135E79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1FEB-E627-EEA5-2A21-6C32AE1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7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EA08-67BF-2FE8-46F0-03A01F3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1129-2BAF-0FA3-EB6F-8836459F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4FC7-8270-B8E6-BC0B-03AF8818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CAF5-FF10-E029-588D-0C218624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064C-1276-656D-7378-E5D63870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492-FA88-20F4-3535-C82520D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ECCEC-944F-3DB4-7BC7-92A98B19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D83F-FD05-C419-BD1A-E33AA621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4C32-72CF-5A11-E55B-7E843D5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14E2-54D7-4F99-3C02-2B66A85E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0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C737-2D6D-3E9E-66FA-7F2119A5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8B6-8F85-145D-144C-74CC39428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C3B33-502B-02CF-7BD7-A1C8ED36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D9BD1-30BA-C51C-2018-E36B79DB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B6E88-01D4-1A26-CEA4-8FCDF860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43954-5223-4C57-B832-CC00FAD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5921-814A-6F58-FEC2-4B582E9B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3FAE-7284-2FD7-BCE8-BF3F75F42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12C3-D71A-6451-AE28-258752A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1FDBB-3A80-35ED-63F5-65EC10D7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AFA64-8E2F-7EF9-334B-EE289A107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5DFCA-7CCB-8F40-0D8F-85E3C7E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87789-15BE-058C-385B-60B48D52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4956B-2C80-1C4C-87C2-848ECFDA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36D0-470A-A0B5-55BD-4B9B60E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EFF7E-2004-FD63-5083-F908A73A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88CC-27F3-B6C0-AA66-F8CF8C46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FFAD6-66AE-8C41-C6A2-98F2334B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E2C11-6EB2-C6AC-4F8A-5DA956BF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1AC9-8223-5C80-603B-7C206621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A983-FCE0-0A4A-0509-868B220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C8E6-B770-CB72-85C6-D04B2C84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5CE6-931E-30FF-74F1-EDC48CD6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B042-88C8-6EE9-E003-DA94EC1C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38954-BA75-C5D6-246E-A4460FCA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A8F1-CC53-9987-34CD-5AB336AF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815E-0D3C-99B4-CE02-2C680DC8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FE2-F676-9F7F-6D64-79AFB522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8522-3159-B808-5AF4-0D61721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DB833-A8FF-F828-5C8A-AB231AFF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8319-4F70-8877-CE31-1D03EC3B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227D-79E8-DBD3-24A8-3AA2D6ED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8AC3-2489-7A9C-6D2A-2338E214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E0A5B-FC18-D41F-83B7-FF3CB074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6C0D-0980-5061-5F56-9B3AD0B9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D05C-8BCA-88E9-9FCA-8CB1DF91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C1933-4199-4FCC-A994-0E46E179498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7429-0E48-8D4A-2A50-B51D60DF5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36ED-2021-CC00-B8D2-0300198B6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996D8-AFE7-45D3-98DA-5FBA607FC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11CFA-64AD-2EB5-D072-BFE05ED9E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476852"/>
              </p:ext>
            </p:extLst>
          </p:nvPr>
        </p:nvGraphicFramePr>
        <p:xfrm>
          <a:off x="1258660" y="566056"/>
          <a:ext cx="9674680" cy="572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33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FE6952-5A26-DE88-2D16-1BDB112C00C6}"/>
              </a:ext>
            </a:extLst>
          </p:cNvPr>
          <p:cNvGrpSpPr/>
          <p:nvPr/>
        </p:nvGrpSpPr>
        <p:grpSpPr>
          <a:xfrm>
            <a:off x="281219" y="1132146"/>
            <a:ext cx="2676456" cy="500584"/>
            <a:chOff x="3557483" y="1468380"/>
            <a:chExt cx="2676456" cy="50058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13BDE6-E007-CA47-9F30-5FE01F04AB1A}"/>
                </a:ext>
              </a:extLst>
            </p:cNvPr>
            <p:cNvSpPr/>
            <p:nvPr/>
          </p:nvSpPr>
          <p:spPr>
            <a:xfrm>
              <a:off x="3557483" y="1468380"/>
              <a:ext cx="2676456" cy="50058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84F8E8-C5AE-1441-503B-82420C36A78F}"/>
                </a:ext>
              </a:extLst>
            </p:cNvPr>
            <p:cNvSpPr txBox="1"/>
            <p:nvPr/>
          </p:nvSpPr>
          <p:spPr>
            <a:xfrm>
              <a:off x="3661399" y="1564784"/>
              <a:ext cx="2468625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Test Cases Generator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8BAE8D-6A66-42FA-6BCE-FD274DFB0C93}"/>
              </a:ext>
            </a:extLst>
          </p:cNvPr>
          <p:cNvSpPr txBox="1"/>
          <p:nvPr/>
        </p:nvSpPr>
        <p:spPr>
          <a:xfrm>
            <a:off x="297255" y="1739324"/>
            <a:ext cx="4983737" cy="1231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Fix param.:</a:t>
            </a:r>
            <a:endParaRPr lang="en-US" sz="2000" dirty="0">
              <a:solidFill>
                <a:srgbClr val="002060"/>
              </a:solidFill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designArea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, resolution, BCs,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ambT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2060"/>
                </a:solidFill>
                <a:sym typeface="Helvetica Neue"/>
              </a:rPr>
              <a:t>Variables: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2060"/>
                </a:solidFill>
                <a:sym typeface="Helvetica Neue"/>
              </a:rPr>
              <a:t>#Unit_Source, Power range, Location range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830E-2D25-A665-B789-0B8ED02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4" r="3451"/>
          <a:stretch/>
        </p:blipFill>
        <p:spPr>
          <a:xfrm>
            <a:off x="5411947" y="1510646"/>
            <a:ext cx="4758885" cy="1514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7AABA-FE09-EB34-68A6-CE494991BCD7}"/>
              </a:ext>
            </a:extLst>
          </p:cNvPr>
          <p:cNvSpPr txBox="1"/>
          <p:nvPr/>
        </p:nvSpPr>
        <p:spPr>
          <a:xfrm>
            <a:off x="7342787" y="2232951"/>
            <a:ext cx="213520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## Each UC is in this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B0DC8-CD2E-80F1-2124-361E62D8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3" y="3502664"/>
            <a:ext cx="2304000" cy="2852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D0766-AA03-9C07-9571-222622F2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23" y="4254332"/>
            <a:ext cx="2304000" cy="2101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B8F9F-B976-5377-58E9-EC5CA28F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813" y="4254332"/>
            <a:ext cx="2304000" cy="2100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C8919-E2BB-54B3-FE73-84DE30BAB96D}"/>
              </a:ext>
            </a:extLst>
          </p:cNvPr>
          <p:cNvSpPr txBox="1"/>
          <p:nvPr/>
        </p:nvSpPr>
        <p:spPr>
          <a:xfrm>
            <a:off x="336433" y="3122744"/>
            <a:ext cx="314348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What power map looks like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124F6F-2403-3EE9-FAD9-DF92C51A2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157" y="4254332"/>
            <a:ext cx="2304000" cy="20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9F1F3-0238-839B-950B-34FA80A2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2002510"/>
            <a:ext cx="11597640" cy="3488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9F983-119A-B390-17F8-8E09541C5FB8}"/>
              </a:ext>
            </a:extLst>
          </p:cNvPr>
          <p:cNvSpPr txBox="1"/>
          <p:nvPr/>
        </p:nvSpPr>
        <p:spPr>
          <a:xfrm>
            <a:off x="1614633" y="1212618"/>
            <a:ext cx="8903078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10 power sources in 99x99 design area (Sources are located at center region)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HTC = [10000, 100, 0], ambient Temp.: 25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0159-00CB-B0EC-4624-7C4B7EF84B0F}"/>
              </a:ext>
            </a:extLst>
          </p:cNvPr>
          <p:cNvSpPr txBox="1"/>
          <p:nvPr/>
        </p:nvSpPr>
        <p:spPr>
          <a:xfrm>
            <a:off x="4727676" y="5617202"/>
            <a:ext cx="230992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Error: (UPTR-ET)/ET in %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2"/>
                </a:solidFill>
                <a:sym typeface="Helvetica Neue"/>
              </a:rPr>
              <a:t>Point-to-point check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Max error &lt; 0.5 %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763CE-7A29-74CE-F298-BCED557F59ED}"/>
              </a:ext>
            </a:extLst>
          </p:cNvPr>
          <p:cNvSpPr txBox="1"/>
          <p:nvPr/>
        </p:nvSpPr>
        <p:spPr>
          <a:xfrm>
            <a:off x="536676" y="5617202"/>
            <a:ext cx="2731517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Thermal profile estimated by 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UPTR formula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B2BB9-A365-55A6-A56F-B1FF57D5C70A}"/>
              </a:ext>
            </a:extLst>
          </p:cNvPr>
          <p:cNvSpPr txBox="1"/>
          <p:nvPr/>
        </p:nvSpPr>
        <p:spPr>
          <a:xfrm>
            <a:off x="8263356" y="5566056"/>
            <a:ext cx="2723502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Thermal profile simulated by </a:t>
            </a:r>
            <a:b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RHSC-ET</a:t>
            </a:r>
          </a:p>
        </p:txBody>
      </p:sp>
    </p:spTree>
    <p:extLst>
      <p:ext uri="{BB962C8B-B14F-4D97-AF65-F5344CB8AC3E}">
        <p14:creationId xmlns:p14="http://schemas.microsoft.com/office/powerpoint/2010/main" val="30178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66103-5FE5-31C4-E703-DF4E708D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840"/>
            <a:ext cx="9813126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21094-0247-FCA3-98DF-35A26F1F0D69}"/>
              </a:ext>
            </a:extLst>
          </p:cNvPr>
          <p:cNvSpPr txBox="1"/>
          <p:nvPr/>
        </p:nvSpPr>
        <p:spPr>
          <a:xfrm>
            <a:off x="2997936" y="770729"/>
            <a:ext cx="143468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Max error &lt; 0.6 %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AC404-61A1-BAF2-01EA-91B3F496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0040"/>
            <a:ext cx="9892661" cy="28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B394E-D53B-8BB7-AE65-E467AD0651E2}"/>
              </a:ext>
            </a:extLst>
          </p:cNvPr>
          <p:cNvSpPr txBox="1"/>
          <p:nvPr/>
        </p:nvSpPr>
        <p:spPr>
          <a:xfrm>
            <a:off x="3127476" y="3803129"/>
            <a:ext cx="143468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Max error &lt; 0.5 %</a:t>
            </a:r>
          </a:p>
        </p:txBody>
      </p:sp>
    </p:spTree>
    <p:extLst>
      <p:ext uri="{BB962C8B-B14F-4D97-AF65-F5344CB8AC3E}">
        <p14:creationId xmlns:p14="http://schemas.microsoft.com/office/powerpoint/2010/main" val="88365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9EAEB9-ABC6-9871-20FE-4EA2C132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1" y="3803129"/>
            <a:ext cx="9821966" cy="28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9BBAD9-D520-D8E5-D657-1EFCF4D4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1" y="786118"/>
            <a:ext cx="9808615" cy="28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C5FC7-506B-96A1-CC1D-34F2362379FC}"/>
              </a:ext>
            </a:extLst>
          </p:cNvPr>
          <p:cNvSpPr txBox="1"/>
          <p:nvPr/>
        </p:nvSpPr>
        <p:spPr>
          <a:xfrm>
            <a:off x="3142716" y="770729"/>
            <a:ext cx="143468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Max error &lt; 0.5 %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9A215-1C31-535F-F03E-613FC5F50F2F}"/>
              </a:ext>
            </a:extLst>
          </p:cNvPr>
          <p:cNvSpPr txBox="1"/>
          <p:nvPr/>
        </p:nvSpPr>
        <p:spPr>
          <a:xfrm>
            <a:off x="3241776" y="3787889"/>
            <a:ext cx="143468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Max error &lt; 0.5 %</a:t>
            </a:r>
          </a:p>
        </p:txBody>
      </p:sp>
    </p:spTree>
    <p:extLst>
      <p:ext uri="{BB962C8B-B14F-4D97-AF65-F5344CB8AC3E}">
        <p14:creationId xmlns:p14="http://schemas.microsoft.com/office/powerpoint/2010/main" val="17820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Neue</vt:lpstr>
      <vt:lpstr>Helvetica Neue Medium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Huang, Chien Chih</dc:creator>
  <cp:lastModifiedBy>Huang, Chien Chih</cp:lastModifiedBy>
  <cp:revision>1</cp:revision>
  <dcterms:created xsi:type="dcterms:W3CDTF">2025-07-21T15:40:27Z</dcterms:created>
  <dcterms:modified xsi:type="dcterms:W3CDTF">2025-07-21T15:44:16Z</dcterms:modified>
</cp:coreProperties>
</file>