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7E3"/>
    <a:srgbClr val="AC0000"/>
    <a:srgbClr val="135675"/>
    <a:srgbClr val="FFFFFF"/>
    <a:srgbClr val="96969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931" autoAdjust="0"/>
  </p:normalViewPr>
  <p:slideViewPr>
    <p:cSldViewPr snapToGrid="0">
      <p:cViewPr varScale="1">
        <p:scale>
          <a:sx n="61" d="100"/>
          <a:sy n="61" d="100"/>
        </p:scale>
        <p:origin x="426" y="4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5600" cy="75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5011B0-679D-4356-82AB-1E3E9039AE3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679AD0-1571-472E-BDC7-3375C0C1F91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TW" sz="1600" dirty="0">
              <a:latin typeface="華康中特圓體" panose="020F0809000000000000" pitchFamily="49" charset="-120"/>
              <a:ea typeface="華康中特圓體" panose="020F0809000000000000" pitchFamily="49" charset="-120"/>
            </a:rPr>
            <a:t>分解（</a:t>
          </a:r>
          <a:r>
            <a:rPr lang="en-US" sz="1600" dirty="0">
              <a:latin typeface="華康中特圓體" panose="020F0809000000000000" pitchFamily="49" charset="-120"/>
              <a:ea typeface="華康中特圓體" panose="020F0809000000000000" pitchFamily="49" charset="-120"/>
            </a:rPr>
            <a:t>Divide</a:t>
          </a:r>
          <a:r>
            <a:rPr lang="zh-TW" sz="1600" dirty="0">
              <a:latin typeface="華康中特圓體" panose="020F0809000000000000" pitchFamily="49" charset="-120"/>
              <a:ea typeface="華康中特圓體" panose="020F0809000000000000" pitchFamily="49" charset="-120"/>
            </a:rPr>
            <a:t>）：將原問題劃分為若干個較小的子問題。這些子問題應與原問題結構相同或類似。</a:t>
          </a:r>
          <a:endParaRPr lang="en-US" sz="1600" dirty="0">
            <a:latin typeface="華康中特圓體" panose="020F0809000000000000" pitchFamily="49" charset="-120"/>
            <a:ea typeface="華康中特圓體" panose="020F0809000000000000" pitchFamily="49" charset="-120"/>
          </a:endParaRPr>
        </a:p>
      </dgm:t>
    </dgm:pt>
    <dgm:pt modelId="{67311C54-E4DF-46DE-B60D-42EBAD8A2A72}" type="parTrans" cxnId="{ADCBAE39-CF92-4A11-B668-A0C1A84A4D1D}">
      <dgm:prSet/>
      <dgm:spPr/>
      <dgm:t>
        <a:bodyPr/>
        <a:lstStyle/>
        <a:p>
          <a:endParaRPr lang="en-US" sz="2400">
            <a:latin typeface="華康中特圓體" panose="020F0809000000000000" pitchFamily="49" charset="-120"/>
            <a:ea typeface="華康中特圓體" panose="020F0809000000000000" pitchFamily="49" charset="-120"/>
          </a:endParaRPr>
        </a:p>
      </dgm:t>
    </dgm:pt>
    <dgm:pt modelId="{B65DF0BB-73AD-4C3C-8B89-57CE5B80938F}" type="sibTrans" cxnId="{ADCBAE39-CF92-4A11-B668-A0C1A84A4D1D}">
      <dgm:prSet/>
      <dgm:spPr/>
      <dgm:t>
        <a:bodyPr/>
        <a:lstStyle/>
        <a:p>
          <a:endParaRPr lang="en-US" sz="2400">
            <a:latin typeface="華康中特圓體" panose="020F0809000000000000" pitchFamily="49" charset="-120"/>
            <a:ea typeface="華康中特圓體" panose="020F0809000000000000" pitchFamily="49" charset="-120"/>
          </a:endParaRPr>
        </a:p>
      </dgm:t>
    </dgm:pt>
    <dgm:pt modelId="{A37AA2F2-1174-4D15-BDF5-DA1D9F0079C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TW" sz="1600" dirty="0">
              <a:latin typeface="華康中特圓體" panose="020F0809000000000000" pitchFamily="49" charset="-120"/>
              <a:ea typeface="華康中特圓體" panose="020F0809000000000000" pitchFamily="49" charset="-120"/>
            </a:rPr>
            <a:t>解決（</a:t>
          </a:r>
          <a:r>
            <a:rPr lang="en-US" sz="1600" dirty="0">
              <a:latin typeface="華康中特圓體" panose="020F0809000000000000" pitchFamily="49" charset="-120"/>
              <a:ea typeface="華康中特圓體" panose="020F0809000000000000" pitchFamily="49" charset="-120"/>
            </a:rPr>
            <a:t>Conquer</a:t>
          </a:r>
          <a:r>
            <a:rPr lang="zh-TW" sz="1600" dirty="0">
              <a:latin typeface="華康中特圓體" panose="020F0809000000000000" pitchFamily="49" charset="-120"/>
              <a:ea typeface="華康中特圓體" panose="020F0809000000000000" pitchFamily="49" charset="-120"/>
            </a:rPr>
            <a:t>）：當子問題足夠小時，直接解決。否則，遞迴地使用分治法解決每個子問題。</a:t>
          </a:r>
          <a:endParaRPr lang="en-US" sz="1600" dirty="0">
            <a:latin typeface="華康中特圓體" panose="020F0809000000000000" pitchFamily="49" charset="-120"/>
            <a:ea typeface="華康中特圓體" panose="020F0809000000000000" pitchFamily="49" charset="-120"/>
          </a:endParaRPr>
        </a:p>
      </dgm:t>
    </dgm:pt>
    <dgm:pt modelId="{90DA1EE5-A372-4B70-807A-B87721535721}" type="parTrans" cxnId="{3272FA3C-031C-4E0C-9799-99397E528993}">
      <dgm:prSet/>
      <dgm:spPr/>
      <dgm:t>
        <a:bodyPr/>
        <a:lstStyle/>
        <a:p>
          <a:endParaRPr lang="en-US" sz="2400">
            <a:latin typeface="華康中特圓體" panose="020F0809000000000000" pitchFamily="49" charset="-120"/>
            <a:ea typeface="華康中特圓體" panose="020F0809000000000000" pitchFamily="49" charset="-120"/>
          </a:endParaRPr>
        </a:p>
      </dgm:t>
    </dgm:pt>
    <dgm:pt modelId="{884E408E-94AB-487D-BAD5-71C3EE5455EC}" type="sibTrans" cxnId="{3272FA3C-031C-4E0C-9799-99397E528993}">
      <dgm:prSet/>
      <dgm:spPr/>
      <dgm:t>
        <a:bodyPr/>
        <a:lstStyle/>
        <a:p>
          <a:endParaRPr lang="en-US" sz="2400">
            <a:latin typeface="華康中特圓體" panose="020F0809000000000000" pitchFamily="49" charset="-120"/>
            <a:ea typeface="華康中特圓體" panose="020F0809000000000000" pitchFamily="49" charset="-120"/>
          </a:endParaRPr>
        </a:p>
      </dgm:t>
    </dgm:pt>
    <dgm:pt modelId="{EB93236A-49EB-4AAA-98E5-FCB4599CEC2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TW" sz="1600" dirty="0">
              <a:latin typeface="華康中特圓體" panose="020F0809000000000000" pitchFamily="49" charset="-120"/>
              <a:ea typeface="華康中特圓體" panose="020F0809000000000000" pitchFamily="49" charset="-120"/>
            </a:rPr>
            <a:t>合併（</a:t>
          </a:r>
          <a:r>
            <a:rPr lang="en-US" sz="1600" dirty="0">
              <a:latin typeface="華康中特圓體" panose="020F0809000000000000" pitchFamily="49" charset="-120"/>
              <a:ea typeface="華康中特圓體" panose="020F0809000000000000" pitchFamily="49" charset="-120"/>
            </a:rPr>
            <a:t>Combine</a:t>
          </a:r>
          <a:r>
            <a:rPr lang="zh-TW" sz="1600" dirty="0">
              <a:latin typeface="華康中特圓體" panose="020F0809000000000000" pitchFamily="49" charset="-120"/>
              <a:ea typeface="華康中特圓體" panose="020F0809000000000000" pitchFamily="49" charset="-120"/>
            </a:rPr>
            <a:t>）：將每個子問題的解決方案合併起來，形成原問題的解決方案。</a:t>
          </a:r>
          <a:endParaRPr lang="en-US" sz="1600" dirty="0">
            <a:latin typeface="華康中特圓體" panose="020F0809000000000000" pitchFamily="49" charset="-120"/>
            <a:ea typeface="華康中特圓體" panose="020F0809000000000000" pitchFamily="49" charset="-120"/>
          </a:endParaRPr>
        </a:p>
      </dgm:t>
    </dgm:pt>
    <dgm:pt modelId="{8D94BFE5-AB05-41D8-8ECF-B9DC892DEE2D}" type="parTrans" cxnId="{73CC467B-68FA-4240-86B7-EA998FA0C318}">
      <dgm:prSet/>
      <dgm:spPr/>
      <dgm:t>
        <a:bodyPr/>
        <a:lstStyle/>
        <a:p>
          <a:endParaRPr lang="en-US" sz="2400">
            <a:latin typeface="華康中特圓體" panose="020F0809000000000000" pitchFamily="49" charset="-120"/>
            <a:ea typeface="華康中特圓體" panose="020F0809000000000000" pitchFamily="49" charset="-120"/>
          </a:endParaRPr>
        </a:p>
      </dgm:t>
    </dgm:pt>
    <dgm:pt modelId="{FFF273AB-20F1-4C67-A866-93C2917FDBEC}" type="sibTrans" cxnId="{73CC467B-68FA-4240-86B7-EA998FA0C318}">
      <dgm:prSet/>
      <dgm:spPr/>
      <dgm:t>
        <a:bodyPr/>
        <a:lstStyle/>
        <a:p>
          <a:endParaRPr lang="en-US" sz="2400">
            <a:latin typeface="華康中特圓體" panose="020F0809000000000000" pitchFamily="49" charset="-120"/>
            <a:ea typeface="華康中特圓體" panose="020F0809000000000000" pitchFamily="49" charset="-120"/>
          </a:endParaRPr>
        </a:p>
      </dgm:t>
    </dgm:pt>
    <dgm:pt modelId="{AE2E3AA2-C6CE-4FAC-A554-DE0D6F3F6D64}" type="pres">
      <dgm:prSet presAssocID="{A65011B0-679D-4356-82AB-1E3E9039AE36}" presName="root" presStyleCnt="0">
        <dgm:presLayoutVars>
          <dgm:dir/>
          <dgm:resizeHandles val="exact"/>
        </dgm:presLayoutVars>
      </dgm:prSet>
      <dgm:spPr/>
    </dgm:pt>
    <dgm:pt modelId="{62CE1F39-E40E-4595-82EC-0319FE9C4EF4}" type="pres">
      <dgm:prSet presAssocID="{73679AD0-1571-472E-BDC7-3375C0C1F918}" presName="compNode" presStyleCnt="0"/>
      <dgm:spPr/>
    </dgm:pt>
    <dgm:pt modelId="{93061F99-4012-41E4-966E-8D8FED036AC1}" type="pres">
      <dgm:prSet presAssocID="{73679AD0-1571-472E-BDC7-3375C0C1F918}" presName="iconBgRect" presStyleLbl="bgShp" presStyleIdx="0" presStyleCnt="3"/>
      <dgm:spPr/>
    </dgm:pt>
    <dgm:pt modelId="{8C11AD13-3C54-4CAE-BAC3-EBD6CAEEA7E9}" type="pres">
      <dgm:prSet presAssocID="{73679AD0-1571-472E-BDC7-3375C0C1F9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垃圾桶"/>
        </a:ext>
      </dgm:extLst>
    </dgm:pt>
    <dgm:pt modelId="{53A54E11-A002-4E02-918A-62B4E978C477}" type="pres">
      <dgm:prSet presAssocID="{73679AD0-1571-472E-BDC7-3375C0C1F918}" presName="spaceRect" presStyleCnt="0"/>
      <dgm:spPr/>
    </dgm:pt>
    <dgm:pt modelId="{3DEB67D6-1F5F-464F-A6CA-A7DE487EB1FF}" type="pres">
      <dgm:prSet presAssocID="{73679AD0-1571-472E-BDC7-3375C0C1F918}" presName="textRect" presStyleLbl="revTx" presStyleIdx="0" presStyleCnt="3" custLinFactNeighborY="-22202">
        <dgm:presLayoutVars>
          <dgm:chMax val="1"/>
          <dgm:chPref val="1"/>
        </dgm:presLayoutVars>
      </dgm:prSet>
      <dgm:spPr/>
    </dgm:pt>
    <dgm:pt modelId="{7A0DBFFD-FC7B-4792-895C-FA9B1EACA766}" type="pres">
      <dgm:prSet presAssocID="{B65DF0BB-73AD-4C3C-8B89-57CE5B80938F}" presName="sibTrans" presStyleCnt="0"/>
      <dgm:spPr/>
    </dgm:pt>
    <dgm:pt modelId="{AA2598F5-B150-4B1B-9D25-E91964171DC6}" type="pres">
      <dgm:prSet presAssocID="{A37AA2F2-1174-4D15-BDF5-DA1D9F0079C0}" presName="compNode" presStyleCnt="0"/>
      <dgm:spPr/>
    </dgm:pt>
    <dgm:pt modelId="{CD1FFD63-4240-4439-928F-6931070557D3}" type="pres">
      <dgm:prSet presAssocID="{A37AA2F2-1174-4D15-BDF5-DA1D9F0079C0}" presName="iconBgRect" presStyleLbl="bgShp" presStyleIdx="1" presStyleCnt="3"/>
      <dgm:spPr/>
    </dgm:pt>
    <dgm:pt modelId="{3401CFA0-0E44-43F6-8308-0486E1CF16EB}" type="pres">
      <dgm:prSet presAssocID="{A37AA2F2-1174-4D15-BDF5-DA1D9F0079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講臺"/>
        </a:ext>
      </dgm:extLst>
    </dgm:pt>
    <dgm:pt modelId="{934B8FAD-CBFE-43A2-9A92-AA165DC5213E}" type="pres">
      <dgm:prSet presAssocID="{A37AA2F2-1174-4D15-BDF5-DA1D9F0079C0}" presName="spaceRect" presStyleCnt="0"/>
      <dgm:spPr/>
    </dgm:pt>
    <dgm:pt modelId="{966E7733-4755-4480-9A28-4EEC994ABE78}" type="pres">
      <dgm:prSet presAssocID="{A37AA2F2-1174-4D15-BDF5-DA1D9F0079C0}" presName="textRect" presStyleLbl="revTx" presStyleIdx="1" presStyleCnt="3" custLinFactNeighborY="-22202">
        <dgm:presLayoutVars>
          <dgm:chMax val="1"/>
          <dgm:chPref val="1"/>
        </dgm:presLayoutVars>
      </dgm:prSet>
      <dgm:spPr/>
    </dgm:pt>
    <dgm:pt modelId="{8C52CDDF-C5D7-45DB-A8BD-551C3BE69E50}" type="pres">
      <dgm:prSet presAssocID="{884E408E-94AB-487D-BAD5-71C3EE5455EC}" presName="sibTrans" presStyleCnt="0"/>
      <dgm:spPr/>
    </dgm:pt>
    <dgm:pt modelId="{DE410D59-AA8E-470D-BA75-8353D237169D}" type="pres">
      <dgm:prSet presAssocID="{EB93236A-49EB-4AAA-98E5-FCB4599CEC28}" presName="compNode" presStyleCnt="0"/>
      <dgm:spPr/>
    </dgm:pt>
    <dgm:pt modelId="{0C8CF1B3-234F-409F-B10B-8D4BEB07C867}" type="pres">
      <dgm:prSet presAssocID="{EB93236A-49EB-4AAA-98E5-FCB4599CEC28}" presName="iconBgRect" presStyleLbl="bgShp" presStyleIdx="2" presStyleCnt="3"/>
      <dgm:spPr/>
    </dgm:pt>
    <dgm:pt modelId="{82A0BFB2-BD51-4E2F-86F1-0EFAA950C224}" type="pres">
      <dgm:prSet presAssocID="{EB93236A-49EB-4AAA-98E5-FCB4599CEC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E0AA9B0D-7744-42F2-9129-E04683A7CBEC}" type="pres">
      <dgm:prSet presAssocID="{EB93236A-49EB-4AAA-98E5-FCB4599CEC28}" presName="spaceRect" presStyleCnt="0"/>
      <dgm:spPr/>
    </dgm:pt>
    <dgm:pt modelId="{FFF65A95-65E7-494E-932C-B6489AA2336F}" type="pres">
      <dgm:prSet presAssocID="{EB93236A-49EB-4AAA-98E5-FCB4599CEC28}" presName="textRect" presStyleLbl="revTx" presStyleIdx="2" presStyleCnt="3" custLinFactNeighborY="-22202">
        <dgm:presLayoutVars>
          <dgm:chMax val="1"/>
          <dgm:chPref val="1"/>
        </dgm:presLayoutVars>
      </dgm:prSet>
      <dgm:spPr/>
    </dgm:pt>
  </dgm:ptLst>
  <dgm:cxnLst>
    <dgm:cxn modelId="{ADCBAE39-CF92-4A11-B668-A0C1A84A4D1D}" srcId="{A65011B0-679D-4356-82AB-1E3E9039AE36}" destId="{73679AD0-1571-472E-BDC7-3375C0C1F918}" srcOrd="0" destOrd="0" parTransId="{67311C54-E4DF-46DE-B60D-42EBAD8A2A72}" sibTransId="{B65DF0BB-73AD-4C3C-8B89-57CE5B80938F}"/>
    <dgm:cxn modelId="{3272FA3C-031C-4E0C-9799-99397E528993}" srcId="{A65011B0-679D-4356-82AB-1E3E9039AE36}" destId="{A37AA2F2-1174-4D15-BDF5-DA1D9F0079C0}" srcOrd="1" destOrd="0" parTransId="{90DA1EE5-A372-4B70-807A-B87721535721}" sibTransId="{884E408E-94AB-487D-BAD5-71C3EE5455EC}"/>
    <dgm:cxn modelId="{60775D61-25E4-4124-B0D7-489A76FBE26F}" type="presOf" srcId="{A65011B0-679D-4356-82AB-1E3E9039AE36}" destId="{AE2E3AA2-C6CE-4FAC-A554-DE0D6F3F6D64}" srcOrd="0" destOrd="0" presId="urn:microsoft.com/office/officeart/2018/5/layout/IconCircleLabelList"/>
    <dgm:cxn modelId="{1EF0E767-61CB-42DD-854E-254A5605AF56}" type="presOf" srcId="{73679AD0-1571-472E-BDC7-3375C0C1F918}" destId="{3DEB67D6-1F5F-464F-A6CA-A7DE487EB1FF}" srcOrd="0" destOrd="0" presId="urn:microsoft.com/office/officeart/2018/5/layout/IconCircleLabelList"/>
    <dgm:cxn modelId="{73CC467B-68FA-4240-86B7-EA998FA0C318}" srcId="{A65011B0-679D-4356-82AB-1E3E9039AE36}" destId="{EB93236A-49EB-4AAA-98E5-FCB4599CEC28}" srcOrd="2" destOrd="0" parTransId="{8D94BFE5-AB05-41D8-8ECF-B9DC892DEE2D}" sibTransId="{FFF273AB-20F1-4C67-A866-93C2917FDBEC}"/>
    <dgm:cxn modelId="{ED3CA1EE-F3A8-429E-937C-FBF328C1E12A}" type="presOf" srcId="{EB93236A-49EB-4AAA-98E5-FCB4599CEC28}" destId="{FFF65A95-65E7-494E-932C-B6489AA2336F}" srcOrd="0" destOrd="0" presId="urn:microsoft.com/office/officeart/2018/5/layout/IconCircleLabelList"/>
    <dgm:cxn modelId="{6991C1F6-4DAE-4BEF-8D43-19AF96A3FBC3}" type="presOf" srcId="{A37AA2F2-1174-4D15-BDF5-DA1D9F0079C0}" destId="{966E7733-4755-4480-9A28-4EEC994ABE78}" srcOrd="0" destOrd="0" presId="urn:microsoft.com/office/officeart/2018/5/layout/IconCircleLabelList"/>
    <dgm:cxn modelId="{4C995825-C902-43D3-88F9-873455D63E3F}" type="presParOf" srcId="{AE2E3AA2-C6CE-4FAC-A554-DE0D6F3F6D64}" destId="{62CE1F39-E40E-4595-82EC-0319FE9C4EF4}" srcOrd="0" destOrd="0" presId="urn:microsoft.com/office/officeart/2018/5/layout/IconCircleLabelList"/>
    <dgm:cxn modelId="{91E9BC38-43F8-47DE-859D-D80BEB273EE1}" type="presParOf" srcId="{62CE1F39-E40E-4595-82EC-0319FE9C4EF4}" destId="{93061F99-4012-41E4-966E-8D8FED036AC1}" srcOrd="0" destOrd="0" presId="urn:microsoft.com/office/officeart/2018/5/layout/IconCircleLabelList"/>
    <dgm:cxn modelId="{447EFBF9-0DDF-4816-924E-7F9878182190}" type="presParOf" srcId="{62CE1F39-E40E-4595-82EC-0319FE9C4EF4}" destId="{8C11AD13-3C54-4CAE-BAC3-EBD6CAEEA7E9}" srcOrd="1" destOrd="0" presId="urn:microsoft.com/office/officeart/2018/5/layout/IconCircleLabelList"/>
    <dgm:cxn modelId="{BDF35570-F08A-4BFB-BE97-96203483A971}" type="presParOf" srcId="{62CE1F39-E40E-4595-82EC-0319FE9C4EF4}" destId="{53A54E11-A002-4E02-918A-62B4E978C477}" srcOrd="2" destOrd="0" presId="urn:microsoft.com/office/officeart/2018/5/layout/IconCircleLabelList"/>
    <dgm:cxn modelId="{A0F25ACA-CAB5-4263-BBA9-27CBDC2201F3}" type="presParOf" srcId="{62CE1F39-E40E-4595-82EC-0319FE9C4EF4}" destId="{3DEB67D6-1F5F-464F-A6CA-A7DE487EB1FF}" srcOrd="3" destOrd="0" presId="urn:microsoft.com/office/officeart/2018/5/layout/IconCircleLabelList"/>
    <dgm:cxn modelId="{198A1114-23E7-4A7B-B9BB-FEDC2BF43875}" type="presParOf" srcId="{AE2E3AA2-C6CE-4FAC-A554-DE0D6F3F6D64}" destId="{7A0DBFFD-FC7B-4792-895C-FA9B1EACA766}" srcOrd="1" destOrd="0" presId="urn:microsoft.com/office/officeart/2018/5/layout/IconCircleLabelList"/>
    <dgm:cxn modelId="{EAEF751E-82D5-4026-A322-675783938C16}" type="presParOf" srcId="{AE2E3AA2-C6CE-4FAC-A554-DE0D6F3F6D64}" destId="{AA2598F5-B150-4B1B-9D25-E91964171DC6}" srcOrd="2" destOrd="0" presId="urn:microsoft.com/office/officeart/2018/5/layout/IconCircleLabelList"/>
    <dgm:cxn modelId="{5585F05D-4960-45F6-9B44-4D6929311D20}" type="presParOf" srcId="{AA2598F5-B150-4B1B-9D25-E91964171DC6}" destId="{CD1FFD63-4240-4439-928F-6931070557D3}" srcOrd="0" destOrd="0" presId="urn:microsoft.com/office/officeart/2018/5/layout/IconCircleLabelList"/>
    <dgm:cxn modelId="{54FCE368-3D9C-4699-B1D1-75BEFADDB030}" type="presParOf" srcId="{AA2598F5-B150-4B1B-9D25-E91964171DC6}" destId="{3401CFA0-0E44-43F6-8308-0486E1CF16EB}" srcOrd="1" destOrd="0" presId="urn:microsoft.com/office/officeart/2018/5/layout/IconCircleLabelList"/>
    <dgm:cxn modelId="{C144B530-AA60-4AA5-BB69-3A9C328403B5}" type="presParOf" srcId="{AA2598F5-B150-4B1B-9D25-E91964171DC6}" destId="{934B8FAD-CBFE-43A2-9A92-AA165DC5213E}" srcOrd="2" destOrd="0" presId="urn:microsoft.com/office/officeart/2018/5/layout/IconCircleLabelList"/>
    <dgm:cxn modelId="{451E75BA-E398-4813-AFA3-BA24F7252E85}" type="presParOf" srcId="{AA2598F5-B150-4B1B-9D25-E91964171DC6}" destId="{966E7733-4755-4480-9A28-4EEC994ABE78}" srcOrd="3" destOrd="0" presId="urn:microsoft.com/office/officeart/2018/5/layout/IconCircleLabelList"/>
    <dgm:cxn modelId="{D0D3C37F-01B7-4630-B692-5A29ACFF762E}" type="presParOf" srcId="{AE2E3AA2-C6CE-4FAC-A554-DE0D6F3F6D64}" destId="{8C52CDDF-C5D7-45DB-A8BD-551C3BE69E50}" srcOrd="3" destOrd="0" presId="urn:microsoft.com/office/officeart/2018/5/layout/IconCircleLabelList"/>
    <dgm:cxn modelId="{013213C6-9796-4E36-BEF4-227588F9B926}" type="presParOf" srcId="{AE2E3AA2-C6CE-4FAC-A554-DE0D6F3F6D64}" destId="{DE410D59-AA8E-470D-BA75-8353D237169D}" srcOrd="4" destOrd="0" presId="urn:microsoft.com/office/officeart/2018/5/layout/IconCircleLabelList"/>
    <dgm:cxn modelId="{14E6C2A6-6504-4D49-9115-F09E81D4FA79}" type="presParOf" srcId="{DE410D59-AA8E-470D-BA75-8353D237169D}" destId="{0C8CF1B3-234F-409F-B10B-8D4BEB07C867}" srcOrd="0" destOrd="0" presId="urn:microsoft.com/office/officeart/2018/5/layout/IconCircleLabelList"/>
    <dgm:cxn modelId="{89F1BA03-BAFC-4971-B922-C06439BBF638}" type="presParOf" srcId="{DE410D59-AA8E-470D-BA75-8353D237169D}" destId="{82A0BFB2-BD51-4E2F-86F1-0EFAA950C224}" srcOrd="1" destOrd="0" presId="urn:microsoft.com/office/officeart/2018/5/layout/IconCircleLabelList"/>
    <dgm:cxn modelId="{F7291BE3-3BFD-4437-A71D-14839E1330D5}" type="presParOf" srcId="{DE410D59-AA8E-470D-BA75-8353D237169D}" destId="{E0AA9B0D-7744-42F2-9129-E04683A7CBEC}" srcOrd="2" destOrd="0" presId="urn:microsoft.com/office/officeart/2018/5/layout/IconCircleLabelList"/>
    <dgm:cxn modelId="{7B67101A-9BD5-4F1D-88CC-9008BC36FE7B}" type="presParOf" srcId="{DE410D59-AA8E-470D-BA75-8353D237169D}" destId="{FFF65A95-65E7-494E-932C-B6489AA2336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61F99-4012-41E4-966E-8D8FED036AC1}">
      <dsp:nvSpPr>
        <dsp:cNvPr id="0" name=""/>
        <dsp:cNvSpPr/>
      </dsp:nvSpPr>
      <dsp:spPr>
        <a:xfrm>
          <a:off x="560450" y="63783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1AD13-3C54-4CAE-BAC3-EBD6CAEEA7E9}">
      <dsp:nvSpPr>
        <dsp:cNvPr id="0" name=""/>
        <dsp:cNvSpPr/>
      </dsp:nvSpPr>
      <dsp:spPr>
        <a:xfrm>
          <a:off x="874887" y="378221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B67D6-1F5F-464F-A6CA-A7DE487EB1FF}">
      <dsp:nvSpPr>
        <dsp:cNvPr id="0" name=""/>
        <dsp:cNvSpPr/>
      </dsp:nvSpPr>
      <dsp:spPr>
        <a:xfrm>
          <a:off x="88793" y="1763997"/>
          <a:ext cx="241875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1600" kern="1200" dirty="0">
              <a:latin typeface="華康中特圓體" panose="020F0809000000000000" pitchFamily="49" charset="-120"/>
              <a:ea typeface="華康中特圓體" panose="020F0809000000000000" pitchFamily="49" charset="-120"/>
            </a:rPr>
            <a:t>分解（</a:t>
          </a:r>
          <a:r>
            <a:rPr lang="en-US" sz="1600" kern="1200" dirty="0">
              <a:latin typeface="華康中特圓體" panose="020F0809000000000000" pitchFamily="49" charset="-120"/>
              <a:ea typeface="華康中特圓體" panose="020F0809000000000000" pitchFamily="49" charset="-120"/>
            </a:rPr>
            <a:t>Divide</a:t>
          </a:r>
          <a:r>
            <a:rPr lang="zh-TW" sz="1600" kern="1200" dirty="0">
              <a:latin typeface="華康中特圓體" panose="020F0809000000000000" pitchFamily="49" charset="-120"/>
              <a:ea typeface="華康中特圓體" panose="020F0809000000000000" pitchFamily="49" charset="-120"/>
            </a:rPr>
            <a:t>）：將原問題劃分為若干個較小的子問題。這些子問題應與原問題結構相同或類似。</a:t>
          </a:r>
          <a:endParaRPr lang="en-US" sz="1600" kern="1200" dirty="0">
            <a:latin typeface="華康中特圓體" panose="020F0809000000000000" pitchFamily="49" charset="-120"/>
            <a:ea typeface="華康中特圓體" panose="020F0809000000000000" pitchFamily="49" charset="-120"/>
          </a:endParaRPr>
        </a:p>
      </dsp:txBody>
      <dsp:txXfrm>
        <a:off x="88793" y="1763997"/>
        <a:ext cx="2418750" cy="1057500"/>
      </dsp:txXfrm>
    </dsp:sp>
    <dsp:sp modelId="{CD1FFD63-4240-4439-928F-6931070557D3}">
      <dsp:nvSpPr>
        <dsp:cNvPr id="0" name=""/>
        <dsp:cNvSpPr/>
      </dsp:nvSpPr>
      <dsp:spPr>
        <a:xfrm>
          <a:off x="3402481" y="63783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1CFA0-0E44-43F6-8308-0486E1CF16EB}">
      <dsp:nvSpPr>
        <dsp:cNvPr id="0" name=""/>
        <dsp:cNvSpPr/>
      </dsp:nvSpPr>
      <dsp:spPr>
        <a:xfrm>
          <a:off x="3716918" y="378221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E7733-4755-4480-9A28-4EEC994ABE78}">
      <dsp:nvSpPr>
        <dsp:cNvPr id="0" name=""/>
        <dsp:cNvSpPr/>
      </dsp:nvSpPr>
      <dsp:spPr>
        <a:xfrm>
          <a:off x="2930825" y="1763997"/>
          <a:ext cx="241875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1600" kern="1200" dirty="0">
              <a:latin typeface="華康中特圓體" panose="020F0809000000000000" pitchFamily="49" charset="-120"/>
              <a:ea typeface="華康中特圓體" panose="020F0809000000000000" pitchFamily="49" charset="-120"/>
            </a:rPr>
            <a:t>解決（</a:t>
          </a:r>
          <a:r>
            <a:rPr lang="en-US" sz="1600" kern="1200" dirty="0">
              <a:latin typeface="華康中特圓體" panose="020F0809000000000000" pitchFamily="49" charset="-120"/>
              <a:ea typeface="華康中特圓體" panose="020F0809000000000000" pitchFamily="49" charset="-120"/>
            </a:rPr>
            <a:t>Conquer</a:t>
          </a:r>
          <a:r>
            <a:rPr lang="zh-TW" sz="1600" kern="1200" dirty="0">
              <a:latin typeface="華康中特圓體" panose="020F0809000000000000" pitchFamily="49" charset="-120"/>
              <a:ea typeface="華康中特圓體" panose="020F0809000000000000" pitchFamily="49" charset="-120"/>
            </a:rPr>
            <a:t>）：當子問題足夠小時，直接解決。否則，遞迴地使用分治法解決每個子問題。</a:t>
          </a:r>
          <a:endParaRPr lang="en-US" sz="1600" kern="1200" dirty="0">
            <a:latin typeface="華康中特圓體" panose="020F0809000000000000" pitchFamily="49" charset="-120"/>
            <a:ea typeface="華康中特圓體" panose="020F0809000000000000" pitchFamily="49" charset="-120"/>
          </a:endParaRPr>
        </a:p>
      </dsp:txBody>
      <dsp:txXfrm>
        <a:off x="2930825" y="1763997"/>
        <a:ext cx="2418750" cy="1057500"/>
      </dsp:txXfrm>
    </dsp:sp>
    <dsp:sp modelId="{0C8CF1B3-234F-409F-B10B-8D4BEB07C867}">
      <dsp:nvSpPr>
        <dsp:cNvPr id="0" name=""/>
        <dsp:cNvSpPr/>
      </dsp:nvSpPr>
      <dsp:spPr>
        <a:xfrm>
          <a:off x="6244512" y="63783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0BFB2-BD51-4E2F-86F1-0EFAA950C224}">
      <dsp:nvSpPr>
        <dsp:cNvPr id="0" name=""/>
        <dsp:cNvSpPr/>
      </dsp:nvSpPr>
      <dsp:spPr>
        <a:xfrm>
          <a:off x="6558950" y="378221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65A95-65E7-494E-932C-B6489AA2336F}">
      <dsp:nvSpPr>
        <dsp:cNvPr id="0" name=""/>
        <dsp:cNvSpPr/>
      </dsp:nvSpPr>
      <dsp:spPr>
        <a:xfrm>
          <a:off x="5772856" y="1763997"/>
          <a:ext cx="241875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1600" kern="1200" dirty="0">
              <a:latin typeface="華康中特圓體" panose="020F0809000000000000" pitchFamily="49" charset="-120"/>
              <a:ea typeface="華康中特圓體" panose="020F0809000000000000" pitchFamily="49" charset="-120"/>
            </a:rPr>
            <a:t>合併（</a:t>
          </a:r>
          <a:r>
            <a:rPr lang="en-US" sz="1600" kern="1200" dirty="0">
              <a:latin typeface="華康中特圓體" panose="020F0809000000000000" pitchFamily="49" charset="-120"/>
              <a:ea typeface="華康中特圓體" panose="020F0809000000000000" pitchFamily="49" charset="-120"/>
            </a:rPr>
            <a:t>Combine</a:t>
          </a:r>
          <a:r>
            <a:rPr lang="zh-TW" sz="1600" kern="1200" dirty="0">
              <a:latin typeface="華康中特圓體" panose="020F0809000000000000" pitchFamily="49" charset="-120"/>
              <a:ea typeface="華康中特圓體" panose="020F0809000000000000" pitchFamily="49" charset="-120"/>
            </a:rPr>
            <a:t>）：將每個子問題的解決方案合併起來，形成原問題的解決方案。</a:t>
          </a:r>
          <a:endParaRPr lang="en-US" sz="1600" kern="1200" dirty="0">
            <a:latin typeface="華康中特圓體" panose="020F0809000000000000" pitchFamily="49" charset="-120"/>
            <a:ea typeface="華康中特圓體" panose="020F0809000000000000" pitchFamily="49" charset="-120"/>
          </a:endParaRPr>
        </a:p>
      </dsp:txBody>
      <dsp:txXfrm>
        <a:off x="5772856" y="1763997"/>
        <a:ext cx="2418750" cy="105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78773-6BFC-4BD2-A67A-5BD1A17210A9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6E647-08E7-4DB1-ADA8-F0C2472C3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75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647-08E7-4DB1-ADA8-F0C2472C3D3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284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zh-TW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你是認真想轉職到程式領域，還是僅是在摸索階段，來學看看</a:t>
            </a:r>
            <a:r>
              <a:rPr lang="en-US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?</a:t>
            </a:r>
            <a:endParaRPr lang="zh-TW" altLang="zh-TW" sz="12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zh-TW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結訓過後，就要有身為工程師的自覺，雖然不是什麼都會，但是什麼都願意去嘗試，去想辦法解決。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647-08E7-4DB1-ADA8-F0C2472C3D3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57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教你們如何問問題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教你們如何正確地找答案，而非給你們答案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647-08E7-4DB1-ADA8-F0C2472C3D3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305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zh-TW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問問題盡量問是非題與選擇題，少問問答題與申論題。</a:t>
            </a:r>
          </a:p>
          <a:p>
            <a:pPr marL="1143000" lvl="2" indent="-228600">
              <a:lnSpc>
                <a:spcPct val="115000"/>
              </a:lnSpc>
              <a:buFont typeface="+mj-lt"/>
              <a:buAutoNum type="arabicPeriod"/>
            </a:pPr>
            <a:r>
              <a:rPr lang="zh-TW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但是也要看人，不過讓對方覺得你有在思考也很好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647-08E7-4DB1-ADA8-F0C2472C3D3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194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該怎麼與</a:t>
            </a:r>
            <a:r>
              <a:rPr lang="en-US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AI</a:t>
            </a:r>
            <a:r>
              <a:rPr lang="zh-TW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互動</a:t>
            </a:r>
            <a:r>
              <a:rPr lang="en-US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(CPU</a:t>
            </a:r>
            <a:r>
              <a:rPr lang="zh-TW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GPU)</a:t>
            </a:r>
            <a:r>
              <a:rPr lang="zh-TW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簡單具體、分治法</a:t>
            </a:r>
            <a:r>
              <a:rPr lang="en-US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647-08E7-4DB1-ADA8-F0C2472C3D3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433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CPU</a:t>
            </a:r>
            <a:r>
              <a:rPr lang="zh-TW" altLang="en-US" dirty="0"/>
              <a:t>核心數量較少，但每個核心皆可以處理極為複雜的運算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GPU</a:t>
            </a:r>
            <a:r>
              <a:rPr lang="zh-TW" altLang="en-US" dirty="0"/>
              <a:t>核心數量較多，但僅能處理簡單的邏輯與矩陣運算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10000</a:t>
            </a:r>
            <a:r>
              <a:rPr lang="zh-TW" altLang="en-US" dirty="0"/>
              <a:t>題 二位數四則運算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</a:t>
            </a:r>
            <a:r>
              <a:rPr lang="zh-TW" altLang="en-US" dirty="0"/>
              <a:t>題微積分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647-08E7-4DB1-ADA8-F0C2472C3D3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722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把一件事情拆分成很多份，分別處理，最後再組合再一起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未來我們的工作就是把問題猜分成簡單直觀的小區塊，交由自己或</a:t>
            </a:r>
            <a:r>
              <a:rPr lang="en-US" altLang="zh-TW" dirty="0"/>
              <a:t>AI</a:t>
            </a:r>
            <a:r>
              <a:rPr lang="zh-TW" altLang="en-US" dirty="0"/>
              <a:t>完成後，再組裝成完整的問題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要會分解問題，組裝問題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647-08E7-4DB1-ADA8-F0C2472C3D3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108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**分治法（</a:t>
            </a:r>
            <a:r>
              <a:rPr lang="en-US" altLang="zh-TW" dirty="0"/>
              <a:t>Divide and Conquer</a:t>
            </a:r>
            <a:r>
              <a:rPr lang="zh-TW" altLang="en-US" dirty="0"/>
              <a:t>）**是一種算法設計範式，用於解決複雜問題。它的基本思想是將一個問題分解為若干個相同或類似的子問題，遞迴解決每個子問題，然後將這些解決方案合併成原問題的解決方案。這種方法通常應用於需要分解成較小問題並逐步解決的情況。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b="1" dirty="0"/>
              <a:t>分治法的特點：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遞迴性</a:t>
            </a:r>
            <a:r>
              <a:rPr lang="zh-TW" altLang="en-US" dirty="0"/>
              <a:t>：通常使用遞迴來解決子問題。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問題拆解</a:t>
            </a:r>
            <a:r>
              <a:rPr lang="zh-TW" altLang="en-US" dirty="0"/>
              <a:t>：將大問題轉換為小問題，使得處理複雜問題更加簡單和系統化。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應用範圍廣泛</a:t>
            </a:r>
            <a:r>
              <a:rPr lang="zh-TW" altLang="en-US" dirty="0"/>
              <a:t>：在排序、搜尋、圖算法等領域中廣泛應用。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647-08E7-4DB1-ADA8-F0C2472C3D3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83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B45F4-E7C0-F779-9AD3-042FCACC2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2FF747-6F97-2451-E55F-0CD1D8F09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BBE556-7D0B-0379-F08E-BFD88C91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FAC-5E70-4F91-8C58-3D60DA83E15E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94993F-67C8-EE88-9160-D1E332BE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3070DB-FC52-DE1F-CA35-E3A20CD0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17A8-C37E-4DBF-AB0C-A9BDB28E8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61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CAE5E3-8858-F5B8-4DCF-EBFA570B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45A36E-A680-E7C1-DFDF-BEFD2477D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DE7A51-4614-133E-1FDD-B31D4150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FAC-5E70-4F91-8C58-3D60DA83E15E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4FF284-9CB4-6EFE-7E34-77CFD55B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CAD674-F381-B20C-E293-7F11CC8F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17A8-C37E-4DBF-AB0C-A9BDB28E8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71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C1F456B-863D-3AF7-0060-8DBAEAF6A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819E41-B0A1-732F-1F5E-6922E59E7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F99A4B-15D6-0D70-793A-B0DF88C8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FAC-5E70-4F91-8C58-3D60DA83E15E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ABA908-D030-00CA-3DFF-3BCBD5D6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6AEEE2-4170-E37A-ED23-260A23EB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17A8-C37E-4DBF-AB0C-A9BDB28E8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36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647FB-21D3-C119-6C7C-ADA77B58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DE930C-EB19-020D-1A2D-614A901B2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62C2FE-E120-7A54-7758-C585A97A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FAC-5E70-4F91-8C58-3D60DA83E15E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639CE3-256D-6168-E3D7-2C070978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8B72A6-E793-1744-21EE-052D6B92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17A8-C37E-4DBF-AB0C-A9BDB28E8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620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CECA9A-8562-8C9F-D05D-D2828DDD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2A015A-880C-1B44-CC1F-96C0351D6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37C15B-E8C7-DF31-38C4-61864FED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FAC-5E70-4F91-8C58-3D60DA83E15E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F40F5C-1C73-351E-25B1-B02B05AC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4B7E4E-BFF6-02D3-8D54-0D5D8155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17A8-C37E-4DBF-AB0C-A9BDB28E8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5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34DDB-4650-8334-95B4-3EA5F2D5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2793AE-B4B3-5495-DB8E-C94239D21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6607CA-429C-C2C8-2131-F38DA8A51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F0BECD-094F-4634-1C5E-FA92F9B8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FAC-5E70-4F91-8C58-3D60DA83E15E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7C1563-F0B0-6956-A48B-9363114C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C89447-057D-0910-5CDE-F321BA69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17A8-C37E-4DBF-AB0C-A9BDB28E8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90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502B9-DF82-1DC0-D41A-040EBB06B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E5B20C-F6C6-CE24-13E8-9508B33E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8DB1B2-8521-9615-CA69-58F740DB9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BE50696-2307-D41F-3BE3-F2048BF2A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C09789-CB6A-719A-F023-D2155D664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993881-6D57-1ED1-CE2A-8E0E3D87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FAC-5E70-4F91-8C58-3D60DA83E15E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215C063-B466-BC79-D178-8B5837E0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8C9257B-D92E-0E3D-491A-1E8358FF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17A8-C37E-4DBF-AB0C-A9BDB28E8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2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A97D17-EB0D-9BD6-4C9F-C1FFA868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9EF7D7-5616-F610-0B53-EAAAA1F0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FAC-5E70-4F91-8C58-3D60DA83E15E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72161E1-1383-F310-85C8-568CEA7E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9751790-8328-3699-AEEC-E4A1A6E6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17A8-C37E-4DBF-AB0C-A9BDB28E8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90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509281-94CF-E4D4-82B9-58865AAE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FAC-5E70-4F91-8C58-3D60DA83E15E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D5D9717-47AC-4BFA-9064-AC2DEF13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954AFF-E958-262F-333E-956603F7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17A8-C37E-4DBF-AB0C-A9BDB28E8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77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CF7C4C-92EC-CADD-1E7A-C90ED554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19C569-F5EA-6853-6888-55F75F3C1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5A787B-E84E-43BE-4B79-135D91065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92587F-A44B-7772-038B-779FD25D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FAC-5E70-4F91-8C58-3D60DA83E15E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6F6F66-224E-60F8-D629-4B883BC2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474767-4712-99C6-D6E7-9CAF8343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17A8-C37E-4DBF-AB0C-A9BDB28E8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279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BED30-8D38-E5BF-2EC3-48CDB865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80166BF-BA5A-A640-D060-05F1F14C2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A82887-0196-257E-6DC4-6A03ECF15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690643-EF0B-9788-6D79-FFA8F9DB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FAC-5E70-4F91-8C58-3D60DA83E15E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ADBB37-3B24-26C1-E5C8-36EE247C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F1777A-F12C-874F-AEC0-E10D23E7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17A8-C37E-4DBF-AB0C-A9BDB28E8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406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E5EE73-3FDD-1CF6-5650-32B1EF94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169E5F-8381-F346-C891-FFC56A604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D63A1C-F8AB-419B-C25B-3FA638BDD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8E4FAC-5E70-4F91-8C58-3D60DA83E15E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01C14E-E20B-0BC2-7F9D-421C6A26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D0BE2A-DAEB-720B-3636-78D1A710E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4B17A8-C37E-4DBF-AB0C-A9BDB28E8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84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cruiteze.com/different-personality-tests-hiring/who-are-yo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555BCF-1A74-498A-0D50-7C0874A76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9920" y="2584268"/>
            <a:ext cx="5852160" cy="844732"/>
          </a:xfrm>
        </p:spPr>
        <p:txBody>
          <a:bodyPr anchor="b">
            <a:normAutofit/>
          </a:bodyPr>
          <a:lstStyle/>
          <a:p>
            <a:r>
              <a:rPr lang="zh-TW" altLang="en-US" sz="4400" dirty="0">
                <a:solidFill>
                  <a:schemeClr val="tx2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商研院</a:t>
            </a:r>
            <a:r>
              <a:rPr lang="en-US" altLang="zh-TW" sz="4400" dirty="0">
                <a:solidFill>
                  <a:schemeClr val="tx2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JAVA</a:t>
            </a:r>
            <a:r>
              <a:rPr lang="zh-TW" altLang="en-US" sz="4400" dirty="0">
                <a:solidFill>
                  <a:schemeClr val="tx2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班第四梯次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BFC506-A01D-1DCB-E27C-218467C36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1983" y="3722913"/>
            <a:ext cx="5188034" cy="682079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2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助教課第一堂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646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4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5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6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333D49A-7A7E-2089-80C0-A754D5084221}"/>
              </a:ext>
            </a:extLst>
          </p:cNvPr>
          <p:cNvSpPr txBox="1">
            <a:spLocks/>
          </p:cNvSpPr>
          <p:nvPr/>
        </p:nvSpPr>
        <p:spPr>
          <a:xfrm>
            <a:off x="5138585" y="3914104"/>
            <a:ext cx="1914524" cy="619795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chemeClr val="tx2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自我</a:t>
            </a:r>
            <a:r>
              <a:rPr lang="zh-TW" altLang="en-US" sz="32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定位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圖片 9" descr="一張含有 文字, 人員, 男人, 人的臉孔 的圖片">
            <a:extLst>
              <a:ext uri="{FF2B5EF4-FFF2-40B4-BE49-F238E27FC236}">
                <a16:creationId xmlns:a16="http://schemas.microsoft.com/office/drawing/2014/main" id="{4B821FA2-E604-EF58-5CF0-FB9CD101E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88043" y="3544277"/>
            <a:ext cx="4973695" cy="33137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2374611-B73E-BF3C-C37C-D73C1A77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1358" y="3045693"/>
            <a:ext cx="3249283" cy="76661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你們是誰</a:t>
            </a:r>
            <a:r>
              <a:rPr lang="en-US" altLang="zh-TW" sz="5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?</a:t>
            </a:r>
            <a:endParaRPr lang="zh-TW" altLang="en-US" sz="5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020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9766CFA-E627-C8F8-F19B-D03C00BB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5400" dirty="0">
                <a:solidFill>
                  <a:schemeClr val="tx2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助教用來幹嘛的</a:t>
            </a:r>
            <a:r>
              <a:rPr lang="en-US" altLang="zh-TW" sz="5400" dirty="0">
                <a:solidFill>
                  <a:schemeClr val="tx2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571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7469B6-6155-8A0D-ECFD-660041A2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solidFill>
                  <a:schemeClr val="tx2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軟體工程師最重要的是</a:t>
            </a:r>
            <a:r>
              <a:rPr lang="en-US" altLang="zh-TW" sz="3600" dirty="0">
                <a:solidFill>
                  <a:schemeClr val="tx2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?</a:t>
            </a:r>
            <a:endParaRPr lang="zh-TW" altLang="en-US" sz="3600" dirty="0">
              <a:solidFill>
                <a:schemeClr val="tx2"/>
              </a:solidFill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2" name="手繪多邊形: 圖案 31">
            <a:extLst>
              <a:ext uri="{FF2B5EF4-FFF2-40B4-BE49-F238E27FC236}">
                <a16:creationId xmlns:a16="http://schemas.microsoft.com/office/drawing/2014/main" id="{417441D1-2406-59AB-1652-2F67F4BA6AB1}"/>
              </a:ext>
            </a:extLst>
          </p:cNvPr>
          <p:cNvSpPr/>
          <p:nvPr/>
        </p:nvSpPr>
        <p:spPr>
          <a:xfrm>
            <a:off x="2213376" y="2240925"/>
            <a:ext cx="1311429" cy="1350518"/>
          </a:xfrm>
          <a:custGeom>
            <a:avLst/>
            <a:gdLst>
              <a:gd name="connsiteX0" fmla="*/ 0 w 463459"/>
              <a:gd name="connsiteY0" fmla="*/ 201605 h 403210"/>
              <a:gd name="connsiteX1" fmla="*/ 100803 w 463459"/>
              <a:gd name="connsiteY1" fmla="*/ 0 h 403210"/>
              <a:gd name="connsiteX2" fmla="*/ 362657 w 463459"/>
              <a:gd name="connsiteY2" fmla="*/ 0 h 403210"/>
              <a:gd name="connsiteX3" fmla="*/ 463459 w 463459"/>
              <a:gd name="connsiteY3" fmla="*/ 201605 h 403210"/>
              <a:gd name="connsiteX4" fmla="*/ 362657 w 463459"/>
              <a:gd name="connsiteY4" fmla="*/ 403210 h 403210"/>
              <a:gd name="connsiteX5" fmla="*/ 100803 w 463459"/>
              <a:gd name="connsiteY5" fmla="*/ 403210 h 403210"/>
              <a:gd name="connsiteX6" fmla="*/ 0 w 463459"/>
              <a:gd name="connsiteY6" fmla="*/ 201605 h 40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459" h="403210">
                <a:moveTo>
                  <a:pt x="231729" y="0"/>
                </a:moveTo>
                <a:lnTo>
                  <a:pt x="463458" y="87699"/>
                </a:lnTo>
                <a:lnTo>
                  <a:pt x="463458" y="315512"/>
                </a:lnTo>
                <a:lnTo>
                  <a:pt x="231730" y="403210"/>
                </a:lnTo>
                <a:lnTo>
                  <a:pt x="1" y="315512"/>
                </a:lnTo>
                <a:lnTo>
                  <a:pt x="1" y="87699"/>
                </a:lnTo>
                <a:lnTo>
                  <a:pt x="231729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94" tIns="95083" rIns="85695" bIns="95082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sz="3200" kern="1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程式編撰能力</a:t>
            </a:r>
            <a:endParaRPr lang="en-US" sz="3200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7" name="手繪多邊形: 圖案 36">
            <a:extLst>
              <a:ext uri="{FF2B5EF4-FFF2-40B4-BE49-F238E27FC236}">
                <a16:creationId xmlns:a16="http://schemas.microsoft.com/office/drawing/2014/main" id="{55BF8DF0-2249-7544-CB8B-E0169D32C522}"/>
              </a:ext>
            </a:extLst>
          </p:cNvPr>
          <p:cNvSpPr/>
          <p:nvPr/>
        </p:nvSpPr>
        <p:spPr>
          <a:xfrm>
            <a:off x="1556280" y="3332680"/>
            <a:ext cx="1311429" cy="1350518"/>
          </a:xfrm>
          <a:custGeom>
            <a:avLst/>
            <a:gdLst>
              <a:gd name="connsiteX0" fmla="*/ 0 w 463459"/>
              <a:gd name="connsiteY0" fmla="*/ 201605 h 403210"/>
              <a:gd name="connsiteX1" fmla="*/ 100803 w 463459"/>
              <a:gd name="connsiteY1" fmla="*/ 0 h 403210"/>
              <a:gd name="connsiteX2" fmla="*/ 362657 w 463459"/>
              <a:gd name="connsiteY2" fmla="*/ 0 h 403210"/>
              <a:gd name="connsiteX3" fmla="*/ 463459 w 463459"/>
              <a:gd name="connsiteY3" fmla="*/ 201605 h 403210"/>
              <a:gd name="connsiteX4" fmla="*/ 362657 w 463459"/>
              <a:gd name="connsiteY4" fmla="*/ 403210 h 403210"/>
              <a:gd name="connsiteX5" fmla="*/ 100803 w 463459"/>
              <a:gd name="connsiteY5" fmla="*/ 403210 h 403210"/>
              <a:gd name="connsiteX6" fmla="*/ 0 w 463459"/>
              <a:gd name="connsiteY6" fmla="*/ 201605 h 40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459" h="403210">
                <a:moveTo>
                  <a:pt x="231729" y="0"/>
                </a:moveTo>
                <a:lnTo>
                  <a:pt x="463458" y="87699"/>
                </a:lnTo>
                <a:lnTo>
                  <a:pt x="463458" y="315512"/>
                </a:lnTo>
                <a:lnTo>
                  <a:pt x="231730" y="403210"/>
                </a:lnTo>
                <a:lnTo>
                  <a:pt x="1" y="315512"/>
                </a:lnTo>
                <a:lnTo>
                  <a:pt x="1" y="87699"/>
                </a:lnTo>
                <a:lnTo>
                  <a:pt x="231729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94" tIns="95083" rIns="85695" bIns="95082" numCol="1" spcCol="1270" anchor="ctr" anchorCtr="0">
            <a:noAutofit/>
          </a:bodyPr>
          <a:lstStyle/>
          <a:p>
            <a:pPr marL="0" lvl="0" indent="0" algn="ctr" defTabSz="266700">
              <a:lnSpc>
                <a:spcPct val="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sz="3200" kern="1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溝通能力</a:t>
            </a:r>
            <a:endParaRPr lang="en-US" sz="3200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43" name="手繪多邊形: 圖案 42">
            <a:extLst>
              <a:ext uri="{FF2B5EF4-FFF2-40B4-BE49-F238E27FC236}">
                <a16:creationId xmlns:a16="http://schemas.microsoft.com/office/drawing/2014/main" id="{EDFD8DF7-C33C-F1C8-9E1C-1F620646081B}"/>
              </a:ext>
            </a:extLst>
          </p:cNvPr>
          <p:cNvSpPr/>
          <p:nvPr/>
        </p:nvSpPr>
        <p:spPr>
          <a:xfrm>
            <a:off x="4238929" y="3309310"/>
            <a:ext cx="1311429" cy="1350518"/>
          </a:xfrm>
          <a:custGeom>
            <a:avLst/>
            <a:gdLst>
              <a:gd name="connsiteX0" fmla="*/ 0 w 463459"/>
              <a:gd name="connsiteY0" fmla="*/ 201605 h 403210"/>
              <a:gd name="connsiteX1" fmla="*/ 100803 w 463459"/>
              <a:gd name="connsiteY1" fmla="*/ 0 h 403210"/>
              <a:gd name="connsiteX2" fmla="*/ 362657 w 463459"/>
              <a:gd name="connsiteY2" fmla="*/ 0 h 403210"/>
              <a:gd name="connsiteX3" fmla="*/ 463459 w 463459"/>
              <a:gd name="connsiteY3" fmla="*/ 201605 h 403210"/>
              <a:gd name="connsiteX4" fmla="*/ 362657 w 463459"/>
              <a:gd name="connsiteY4" fmla="*/ 403210 h 403210"/>
              <a:gd name="connsiteX5" fmla="*/ 100803 w 463459"/>
              <a:gd name="connsiteY5" fmla="*/ 403210 h 403210"/>
              <a:gd name="connsiteX6" fmla="*/ 0 w 463459"/>
              <a:gd name="connsiteY6" fmla="*/ 201605 h 40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459" h="403210">
                <a:moveTo>
                  <a:pt x="231729" y="0"/>
                </a:moveTo>
                <a:lnTo>
                  <a:pt x="463458" y="87699"/>
                </a:lnTo>
                <a:lnTo>
                  <a:pt x="463458" y="315512"/>
                </a:lnTo>
                <a:lnTo>
                  <a:pt x="231730" y="403210"/>
                </a:lnTo>
                <a:lnTo>
                  <a:pt x="1" y="315512"/>
                </a:lnTo>
                <a:lnTo>
                  <a:pt x="1" y="87699"/>
                </a:lnTo>
                <a:lnTo>
                  <a:pt x="231729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94" tIns="95083" rIns="85695" bIns="95082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sz="3200" kern="1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發現問題的能力</a:t>
            </a:r>
            <a:endParaRPr lang="en-US" sz="3200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46" name="手繪多邊形: 圖案 45">
            <a:extLst>
              <a:ext uri="{FF2B5EF4-FFF2-40B4-BE49-F238E27FC236}">
                <a16:creationId xmlns:a16="http://schemas.microsoft.com/office/drawing/2014/main" id="{FC7BAD5E-111F-232E-7DA0-6BCEE489F1D3}"/>
              </a:ext>
            </a:extLst>
          </p:cNvPr>
          <p:cNvSpPr/>
          <p:nvPr/>
        </p:nvSpPr>
        <p:spPr>
          <a:xfrm>
            <a:off x="3580796" y="4404132"/>
            <a:ext cx="1311429" cy="1350518"/>
          </a:xfrm>
          <a:custGeom>
            <a:avLst/>
            <a:gdLst>
              <a:gd name="connsiteX0" fmla="*/ 0 w 463459"/>
              <a:gd name="connsiteY0" fmla="*/ 201605 h 403210"/>
              <a:gd name="connsiteX1" fmla="*/ 100803 w 463459"/>
              <a:gd name="connsiteY1" fmla="*/ 0 h 403210"/>
              <a:gd name="connsiteX2" fmla="*/ 362657 w 463459"/>
              <a:gd name="connsiteY2" fmla="*/ 0 h 403210"/>
              <a:gd name="connsiteX3" fmla="*/ 463459 w 463459"/>
              <a:gd name="connsiteY3" fmla="*/ 201605 h 403210"/>
              <a:gd name="connsiteX4" fmla="*/ 362657 w 463459"/>
              <a:gd name="connsiteY4" fmla="*/ 403210 h 403210"/>
              <a:gd name="connsiteX5" fmla="*/ 100803 w 463459"/>
              <a:gd name="connsiteY5" fmla="*/ 403210 h 403210"/>
              <a:gd name="connsiteX6" fmla="*/ 0 w 463459"/>
              <a:gd name="connsiteY6" fmla="*/ 201605 h 40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459" h="403210">
                <a:moveTo>
                  <a:pt x="231729" y="0"/>
                </a:moveTo>
                <a:lnTo>
                  <a:pt x="463458" y="87699"/>
                </a:lnTo>
                <a:lnTo>
                  <a:pt x="463458" y="315512"/>
                </a:lnTo>
                <a:lnTo>
                  <a:pt x="231730" y="403210"/>
                </a:lnTo>
                <a:lnTo>
                  <a:pt x="1" y="315512"/>
                </a:lnTo>
                <a:lnTo>
                  <a:pt x="1" y="87699"/>
                </a:lnTo>
                <a:lnTo>
                  <a:pt x="231729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94" tIns="95083" rIns="85695" bIns="95082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sz="3200" kern="1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定義問題的能力</a:t>
            </a:r>
            <a:endParaRPr lang="en-US" sz="3200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49" name="手繪多邊形: 圖案 48">
            <a:extLst>
              <a:ext uri="{FF2B5EF4-FFF2-40B4-BE49-F238E27FC236}">
                <a16:creationId xmlns:a16="http://schemas.microsoft.com/office/drawing/2014/main" id="{99704F30-D310-488A-6E08-BB6C1A47E412}"/>
              </a:ext>
            </a:extLst>
          </p:cNvPr>
          <p:cNvSpPr/>
          <p:nvPr/>
        </p:nvSpPr>
        <p:spPr>
          <a:xfrm>
            <a:off x="2228208" y="4417776"/>
            <a:ext cx="1311429" cy="1350518"/>
          </a:xfrm>
          <a:custGeom>
            <a:avLst/>
            <a:gdLst>
              <a:gd name="connsiteX0" fmla="*/ 0 w 463459"/>
              <a:gd name="connsiteY0" fmla="*/ 201605 h 403210"/>
              <a:gd name="connsiteX1" fmla="*/ 100803 w 463459"/>
              <a:gd name="connsiteY1" fmla="*/ 0 h 403210"/>
              <a:gd name="connsiteX2" fmla="*/ 362657 w 463459"/>
              <a:gd name="connsiteY2" fmla="*/ 0 h 403210"/>
              <a:gd name="connsiteX3" fmla="*/ 463459 w 463459"/>
              <a:gd name="connsiteY3" fmla="*/ 201605 h 403210"/>
              <a:gd name="connsiteX4" fmla="*/ 362657 w 463459"/>
              <a:gd name="connsiteY4" fmla="*/ 403210 h 403210"/>
              <a:gd name="connsiteX5" fmla="*/ 100803 w 463459"/>
              <a:gd name="connsiteY5" fmla="*/ 403210 h 403210"/>
              <a:gd name="connsiteX6" fmla="*/ 0 w 463459"/>
              <a:gd name="connsiteY6" fmla="*/ 201605 h 40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459" h="403210">
                <a:moveTo>
                  <a:pt x="231729" y="0"/>
                </a:moveTo>
                <a:lnTo>
                  <a:pt x="463458" y="87699"/>
                </a:lnTo>
                <a:lnTo>
                  <a:pt x="463458" y="315512"/>
                </a:lnTo>
                <a:lnTo>
                  <a:pt x="231730" y="403210"/>
                </a:lnTo>
                <a:lnTo>
                  <a:pt x="1" y="315512"/>
                </a:lnTo>
                <a:lnTo>
                  <a:pt x="1" y="87699"/>
                </a:lnTo>
                <a:lnTo>
                  <a:pt x="231729" y="0"/>
                </a:lnTo>
                <a:close/>
              </a:path>
            </a:pathLst>
          </a:custGeom>
          <a:solidFill>
            <a:srgbClr val="96969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94" tIns="95083" rIns="85695" bIns="95082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sz="3200" kern="1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問問題的能力</a:t>
            </a:r>
            <a:endParaRPr lang="en-US" sz="3200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52" name="手繪多邊形: 圖案 51">
            <a:extLst>
              <a:ext uri="{FF2B5EF4-FFF2-40B4-BE49-F238E27FC236}">
                <a16:creationId xmlns:a16="http://schemas.microsoft.com/office/drawing/2014/main" id="{E7898E8E-AB7B-A96C-1CA2-80D93D82842F}"/>
              </a:ext>
            </a:extLst>
          </p:cNvPr>
          <p:cNvSpPr/>
          <p:nvPr/>
        </p:nvSpPr>
        <p:spPr>
          <a:xfrm>
            <a:off x="2894474" y="3321605"/>
            <a:ext cx="1311429" cy="1350518"/>
          </a:xfrm>
          <a:custGeom>
            <a:avLst/>
            <a:gdLst>
              <a:gd name="connsiteX0" fmla="*/ 0 w 463459"/>
              <a:gd name="connsiteY0" fmla="*/ 201605 h 403210"/>
              <a:gd name="connsiteX1" fmla="*/ 100803 w 463459"/>
              <a:gd name="connsiteY1" fmla="*/ 0 h 403210"/>
              <a:gd name="connsiteX2" fmla="*/ 362657 w 463459"/>
              <a:gd name="connsiteY2" fmla="*/ 0 h 403210"/>
              <a:gd name="connsiteX3" fmla="*/ 463459 w 463459"/>
              <a:gd name="connsiteY3" fmla="*/ 201605 h 403210"/>
              <a:gd name="connsiteX4" fmla="*/ 362657 w 463459"/>
              <a:gd name="connsiteY4" fmla="*/ 403210 h 403210"/>
              <a:gd name="connsiteX5" fmla="*/ 100803 w 463459"/>
              <a:gd name="connsiteY5" fmla="*/ 403210 h 403210"/>
              <a:gd name="connsiteX6" fmla="*/ 0 w 463459"/>
              <a:gd name="connsiteY6" fmla="*/ 201605 h 40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459" h="403210">
                <a:moveTo>
                  <a:pt x="231729" y="0"/>
                </a:moveTo>
                <a:lnTo>
                  <a:pt x="463458" y="87699"/>
                </a:lnTo>
                <a:lnTo>
                  <a:pt x="463458" y="315512"/>
                </a:lnTo>
                <a:lnTo>
                  <a:pt x="231730" y="403210"/>
                </a:lnTo>
                <a:lnTo>
                  <a:pt x="1" y="315512"/>
                </a:lnTo>
                <a:lnTo>
                  <a:pt x="1" y="87699"/>
                </a:lnTo>
                <a:lnTo>
                  <a:pt x="231729" y="0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94" tIns="95083" rIns="85695" bIns="95082" numCol="1" spcCol="1270" anchor="ctr" anchorCtr="0">
            <a:noAutofit/>
          </a:bodyPr>
          <a:lstStyle/>
          <a:p>
            <a:pPr marL="0" lvl="0" indent="0" algn="ctr" defTabSz="266700">
              <a:lnSpc>
                <a:spcPct val="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sz="3600" kern="1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心態</a:t>
            </a:r>
            <a:endParaRPr lang="en-US" sz="3600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Graphic 19" descr="問題">
            <a:extLst>
              <a:ext uri="{FF2B5EF4-FFF2-40B4-BE49-F238E27FC236}">
                <a16:creationId xmlns:a16="http://schemas.microsoft.com/office/drawing/2014/main" id="{6A02FEC1-A6CA-D3A7-6E6F-C1C07C210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880C42BA-E533-5A85-BB8A-5708F07B24E8}"/>
              </a:ext>
            </a:extLst>
          </p:cNvPr>
          <p:cNvSpPr>
            <a:spLocks/>
          </p:cNvSpPr>
          <p:nvPr/>
        </p:nvSpPr>
        <p:spPr>
          <a:xfrm>
            <a:off x="2901370" y="3329821"/>
            <a:ext cx="1311429" cy="1350518"/>
          </a:xfrm>
          <a:custGeom>
            <a:avLst/>
            <a:gdLst>
              <a:gd name="connsiteX0" fmla="*/ 0 w 463459"/>
              <a:gd name="connsiteY0" fmla="*/ 201605 h 403210"/>
              <a:gd name="connsiteX1" fmla="*/ 100803 w 463459"/>
              <a:gd name="connsiteY1" fmla="*/ 0 h 403210"/>
              <a:gd name="connsiteX2" fmla="*/ 362657 w 463459"/>
              <a:gd name="connsiteY2" fmla="*/ 0 h 403210"/>
              <a:gd name="connsiteX3" fmla="*/ 463459 w 463459"/>
              <a:gd name="connsiteY3" fmla="*/ 201605 h 403210"/>
              <a:gd name="connsiteX4" fmla="*/ 362657 w 463459"/>
              <a:gd name="connsiteY4" fmla="*/ 403210 h 403210"/>
              <a:gd name="connsiteX5" fmla="*/ 100803 w 463459"/>
              <a:gd name="connsiteY5" fmla="*/ 403210 h 403210"/>
              <a:gd name="connsiteX6" fmla="*/ 0 w 463459"/>
              <a:gd name="connsiteY6" fmla="*/ 201605 h 40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459" h="403210">
                <a:moveTo>
                  <a:pt x="231729" y="0"/>
                </a:moveTo>
                <a:lnTo>
                  <a:pt x="463458" y="87699"/>
                </a:lnTo>
                <a:lnTo>
                  <a:pt x="463458" y="315512"/>
                </a:lnTo>
                <a:lnTo>
                  <a:pt x="231730" y="403210"/>
                </a:lnTo>
                <a:lnTo>
                  <a:pt x="1" y="315512"/>
                </a:lnTo>
                <a:lnTo>
                  <a:pt x="1" y="87699"/>
                </a:lnTo>
                <a:lnTo>
                  <a:pt x="231729" y="0"/>
                </a:lnTo>
                <a:close/>
              </a:path>
            </a:pathLst>
          </a:custGeom>
          <a:solidFill>
            <a:srgbClr val="FFFFFF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85694" tIns="95083" rIns="85695" bIns="95082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200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28C29A77-7C0F-5472-36FD-79D5F0414C80}"/>
              </a:ext>
            </a:extLst>
          </p:cNvPr>
          <p:cNvSpPr/>
          <p:nvPr/>
        </p:nvSpPr>
        <p:spPr>
          <a:xfrm>
            <a:off x="3560188" y="2233102"/>
            <a:ext cx="1311429" cy="1350518"/>
          </a:xfrm>
          <a:custGeom>
            <a:avLst/>
            <a:gdLst>
              <a:gd name="connsiteX0" fmla="*/ 0 w 463459"/>
              <a:gd name="connsiteY0" fmla="*/ 201605 h 403210"/>
              <a:gd name="connsiteX1" fmla="*/ 100803 w 463459"/>
              <a:gd name="connsiteY1" fmla="*/ 0 h 403210"/>
              <a:gd name="connsiteX2" fmla="*/ 362657 w 463459"/>
              <a:gd name="connsiteY2" fmla="*/ 0 h 403210"/>
              <a:gd name="connsiteX3" fmla="*/ 463459 w 463459"/>
              <a:gd name="connsiteY3" fmla="*/ 201605 h 403210"/>
              <a:gd name="connsiteX4" fmla="*/ 362657 w 463459"/>
              <a:gd name="connsiteY4" fmla="*/ 403210 h 403210"/>
              <a:gd name="connsiteX5" fmla="*/ 100803 w 463459"/>
              <a:gd name="connsiteY5" fmla="*/ 403210 h 403210"/>
              <a:gd name="connsiteX6" fmla="*/ 0 w 463459"/>
              <a:gd name="connsiteY6" fmla="*/ 201605 h 40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459" h="403210">
                <a:moveTo>
                  <a:pt x="231729" y="0"/>
                </a:moveTo>
                <a:lnTo>
                  <a:pt x="463458" y="87699"/>
                </a:lnTo>
                <a:lnTo>
                  <a:pt x="463458" y="315512"/>
                </a:lnTo>
                <a:lnTo>
                  <a:pt x="231730" y="403210"/>
                </a:lnTo>
                <a:lnTo>
                  <a:pt x="1" y="315512"/>
                </a:lnTo>
                <a:lnTo>
                  <a:pt x="1" y="87699"/>
                </a:lnTo>
                <a:lnTo>
                  <a:pt x="231729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94" tIns="95083" rIns="85695" bIns="95082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sz="3200" kern="1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解決問題的能力</a:t>
            </a:r>
            <a:endParaRPr lang="en-US" sz="3200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63" name="手繪多邊形: 圖案 62">
            <a:extLst>
              <a:ext uri="{FF2B5EF4-FFF2-40B4-BE49-F238E27FC236}">
                <a16:creationId xmlns:a16="http://schemas.microsoft.com/office/drawing/2014/main" id="{BCFC5BD8-C8BE-F473-25EB-455ED9D4104C}"/>
              </a:ext>
            </a:extLst>
          </p:cNvPr>
          <p:cNvSpPr>
            <a:spLocks/>
          </p:cNvSpPr>
          <p:nvPr/>
        </p:nvSpPr>
        <p:spPr>
          <a:xfrm>
            <a:off x="3565474" y="2235342"/>
            <a:ext cx="1311429" cy="1350518"/>
          </a:xfrm>
          <a:custGeom>
            <a:avLst/>
            <a:gdLst>
              <a:gd name="connsiteX0" fmla="*/ 0 w 463459"/>
              <a:gd name="connsiteY0" fmla="*/ 201605 h 403210"/>
              <a:gd name="connsiteX1" fmla="*/ 100803 w 463459"/>
              <a:gd name="connsiteY1" fmla="*/ 0 h 403210"/>
              <a:gd name="connsiteX2" fmla="*/ 362657 w 463459"/>
              <a:gd name="connsiteY2" fmla="*/ 0 h 403210"/>
              <a:gd name="connsiteX3" fmla="*/ 463459 w 463459"/>
              <a:gd name="connsiteY3" fmla="*/ 201605 h 403210"/>
              <a:gd name="connsiteX4" fmla="*/ 362657 w 463459"/>
              <a:gd name="connsiteY4" fmla="*/ 403210 h 403210"/>
              <a:gd name="connsiteX5" fmla="*/ 100803 w 463459"/>
              <a:gd name="connsiteY5" fmla="*/ 403210 h 403210"/>
              <a:gd name="connsiteX6" fmla="*/ 0 w 463459"/>
              <a:gd name="connsiteY6" fmla="*/ 201605 h 40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459" h="403210">
                <a:moveTo>
                  <a:pt x="231729" y="0"/>
                </a:moveTo>
                <a:lnTo>
                  <a:pt x="463458" y="87699"/>
                </a:lnTo>
                <a:lnTo>
                  <a:pt x="463458" y="315512"/>
                </a:lnTo>
                <a:lnTo>
                  <a:pt x="231730" y="403210"/>
                </a:lnTo>
                <a:lnTo>
                  <a:pt x="1" y="315512"/>
                </a:lnTo>
                <a:lnTo>
                  <a:pt x="1" y="87699"/>
                </a:lnTo>
                <a:lnTo>
                  <a:pt x="231729" y="0"/>
                </a:lnTo>
                <a:close/>
              </a:path>
            </a:pathLst>
          </a:custGeom>
          <a:solidFill>
            <a:srgbClr val="FFFFFF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85694" tIns="95083" rIns="85695" bIns="95082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200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D4F1B98B-3EB8-3502-3800-467FAD283412}"/>
              </a:ext>
            </a:extLst>
          </p:cNvPr>
          <p:cNvSpPr>
            <a:spLocks/>
          </p:cNvSpPr>
          <p:nvPr/>
        </p:nvSpPr>
        <p:spPr>
          <a:xfrm>
            <a:off x="4241732" y="3308171"/>
            <a:ext cx="1311429" cy="1350518"/>
          </a:xfrm>
          <a:custGeom>
            <a:avLst/>
            <a:gdLst>
              <a:gd name="connsiteX0" fmla="*/ 0 w 463459"/>
              <a:gd name="connsiteY0" fmla="*/ 201605 h 403210"/>
              <a:gd name="connsiteX1" fmla="*/ 100803 w 463459"/>
              <a:gd name="connsiteY1" fmla="*/ 0 h 403210"/>
              <a:gd name="connsiteX2" fmla="*/ 362657 w 463459"/>
              <a:gd name="connsiteY2" fmla="*/ 0 h 403210"/>
              <a:gd name="connsiteX3" fmla="*/ 463459 w 463459"/>
              <a:gd name="connsiteY3" fmla="*/ 201605 h 403210"/>
              <a:gd name="connsiteX4" fmla="*/ 362657 w 463459"/>
              <a:gd name="connsiteY4" fmla="*/ 403210 h 403210"/>
              <a:gd name="connsiteX5" fmla="*/ 100803 w 463459"/>
              <a:gd name="connsiteY5" fmla="*/ 403210 h 403210"/>
              <a:gd name="connsiteX6" fmla="*/ 0 w 463459"/>
              <a:gd name="connsiteY6" fmla="*/ 201605 h 40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459" h="403210">
                <a:moveTo>
                  <a:pt x="231729" y="0"/>
                </a:moveTo>
                <a:lnTo>
                  <a:pt x="463458" y="87699"/>
                </a:lnTo>
                <a:lnTo>
                  <a:pt x="463458" y="315512"/>
                </a:lnTo>
                <a:lnTo>
                  <a:pt x="231730" y="403210"/>
                </a:lnTo>
                <a:lnTo>
                  <a:pt x="1" y="315512"/>
                </a:lnTo>
                <a:lnTo>
                  <a:pt x="1" y="87699"/>
                </a:lnTo>
                <a:lnTo>
                  <a:pt x="231729" y="0"/>
                </a:lnTo>
                <a:close/>
              </a:path>
            </a:pathLst>
          </a:custGeom>
          <a:solidFill>
            <a:srgbClr val="FFFFFF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85694" tIns="95083" rIns="85695" bIns="95082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200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65" name="手繪多邊形: 圖案 64">
            <a:extLst>
              <a:ext uri="{FF2B5EF4-FFF2-40B4-BE49-F238E27FC236}">
                <a16:creationId xmlns:a16="http://schemas.microsoft.com/office/drawing/2014/main" id="{1741403F-303C-9A1D-7C51-3954E62EA3E3}"/>
              </a:ext>
            </a:extLst>
          </p:cNvPr>
          <p:cNvSpPr>
            <a:spLocks/>
          </p:cNvSpPr>
          <p:nvPr/>
        </p:nvSpPr>
        <p:spPr>
          <a:xfrm>
            <a:off x="3586952" y="4399901"/>
            <a:ext cx="1311429" cy="1350518"/>
          </a:xfrm>
          <a:custGeom>
            <a:avLst/>
            <a:gdLst>
              <a:gd name="connsiteX0" fmla="*/ 0 w 463459"/>
              <a:gd name="connsiteY0" fmla="*/ 201605 h 403210"/>
              <a:gd name="connsiteX1" fmla="*/ 100803 w 463459"/>
              <a:gd name="connsiteY1" fmla="*/ 0 h 403210"/>
              <a:gd name="connsiteX2" fmla="*/ 362657 w 463459"/>
              <a:gd name="connsiteY2" fmla="*/ 0 h 403210"/>
              <a:gd name="connsiteX3" fmla="*/ 463459 w 463459"/>
              <a:gd name="connsiteY3" fmla="*/ 201605 h 403210"/>
              <a:gd name="connsiteX4" fmla="*/ 362657 w 463459"/>
              <a:gd name="connsiteY4" fmla="*/ 403210 h 403210"/>
              <a:gd name="connsiteX5" fmla="*/ 100803 w 463459"/>
              <a:gd name="connsiteY5" fmla="*/ 403210 h 403210"/>
              <a:gd name="connsiteX6" fmla="*/ 0 w 463459"/>
              <a:gd name="connsiteY6" fmla="*/ 201605 h 40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459" h="403210">
                <a:moveTo>
                  <a:pt x="231729" y="0"/>
                </a:moveTo>
                <a:lnTo>
                  <a:pt x="463458" y="87699"/>
                </a:lnTo>
                <a:lnTo>
                  <a:pt x="463458" y="315512"/>
                </a:lnTo>
                <a:lnTo>
                  <a:pt x="231730" y="403210"/>
                </a:lnTo>
                <a:lnTo>
                  <a:pt x="1" y="315512"/>
                </a:lnTo>
                <a:lnTo>
                  <a:pt x="1" y="87699"/>
                </a:lnTo>
                <a:lnTo>
                  <a:pt x="231729" y="0"/>
                </a:lnTo>
                <a:close/>
              </a:path>
            </a:pathLst>
          </a:custGeom>
          <a:solidFill>
            <a:srgbClr val="FFFFFF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85694" tIns="95083" rIns="85695" bIns="95082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200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66" name="手繪多邊形: 圖案 65">
            <a:extLst>
              <a:ext uri="{FF2B5EF4-FFF2-40B4-BE49-F238E27FC236}">
                <a16:creationId xmlns:a16="http://schemas.microsoft.com/office/drawing/2014/main" id="{7FC1D5D8-ED8C-9285-307D-FDDBB885A10B}"/>
              </a:ext>
            </a:extLst>
          </p:cNvPr>
          <p:cNvSpPr>
            <a:spLocks/>
          </p:cNvSpPr>
          <p:nvPr/>
        </p:nvSpPr>
        <p:spPr>
          <a:xfrm>
            <a:off x="2221771" y="4424763"/>
            <a:ext cx="1311429" cy="1350518"/>
          </a:xfrm>
          <a:custGeom>
            <a:avLst/>
            <a:gdLst>
              <a:gd name="connsiteX0" fmla="*/ 0 w 463459"/>
              <a:gd name="connsiteY0" fmla="*/ 201605 h 403210"/>
              <a:gd name="connsiteX1" fmla="*/ 100803 w 463459"/>
              <a:gd name="connsiteY1" fmla="*/ 0 h 403210"/>
              <a:gd name="connsiteX2" fmla="*/ 362657 w 463459"/>
              <a:gd name="connsiteY2" fmla="*/ 0 h 403210"/>
              <a:gd name="connsiteX3" fmla="*/ 463459 w 463459"/>
              <a:gd name="connsiteY3" fmla="*/ 201605 h 403210"/>
              <a:gd name="connsiteX4" fmla="*/ 362657 w 463459"/>
              <a:gd name="connsiteY4" fmla="*/ 403210 h 403210"/>
              <a:gd name="connsiteX5" fmla="*/ 100803 w 463459"/>
              <a:gd name="connsiteY5" fmla="*/ 403210 h 403210"/>
              <a:gd name="connsiteX6" fmla="*/ 0 w 463459"/>
              <a:gd name="connsiteY6" fmla="*/ 201605 h 40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459" h="403210">
                <a:moveTo>
                  <a:pt x="231729" y="0"/>
                </a:moveTo>
                <a:lnTo>
                  <a:pt x="463458" y="87699"/>
                </a:lnTo>
                <a:lnTo>
                  <a:pt x="463458" y="315512"/>
                </a:lnTo>
                <a:lnTo>
                  <a:pt x="231730" y="403210"/>
                </a:lnTo>
                <a:lnTo>
                  <a:pt x="1" y="315512"/>
                </a:lnTo>
                <a:lnTo>
                  <a:pt x="1" y="87699"/>
                </a:lnTo>
                <a:lnTo>
                  <a:pt x="231729" y="0"/>
                </a:lnTo>
                <a:close/>
              </a:path>
            </a:pathLst>
          </a:custGeom>
          <a:solidFill>
            <a:srgbClr val="FFFFFF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85694" tIns="95083" rIns="85695" bIns="95082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200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67" name="手繪多邊形: 圖案 66">
            <a:extLst>
              <a:ext uri="{FF2B5EF4-FFF2-40B4-BE49-F238E27FC236}">
                <a16:creationId xmlns:a16="http://schemas.microsoft.com/office/drawing/2014/main" id="{4ABB524B-FE2D-475C-BB59-6DBFFA4AF1C7}"/>
              </a:ext>
            </a:extLst>
          </p:cNvPr>
          <p:cNvSpPr>
            <a:spLocks/>
          </p:cNvSpPr>
          <p:nvPr/>
        </p:nvSpPr>
        <p:spPr>
          <a:xfrm>
            <a:off x="1557931" y="3329444"/>
            <a:ext cx="1311429" cy="1350518"/>
          </a:xfrm>
          <a:custGeom>
            <a:avLst/>
            <a:gdLst>
              <a:gd name="connsiteX0" fmla="*/ 0 w 463459"/>
              <a:gd name="connsiteY0" fmla="*/ 201605 h 403210"/>
              <a:gd name="connsiteX1" fmla="*/ 100803 w 463459"/>
              <a:gd name="connsiteY1" fmla="*/ 0 h 403210"/>
              <a:gd name="connsiteX2" fmla="*/ 362657 w 463459"/>
              <a:gd name="connsiteY2" fmla="*/ 0 h 403210"/>
              <a:gd name="connsiteX3" fmla="*/ 463459 w 463459"/>
              <a:gd name="connsiteY3" fmla="*/ 201605 h 403210"/>
              <a:gd name="connsiteX4" fmla="*/ 362657 w 463459"/>
              <a:gd name="connsiteY4" fmla="*/ 403210 h 403210"/>
              <a:gd name="connsiteX5" fmla="*/ 100803 w 463459"/>
              <a:gd name="connsiteY5" fmla="*/ 403210 h 403210"/>
              <a:gd name="connsiteX6" fmla="*/ 0 w 463459"/>
              <a:gd name="connsiteY6" fmla="*/ 201605 h 40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459" h="403210">
                <a:moveTo>
                  <a:pt x="231729" y="0"/>
                </a:moveTo>
                <a:lnTo>
                  <a:pt x="463458" y="87699"/>
                </a:lnTo>
                <a:lnTo>
                  <a:pt x="463458" y="315512"/>
                </a:lnTo>
                <a:lnTo>
                  <a:pt x="231730" y="403210"/>
                </a:lnTo>
                <a:lnTo>
                  <a:pt x="1" y="315512"/>
                </a:lnTo>
                <a:lnTo>
                  <a:pt x="1" y="87699"/>
                </a:lnTo>
                <a:lnTo>
                  <a:pt x="231729" y="0"/>
                </a:lnTo>
                <a:close/>
              </a:path>
            </a:pathLst>
          </a:custGeom>
          <a:solidFill>
            <a:srgbClr val="FFFFFF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85694" tIns="95083" rIns="85695" bIns="95082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200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68" name="手繪多邊形: 圖案 67">
            <a:extLst>
              <a:ext uri="{FF2B5EF4-FFF2-40B4-BE49-F238E27FC236}">
                <a16:creationId xmlns:a16="http://schemas.microsoft.com/office/drawing/2014/main" id="{1B7F7937-9031-6FB8-6F30-8C84FACBB87B}"/>
              </a:ext>
            </a:extLst>
          </p:cNvPr>
          <p:cNvSpPr>
            <a:spLocks/>
          </p:cNvSpPr>
          <p:nvPr/>
        </p:nvSpPr>
        <p:spPr>
          <a:xfrm>
            <a:off x="2210816" y="2242521"/>
            <a:ext cx="1311429" cy="1350518"/>
          </a:xfrm>
          <a:custGeom>
            <a:avLst/>
            <a:gdLst>
              <a:gd name="connsiteX0" fmla="*/ 0 w 463459"/>
              <a:gd name="connsiteY0" fmla="*/ 201605 h 403210"/>
              <a:gd name="connsiteX1" fmla="*/ 100803 w 463459"/>
              <a:gd name="connsiteY1" fmla="*/ 0 h 403210"/>
              <a:gd name="connsiteX2" fmla="*/ 362657 w 463459"/>
              <a:gd name="connsiteY2" fmla="*/ 0 h 403210"/>
              <a:gd name="connsiteX3" fmla="*/ 463459 w 463459"/>
              <a:gd name="connsiteY3" fmla="*/ 201605 h 403210"/>
              <a:gd name="connsiteX4" fmla="*/ 362657 w 463459"/>
              <a:gd name="connsiteY4" fmla="*/ 403210 h 403210"/>
              <a:gd name="connsiteX5" fmla="*/ 100803 w 463459"/>
              <a:gd name="connsiteY5" fmla="*/ 403210 h 403210"/>
              <a:gd name="connsiteX6" fmla="*/ 0 w 463459"/>
              <a:gd name="connsiteY6" fmla="*/ 201605 h 40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459" h="403210">
                <a:moveTo>
                  <a:pt x="231729" y="0"/>
                </a:moveTo>
                <a:lnTo>
                  <a:pt x="463458" y="87699"/>
                </a:lnTo>
                <a:lnTo>
                  <a:pt x="463458" y="315512"/>
                </a:lnTo>
                <a:lnTo>
                  <a:pt x="231730" y="403210"/>
                </a:lnTo>
                <a:lnTo>
                  <a:pt x="1" y="315512"/>
                </a:lnTo>
                <a:lnTo>
                  <a:pt x="1" y="87699"/>
                </a:lnTo>
                <a:lnTo>
                  <a:pt x="231729" y="0"/>
                </a:lnTo>
                <a:close/>
              </a:path>
            </a:pathLst>
          </a:custGeom>
          <a:solidFill>
            <a:srgbClr val="FFFFFF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85694" tIns="95083" rIns="85695" bIns="95082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200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852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</p:childTnLst>
        </p:cTn>
      </p:par>
    </p:tnLst>
    <p:bldLst>
      <p:bldP spid="57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nnected lines and dots to form a network">
            <a:extLst>
              <a:ext uri="{FF2B5EF4-FFF2-40B4-BE49-F238E27FC236}">
                <a16:creationId xmlns:a16="http://schemas.microsoft.com/office/drawing/2014/main" id="{29E2E978-0CEE-277E-3A65-72355D6CC7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15" r="1273"/>
          <a:stretch/>
        </p:blipFill>
        <p:spPr>
          <a:xfrm>
            <a:off x="3184385" y="0"/>
            <a:ext cx="966964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B34214-178A-7C26-F851-6A7F82AA6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200" dirty="0">
                <a:effectLst/>
                <a:latin typeface="華康中特圓體" panose="020F0809000000000000" pitchFamily="49" charset="-120"/>
                <a:ea typeface="華康中特圓體" panose="020F0809000000000000" pitchFamily="49" charset="-120"/>
                <a:cs typeface="Calibri" panose="020F0502020204030204" pitchFamily="34" charset="0"/>
              </a:rPr>
              <a:t>AI</a:t>
            </a:r>
            <a:r>
              <a:rPr lang="zh-TW" altLang="en-US" sz="5200" dirty="0">
                <a:effectLst/>
                <a:latin typeface="華康中特圓體" panose="020F0809000000000000" pitchFamily="49" charset="-120"/>
                <a:ea typeface="華康中特圓體" panose="020F0809000000000000" pitchFamily="49" charset="-120"/>
                <a:cs typeface="Calibri" panose="020F0502020204030204" pitchFamily="34" charset="0"/>
              </a:rPr>
              <a:t>是什麼</a:t>
            </a:r>
            <a:r>
              <a:rPr lang="en-US" altLang="zh-TW" sz="5200" dirty="0">
                <a:effectLst/>
                <a:latin typeface="華康中特圓體" panose="020F0809000000000000" pitchFamily="49" charset="-120"/>
                <a:ea typeface="華康中特圓體" panose="020F0809000000000000" pitchFamily="49" charset="-120"/>
                <a:cs typeface="Calibri" panose="020F0502020204030204" pitchFamily="34" charset="0"/>
              </a:rPr>
              <a:t>?</a:t>
            </a:r>
            <a:endParaRPr lang="en-US" altLang="zh-TW" sz="5200" dirty="0">
              <a:latin typeface="華康中特圓體" panose="020F0809000000000000" pitchFamily="49" charset="-120"/>
              <a:ea typeface="華康中特圓體" panose="020F0809000000000000" pitchFamily="49" charset="-12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0438A-23D7-27EB-C7A9-D4689D654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該怎麼與</a:t>
            </a:r>
            <a:r>
              <a:rPr lang="en-US" altLang="zh-TW" sz="2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AI</a:t>
            </a:r>
            <a:r>
              <a:rPr lang="zh-TW" altLang="en-US" sz="2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互動</a:t>
            </a:r>
            <a:r>
              <a:rPr lang="en-US" altLang="zh-TW" sz="2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9349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454B3B-D657-8177-B1F7-B7FF776A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TW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CPU </a:t>
            </a:r>
            <a:r>
              <a:rPr lang="en-US" altLang="zh-TW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TW" kern="1200" dirty="0">
                <a:latin typeface="+mj-lt"/>
                <a:ea typeface="+mj-ea"/>
                <a:cs typeface="+mj-cs"/>
              </a:rPr>
              <a:t>VS</a:t>
            </a:r>
            <a:r>
              <a:rPr lang="en-US" altLang="zh-TW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GPU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Aspec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44794-FF81-95C4-3BDD-A99D44D37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2266950"/>
            <a:ext cx="6250940" cy="6809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solidFill>
                  <a:srgbClr val="AC000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一個很聰明的大學生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47F6A9C-8361-B1B3-3D30-8C54CBCAF72B}"/>
              </a:ext>
            </a:extLst>
          </p:cNvPr>
          <p:cNvSpPr txBox="1">
            <a:spLocks/>
          </p:cNvSpPr>
          <p:nvPr/>
        </p:nvSpPr>
        <p:spPr>
          <a:xfrm>
            <a:off x="4976029" y="3910150"/>
            <a:ext cx="6250940" cy="518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200" dirty="0">
                <a:solidFill>
                  <a:srgbClr val="135675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一大群小學生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B92ED6-33F5-EA95-0069-DACD1603BEA4}"/>
              </a:ext>
            </a:extLst>
          </p:cNvPr>
          <p:cNvSpPr/>
          <p:nvPr/>
        </p:nvSpPr>
        <p:spPr>
          <a:xfrm>
            <a:off x="1190625" y="3267075"/>
            <a:ext cx="864000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384DD1-7CE2-9120-BD9A-BF1CF12E8F2C}"/>
              </a:ext>
            </a:extLst>
          </p:cNvPr>
          <p:cNvSpPr/>
          <p:nvPr/>
        </p:nvSpPr>
        <p:spPr>
          <a:xfrm>
            <a:off x="3276599" y="3267075"/>
            <a:ext cx="864000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40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White jigsaw puzzle and one final piece being added">
            <a:extLst>
              <a:ext uri="{FF2B5EF4-FFF2-40B4-BE49-F238E27FC236}">
                <a16:creationId xmlns:a16="http://schemas.microsoft.com/office/drawing/2014/main" id="{4DBF29C7-7A29-D2F9-8660-177F5600B53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t="6190" b="188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77469B6-6155-8A0D-ECFD-660041A2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0" y="2571749"/>
            <a:ext cx="5314950" cy="2019301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48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分治法</a:t>
            </a:r>
            <a:b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</a:br>
            <a:r>
              <a:rPr lang="zh-TW" altLang="en-US" sz="2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分而治之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433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標題 11">
            <a:extLst>
              <a:ext uri="{FF2B5EF4-FFF2-40B4-BE49-F238E27FC236}">
                <a16:creationId xmlns:a16="http://schemas.microsoft.com/office/drawing/2014/main" id="{C824D281-A17E-D325-9E2A-414534A9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16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分治法三步驟</a:t>
            </a:r>
          </a:p>
        </p:txBody>
      </p:sp>
      <p:graphicFrame>
        <p:nvGraphicFramePr>
          <p:cNvPr id="21" name="文字方塊 12">
            <a:extLst>
              <a:ext uri="{FF2B5EF4-FFF2-40B4-BE49-F238E27FC236}">
                <a16:creationId xmlns:a16="http://schemas.microsoft.com/office/drawing/2014/main" id="{3BA84C07-4189-A768-DEC2-6E3CAFC960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3305313"/>
              </p:ext>
            </p:extLst>
          </p:nvPr>
        </p:nvGraphicFramePr>
        <p:xfrm>
          <a:off x="1955800" y="2126538"/>
          <a:ext cx="8280400" cy="3120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596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512</Words>
  <Application>Microsoft Office PowerPoint</Application>
  <PresentationFormat>寬螢幕</PresentationFormat>
  <Paragraphs>58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華康中特圓體</vt:lpstr>
      <vt:lpstr>Aptos</vt:lpstr>
      <vt:lpstr>Aptos Display</vt:lpstr>
      <vt:lpstr>Arial</vt:lpstr>
      <vt:lpstr>Office 佈景主題</vt:lpstr>
      <vt:lpstr>商研院JAVA班第四梯次</vt:lpstr>
      <vt:lpstr>PowerPoint 簡報</vt:lpstr>
      <vt:lpstr>助教用來幹嘛的?</vt:lpstr>
      <vt:lpstr>軟體工程師最重要的是?</vt:lpstr>
      <vt:lpstr>AI是什麼?</vt:lpstr>
      <vt:lpstr>CPU  VS  GPU</vt:lpstr>
      <vt:lpstr>分治法 分而治之</vt:lpstr>
      <vt:lpstr>分治法三步驟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Lyndon Yeh</dc:creator>
  <cp:lastModifiedBy>Lyndon Yeh</cp:lastModifiedBy>
  <cp:revision>4</cp:revision>
  <dcterms:created xsi:type="dcterms:W3CDTF">2024-09-25T14:09:48Z</dcterms:created>
  <dcterms:modified xsi:type="dcterms:W3CDTF">2024-09-25T23:34:43Z</dcterms:modified>
</cp:coreProperties>
</file>