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61" r:id="rId3"/>
    <p:sldId id="276" r:id="rId4"/>
    <p:sldId id="277" r:id="rId5"/>
    <p:sldId id="286" r:id="rId6"/>
    <p:sldId id="274" r:id="rId7"/>
    <p:sldId id="275" r:id="rId8"/>
    <p:sldId id="278" r:id="rId9"/>
    <p:sldId id="273" r:id="rId10"/>
    <p:sldId id="265" r:id="rId11"/>
    <p:sldId id="267" r:id="rId12"/>
    <p:sldId id="269" r:id="rId13"/>
    <p:sldId id="270" r:id="rId14"/>
    <p:sldId id="271" r:id="rId15"/>
    <p:sldId id="281" r:id="rId16"/>
    <p:sldId id="284" r:id="rId17"/>
    <p:sldId id="285" r:id="rId18"/>
    <p:sldId id="279" r:id="rId19"/>
    <p:sldId id="280" r:id="rId20"/>
    <p:sldId id="28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2A3A"/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 snapToGrid="0">
      <p:cViewPr>
        <p:scale>
          <a:sx n="80" d="100"/>
          <a:sy n="80" d="100"/>
        </p:scale>
        <p:origin x="-1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34B18-0876-4E14-82F2-4947710A5079}" type="doc">
      <dgm:prSet loTypeId="urn:microsoft.com/office/officeart/2005/8/layout/h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11693BC3-0117-4B0D-8ADA-E23B29FB16E8}">
      <dgm:prSet phldrT="[文字]" custT="1"/>
      <dgm:spPr/>
      <dgm:t>
        <a:bodyPr/>
        <a:lstStyle/>
        <a:p>
          <a:r>
            <a:rPr lang="zh-TW" altLang="en-US" sz="3200" dirty="0">
              <a:latin typeface="+mn-lt"/>
            </a:rPr>
            <a:t>創建儲存庫</a:t>
          </a:r>
        </a:p>
      </dgm:t>
    </dgm:pt>
    <dgm:pt modelId="{3C58AD7E-5CEF-4754-948F-44355198D85C}" type="parTrans" cxnId="{F7E6B5F0-5922-4947-94A9-A24332ECEB08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066C93FF-C38F-48C2-84C0-5B9EAF73E005}" type="sibTrans" cxnId="{F7E6B5F0-5922-4947-94A9-A24332ECEB08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31C3B455-3C95-45D6-BCB2-C7681E551EF2}">
      <dgm:prSet phldrT="[文字]" custT="1"/>
      <dgm:spPr/>
      <dgm:t>
        <a:bodyPr/>
        <a:lstStyle/>
        <a:p>
          <a:r>
            <a:rPr lang="zh-TW" altLang="en-US" sz="2400" dirty="0">
              <a:latin typeface="+mn-lt"/>
            </a:rPr>
            <a:t>遠端</a:t>
          </a:r>
        </a:p>
      </dgm:t>
    </dgm:pt>
    <dgm:pt modelId="{5E47B396-85E8-4CF8-9E5F-C3272B25281C}" type="parTrans" cxnId="{B3DAE93A-FE8C-45B6-96F3-E0AC95ABE8CA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08447C1F-0748-4E1C-8F7C-9D489C7EEDCD}" type="sibTrans" cxnId="{B3DAE93A-FE8C-45B6-96F3-E0AC95ABE8CA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03EA123F-057F-48AC-8095-F45C9D1D4D30}">
      <dgm:prSet phldrT="[文字]" custT="1"/>
      <dgm:spPr/>
      <dgm:t>
        <a:bodyPr/>
        <a:lstStyle/>
        <a:p>
          <a:r>
            <a:rPr lang="zh-TW" altLang="en-US" sz="2400" dirty="0">
              <a:latin typeface="+mn-lt"/>
            </a:rPr>
            <a:t>本地端</a:t>
          </a:r>
        </a:p>
      </dgm:t>
    </dgm:pt>
    <dgm:pt modelId="{5BFCC2F3-4A8F-4358-A643-89FF758C2D12}" type="parTrans" cxnId="{9D68268E-8C51-4068-958E-B8D4448B100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8B556657-49B3-4B9E-A74B-7D758896E39C}" type="sibTrans" cxnId="{9D68268E-8C51-4068-958E-B8D4448B100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8DBF4B91-5534-476B-83A0-1B69BC8DFB89}">
      <dgm:prSet phldrT="[文字]" custT="1"/>
      <dgm:spPr/>
      <dgm:t>
        <a:bodyPr/>
        <a:lstStyle/>
        <a:p>
          <a:pPr marL="0"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>
              <a:latin typeface="+mn-lt"/>
            </a:rPr>
            <a:t>合併儲存庫</a:t>
          </a:r>
        </a:p>
      </dgm:t>
    </dgm:pt>
    <dgm:pt modelId="{AA5333E9-A9E6-43A5-B5C1-3C5B60B7B816}" type="parTrans" cxnId="{EE01849F-A991-4553-B80A-FAB4549CCFE5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D393A7CC-9EC8-4F33-A3FA-B993370DD989}" type="sibTrans" cxnId="{EE01849F-A991-4553-B80A-FAB4549CCFE5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878AF884-F9EF-4307-855C-FF80FE5CCDED}">
      <dgm:prSet phldrT="[文字]"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>
              <a:latin typeface="+mn-lt"/>
              <a:ea typeface="新細明體" panose="02020500000000000000" pitchFamily="18" charset="-120"/>
              <a:cs typeface="+mn-cs"/>
            </a:rPr>
            <a:t>強制合併</a:t>
          </a:r>
          <a:endParaRPr lang="zh-TW" altLang="en-US" sz="2400" kern="1200" dirty="0">
            <a:latin typeface="+mn-lt"/>
            <a:ea typeface="新細明體" panose="02020500000000000000" pitchFamily="18" charset="-120"/>
            <a:cs typeface="+mn-cs"/>
          </a:endParaRPr>
        </a:p>
      </dgm:t>
    </dgm:pt>
    <dgm:pt modelId="{CC751652-B61F-4868-A56E-D66927BB138E}" type="parTrans" cxnId="{E748695A-3E95-4D19-A407-4489DCB56538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A44B9563-2A02-46FF-AB36-1DACAE453398}" type="sibTrans" cxnId="{E748695A-3E95-4D19-A407-4489DCB56538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1D18CF1E-CACB-4668-B103-90E8F791D975}">
      <dgm:prSet phldrT="[文字]"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>
              <a:latin typeface="+mn-lt"/>
              <a:ea typeface="新細明體" panose="02020500000000000000" pitchFamily="18" charset="-120"/>
              <a:cs typeface="+mn-cs"/>
            </a:rPr>
            <a:t>複製合併</a:t>
          </a:r>
          <a:endParaRPr lang="zh-TW" altLang="en-US" sz="2400" kern="1200" dirty="0">
            <a:latin typeface="+mn-lt"/>
            <a:ea typeface="新細明體" panose="02020500000000000000" pitchFamily="18" charset="-120"/>
            <a:cs typeface="+mn-cs"/>
          </a:endParaRPr>
        </a:p>
      </dgm:t>
    </dgm:pt>
    <dgm:pt modelId="{8670EFE4-8177-421A-879E-2DD6311366D3}" type="parTrans" cxnId="{ED963380-6B87-4D37-8173-624BD8A8CAB9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9EC40A27-0666-4465-8466-9F304928D4FB}" type="sibTrans" cxnId="{ED963380-6B87-4D37-8173-624BD8A8CAB9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24D48B5A-E010-497F-A2D5-E7A5AF4B7356}">
      <dgm:prSet phldrT="[文字]" custT="1"/>
      <dgm:spPr/>
      <dgm:t>
        <a:bodyPr/>
        <a:lstStyle/>
        <a:p>
          <a:pPr marL="0"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>
              <a:latin typeface="+mn-lt"/>
            </a:rPr>
            <a:t>檔案傳輸</a:t>
          </a:r>
        </a:p>
      </dgm:t>
    </dgm:pt>
    <dgm:pt modelId="{92DB85FC-5C31-4554-A2D5-046F685BEA9B}" type="parTrans" cxnId="{815D4853-13A1-4D63-AC1E-33980A538EC5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4F87CFF5-150C-41ED-A85A-A5204E06ADF9}" type="sibTrans" cxnId="{815D4853-13A1-4D63-AC1E-33980A538EC5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74B0E121-613C-4EAC-8F97-427A424EC201}">
      <dgm:prSet phldrT="[文字]"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>
              <a:latin typeface="+mn-lt"/>
              <a:ea typeface="新細明體" panose="02020500000000000000" pitchFamily="18" charset="-120"/>
              <a:cs typeface="+mn-cs"/>
            </a:rPr>
            <a:t>本地到遠端</a:t>
          </a:r>
        </a:p>
      </dgm:t>
    </dgm:pt>
    <dgm:pt modelId="{92CB0013-7566-4285-93CD-CE0AB8CF6EBD}" type="parTrans" cxnId="{EAFB3B8B-B002-493B-9513-538D4F5C841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7F1D6209-B7B8-4317-8538-DEA98406EE73}" type="sibTrans" cxnId="{EAFB3B8B-B002-493B-9513-538D4F5C841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205A5E1B-C01F-47E0-925D-B9BF0E911B32}">
      <dgm:prSet phldrT="[文字]"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>
              <a:latin typeface="+mn-lt"/>
              <a:ea typeface="新細明體" panose="02020500000000000000" pitchFamily="18" charset="-120"/>
              <a:cs typeface="+mn-cs"/>
            </a:rPr>
            <a:t>遠端到本地</a:t>
          </a:r>
        </a:p>
      </dgm:t>
    </dgm:pt>
    <dgm:pt modelId="{ECAAD5D5-677D-4CBC-B210-09BF7B64D26A}" type="parTrans" cxnId="{CD9AC7A7-69E5-4441-A0E8-5D41BC4D088E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2386D63E-0FC9-4D86-A4A2-68E808C609EF}" type="sibTrans" cxnId="{CD9AC7A7-69E5-4441-A0E8-5D41BC4D088E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22880FB5-0F22-4594-8644-5230009C5BBC}">
      <dgm:prSet phldrT="[文字]" custT="1"/>
      <dgm:spPr/>
      <dgm:t>
        <a:bodyPr/>
        <a:lstStyle/>
        <a:p>
          <a:r>
            <a:rPr lang="zh-TW" altLang="en-US" sz="2400" dirty="0">
              <a:latin typeface="+mn-lt"/>
            </a:rPr>
            <a:t>初始化</a:t>
          </a:r>
        </a:p>
      </dgm:t>
    </dgm:pt>
    <dgm:pt modelId="{A71BA312-3581-4894-90AD-7C8E0AFB6A47}" type="parTrans" cxnId="{C7DDBC7C-53E1-42E1-8555-F3B19E7B328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69A278C3-23E0-4344-9F6C-0BECF1C998B3}" type="sibTrans" cxnId="{C7DDBC7C-53E1-42E1-8555-F3B19E7B328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B0442387-1685-4697-A981-69E5F7B2772D}">
      <dgm:prSet phldrT="[文字]" custT="1"/>
      <dgm:spPr/>
      <dgm:t>
        <a:bodyPr/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>
              <a:latin typeface="+mn-lt"/>
              <a:ea typeface="新細明體" panose="02020500000000000000" pitchFamily="18" charset="-120"/>
              <a:cs typeface="+mn-cs"/>
            </a:rPr>
            <a:t>分支合併</a:t>
          </a:r>
          <a:endParaRPr lang="zh-TW" altLang="en-US" sz="2400" kern="1200" dirty="0">
            <a:latin typeface="+mn-lt"/>
            <a:ea typeface="新細明體" panose="02020500000000000000" pitchFamily="18" charset="-120"/>
            <a:cs typeface="+mn-cs"/>
          </a:endParaRPr>
        </a:p>
      </dgm:t>
    </dgm:pt>
    <dgm:pt modelId="{F8FE35EC-9030-4336-B319-FAF55D9DED11}" type="parTrans" cxnId="{A5FAF63C-1F6C-4B8A-9314-8B74827E0DC8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44990483-D674-419F-9D0E-1FC81DE89468}" type="sibTrans" cxnId="{A5FAF63C-1F6C-4B8A-9314-8B74827E0DC8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EE1AF3F9-BB26-4242-A9A9-10141FB472F5}" type="pres">
      <dgm:prSet presAssocID="{BC934B18-0876-4E14-82F2-4947710A5079}" presName="Name0" presStyleCnt="0">
        <dgm:presLayoutVars>
          <dgm:dir/>
          <dgm:resizeHandles val="exact"/>
        </dgm:presLayoutVars>
      </dgm:prSet>
      <dgm:spPr/>
    </dgm:pt>
    <dgm:pt modelId="{A1E1B80E-6BC4-43FA-8380-877E7DA455F7}" type="pres">
      <dgm:prSet presAssocID="{11693BC3-0117-4B0D-8ADA-E23B29FB16E8}" presName="node" presStyleLbl="node1" presStyleIdx="0" presStyleCnt="3">
        <dgm:presLayoutVars>
          <dgm:bulletEnabled val="1"/>
        </dgm:presLayoutVars>
      </dgm:prSet>
      <dgm:spPr/>
    </dgm:pt>
    <dgm:pt modelId="{7A9BDFE3-0EB3-4938-90D8-A6F29BC9F4E9}" type="pres">
      <dgm:prSet presAssocID="{066C93FF-C38F-48C2-84C0-5B9EAF73E005}" presName="sibTrans" presStyleCnt="0"/>
      <dgm:spPr/>
    </dgm:pt>
    <dgm:pt modelId="{58CD7B97-3690-477C-8FB8-9DE61D1CB5F2}" type="pres">
      <dgm:prSet presAssocID="{8DBF4B91-5534-476B-83A0-1B69BC8DFB89}" presName="node" presStyleLbl="node1" presStyleIdx="1" presStyleCnt="3">
        <dgm:presLayoutVars>
          <dgm:bulletEnabled val="1"/>
        </dgm:presLayoutVars>
      </dgm:prSet>
      <dgm:spPr/>
    </dgm:pt>
    <dgm:pt modelId="{A39A2702-7B15-49E3-8E3C-8001D2AD9A49}" type="pres">
      <dgm:prSet presAssocID="{D393A7CC-9EC8-4F33-A3FA-B993370DD989}" presName="sibTrans" presStyleCnt="0"/>
      <dgm:spPr/>
    </dgm:pt>
    <dgm:pt modelId="{E240848E-5247-48F6-A4D7-89277B090192}" type="pres">
      <dgm:prSet presAssocID="{24D48B5A-E010-497F-A2D5-E7A5AF4B7356}" presName="node" presStyleLbl="node1" presStyleIdx="2" presStyleCnt="3">
        <dgm:presLayoutVars>
          <dgm:bulletEnabled val="1"/>
        </dgm:presLayoutVars>
      </dgm:prSet>
      <dgm:spPr/>
    </dgm:pt>
  </dgm:ptLst>
  <dgm:cxnLst>
    <dgm:cxn modelId="{2E582B08-73BF-4B40-BE03-2BCA1F95DA0A}" type="presOf" srcId="{24D48B5A-E010-497F-A2D5-E7A5AF4B7356}" destId="{E240848E-5247-48F6-A4D7-89277B090192}" srcOrd="0" destOrd="0" presId="urn:microsoft.com/office/officeart/2005/8/layout/hList6"/>
    <dgm:cxn modelId="{D27DD418-0FFF-4CFC-A93C-8B81FA19218D}" type="presOf" srcId="{74B0E121-613C-4EAC-8F97-427A424EC201}" destId="{E240848E-5247-48F6-A4D7-89277B090192}" srcOrd="0" destOrd="1" presId="urn:microsoft.com/office/officeart/2005/8/layout/hList6"/>
    <dgm:cxn modelId="{A25F8534-832B-477A-B67E-6D345AA2FA3C}" type="presOf" srcId="{31C3B455-3C95-45D6-BCB2-C7681E551EF2}" destId="{A1E1B80E-6BC4-43FA-8380-877E7DA455F7}" srcOrd="0" destOrd="1" presId="urn:microsoft.com/office/officeart/2005/8/layout/hList6"/>
    <dgm:cxn modelId="{7E31AD37-2BBB-4D1D-848D-F1B145E2E094}" type="presOf" srcId="{8DBF4B91-5534-476B-83A0-1B69BC8DFB89}" destId="{58CD7B97-3690-477C-8FB8-9DE61D1CB5F2}" srcOrd="0" destOrd="0" presId="urn:microsoft.com/office/officeart/2005/8/layout/hList6"/>
    <dgm:cxn modelId="{B3DAE93A-FE8C-45B6-96F3-E0AC95ABE8CA}" srcId="{11693BC3-0117-4B0D-8ADA-E23B29FB16E8}" destId="{31C3B455-3C95-45D6-BCB2-C7681E551EF2}" srcOrd="0" destOrd="0" parTransId="{5E47B396-85E8-4CF8-9E5F-C3272B25281C}" sibTransId="{08447C1F-0748-4E1C-8F7C-9D489C7EEDCD}"/>
    <dgm:cxn modelId="{A5FAF63C-1F6C-4B8A-9314-8B74827E0DC8}" srcId="{8DBF4B91-5534-476B-83A0-1B69BC8DFB89}" destId="{B0442387-1685-4697-A981-69E5F7B2772D}" srcOrd="2" destOrd="0" parTransId="{F8FE35EC-9030-4336-B319-FAF55D9DED11}" sibTransId="{44990483-D674-419F-9D0E-1FC81DE89468}"/>
    <dgm:cxn modelId="{815D4853-13A1-4D63-AC1E-33980A538EC5}" srcId="{BC934B18-0876-4E14-82F2-4947710A5079}" destId="{24D48B5A-E010-497F-A2D5-E7A5AF4B7356}" srcOrd="2" destOrd="0" parTransId="{92DB85FC-5C31-4554-A2D5-046F685BEA9B}" sibTransId="{4F87CFF5-150C-41ED-A85A-A5204E06ADF9}"/>
    <dgm:cxn modelId="{90DB6D79-1E88-4AA7-A9B7-0E4DE37989DD}" type="presOf" srcId="{B0442387-1685-4697-A981-69E5F7B2772D}" destId="{58CD7B97-3690-477C-8FB8-9DE61D1CB5F2}" srcOrd="0" destOrd="3" presId="urn:microsoft.com/office/officeart/2005/8/layout/hList6"/>
    <dgm:cxn modelId="{E748695A-3E95-4D19-A407-4489DCB56538}" srcId="{8DBF4B91-5534-476B-83A0-1B69BC8DFB89}" destId="{878AF884-F9EF-4307-855C-FF80FE5CCDED}" srcOrd="0" destOrd="0" parTransId="{CC751652-B61F-4868-A56E-D66927BB138E}" sibTransId="{A44B9563-2A02-46FF-AB36-1DACAE453398}"/>
    <dgm:cxn modelId="{C7DDBC7C-53E1-42E1-8555-F3B19E7B3281}" srcId="{11693BC3-0117-4B0D-8ADA-E23B29FB16E8}" destId="{22880FB5-0F22-4594-8644-5230009C5BBC}" srcOrd="2" destOrd="0" parTransId="{A71BA312-3581-4894-90AD-7C8E0AFB6A47}" sibTransId="{69A278C3-23E0-4344-9F6C-0BECF1C998B3}"/>
    <dgm:cxn modelId="{5A581B7F-FBE0-44EC-92F8-D1117E0D773F}" type="presOf" srcId="{11693BC3-0117-4B0D-8ADA-E23B29FB16E8}" destId="{A1E1B80E-6BC4-43FA-8380-877E7DA455F7}" srcOrd="0" destOrd="0" presId="urn:microsoft.com/office/officeart/2005/8/layout/hList6"/>
    <dgm:cxn modelId="{ED963380-6B87-4D37-8173-624BD8A8CAB9}" srcId="{8DBF4B91-5534-476B-83A0-1B69BC8DFB89}" destId="{1D18CF1E-CACB-4668-B103-90E8F791D975}" srcOrd="1" destOrd="0" parTransId="{8670EFE4-8177-421A-879E-2DD6311366D3}" sibTransId="{9EC40A27-0666-4465-8466-9F304928D4FB}"/>
    <dgm:cxn modelId="{34C4F785-4458-45EE-A444-9DEB428593D2}" type="presOf" srcId="{BC934B18-0876-4E14-82F2-4947710A5079}" destId="{EE1AF3F9-BB26-4242-A9A9-10141FB472F5}" srcOrd="0" destOrd="0" presId="urn:microsoft.com/office/officeart/2005/8/layout/hList6"/>
    <dgm:cxn modelId="{EAFB3B8B-B002-493B-9513-538D4F5C8411}" srcId="{24D48B5A-E010-497F-A2D5-E7A5AF4B7356}" destId="{74B0E121-613C-4EAC-8F97-427A424EC201}" srcOrd="0" destOrd="0" parTransId="{92CB0013-7566-4285-93CD-CE0AB8CF6EBD}" sibTransId="{7F1D6209-B7B8-4317-8538-DEA98406EE73}"/>
    <dgm:cxn modelId="{9D68268E-8C51-4068-958E-B8D4448B1001}" srcId="{11693BC3-0117-4B0D-8ADA-E23B29FB16E8}" destId="{03EA123F-057F-48AC-8095-F45C9D1D4D30}" srcOrd="1" destOrd="0" parTransId="{5BFCC2F3-4A8F-4358-A643-89FF758C2D12}" sibTransId="{8B556657-49B3-4B9E-A74B-7D758896E39C}"/>
    <dgm:cxn modelId="{32D39492-4DB7-414E-BE49-076D63E55091}" type="presOf" srcId="{205A5E1B-C01F-47E0-925D-B9BF0E911B32}" destId="{E240848E-5247-48F6-A4D7-89277B090192}" srcOrd="0" destOrd="2" presId="urn:microsoft.com/office/officeart/2005/8/layout/hList6"/>
    <dgm:cxn modelId="{EE01849F-A991-4553-B80A-FAB4549CCFE5}" srcId="{BC934B18-0876-4E14-82F2-4947710A5079}" destId="{8DBF4B91-5534-476B-83A0-1B69BC8DFB89}" srcOrd="1" destOrd="0" parTransId="{AA5333E9-A9E6-43A5-B5C1-3C5B60B7B816}" sibTransId="{D393A7CC-9EC8-4F33-A3FA-B993370DD989}"/>
    <dgm:cxn modelId="{7CC1C39F-CB81-4B2F-BE5C-3F1E51948BB6}" type="presOf" srcId="{22880FB5-0F22-4594-8644-5230009C5BBC}" destId="{A1E1B80E-6BC4-43FA-8380-877E7DA455F7}" srcOrd="0" destOrd="3" presId="urn:microsoft.com/office/officeart/2005/8/layout/hList6"/>
    <dgm:cxn modelId="{CD9AC7A7-69E5-4441-A0E8-5D41BC4D088E}" srcId="{24D48B5A-E010-497F-A2D5-E7A5AF4B7356}" destId="{205A5E1B-C01F-47E0-925D-B9BF0E911B32}" srcOrd="1" destOrd="0" parTransId="{ECAAD5D5-677D-4CBC-B210-09BF7B64D26A}" sibTransId="{2386D63E-0FC9-4D86-A4A2-68E808C609EF}"/>
    <dgm:cxn modelId="{E26FBFB3-63B5-4A29-87D6-3E019C90D32E}" type="presOf" srcId="{878AF884-F9EF-4307-855C-FF80FE5CCDED}" destId="{58CD7B97-3690-477C-8FB8-9DE61D1CB5F2}" srcOrd="0" destOrd="1" presId="urn:microsoft.com/office/officeart/2005/8/layout/hList6"/>
    <dgm:cxn modelId="{ADD4EBCF-6E59-4E59-95E7-C3AACC8D2168}" type="presOf" srcId="{03EA123F-057F-48AC-8095-F45C9D1D4D30}" destId="{A1E1B80E-6BC4-43FA-8380-877E7DA455F7}" srcOrd="0" destOrd="2" presId="urn:microsoft.com/office/officeart/2005/8/layout/hList6"/>
    <dgm:cxn modelId="{592E2FD2-4D30-4314-A307-721E3213DA12}" type="presOf" srcId="{1D18CF1E-CACB-4668-B103-90E8F791D975}" destId="{58CD7B97-3690-477C-8FB8-9DE61D1CB5F2}" srcOrd="0" destOrd="2" presId="urn:microsoft.com/office/officeart/2005/8/layout/hList6"/>
    <dgm:cxn modelId="{F7E6B5F0-5922-4947-94A9-A24332ECEB08}" srcId="{BC934B18-0876-4E14-82F2-4947710A5079}" destId="{11693BC3-0117-4B0D-8ADA-E23B29FB16E8}" srcOrd="0" destOrd="0" parTransId="{3C58AD7E-5CEF-4754-948F-44355198D85C}" sibTransId="{066C93FF-C38F-48C2-84C0-5B9EAF73E005}"/>
    <dgm:cxn modelId="{AB1D3681-9E56-4C52-8094-6D76A549CEEA}" type="presParOf" srcId="{EE1AF3F9-BB26-4242-A9A9-10141FB472F5}" destId="{A1E1B80E-6BC4-43FA-8380-877E7DA455F7}" srcOrd="0" destOrd="0" presId="urn:microsoft.com/office/officeart/2005/8/layout/hList6"/>
    <dgm:cxn modelId="{1D9468BD-0E21-4394-BF69-041C24F92373}" type="presParOf" srcId="{EE1AF3F9-BB26-4242-A9A9-10141FB472F5}" destId="{7A9BDFE3-0EB3-4938-90D8-A6F29BC9F4E9}" srcOrd="1" destOrd="0" presId="urn:microsoft.com/office/officeart/2005/8/layout/hList6"/>
    <dgm:cxn modelId="{95EABD67-00F2-494E-B0B1-695F544B23A9}" type="presParOf" srcId="{EE1AF3F9-BB26-4242-A9A9-10141FB472F5}" destId="{58CD7B97-3690-477C-8FB8-9DE61D1CB5F2}" srcOrd="2" destOrd="0" presId="urn:microsoft.com/office/officeart/2005/8/layout/hList6"/>
    <dgm:cxn modelId="{B1320B59-2515-46A1-9D34-BB40559EBE18}" type="presParOf" srcId="{EE1AF3F9-BB26-4242-A9A9-10141FB472F5}" destId="{A39A2702-7B15-49E3-8E3C-8001D2AD9A49}" srcOrd="3" destOrd="0" presId="urn:microsoft.com/office/officeart/2005/8/layout/hList6"/>
    <dgm:cxn modelId="{2FB90F06-63C0-4483-B718-09D36A2BA178}" type="presParOf" srcId="{EE1AF3F9-BB26-4242-A9A9-10141FB472F5}" destId="{E240848E-5247-48F6-A4D7-89277B09019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1B80E-6BC4-43FA-8380-877E7DA455F7}">
      <dsp:nvSpPr>
        <dsp:cNvPr id="0" name=""/>
        <dsp:cNvSpPr/>
      </dsp:nvSpPr>
      <dsp:spPr>
        <a:xfrm rot="16200000">
          <a:off x="-1037912" y="1038904"/>
          <a:ext cx="4657495" cy="2579687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>
              <a:latin typeface="+mn-lt"/>
            </a:rPr>
            <a:t>創建儲存庫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>
              <a:latin typeface="+mn-lt"/>
            </a:rPr>
            <a:t>遠端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>
              <a:latin typeface="+mn-lt"/>
            </a:rPr>
            <a:t>本地端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>
              <a:latin typeface="+mn-lt"/>
            </a:rPr>
            <a:t>初始化</a:t>
          </a:r>
        </a:p>
      </dsp:txBody>
      <dsp:txXfrm rot="5400000">
        <a:off x="992" y="931499"/>
        <a:ext cx="2579687" cy="2794497"/>
      </dsp:txXfrm>
    </dsp:sp>
    <dsp:sp modelId="{58CD7B97-3690-477C-8FB8-9DE61D1CB5F2}">
      <dsp:nvSpPr>
        <dsp:cNvPr id="0" name=""/>
        <dsp:cNvSpPr/>
      </dsp:nvSpPr>
      <dsp:spPr>
        <a:xfrm rot="16200000">
          <a:off x="1735252" y="1038904"/>
          <a:ext cx="4657495" cy="2579687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>
              <a:latin typeface="+mn-lt"/>
            </a:rPr>
            <a:t>合併儲存庫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>
              <a:latin typeface="+mn-lt"/>
              <a:ea typeface="新細明體" panose="02020500000000000000" pitchFamily="18" charset="-120"/>
              <a:cs typeface="+mn-cs"/>
            </a:rPr>
            <a:t>強制合併</a:t>
          </a:r>
          <a:endParaRPr lang="zh-TW" altLang="en-US" sz="2400" kern="1200" dirty="0">
            <a:latin typeface="+mn-lt"/>
            <a:ea typeface="新細明體" panose="02020500000000000000" pitchFamily="18" charset="-120"/>
            <a:cs typeface="+mn-cs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>
              <a:latin typeface="+mn-lt"/>
              <a:ea typeface="新細明體" panose="02020500000000000000" pitchFamily="18" charset="-120"/>
              <a:cs typeface="+mn-cs"/>
            </a:rPr>
            <a:t>複製合併</a:t>
          </a:r>
          <a:endParaRPr lang="zh-TW" altLang="en-US" sz="2400" kern="1200" dirty="0">
            <a:latin typeface="+mn-lt"/>
            <a:ea typeface="新細明體" panose="02020500000000000000" pitchFamily="18" charset="-120"/>
            <a:cs typeface="+mn-cs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>
              <a:latin typeface="+mn-lt"/>
              <a:ea typeface="新細明體" panose="02020500000000000000" pitchFamily="18" charset="-120"/>
              <a:cs typeface="+mn-cs"/>
            </a:rPr>
            <a:t>分支合併</a:t>
          </a:r>
          <a:endParaRPr lang="zh-TW" altLang="en-US" sz="2400" kern="1200" dirty="0">
            <a:latin typeface="+mn-lt"/>
            <a:ea typeface="新細明體" panose="02020500000000000000" pitchFamily="18" charset="-120"/>
            <a:cs typeface="+mn-cs"/>
          </a:endParaRPr>
        </a:p>
      </dsp:txBody>
      <dsp:txXfrm rot="5400000">
        <a:off x="2774156" y="931499"/>
        <a:ext cx="2579687" cy="2794497"/>
      </dsp:txXfrm>
    </dsp:sp>
    <dsp:sp modelId="{E240848E-5247-48F6-A4D7-89277B090192}">
      <dsp:nvSpPr>
        <dsp:cNvPr id="0" name=""/>
        <dsp:cNvSpPr/>
      </dsp:nvSpPr>
      <dsp:spPr>
        <a:xfrm rot="16200000">
          <a:off x="4508416" y="1038904"/>
          <a:ext cx="4657495" cy="2579687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>
              <a:latin typeface="+mn-lt"/>
            </a:rPr>
            <a:t>檔案傳輸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>
              <a:latin typeface="+mn-lt"/>
              <a:ea typeface="新細明體" panose="02020500000000000000" pitchFamily="18" charset="-120"/>
              <a:cs typeface="+mn-cs"/>
            </a:rPr>
            <a:t>本地到遠端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>
              <a:latin typeface="+mn-lt"/>
              <a:ea typeface="新細明體" panose="02020500000000000000" pitchFamily="18" charset="-120"/>
              <a:cs typeface="+mn-cs"/>
            </a:rPr>
            <a:t>遠端到本地</a:t>
          </a:r>
        </a:p>
      </dsp:txBody>
      <dsp:txXfrm rot="5400000">
        <a:off x="5547320" y="931499"/>
        <a:ext cx="2579687" cy="2794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EF8A-D6D4-48CE-A296-CB8DFB492619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37B-EC15-47FF-943F-54F6A0DB8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35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EF8A-D6D4-48CE-A296-CB8DFB492619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37B-EC15-47FF-943F-54F6A0DB8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19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EF8A-D6D4-48CE-A296-CB8DFB492619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37B-EC15-47FF-943F-54F6A0DB8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27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EF8A-D6D4-48CE-A296-CB8DFB492619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37B-EC15-47FF-943F-54F6A0DB8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80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EF8A-D6D4-48CE-A296-CB8DFB492619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37B-EC15-47FF-943F-54F6A0DB8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94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EF8A-D6D4-48CE-A296-CB8DFB492619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37B-EC15-47FF-943F-54F6A0DB8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58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EF8A-D6D4-48CE-A296-CB8DFB492619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37B-EC15-47FF-943F-54F6A0DB8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96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EF8A-D6D4-48CE-A296-CB8DFB492619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37B-EC15-47FF-943F-54F6A0DB8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22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EF8A-D6D4-48CE-A296-CB8DFB492619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37B-EC15-47FF-943F-54F6A0DB8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30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EF8A-D6D4-48CE-A296-CB8DFB492619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37B-EC15-47FF-943F-54F6A0DB8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08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EF8A-D6D4-48CE-A296-CB8DFB492619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837B-EC15-47FF-943F-54F6A0DB8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91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6EF8A-D6D4-48CE-A296-CB8DFB492619}" type="datetimeFigureOut">
              <a:rPr lang="zh-TW" altLang="en-US" smtClean="0"/>
              <a:t>2023/12/11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837B-EC15-47FF-943F-54F6A0DB8B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176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28D375-F753-FD19-BAA1-0847E885DA82}"/>
              </a:ext>
            </a:extLst>
          </p:cNvPr>
          <p:cNvSpPr txBox="1"/>
          <p:nvPr/>
        </p:nvSpPr>
        <p:spPr>
          <a:xfrm>
            <a:off x="6945908" y="184447"/>
            <a:ext cx="4589493" cy="1578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defRPr sz="4800">
                <a:latin typeface="+mj-lt"/>
              </a:defRPr>
            </a:lvl1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4000" dirty="0">
                <a:ea typeface="+mj-ea"/>
                <a:cs typeface="+mj-cs"/>
              </a:rPr>
              <a:t>Git </a:t>
            </a:r>
            <a:r>
              <a:rPr lang="zh-TW" altLang="en-US" sz="4000" dirty="0">
                <a:ea typeface="+mj-ea"/>
                <a:cs typeface="+mj-cs"/>
              </a:rPr>
              <a:t>簡介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F6FED77-8816-BA7E-9FFA-C9FDAB775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955" b="1"/>
          <a:stretch/>
        </p:blipFill>
        <p:spPr>
          <a:xfrm>
            <a:off x="1" y="10"/>
            <a:ext cx="6292357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A4548EBD-3395-39A0-3E6F-CEB60A09A344}"/>
              </a:ext>
            </a:extLst>
          </p:cNvPr>
          <p:cNvSpPr txBox="1"/>
          <p:nvPr/>
        </p:nvSpPr>
        <p:spPr>
          <a:xfrm>
            <a:off x="6496424" y="1571512"/>
            <a:ext cx="4961602" cy="49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/>
              <a:t>Git </a:t>
            </a:r>
            <a:r>
              <a:rPr lang="zh-TW" altLang="en-US" sz="2000" dirty="0"/>
              <a:t>是由 </a:t>
            </a:r>
            <a:r>
              <a:rPr lang="en-US" altLang="zh-TW" sz="2000" dirty="0"/>
              <a:t>Linux </a:t>
            </a:r>
            <a:r>
              <a:rPr lang="zh-TW" altLang="en-US" sz="2000" dirty="0"/>
              <a:t>核心開發人員 </a:t>
            </a:r>
            <a:r>
              <a:rPr lang="en-US" altLang="zh-TW" sz="2000" dirty="0"/>
              <a:t>Linus Torvalds </a:t>
            </a:r>
            <a:r>
              <a:rPr lang="zh-TW" altLang="en-US" sz="2000" dirty="0"/>
              <a:t>於 </a:t>
            </a:r>
            <a:r>
              <a:rPr lang="en-US" altLang="zh-TW" sz="2000" dirty="0"/>
              <a:t>2005 </a:t>
            </a:r>
            <a:r>
              <a:rPr lang="zh-TW" altLang="en-US" sz="2000" dirty="0"/>
              <a:t>年開發的分散式版本控制系統（</a:t>
            </a:r>
            <a:r>
              <a:rPr lang="en-US" altLang="zh-TW" sz="2000" dirty="0"/>
              <a:t>distributed revision control</a:t>
            </a:r>
            <a:r>
              <a:rPr lang="zh-TW" altLang="en-US" sz="2000" dirty="0"/>
              <a:t>）</a:t>
            </a:r>
            <a:endParaRPr lang="en-US" altLang="zh-TW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b="1" dirty="0"/>
              <a:t>分散式</a:t>
            </a:r>
            <a:r>
              <a:rPr lang="zh-TW" altLang="en-US" sz="2000" dirty="0"/>
              <a:t>：為避免像集中式版本控制系統只存取最新的歷史記錄，導致若線上倉庫當機就會有無法協作的風險，</a:t>
            </a:r>
            <a:r>
              <a:rPr lang="en-US" altLang="zh-TW" sz="2000" dirty="0"/>
              <a:t>Git </a:t>
            </a:r>
            <a:r>
              <a:rPr lang="zh-TW" altLang="en-US" sz="2000" dirty="0"/>
              <a:t>讓用戶備份整個倉庫到本地資料夾，若線上倉庫有問題只要任一開發人員有用 </a:t>
            </a:r>
            <a:r>
              <a:rPr lang="en-US" altLang="zh-TW" sz="2000" dirty="0"/>
              <a:t>Git </a:t>
            </a:r>
            <a:r>
              <a:rPr lang="zh-TW" altLang="en-US" sz="2000" dirty="0"/>
              <a:t>備份倉庫，就可以復原倉庫、挽救程式。也便於開發人員在本地開分支獨立開發，完成後再提交到線上倉庫。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b="1" dirty="0"/>
              <a:t>版本控制</a:t>
            </a:r>
            <a:r>
              <a:rPr lang="zh-TW" altLang="en-US" sz="2000" dirty="0"/>
              <a:t>：</a:t>
            </a:r>
            <a:r>
              <a:rPr lang="en-US" altLang="zh-TW" sz="2000" dirty="0"/>
              <a:t>Git </a:t>
            </a:r>
            <a:r>
              <a:rPr lang="zh-TW" altLang="en-US" sz="2000" dirty="0"/>
              <a:t>透過 </a:t>
            </a:r>
            <a:r>
              <a:rPr lang="en-US" altLang="zh-TW" sz="2000" dirty="0"/>
              <a:t>.git </a:t>
            </a:r>
            <a:r>
              <a:rPr lang="zh-TW" altLang="en-US" sz="2000" dirty="0"/>
              <a:t>的隱藏子目錄，管理檔案更新的歷史記錄，讓開發人員可以切換到指定的分支、指定的歷史本版。</a:t>
            </a:r>
          </a:p>
        </p:txBody>
      </p:sp>
    </p:spTree>
    <p:extLst>
      <p:ext uri="{BB962C8B-B14F-4D97-AF65-F5344CB8AC3E}">
        <p14:creationId xmlns:p14="http://schemas.microsoft.com/office/powerpoint/2010/main" val="2132743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815A510-E5DE-E26A-B702-8DE972C16721}"/>
              </a:ext>
            </a:extLst>
          </p:cNvPr>
          <p:cNvSpPr txBox="1"/>
          <p:nvPr/>
        </p:nvSpPr>
        <p:spPr>
          <a:xfrm>
            <a:off x="1050128" y="740418"/>
            <a:ext cx="811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atin typeface="+mj-lt"/>
              </a:rPr>
              <a:t>git add </a:t>
            </a:r>
            <a:endParaRPr lang="zh-TW" altLang="en-US" sz="4800" dirty="0">
              <a:latin typeface="+mj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F6C3D7-F700-9C64-965B-88E1E851C225}"/>
              </a:ext>
            </a:extLst>
          </p:cNvPr>
          <p:cNvSpPr txBox="1"/>
          <p:nvPr/>
        </p:nvSpPr>
        <p:spPr>
          <a:xfrm>
            <a:off x="1050127" y="1587096"/>
            <a:ext cx="399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將檔案或目錄新增到索引 </a:t>
            </a:r>
            <a:r>
              <a:rPr lang="en-US" altLang="zh-TW" sz="2400" dirty="0"/>
              <a:t>(-A)</a:t>
            </a:r>
            <a:endParaRPr lang="zh-TW" altLang="en-US" sz="2400" dirty="0"/>
          </a:p>
        </p:txBody>
      </p:sp>
      <p:pic>
        <p:nvPicPr>
          <p:cNvPr id="7" name="圖片 6" descr="一張含有 文字, 軟體, 多媒體軟體, 字型 的圖片&#10;&#10;自動產生的描述">
            <a:extLst>
              <a:ext uri="{FF2B5EF4-FFF2-40B4-BE49-F238E27FC236}">
                <a16:creationId xmlns:a16="http://schemas.microsoft.com/office/drawing/2014/main" id="{8FF863AA-DD97-8D13-B578-44EA4C6013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71"/>
          <a:stretch/>
        </p:blipFill>
        <p:spPr>
          <a:xfrm>
            <a:off x="6494222" y="2617509"/>
            <a:ext cx="4174352" cy="2156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6B5888F-39C1-6FFF-3FEE-674F5CC54409}"/>
              </a:ext>
            </a:extLst>
          </p:cNvPr>
          <p:cNvSpPr txBox="1"/>
          <p:nvPr/>
        </p:nvSpPr>
        <p:spPr>
          <a:xfrm>
            <a:off x="6863643" y="740417"/>
            <a:ext cx="3110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atin typeface="+mj-lt"/>
              </a:rPr>
              <a:t>git status</a:t>
            </a:r>
            <a:endParaRPr lang="zh-TW" altLang="en-US" sz="4800" dirty="0">
              <a:latin typeface="+mj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ABA08D-E1DF-DD69-949F-A4FB6BED5F09}"/>
              </a:ext>
            </a:extLst>
          </p:cNvPr>
          <p:cNvSpPr txBox="1"/>
          <p:nvPr/>
        </p:nvSpPr>
        <p:spPr>
          <a:xfrm>
            <a:off x="6863643" y="1561682"/>
            <a:ext cx="290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顯示工作目錄狀態</a:t>
            </a:r>
          </a:p>
        </p:txBody>
      </p:sp>
      <p:pic>
        <p:nvPicPr>
          <p:cNvPr id="17" name="圖片 16" descr="一張含有 文字, 螢幕擷取畫面, 軟體, 陳列 的圖片">
            <a:extLst>
              <a:ext uri="{FF2B5EF4-FFF2-40B4-BE49-F238E27FC236}">
                <a16:creationId xmlns:a16="http://schemas.microsoft.com/office/drawing/2014/main" id="{8C8974B0-B770-8C51-0934-9085B2CD62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167" r="32223" b="41719"/>
          <a:stretch/>
        </p:blipFill>
        <p:spPr>
          <a:xfrm>
            <a:off x="646195" y="2432658"/>
            <a:ext cx="5201833" cy="2659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8D2310B8-C106-1DB3-6ABE-5596728F580B}"/>
              </a:ext>
            </a:extLst>
          </p:cNvPr>
          <p:cNvSpPr txBox="1"/>
          <p:nvPr/>
        </p:nvSpPr>
        <p:spPr>
          <a:xfrm>
            <a:off x="1250386" y="5559259"/>
            <a:ext cx="4659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git add. </a:t>
            </a:r>
            <a:r>
              <a:rPr lang="zh-TW" altLang="en-US" sz="2400" dirty="0"/>
              <a:t>加入目前索引內所有檔案</a:t>
            </a:r>
          </a:p>
        </p:txBody>
      </p:sp>
    </p:spTree>
    <p:extLst>
      <p:ext uri="{BB962C8B-B14F-4D97-AF65-F5344CB8AC3E}">
        <p14:creationId xmlns:p14="http://schemas.microsoft.com/office/powerpoint/2010/main" val="51171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815A510-E5DE-E26A-B702-8DE972C16721}"/>
              </a:ext>
            </a:extLst>
          </p:cNvPr>
          <p:cNvSpPr txBox="1"/>
          <p:nvPr/>
        </p:nvSpPr>
        <p:spPr>
          <a:xfrm>
            <a:off x="854596" y="740418"/>
            <a:ext cx="811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atin typeface="+mj-lt"/>
              </a:rPr>
              <a:t>git commit</a:t>
            </a:r>
            <a:r>
              <a:rPr lang="zh-TW" altLang="en-US" sz="4800" dirty="0">
                <a:latin typeface="+mj-lt"/>
              </a:rPr>
              <a:t> </a:t>
            </a:r>
            <a:r>
              <a:rPr lang="en-US" altLang="zh-TW" sz="4800" dirty="0">
                <a:latin typeface="+mj-lt"/>
              </a:rPr>
              <a:t>-m</a:t>
            </a:r>
            <a:endParaRPr lang="zh-TW" altLang="en-US" sz="4800" dirty="0">
              <a:latin typeface="+mj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F6C3D7-F700-9C64-965B-88E1E851C225}"/>
              </a:ext>
            </a:extLst>
          </p:cNvPr>
          <p:cNvSpPr txBox="1"/>
          <p:nvPr/>
        </p:nvSpPr>
        <p:spPr>
          <a:xfrm>
            <a:off x="854596" y="2180588"/>
            <a:ext cx="811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將更改提交到本地儲存庫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DF3E5FD-0E13-A8EA-9F97-5F9D55D2BB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" r="3941"/>
          <a:stretch/>
        </p:blipFill>
        <p:spPr>
          <a:xfrm>
            <a:off x="4681899" y="1696494"/>
            <a:ext cx="6779913" cy="4941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8862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815A510-E5DE-E26A-B702-8DE972C16721}"/>
              </a:ext>
            </a:extLst>
          </p:cNvPr>
          <p:cNvSpPr txBox="1"/>
          <p:nvPr/>
        </p:nvSpPr>
        <p:spPr>
          <a:xfrm>
            <a:off x="854596" y="740418"/>
            <a:ext cx="811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atin typeface="+mj-lt"/>
              </a:rPr>
              <a:t>git remote add –u origin master </a:t>
            </a:r>
            <a:endParaRPr lang="zh-TW" altLang="en-US" sz="4800" dirty="0">
              <a:latin typeface="+mj-lt"/>
            </a:endParaRPr>
          </a:p>
        </p:txBody>
      </p:sp>
      <p:pic>
        <p:nvPicPr>
          <p:cNvPr id="4" name="圖片 3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7CFABFF1-43F5-7106-670A-5D332F7F7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03" y="2024628"/>
            <a:ext cx="5524540" cy="3267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7409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815A510-E5DE-E26A-B702-8DE972C16721}"/>
              </a:ext>
            </a:extLst>
          </p:cNvPr>
          <p:cNvSpPr txBox="1"/>
          <p:nvPr/>
        </p:nvSpPr>
        <p:spPr>
          <a:xfrm>
            <a:off x="854596" y="740418"/>
            <a:ext cx="811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atin typeface="+mj-lt"/>
              </a:rPr>
              <a:t>git push</a:t>
            </a:r>
            <a:endParaRPr lang="zh-TW" altLang="en-US" sz="4800" dirty="0">
              <a:latin typeface="+mj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F6C3D7-F700-9C64-965B-88E1E851C225}"/>
              </a:ext>
            </a:extLst>
          </p:cNvPr>
          <p:cNvSpPr txBox="1"/>
          <p:nvPr/>
        </p:nvSpPr>
        <p:spPr>
          <a:xfrm>
            <a:off x="854596" y="2180588"/>
            <a:ext cx="811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將更改提交到遠端</a:t>
            </a:r>
          </a:p>
        </p:txBody>
      </p:sp>
      <p:pic>
        <p:nvPicPr>
          <p:cNvPr id="7" name="圖片 6" descr="一張含有 文字, 電子產品, 螢幕擷取畫面, 軟體 的圖片">
            <a:extLst>
              <a:ext uri="{FF2B5EF4-FFF2-40B4-BE49-F238E27FC236}">
                <a16:creationId xmlns:a16="http://schemas.microsoft.com/office/drawing/2014/main" id="{8CEFED0C-EDDB-C5BE-97A7-44D24E0075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22"/>
          <a:stretch/>
        </p:blipFill>
        <p:spPr>
          <a:xfrm>
            <a:off x="938872" y="2964887"/>
            <a:ext cx="7113727" cy="2413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086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815A510-E5DE-E26A-B702-8DE972C16721}"/>
              </a:ext>
            </a:extLst>
          </p:cNvPr>
          <p:cNvSpPr txBox="1"/>
          <p:nvPr/>
        </p:nvSpPr>
        <p:spPr>
          <a:xfrm>
            <a:off x="854596" y="740418"/>
            <a:ext cx="811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atin typeface="+mj-lt"/>
              </a:rPr>
              <a:t>git log</a:t>
            </a:r>
            <a:endParaRPr lang="zh-TW" altLang="en-US" sz="4800" dirty="0">
              <a:latin typeface="+mj-lt"/>
            </a:endParaRPr>
          </a:p>
        </p:txBody>
      </p:sp>
      <p:pic>
        <p:nvPicPr>
          <p:cNvPr id="4" name="圖片 3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4BA3F370-C157-A24D-AB40-9E4C55F58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53" y="776934"/>
            <a:ext cx="5524540" cy="5867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684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815A510-E5DE-E26A-B702-8DE972C16721}"/>
              </a:ext>
            </a:extLst>
          </p:cNvPr>
          <p:cNvSpPr txBox="1"/>
          <p:nvPr/>
        </p:nvSpPr>
        <p:spPr>
          <a:xfrm>
            <a:off x="854596" y="740418"/>
            <a:ext cx="811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+mj-lt"/>
              </a:rPr>
              <a:t>新增協作者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88ED3D9-5F96-A6D7-EC93-A920D582964F}"/>
              </a:ext>
            </a:extLst>
          </p:cNvPr>
          <p:cNvSpPr txBox="1"/>
          <p:nvPr/>
        </p:nvSpPr>
        <p:spPr>
          <a:xfrm>
            <a:off x="1016001" y="1985084"/>
            <a:ext cx="2850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Invitation</a:t>
            </a:r>
          </a:p>
          <a:p>
            <a:r>
              <a:rPr lang="en-US" altLang="zh-TW" sz="2800" dirty="0"/>
              <a:t>collaborator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2689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815A510-E5DE-E26A-B702-8DE972C16721}"/>
              </a:ext>
            </a:extLst>
          </p:cNvPr>
          <p:cNvSpPr txBox="1"/>
          <p:nvPr/>
        </p:nvSpPr>
        <p:spPr>
          <a:xfrm>
            <a:off x="854596" y="740418"/>
            <a:ext cx="811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+mj-lt"/>
              </a:rPr>
              <a:t>版本控制</a:t>
            </a:r>
            <a:r>
              <a:rPr lang="en-US" altLang="zh-TW" sz="4800" dirty="0">
                <a:latin typeface="+mj-lt"/>
              </a:rPr>
              <a:t>_</a:t>
            </a:r>
            <a:r>
              <a:rPr lang="zh-TW" altLang="en-US" sz="4800" dirty="0">
                <a:latin typeface="+mj-lt"/>
              </a:rPr>
              <a:t>復原</a:t>
            </a:r>
            <a:r>
              <a:rPr lang="en-US" altLang="zh-TW" sz="4800" dirty="0">
                <a:latin typeface="+mj-lt"/>
              </a:rPr>
              <a:t>restore</a:t>
            </a:r>
            <a:r>
              <a:rPr lang="zh-TW" altLang="en-US" sz="4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597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815A510-E5DE-E26A-B702-8DE972C16721}"/>
              </a:ext>
            </a:extLst>
          </p:cNvPr>
          <p:cNvSpPr txBox="1"/>
          <p:nvPr/>
        </p:nvSpPr>
        <p:spPr>
          <a:xfrm>
            <a:off x="854596" y="740418"/>
            <a:ext cx="811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+mj-lt"/>
              </a:rPr>
              <a:t>版本控制</a:t>
            </a:r>
            <a:r>
              <a:rPr lang="en-US" altLang="zh-TW" sz="4800" dirty="0">
                <a:latin typeface="+mj-lt"/>
              </a:rPr>
              <a:t>_</a:t>
            </a:r>
            <a:r>
              <a:rPr lang="zh-TW" altLang="en-US" sz="4800" dirty="0">
                <a:latin typeface="+mj-lt"/>
              </a:rPr>
              <a:t>重置</a:t>
            </a:r>
            <a:r>
              <a:rPr lang="en-US" altLang="zh-TW" sz="4800" dirty="0">
                <a:latin typeface="+mj-lt"/>
              </a:rPr>
              <a:t>reset</a:t>
            </a:r>
            <a:r>
              <a:rPr lang="zh-TW" altLang="en-US" sz="4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9193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BFDC475-2702-1198-8117-CB9C63650634}"/>
              </a:ext>
            </a:extLst>
          </p:cNvPr>
          <p:cNvSpPr txBox="1"/>
          <p:nvPr/>
        </p:nvSpPr>
        <p:spPr>
          <a:xfrm>
            <a:off x="854596" y="740418"/>
            <a:ext cx="811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latin typeface="+mj-lt"/>
              </a:defRPr>
            </a:lvl1pPr>
          </a:lstStyle>
          <a:p>
            <a:r>
              <a:rPr lang="en-US" altLang="zh-TW" b="0" i="0" dirty="0">
                <a:solidFill>
                  <a:srgbClr val="233452"/>
                </a:solidFill>
                <a:effectLst/>
                <a:latin typeface="-apple-system"/>
              </a:rPr>
              <a:t>git reset –soft </a:t>
            </a:r>
            <a:r>
              <a:rPr lang="zh-TW" altLang="en-US" b="0" i="0" dirty="0">
                <a:solidFill>
                  <a:srgbClr val="233452"/>
                </a:solidFill>
                <a:effectLst/>
                <a:latin typeface="-apple-system"/>
              </a:rPr>
              <a:t>模式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88E7948-7739-FFBB-08DC-EED4613BC82F}"/>
              </a:ext>
            </a:extLst>
          </p:cNvPr>
          <p:cNvSpPr txBox="1"/>
          <p:nvPr/>
        </p:nvSpPr>
        <p:spPr>
          <a:xfrm>
            <a:off x="1029192" y="2019765"/>
            <a:ext cx="911287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altLang="zh-TW" b="0" i="0" dirty="0">
                <a:solidFill>
                  <a:srgbClr val="D8D8D8"/>
                </a:solidFill>
                <a:effectLst/>
                <a:latin typeface="Monaco"/>
              </a:rPr>
              <a:t>$</a:t>
            </a:r>
            <a:r>
              <a:rPr lang="en-US" altLang="zh-TW" b="0" i="0" dirty="0">
                <a:solidFill>
                  <a:srgbClr val="006FE0"/>
                </a:solidFill>
                <a:effectLst/>
                <a:latin typeface="Monaco"/>
              </a:rPr>
              <a:t> </a:t>
            </a:r>
            <a:r>
              <a:rPr lang="en-US" altLang="zh-TW" b="0" i="0" dirty="0">
                <a:solidFill>
                  <a:srgbClr val="FF8000"/>
                </a:solidFill>
                <a:effectLst/>
                <a:latin typeface="Monaco"/>
              </a:rPr>
              <a:t>git </a:t>
            </a:r>
            <a:r>
              <a:rPr lang="en-US" altLang="zh-TW" b="0" i="0" dirty="0">
                <a:solidFill>
                  <a:srgbClr val="BDB76B"/>
                </a:solidFill>
                <a:effectLst/>
                <a:latin typeface="Monaco"/>
              </a:rPr>
              <a:t>reset</a:t>
            </a:r>
            <a:r>
              <a:rPr lang="en-US" altLang="zh-TW" b="0" i="0" dirty="0">
                <a:solidFill>
                  <a:srgbClr val="006FE0"/>
                </a:solidFill>
                <a:effectLst/>
                <a:latin typeface="Monaco"/>
              </a:rPr>
              <a:t> </a:t>
            </a:r>
            <a:r>
              <a:rPr lang="en-US" altLang="zh-TW" b="0" i="0" dirty="0">
                <a:solidFill>
                  <a:srgbClr val="DADADA"/>
                </a:solidFill>
                <a:effectLst/>
                <a:latin typeface="Monaco"/>
              </a:rPr>
              <a:t>--</a:t>
            </a:r>
            <a:r>
              <a:rPr lang="en-US" altLang="zh-TW" b="0" i="0" dirty="0">
                <a:solidFill>
                  <a:srgbClr val="FF8000"/>
                </a:solidFill>
                <a:effectLst/>
                <a:latin typeface="Monaco"/>
              </a:rPr>
              <a:t>soft </a:t>
            </a:r>
            <a:r>
              <a:rPr lang="en-US" altLang="zh-TW" b="0" i="0" dirty="0">
                <a:solidFill>
                  <a:srgbClr val="BDB76B"/>
                </a:solidFill>
                <a:effectLst/>
                <a:latin typeface="Monaco"/>
              </a:rPr>
              <a:t>HEAD</a:t>
            </a:r>
            <a:r>
              <a:rPr lang="en-US" altLang="zh-TW" b="0" i="0" dirty="0">
                <a:solidFill>
                  <a:srgbClr val="DADADA"/>
                </a:solidFill>
                <a:effectLst/>
                <a:latin typeface="Monaco"/>
              </a:rPr>
              <a:t>~</a:t>
            </a:r>
            <a:r>
              <a:rPr lang="en-US" altLang="zh-TW" b="0" i="0" dirty="0">
                <a:solidFill>
                  <a:srgbClr val="E7A37A"/>
                </a:solidFill>
                <a:effectLst/>
                <a:latin typeface="Monaco"/>
              </a:rPr>
              <a:t>1</a:t>
            </a:r>
            <a:r>
              <a:rPr lang="en-US" altLang="zh-TW" b="0" i="0" dirty="0">
                <a:solidFill>
                  <a:srgbClr val="006FE0"/>
                </a:solidFill>
                <a:effectLst/>
                <a:latin typeface="Monaco"/>
              </a:rPr>
              <a:t> </a:t>
            </a:r>
            <a:r>
              <a:rPr lang="en-US" altLang="zh-TW" b="0" i="0" dirty="0">
                <a:solidFill>
                  <a:srgbClr val="9B9B8B"/>
                </a:solidFill>
                <a:effectLst/>
                <a:latin typeface="Monaco"/>
              </a:rPr>
              <a:t># </a:t>
            </a:r>
            <a:r>
              <a:rPr lang="zh-TW" altLang="en-US" b="0" i="0" dirty="0">
                <a:solidFill>
                  <a:srgbClr val="9B9B8B"/>
                </a:solidFill>
                <a:effectLst/>
                <a:latin typeface="Monaco"/>
              </a:rPr>
              <a:t>數字表示移動到 </a:t>
            </a:r>
            <a:r>
              <a:rPr lang="en-US" altLang="zh-TW" b="0" i="0" dirty="0">
                <a:solidFill>
                  <a:srgbClr val="9B9B8B"/>
                </a:solidFill>
                <a:effectLst/>
                <a:latin typeface="Monaco"/>
              </a:rPr>
              <a:t>HEAD</a:t>
            </a:r>
            <a:r>
              <a:rPr lang="zh-TW" altLang="en-US" b="0" i="0" dirty="0">
                <a:solidFill>
                  <a:srgbClr val="9B9B8B"/>
                </a:solidFill>
                <a:effectLst/>
                <a:latin typeface="Monaco"/>
              </a:rPr>
              <a:t>後面第幾個</a:t>
            </a:r>
            <a:endParaRPr lang="zh-TW" altLang="en-US" dirty="0"/>
          </a:p>
        </p:txBody>
      </p:sp>
      <p:pic>
        <p:nvPicPr>
          <p:cNvPr id="3" name="圖片 2" descr="一張含有 文字, 螢幕擷取畫面, 多媒體軟體, 軟體 的圖片">
            <a:extLst>
              <a:ext uri="{FF2B5EF4-FFF2-40B4-BE49-F238E27FC236}">
                <a16:creationId xmlns:a16="http://schemas.microsoft.com/office/drawing/2014/main" id="{0C155488-667D-E21C-89E7-231CAF71D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71" y="2647927"/>
            <a:ext cx="6661150" cy="374689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1AF7461-A59D-C85F-022E-7FB5EE626D23}"/>
              </a:ext>
            </a:extLst>
          </p:cNvPr>
          <p:cNvSpPr txBox="1"/>
          <p:nvPr/>
        </p:nvSpPr>
        <p:spPr>
          <a:xfrm>
            <a:off x="7835154" y="2929777"/>
            <a:ext cx="4219388" cy="234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0" i="0" dirty="0">
                <a:solidFill>
                  <a:srgbClr val="233452"/>
                </a:solidFill>
                <a:effectLst/>
                <a:latin typeface="+mn-ea"/>
              </a:rPr>
              <a:t>這個模式下的 </a:t>
            </a:r>
            <a:r>
              <a:rPr lang="en-US" altLang="zh-TW" sz="2000" b="0" i="0" dirty="0">
                <a:solidFill>
                  <a:srgbClr val="233452"/>
                </a:solidFill>
                <a:effectLst/>
                <a:latin typeface="+mn-ea"/>
              </a:rPr>
              <a:t>reset</a:t>
            </a:r>
            <a:r>
              <a:rPr lang="zh-TW" altLang="en-US" sz="2000" b="0" i="0" dirty="0">
                <a:solidFill>
                  <a:srgbClr val="233452"/>
                </a:solidFill>
                <a:effectLst/>
                <a:latin typeface="+mn-ea"/>
              </a:rPr>
              <a:t>，工作目錄跟暫存區的檔案都不會被丟掉，所以看起來就只有 </a:t>
            </a:r>
            <a:r>
              <a:rPr lang="en-US" altLang="zh-TW" sz="2000" b="0" i="0" dirty="0">
                <a:solidFill>
                  <a:srgbClr val="233452"/>
                </a:solidFill>
                <a:effectLst/>
                <a:latin typeface="+mn-ea"/>
              </a:rPr>
              <a:t>HEAD </a:t>
            </a:r>
            <a:r>
              <a:rPr lang="zh-TW" altLang="en-US" sz="2000" b="0" i="0" dirty="0">
                <a:solidFill>
                  <a:srgbClr val="233452"/>
                </a:solidFill>
                <a:effectLst/>
                <a:latin typeface="+mn-ea"/>
              </a:rPr>
              <a:t>的移動而已。也因此，</a:t>
            </a:r>
            <a:r>
              <a:rPr lang="en-US" altLang="zh-TW" sz="2000" b="0" i="0" dirty="0">
                <a:solidFill>
                  <a:srgbClr val="233452"/>
                </a:solidFill>
                <a:effectLst/>
                <a:latin typeface="+mn-ea"/>
              </a:rPr>
              <a:t>Commit </a:t>
            </a:r>
            <a:r>
              <a:rPr lang="zh-TW" altLang="en-US" sz="2000" b="0" i="0" dirty="0">
                <a:solidFill>
                  <a:srgbClr val="233452"/>
                </a:solidFill>
                <a:effectLst/>
                <a:latin typeface="+mn-ea"/>
              </a:rPr>
              <a:t>拆出來的檔案會直接放在暫存區。</a:t>
            </a:r>
            <a:endParaRPr lang="zh-TW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8663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BFDC475-2702-1198-8117-CB9C63650634}"/>
              </a:ext>
            </a:extLst>
          </p:cNvPr>
          <p:cNvSpPr txBox="1"/>
          <p:nvPr/>
        </p:nvSpPr>
        <p:spPr>
          <a:xfrm>
            <a:off x="854596" y="740418"/>
            <a:ext cx="811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latin typeface="+mj-lt"/>
              </a:defRPr>
            </a:lvl1pPr>
          </a:lstStyle>
          <a:p>
            <a:r>
              <a:rPr lang="en-US" altLang="zh-TW" b="0" i="0" dirty="0">
                <a:solidFill>
                  <a:srgbClr val="233452"/>
                </a:solidFill>
                <a:effectLst/>
                <a:latin typeface="-apple-system"/>
              </a:rPr>
              <a:t>git reset –hard </a:t>
            </a:r>
            <a:r>
              <a:rPr lang="zh-TW" altLang="en-US" b="0" i="0" dirty="0">
                <a:solidFill>
                  <a:srgbClr val="233452"/>
                </a:solidFill>
                <a:effectLst/>
                <a:latin typeface="-apple-system"/>
              </a:rPr>
              <a:t>模式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88E7948-7739-FFBB-08DC-EED4613BC82F}"/>
              </a:ext>
            </a:extLst>
          </p:cNvPr>
          <p:cNvSpPr txBox="1"/>
          <p:nvPr/>
        </p:nvSpPr>
        <p:spPr>
          <a:xfrm>
            <a:off x="1029192" y="2019765"/>
            <a:ext cx="911287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altLang="zh-TW" b="0" i="0" dirty="0">
                <a:solidFill>
                  <a:srgbClr val="D8D8D8"/>
                </a:solidFill>
                <a:effectLst/>
                <a:latin typeface="Monaco"/>
              </a:rPr>
              <a:t>$</a:t>
            </a:r>
            <a:r>
              <a:rPr lang="en-US" altLang="zh-TW" b="0" i="0" dirty="0">
                <a:solidFill>
                  <a:srgbClr val="006FE0"/>
                </a:solidFill>
                <a:effectLst/>
                <a:latin typeface="Monaco"/>
              </a:rPr>
              <a:t> </a:t>
            </a:r>
            <a:r>
              <a:rPr lang="en-US" altLang="zh-TW" b="0" i="0" dirty="0">
                <a:solidFill>
                  <a:srgbClr val="FF8000"/>
                </a:solidFill>
                <a:effectLst/>
                <a:latin typeface="Monaco"/>
              </a:rPr>
              <a:t>git </a:t>
            </a:r>
            <a:r>
              <a:rPr lang="en-US" altLang="zh-TW" b="0" i="0" dirty="0">
                <a:solidFill>
                  <a:srgbClr val="BDB76B"/>
                </a:solidFill>
                <a:effectLst/>
                <a:latin typeface="Monaco"/>
              </a:rPr>
              <a:t>reset</a:t>
            </a:r>
            <a:r>
              <a:rPr lang="en-US" altLang="zh-TW" b="0" i="0" dirty="0">
                <a:solidFill>
                  <a:srgbClr val="006FE0"/>
                </a:solidFill>
                <a:effectLst/>
                <a:latin typeface="Monaco"/>
              </a:rPr>
              <a:t> </a:t>
            </a:r>
            <a:r>
              <a:rPr lang="en-US" altLang="zh-TW" b="0" i="0" dirty="0">
                <a:solidFill>
                  <a:srgbClr val="DADADA"/>
                </a:solidFill>
                <a:effectLst/>
                <a:latin typeface="Monaco"/>
              </a:rPr>
              <a:t>--</a:t>
            </a:r>
            <a:r>
              <a:rPr lang="en-US" altLang="zh-TW" b="0" i="0" dirty="0">
                <a:solidFill>
                  <a:srgbClr val="FF8000"/>
                </a:solidFill>
                <a:effectLst/>
                <a:latin typeface="Monaco"/>
              </a:rPr>
              <a:t>hard </a:t>
            </a:r>
            <a:r>
              <a:rPr lang="en-US" altLang="zh-TW" b="0" i="0" dirty="0">
                <a:solidFill>
                  <a:srgbClr val="BDB76B"/>
                </a:solidFill>
                <a:effectLst/>
                <a:latin typeface="Monaco"/>
              </a:rPr>
              <a:t>HEAD</a:t>
            </a:r>
            <a:r>
              <a:rPr lang="en-US" altLang="zh-TW" b="0" i="0" dirty="0">
                <a:solidFill>
                  <a:srgbClr val="DADADA"/>
                </a:solidFill>
                <a:effectLst/>
                <a:latin typeface="Monaco"/>
              </a:rPr>
              <a:t>~</a:t>
            </a:r>
            <a:r>
              <a:rPr lang="en-US" altLang="zh-TW" b="0" i="0" dirty="0">
                <a:solidFill>
                  <a:srgbClr val="E7A37A"/>
                </a:solidFill>
                <a:effectLst/>
                <a:latin typeface="Monaco"/>
              </a:rPr>
              <a:t>1</a:t>
            </a:r>
            <a:r>
              <a:rPr lang="en-US" altLang="zh-TW" b="0" i="0" dirty="0">
                <a:solidFill>
                  <a:srgbClr val="006FE0"/>
                </a:solidFill>
                <a:effectLst/>
                <a:latin typeface="Monaco"/>
              </a:rPr>
              <a:t> </a:t>
            </a:r>
            <a:r>
              <a:rPr lang="en-US" altLang="zh-TW" b="0" i="0" dirty="0">
                <a:solidFill>
                  <a:srgbClr val="9B9B8B"/>
                </a:solidFill>
                <a:effectLst/>
                <a:latin typeface="Monaco"/>
              </a:rPr>
              <a:t># </a:t>
            </a:r>
            <a:r>
              <a:rPr lang="zh-TW" altLang="en-US" b="0" i="0" dirty="0">
                <a:solidFill>
                  <a:srgbClr val="9B9B8B"/>
                </a:solidFill>
                <a:effectLst/>
                <a:latin typeface="Monaco"/>
              </a:rPr>
              <a:t>數字表示移動到 </a:t>
            </a:r>
            <a:r>
              <a:rPr lang="en-US" altLang="zh-TW" b="0" i="0" dirty="0">
                <a:solidFill>
                  <a:srgbClr val="9B9B8B"/>
                </a:solidFill>
                <a:effectLst/>
                <a:latin typeface="Monaco"/>
              </a:rPr>
              <a:t>HEAD</a:t>
            </a:r>
            <a:r>
              <a:rPr lang="zh-TW" altLang="en-US" b="0" i="0" dirty="0">
                <a:solidFill>
                  <a:srgbClr val="9B9B8B"/>
                </a:solidFill>
                <a:effectLst/>
                <a:latin typeface="Monaco"/>
              </a:rPr>
              <a:t>後面第幾個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155488-667D-E21C-89E7-231CAF71D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571" y="2647927"/>
            <a:ext cx="6661150" cy="374689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1AF7461-A59D-C85F-022E-7FB5EE626D23}"/>
              </a:ext>
            </a:extLst>
          </p:cNvPr>
          <p:cNvSpPr txBox="1"/>
          <p:nvPr/>
        </p:nvSpPr>
        <p:spPr>
          <a:xfrm>
            <a:off x="7835154" y="2929777"/>
            <a:ext cx="4219388" cy="9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0" i="0" dirty="0">
                <a:solidFill>
                  <a:srgbClr val="233452"/>
                </a:solidFill>
                <a:effectLst/>
                <a:latin typeface="-apple-system"/>
              </a:rPr>
              <a:t>在這個模式下，不管是工作目錄以及暫存區的檔案都會丟掉。</a:t>
            </a:r>
            <a:endParaRPr lang="zh-TW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3722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6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D6CA55A-E20C-6CB6-9A14-0C58579D73A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defRPr sz="4800">
                <a:latin typeface="+mj-lt"/>
              </a:defRPr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</a:t>
            </a:r>
          </a:p>
        </p:txBody>
      </p:sp>
      <p:pic>
        <p:nvPicPr>
          <p:cNvPr id="3" name="圖片 2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D668FD71-EAAF-4A4F-31AA-2DE761E20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0"/>
          <a:stretch/>
        </p:blipFill>
        <p:spPr>
          <a:xfrm>
            <a:off x="4182817" y="1739153"/>
            <a:ext cx="7218800" cy="4564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065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815A510-E5DE-E26A-B702-8DE972C16721}"/>
              </a:ext>
            </a:extLst>
          </p:cNvPr>
          <p:cNvSpPr txBox="1"/>
          <p:nvPr/>
        </p:nvSpPr>
        <p:spPr>
          <a:xfrm>
            <a:off x="854596" y="740418"/>
            <a:ext cx="811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+mj-lt"/>
              </a:rPr>
              <a:t>檔案名稱中文亂碼</a:t>
            </a:r>
          </a:p>
        </p:txBody>
      </p:sp>
    </p:spTree>
    <p:extLst>
      <p:ext uri="{BB962C8B-B14F-4D97-AF65-F5344CB8AC3E}">
        <p14:creationId xmlns:p14="http://schemas.microsoft.com/office/powerpoint/2010/main" val="4168662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815A510-E5DE-E26A-B702-8DE972C16721}"/>
              </a:ext>
            </a:extLst>
          </p:cNvPr>
          <p:cNvSpPr txBox="1"/>
          <p:nvPr/>
        </p:nvSpPr>
        <p:spPr>
          <a:xfrm>
            <a:off x="854596" y="740418"/>
            <a:ext cx="811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+mj-lt"/>
              </a:rPr>
              <a:t>新增</a:t>
            </a:r>
          </a:p>
        </p:txBody>
      </p:sp>
    </p:spTree>
    <p:extLst>
      <p:ext uri="{BB962C8B-B14F-4D97-AF65-F5344CB8AC3E}">
        <p14:creationId xmlns:p14="http://schemas.microsoft.com/office/powerpoint/2010/main" val="382202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88E7948-7739-FFBB-08DC-EED4613BC82F}"/>
              </a:ext>
            </a:extLst>
          </p:cNvPr>
          <p:cNvSpPr txBox="1"/>
          <p:nvPr/>
        </p:nvSpPr>
        <p:spPr>
          <a:xfrm>
            <a:off x="976020" y="833901"/>
            <a:ext cx="5388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latin typeface="+mj-lt"/>
              </a:defRPr>
            </a:lvl1pPr>
          </a:lstStyle>
          <a:p>
            <a:r>
              <a:rPr lang="zh-TW" altLang="en-US" dirty="0"/>
              <a:t>目錄</a:t>
            </a: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A7B52140-610E-ADFB-C101-1011CFA76D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949368"/>
              </p:ext>
            </p:extLst>
          </p:nvPr>
        </p:nvGraphicFramePr>
        <p:xfrm>
          <a:off x="1482165" y="1818479"/>
          <a:ext cx="8128000" cy="465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224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圖片 2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E77006C9-8AEC-8967-B315-C39D57499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5" r="1330"/>
          <a:stretch/>
        </p:blipFill>
        <p:spPr>
          <a:xfrm>
            <a:off x="494791" y="1447499"/>
            <a:ext cx="10279530" cy="512201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BFDC475-2702-1198-8117-CB9C63650634}"/>
              </a:ext>
            </a:extLst>
          </p:cNvPr>
          <p:cNvSpPr txBox="1"/>
          <p:nvPr/>
        </p:nvSpPr>
        <p:spPr>
          <a:xfrm>
            <a:off x="759117" y="487854"/>
            <a:ext cx="811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latin typeface="+mj-lt"/>
              </a:defRPr>
            </a:lvl1pPr>
          </a:lstStyle>
          <a:p>
            <a:r>
              <a:rPr lang="zh-TW" altLang="en-US" dirty="0"/>
              <a:t>創建遠端</a:t>
            </a:r>
            <a:r>
              <a:rPr lang="en-US" altLang="zh-TW" dirty="0"/>
              <a:t>(git</a:t>
            </a:r>
            <a:r>
              <a:rPr lang="zh-TW" altLang="en-US" dirty="0"/>
              <a:t> </a:t>
            </a:r>
            <a:r>
              <a:rPr lang="en-US" altLang="zh-TW" dirty="0"/>
              <a:t>hub)</a:t>
            </a:r>
            <a:r>
              <a:rPr lang="zh-TW" altLang="en-US" dirty="0"/>
              <a:t>儲存庫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CE5406-D5D3-3741-B112-7F8F3AE3A2CA}"/>
              </a:ext>
            </a:extLst>
          </p:cNvPr>
          <p:cNvSpPr/>
          <p:nvPr/>
        </p:nvSpPr>
        <p:spPr>
          <a:xfrm>
            <a:off x="7248338" y="1933581"/>
            <a:ext cx="1865779" cy="404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C5F578-01AE-3BD5-92E5-70B0835A693F}"/>
              </a:ext>
            </a:extLst>
          </p:cNvPr>
          <p:cNvSpPr/>
          <p:nvPr/>
        </p:nvSpPr>
        <p:spPr>
          <a:xfrm>
            <a:off x="8513744" y="1474861"/>
            <a:ext cx="579718" cy="404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pic>
        <p:nvPicPr>
          <p:cNvPr id="11" name="圖形 10" descr="徽章 1 外框">
            <a:extLst>
              <a:ext uri="{FF2B5EF4-FFF2-40B4-BE49-F238E27FC236}">
                <a16:creationId xmlns:a16="http://schemas.microsoft.com/office/drawing/2014/main" id="{814FE46C-69DE-81FE-A92E-CE2DFE216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7282" y="701125"/>
            <a:ext cx="720000" cy="720000"/>
          </a:xfrm>
          <a:prstGeom prst="rect">
            <a:avLst/>
          </a:prstGeom>
        </p:spPr>
      </p:pic>
      <p:pic>
        <p:nvPicPr>
          <p:cNvPr id="15" name="圖形 14" descr="識別證 外框">
            <a:extLst>
              <a:ext uri="{FF2B5EF4-FFF2-40B4-BE49-F238E27FC236}">
                <a16:creationId xmlns:a16="http://schemas.microsoft.com/office/drawing/2014/main" id="{360D4D08-2A38-BAF6-5293-18940570C5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1189" y="1192508"/>
            <a:ext cx="720000" cy="720000"/>
          </a:xfrm>
          <a:prstGeom prst="rect">
            <a:avLst/>
          </a:prstGeom>
        </p:spPr>
      </p:pic>
      <p:pic>
        <p:nvPicPr>
          <p:cNvPr id="21" name="圖形 20" descr="徽章 3 外框">
            <a:extLst>
              <a:ext uri="{FF2B5EF4-FFF2-40B4-BE49-F238E27FC236}">
                <a16:creationId xmlns:a16="http://schemas.microsoft.com/office/drawing/2014/main" id="{DE0ED63C-1BDF-6F27-96D7-1A507AE309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4957" y="3971681"/>
            <a:ext cx="720000" cy="720000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54EFA5A8-11D0-7E93-568E-D4C75961FD7B}"/>
              </a:ext>
            </a:extLst>
          </p:cNvPr>
          <p:cNvSpPr/>
          <p:nvPr/>
        </p:nvSpPr>
        <p:spPr>
          <a:xfrm>
            <a:off x="3705583" y="4109292"/>
            <a:ext cx="890324" cy="444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62161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BFDC475-2702-1198-8117-CB9C63650634}"/>
              </a:ext>
            </a:extLst>
          </p:cNvPr>
          <p:cNvSpPr txBox="1"/>
          <p:nvPr/>
        </p:nvSpPr>
        <p:spPr>
          <a:xfrm>
            <a:off x="759117" y="487854"/>
            <a:ext cx="811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latin typeface="+mj-lt"/>
              </a:defRPr>
            </a:lvl1pPr>
          </a:lstStyle>
          <a:p>
            <a:r>
              <a:rPr lang="zh-TW" altLang="en-US" dirty="0"/>
              <a:t>複製遠端儲存庫位址</a:t>
            </a:r>
          </a:p>
        </p:txBody>
      </p:sp>
      <p:pic>
        <p:nvPicPr>
          <p:cNvPr id="6" name="圖片 5" descr="一張含有 文字, 螢幕擷取畫面, 軟體, 多媒體軟體 的圖片">
            <a:extLst>
              <a:ext uri="{FF2B5EF4-FFF2-40B4-BE49-F238E27FC236}">
                <a16:creationId xmlns:a16="http://schemas.microsoft.com/office/drawing/2014/main" id="{FC378DF4-A230-3343-90BC-A067086FE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8"/>
          <a:stretch/>
        </p:blipFill>
        <p:spPr>
          <a:xfrm>
            <a:off x="492511" y="1460360"/>
            <a:ext cx="10207877" cy="502639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3CE5406-D5D3-3741-B112-7F8F3AE3A2CA}"/>
              </a:ext>
            </a:extLst>
          </p:cNvPr>
          <p:cNvSpPr/>
          <p:nvPr/>
        </p:nvSpPr>
        <p:spPr>
          <a:xfrm>
            <a:off x="6746315" y="4790334"/>
            <a:ext cx="509121" cy="404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C5F578-01AE-3BD5-92E5-70B0835A693F}"/>
              </a:ext>
            </a:extLst>
          </p:cNvPr>
          <p:cNvSpPr/>
          <p:nvPr/>
        </p:nvSpPr>
        <p:spPr>
          <a:xfrm>
            <a:off x="6351015" y="3136083"/>
            <a:ext cx="1009859" cy="404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pic>
        <p:nvPicPr>
          <p:cNvPr id="11" name="圖形 10" descr="徽章 1 外框">
            <a:extLst>
              <a:ext uri="{FF2B5EF4-FFF2-40B4-BE49-F238E27FC236}">
                <a16:creationId xmlns:a16="http://schemas.microsoft.com/office/drawing/2014/main" id="{814FE46C-69DE-81FE-A92E-CE2DFE216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6218" y="2426992"/>
            <a:ext cx="720000" cy="720000"/>
          </a:xfrm>
          <a:prstGeom prst="rect">
            <a:avLst/>
          </a:prstGeom>
        </p:spPr>
      </p:pic>
      <p:pic>
        <p:nvPicPr>
          <p:cNvPr id="15" name="圖形 14" descr="識別證 外框">
            <a:extLst>
              <a:ext uri="{FF2B5EF4-FFF2-40B4-BE49-F238E27FC236}">
                <a16:creationId xmlns:a16="http://schemas.microsoft.com/office/drawing/2014/main" id="{360D4D08-2A38-BAF6-5293-18940570C5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0875" y="521666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4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BFDC475-2702-1198-8117-CB9C63650634}"/>
              </a:ext>
            </a:extLst>
          </p:cNvPr>
          <p:cNvSpPr txBox="1"/>
          <p:nvPr/>
        </p:nvSpPr>
        <p:spPr>
          <a:xfrm>
            <a:off x="757980" y="683346"/>
            <a:ext cx="10799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latin typeface="+mj-lt"/>
              </a:defRPr>
            </a:lvl1pPr>
          </a:lstStyle>
          <a:p>
            <a:r>
              <a:rPr lang="zh-TW" altLang="en-US" dirty="0"/>
              <a:t>創建本地資料夾並轉為</a:t>
            </a:r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repository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88E7948-7739-FFBB-08DC-EED4613BC82F}"/>
              </a:ext>
            </a:extLst>
          </p:cNvPr>
          <p:cNvSpPr txBox="1"/>
          <p:nvPr/>
        </p:nvSpPr>
        <p:spPr>
          <a:xfrm>
            <a:off x="1035170" y="1827511"/>
            <a:ext cx="656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 err="1"/>
              <a:t>init</a:t>
            </a:r>
            <a:endParaRPr lang="zh-TW" altLang="en-US" dirty="0"/>
          </a:p>
        </p:txBody>
      </p:sp>
      <p:pic>
        <p:nvPicPr>
          <p:cNvPr id="24" name="圖片 23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54AD8B33-64CE-AD1D-D42C-4DD3087E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3" y="2545272"/>
            <a:ext cx="6618067" cy="3675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5257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BFDC475-2702-1198-8117-CB9C63650634}"/>
              </a:ext>
            </a:extLst>
          </p:cNvPr>
          <p:cNvSpPr txBox="1"/>
          <p:nvPr/>
        </p:nvSpPr>
        <p:spPr>
          <a:xfrm>
            <a:off x="854596" y="740418"/>
            <a:ext cx="811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latin typeface="+mj-lt"/>
              </a:defRPr>
            </a:lvl1pPr>
          </a:lstStyle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88E7948-7739-FFBB-08DC-EED4613BC82F}"/>
              </a:ext>
            </a:extLst>
          </p:cNvPr>
          <p:cNvSpPr txBox="1"/>
          <p:nvPr/>
        </p:nvSpPr>
        <p:spPr>
          <a:xfrm>
            <a:off x="1035170" y="1827511"/>
            <a:ext cx="538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TW" altLang="en-US" dirty="0"/>
              <a:t>將本地資料夾初始化為</a:t>
            </a:r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repository</a:t>
            </a:r>
            <a:endParaRPr lang="zh-TW" altLang="en-US" dirty="0"/>
          </a:p>
        </p:txBody>
      </p:sp>
      <p:pic>
        <p:nvPicPr>
          <p:cNvPr id="3" name="圖片 2" descr="一張含有 文字, 螢幕擷取畫面, 軟體, 多媒體軟體 的圖片">
            <a:extLst>
              <a:ext uri="{FF2B5EF4-FFF2-40B4-BE49-F238E27FC236}">
                <a16:creationId xmlns:a16="http://schemas.microsoft.com/office/drawing/2014/main" id="{1D546A9A-6BB6-D614-E832-F473AD193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61" r="32615" b="36111"/>
          <a:stretch/>
        </p:blipFill>
        <p:spPr>
          <a:xfrm>
            <a:off x="343099" y="2828925"/>
            <a:ext cx="1120454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69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BFDC475-2702-1198-8117-CB9C63650634}"/>
              </a:ext>
            </a:extLst>
          </p:cNvPr>
          <p:cNvSpPr txBox="1"/>
          <p:nvPr/>
        </p:nvSpPr>
        <p:spPr>
          <a:xfrm>
            <a:off x="854596" y="740418"/>
            <a:ext cx="811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latin typeface="+mj-lt"/>
              </a:defRPr>
            </a:lvl1pPr>
          </a:lstStyle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88E7948-7739-FFBB-08DC-EED4613BC82F}"/>
              </a:ext>
            </a:extLst>
          </p:cNvPr>
          <p:cNvSpPr txBox="1"/>
          <p:nvPr/>
        </p:nvSpPr>
        <p:spPr>
          <a:xfrm>
            <a:off x="1035170" y="1827511"/>
            <a:ext cx="538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TW" altLang="en-US" dirty="0"/>
              <a:t>將本地資料夾初始化為</a:t>
            </a:r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repository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1824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BFDC475-2702-1198-8117-CB9C63650634}"/>
              </a:ext>
            </a:extLst>
          </p:cNvPr>
          <p:cNvSpPr txBox="1"/>
          <p:nvPr/>
        </p:nvSpPr>
        <p:spPr>
          <a:xfrm>
            <a:off x="854596" y="740418"/>
            <a:ext cx="811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latin typeface="+mj-lt"/>
              </a:defRPr>
            </a:lvl1pPr>
          </a:lstStyle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88E7948-7739-FFBB-08DC-EED4613BC82F}"/>
              </a:ext>
            </a:extLst>
          </p:cNvPr>
          <p:cNvSpPr txBox="1"/>
          <p:nvPr/>
        </p:nvSpPr>
        <p:spPr>
          <a:xfrm>
            <a:off x="1035170" y="1827511"/>
            <a:ext cx="538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TW" altLang="en-US" dirty="0"/>
              <a:t>將本地資料夾初始化為</a:t>
            </a:r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repository</a:t>
            </a:r>
            <a:endParaRPr lang="zh-TW" altLang="en-US" dirty="0"/>
          </a:p>
        </p:txBody>
      </p:sp>
      <p:pic>
        <p:nvPicPr>
          <p:cNvPr id="3" name="圖片 2" descr="一張含有 文字, 電子產品, 螢幕擷取畫面, 軟體 的圖片">
            <a:extLst>
              <a:ext uri="{FF2B5EF4-FFF2-40B4-BE49-F238E27FC236}">
                <a16:creationId xmlns:a16="http://schemas.microsoft.com/office/drawing/2014/main" id="{DEDA7D44-DAA1-6057-BAD1-E679EE689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35" y="2452862"/>
            <a:ext cx="6109075" cy="36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9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1201</TotalTime>
  <Words>398</Words>
  <Application>Microsoft Office PowerPoint</Application>
  <PresentationFormat>寬螢幕</PresentationFormat>
  <Paragraphs>53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-apple-system</vt:lpstr>
      <vt:lpstr>Monaco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Lyndon Yeh</dc:creator>
  <cp:lastModifiedBy>Lyndon Yeh</cp:lastModifiedBy>
  <cp:revision>13</cp:revision>
  <dcterms:created xsi:type="dcterms:W3CDTF">2023-11-04T01:16:35Z</dcterms:created>
  <dcterms:modified xsi:type="dcterms:W3CDTF">2023-12-11T18:17:56Z</dcterms:modified>
</cp:coreProperties>
</file>