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36FF3C2-6874-4937-8EC4-93B50228429A}">
          <p14:sldIdLst>
            <p14:sldId id="260"/>
            <p14:sldId id="259"/>
            <p14:sldId id="258"/>
            <p14:sldId id="261"/>
          </p14:sldIdLst>
        </p14:section>
        <p14:section name="Untitled Section" id="{1772531D-1A0C-4C27-8A85-475F467CE980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EF2E-1D42-3F43-F96C-7550B5C62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C335C-3C49-6EEF-23DE-B40824EE0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B8A3-CD81-EFC1-C137-7D44D5F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23870-EAFF-8AD4-19E5-02BF406F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6F9B-7096-195A-0C6F-AC731CC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3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CAF8-18A2-604A-687D-8B9FB7ED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F8138-A222-7A76-3056-950D725D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1B660-145D-F2B1-FA60-24EAD1FB1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C221-09F7-003C-04AF-3BF56571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9F5D8-8D0B-ACD2-664E-C972E3F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E5528-2FD7-19E7-92FF-EA84775DC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15697-B75F-1141-8800-53E73A9C0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DE013-BD10-7E2D-1262-96AB0F4D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03722-65CE-C572-B72B-4831242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2FBA-B86D-09C7-2DC1-6FC0E5C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7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0BC1-7A4C-5B0F-222B-A395DE94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CF88-6EEF-B370-948D-BAA597FA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4D04-0A5C-DD40-503E-B9B05101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5D979-8CCD-4A59-F6A8-C011C7FA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1929-27AC-FFC3-A0D7-14FE0F4D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38A6-DBF5-3879-F280-EE27FC97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9E35-E807-DA9F-F364-A63FBE00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EE63-04EC-7784-FC14-4F83BFC7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9E4A-6053-64C3-E960-36E693BD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1944E-F1D7-299F-622D-B24DC68E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AC1F-2FD9-DD63-76BC-CFFB56C4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70A8-B82B-C639-AD72-B11A470B7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90A18-2BB3-C3B1-49FD-53502F0F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B19C-C1A3-9052-55D1-9823E6EE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5C5D-B1C7-A4A2-466A-D6B338E7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4156E-9AD7-AB10-706C-3E21F34F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4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1642-4151-8D91-9D21-CA53C102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CA83-65BD-299B-271B-2BC11A3D7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94849-9531-43DA-E883-C58193DC4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4E441-9989-894E-A312-F062E7736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FB303-40FB-1E6E-0948-32DCDFCFE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060DD-4ABE-786B-3037-8E320302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2EC1-29E5-D084-A031-07BC8AF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1426D-0F8E-5796-00B4-244921EF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6B8-9EF4-87D1-9398-E4AB9CD8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F1E6C-5EBD-B666-7253-1039F7B5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B329C-FE83-690D-6A8B-C79BF7E0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3434F-8A10-EFDB-53B5-E96C163B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3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FAD5D-094E-1794-CE8B-0103CECE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1B019-86D9-FBA9-C521-3D58850E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031E9-70FC-9BB4-5D61-7B9B24EF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4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7901-27A2-4BF6-5C46-D6E071DD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CA15-CA9C-F2AA-B56E-28B0B04E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EECBE-AFEB-599F-1F98-94D24DAB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9FF2C-F06B-82F6-B90E-895D5D2E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2F23-7C94-9A49-0CD7-17837E3D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AD04C-CAD2-287B-88B7-396E827B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9C32-16CB-C952-5480-716A67A3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71A64D-701B-5273-A5B7-8753AE33F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1296-15D6-3D60-C117-85B40F344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20D0A-FD15-5416-76C2-D3822F3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C571-F26A-77EC-FBC0-D8F563F4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A9C7C-AB2F-F9AC-039F-36119F24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C3804-8079-F3D5-2B5C-4EEDD967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C2F7E-1DA5-899B-2631-AD027DC1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8F80E-BECF-FF23-5099-AF699498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5C51-8A1C-4089-90B0-6000F933F64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FB0A-70FA-5A20-98D2-E2AC21E38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2A0-EE08-9505-889A-1B649BCB4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7E46-E641-4517-BC77-475573BA8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33C2-B111-9968-556C-C6F7CE01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3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From Auditor point of 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AEC7D-71B9-09E1-F3A0-4B930DFC6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31" y="1203325"/>
            <a:ext cx="6582694" cy="436305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36FFC-1227-EE68-E04F-BCEB0C95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32238"/>
              </p:ext>
            </p:extLst>
          </p:nvPr>
        </p:nvGraphicFramePr>
        <p:xfrm>
          <a:off x="3435350" y="5702300"/>
          <a:ext cx="53213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1300">
                  <a:extLst>
                    <a:ext uri="{9D8B030D-6E8A-4147-A177-3AD203B41FA5}">
                      <a16:colId xmlns:a16="http://schemas.microsoft.com/office/drawing/2014/main" val="41334512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Identify List of Audit &amp; COMPLIANCE REPORTS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0960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what are the common Audit &amp; COMPLIANCE reports needed  -  Confirm with Brenntag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724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NEEV/A360 Support these reports  - Archive Data Standpoint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6270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 this report fulfilled with out Archive Data - With only Active data ( Data inside SAP)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3756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Are these set of reports applicable to  NEEV/A360 - Archived data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98653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140014-04B2-547C-B6F2-38385AB5315A}"/>
              </a:ext>
            </a:extLst>
          </p:cNvPr>
          <p:cNvCxnSpPr>
            <a:cxnSpLocks/>
          </p:cNvCxnSpPr>
          <p:nvPr/>
        </p:nvCxnSpPr>
        <p:spPr>
          <a:xfrm>
            <a:off x="7772400" y="1232204"/>
            <a:ext cx="76200" cy="4540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1C35BA-7925-F438-48FA-A234A6E53469}"/>
              </a:ext>
            </a:extLst>
          </p:cNvPr>
          <p:cNvSpPr txBox="1"/>
          <p:nvPr/>
        </p:nvSpPr>
        <p:spPr>
          <a:xfrm>
            <a:off x="1514475" y="5295900"/>
            <a:ext cx="1533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to Ferry, below text is for ferry to copy . It can be removed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78331D-0443-57DE-07A2-A2920AE52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48" y="1526870"/>
            <a:ext cx="3037676" cy="46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6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1B31-D538-DE9D-E8A5-AF23920D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&amp; COMPLIANCE REPORTING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3669CF-FF92-609D-37ED-E5DCE1CD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7" y="1301783"/>
            <a:ext cx="7777774" cy="48071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84C265-830A-556B-C9A8-F70877CE984F}"/>
              </a:ext>
            </a:extLst>
          </p:cNvPr>
          <p:cNvSpPr txBox="1"/>
          <p:nvPr/>
        </p:nvSpPr>
        <p:spPr>
          <a:xfrm>
            <a:off x="10077450" y="9525"/>
            <a:ext cx="1533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to Ferry – The text here is for you so that you can copy in to the </a:t>
            </a:r>
            <a:r>
              <a:rPr lang="en-US" b="1" dirty="0" err="1"/>
              <a:t>digrams</a:t>
            </a:r>
            <a:r>
              <a:rPr lang="en-US" b="1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E2CF8-1F63-5EE6-D033-B6C5AA0499BE}"/>
              </a:ext>
            </a:extLst>
          </p:cNvPr>
          <p:cNvSpPr txBox="1"/>
          <p:nvPr/>
        </p:nvSpPr>
        <p:spPr>
          <a:xfrm>
            <a:off x="8277225" y="2046288"/>
            <a:ext cx="3914775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AUDIT &amp; COMPLIANCE REPORTING1. Internal Audit </a:t>
            </a:r>
            <a:r>
              <a:rPr lang="en-US" dirty="0" err="1"/>
              <a:t>ReportsTransaction</a:t>
            </a:r>
            <a:r>
              <a:rPr lang="en-US" dirty="0"/>
              <a:t> Log Reports – CDHDR, CDPOSG/L Balances &amp; Variances – FAGLB03, FS10NUser Access Reports – </a:t>
            </a:r>
            <a:r>
              <a:rPr lang="en-US" dirty="0" err="1"/>
              <a:t>SUIMApproval</a:t>
            </a:r>
            <a:r>
              <a:rPr lang="en-US" dirty="0"/>
              <a:t> Workflow Logs – SAP Workflow Viewer2. External Audit </a:t>
            </a:r>
            <a:r>
              <a:rPr lang="en-US" dirty="0" err="1"/>
              <a:t>ReportsFinancial</a:t>
            </a:r>
            <a:r>
              <a:rPr lang="en-US" dirty="0"/>
              <a:t> Statements – FBL1N, FBL3N, FB03Transaction Validations – FB03, MIR4, AR01Vendor/Customer Line Item History – FBL1N, FBL5NAsset Register Reports – AW01N, AR013. Statutory &amp; Regulatory </a:t>
            </a:r>
            <a:r>
              <a:rPr lang="en-US" dirty="0" err="1"/>
              <a:t>ReportsCountry</a:t>
            </a:r>
            <a:r>
              <a:rPr lang="en-US" dirty="0"/>
              <a:t>-Specific ReportsZ4/Z5 (Germany)SII (Spain)GSTR (India)</a:t>
            </a:r>
            <a:r>
              <a:rPr lang="en-US" dirty="0" err="1"/>
              <a:t>FatturaPA</a:t>
            </a:r>
            <a:r>
              <a:rPr lang="en-US" dirty="0"/>
              <a:t> (Italy)Global Accounting Standards – IFRS, GAAP4. SAF-T &amp; Tax Authority </a:t>
            </a:r>
            <a:r>
              <a:rPr lang="en-US" dirty="0" err="1"/>
              <a:t>ReportsMaster</a:t>
            </a:r>
            <a:r>
              <a:rPr lang="en-US" dirty="0"/>
              <a:t> Files, G/L, Invoices, </a:t>
            </a:r>
            <a:r>
              <a:rPr lang="en-US" dirty="0" err="1"/>
              <a:t>InventorySAF</a:t>
            </a:r>
            <a:r>
              <a:rPr lang="en-US" dirty="0"/>
              <a:t>-T XML Generation – TJC, SAP </a:t>
            </a:r>
            <a:r>
              <a:rPr lang="en-US" dirty="0" err="1"/>
              <a:t>DRCCompliance</a:t>
            </a:r>
            <a:r>
              <a:rPr lang="en-US" dirty="0"/>
              <a:t> with EU Tax Directives5. SOX, GDPR &amp; Data </a:t>
            </a:r>
            <a:r>
              <a:rPr lang="en-US" dirty="0" err="1"/>
              <a:t>PrivacyAccess</a:t>
            </a:r>
            <a:r>
              <a:rPr lang="en-US" dirty="0"/>
              <a:t> Logs – SUIM, ST03NRetention/Destruction Audit – SAP ILM, Archive360Legal Hold/Policy Mapping6. Archived Data </a:t>
            </a:r>
            <a:r>
              <a:rPr lang="en-US" dirty="0" err="1"/>
              <a:t>ReportsArchived</a:t>
            </a:r>
            <a:r>
              <a:rPr lang="en-US" dirty="0"/>
              <a:t> Business Documents – </a:t>
            </a:r>
            <a:r>
              <a:rPr lang="en-US" dirty="0" err="1"/>
              <a:t>SARIDrill</a:t>
            </a:r>
            <a:r>
              <a:rPr lang="en-US" dirty="0"/>
              <a:t>-Down via Viewer – PBS, Neev, </a:t>
            </a:r>
            <a:r>
              <a:rPr lang="en-US" dirty="0" err="1"/>
              <a:t>TJCAudit</a:t>
            </a:r>
            <a:r>
              <a:rPr lang="en-US" dirty="0"/>
              <a:t> Evidence from Decommissioned Systems</a:t>
            </a:r>
          </a:p>
        </p:txBody>
      </p:sp>
    </p:spTree>
    <p:extLst>
      <p:ext uri="{BB962C8B-B14F-4D97-AF65-F5344CB8AC3E}">
        <p14:creationId xmlns:p14="http://schemas.microsoft.com/office/powerpoint/2010/main" val="369518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EEA9FC-6887-5DD1-3DAC-D1E97E91F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85594"/>
              </p:ext>
            </p:extLst>
          </p:nvPr>
        </p:nvGraphicFramePr>
        <p:xfrm>
          <a:off x="219075" y="1295400"/>
          <a:ext cx="11296651" cy="5390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0070">
                  <a:extLst>
                    <a:ext uri="{9D8B030D-6E8A-4147-A177-3AD203B41FA5}">
                      <a16:colId xmlns:a16="http://schemas.microsoft.com/office/drawing/2014/main" val="3751395766"/>
                    </a:ext>
                  </a:extLst>
                </a:gridCol>
                <a:gridCol w="1178227">
                  <a:extLst>
                    <a:ext uri="{9D8B030D-6E8A-4147-A177-3AD203B41FA5}">
                      <a16:colId xmlns:a16="http://schemas.microsoft.com/office/drawing/2014/main" val="3055694760"/>
                    </a:ext>
                  </a:extLst>
                </a:gridCol>
                <a:gridCol w="1042890">
                  <a:extLst>
                    <a:ext uri="{9D8B030D-6E8A-4147-A177-3AD203B41FA5}">
                      <a16:colId xmlns:a16="http://schemas.microsoft.com/office/drawing/2014/main" val="1683679755"/>
                    </a:ext>
                  </a:extLst>
                </a:gridCol>
                <a:gridCol w="2635090">
                  <a:extLst>
                    <a:ext uri="{9D8B030D-6E8A-4147-A177-3AD203B41FA5}">
                      <a16:colId xmlns:a16="http://schemas.microsoft.com/office/drawing/2014/main" val="1893443341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3174043773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1360025843"/>
                    </a:ext>
                  </a:extLst>
                </a:gridCol>
                <a:gridCol w="1743458">
                  <a:extLst>
                    <a:ext uri="{9D8B030D-6E8A-4147-A177-3AD203B41FA5}">
                      <a16:colId xmlns:a16="http://schemas.microsoft.com/office/drawing/2014/main" val="58867754"/>
                    </a:ext>
                  </a:extLst>
                </a:gridCol>
              </a:tblGrid>
              <a:tr h="5724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Audit Category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Report Type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Typical Tools/Transactions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>
                          <a:effectLst/>
                        </a:rPr>
                        <a:t>Purpose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Frequency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Brenntag Needs (Y/N)</a:t>
                      </a:r>
                    </a:p>
                  </a:txBody>
                  <a:tcPr marL="8039" marR="8039" marT="8039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NEEV  Supports ( Y/N)</a:t>
                      </a:r>
                    </a:p>
                    <a:p>
                      <a:pPr algn="ctr" fontAlgn="t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/>
                </a:tc>
                <a:extLst>
                  <a:ext uri="{0D108BD9-81ED-4DB2-BD59-A6C34878D82A}">
                    <a16:rowId xmlns:a16="http://schemas.microsoft.com/office/drawing/2014/main" val="3796122596"/>
                  </a:ext>
                </a:extLst>
              </a:tr>
              <a:tr h="41022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Internal Audit reports</a:t>
                      </a:r>
                    </a:p>
                    <a:p>
                      <a:pPr algn="ctr" fontAlgn="b"/>
                      <a:endParaRPr lang="en-US" sz="9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9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900" u="none" strike="noStrike" dirty="0">
                        <a:effectLst/>
                      </a:endParaRPr>
                    </a:p>
                    <a:p>
                      <a:pPr algn="ctr" fontAlgn="b"/>
                      <a:endParaRPr lang="en-US" sz="900" u="none" strike="noStrike" dirty="0">
                        <a:effectLst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Transaction Log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CDHDR/CDPOS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Track who made changes and when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As needed during audits or investigations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2732041729"/>
                  </a:ext>
                </a:extLst>
              </a:tr>
              <a:tr h="410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G/L Balances &amp; Variances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FAGLB03, FS10N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Verify account balances and postings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Quarterly or annually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3693218786"/>
                  </a:ext>
                </a:extLst>
              </a:tr>
              <a:tr h="41022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User Access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Check if users have correct roles and no SoD conflicts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Quarterly or during access reviews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3425820609"/>
                  </a:ext>
                </a:extLst>
              </a:tr>
              <a:tr h="41022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External Audit Reports</a:t>
                      </a: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Financial Statements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FBL1N, FBL3N, FB03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Validate financial records for audits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Annually during external audit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3823258123"/>
                  </a:ext>
                </a:extLst>
              </a:tr>
              <a:tr h="41022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Transaction Validations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FB03, MIR4, AR01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Ensure transactions match financial documents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Quarterly or audit-driven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1994592390"/>
                  </a:ext>
                </a:extLst>
              </a:tr>
              <a:tr h="46772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Statutory &amp; Regulatory Reports</a:t>
                      </a:r>
                    </a:p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Country-Specific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Z4, SII, GSTR, FatturaPA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Meet local government filing requirements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 or per statutory schedule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251655683"/>
                  </a:ext>
                </a:extLst>
              </a:tr>
              <a:tr h="4677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Global Regulatory Compliance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IFRS/GAAP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Comply with international accounting standards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Annually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586185656"/>
                  </a:ext>
                </a:extLst>
              </a:tr>
              <a:tr h="4102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SAF-T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SAF-T Files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TJC Extractor, SAP DRC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Submit tax audit files to authorities in XML format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Per tax authority request (e.g., yearly)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3858458075"/>
                  </a:ext>
                </a:extLst>
              </a:tr>
              <a:tr h="410225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SOX, GDPR &amp; Data Privacy</a:t>
                      </a:r>
                    </a:p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  <a:p>
                      <a:pPr algn="l" fontAlgn="b"/>
                      <a:endParaRPr lang="en-US" sz="900" u="none" strike="noStrike" dirty="0">
                        <a:effectLst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Data Access Logs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SUIM, ST03N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Track who accessed sensitive data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Monthly or quarterly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236857815"/>
                  </a:ext>
                </a:extLst>
              </a:tr>
              <a:tr h="4677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Retention/Destruction Logs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SAP ILM, Archive360, Neev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Prove data is held and deleted per compliance policy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Yearly or per retention policy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540124527"/>
                  </a:ext>
                </a:extLst>
              </a:tr>
              <a:tr h="46772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Archived Data Reports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Archived Document Views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SARI, PBS/Neev Viewers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Access archived business documents from decommissioned systems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As needed during audits or system shutdown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9" marR="8039" marT="8039" marB="0" anchor="b"/>
                </a:tc>
                <a:extLst>
                  <a:ext uri="{0D108BD9-81ED-4DB2-BD59-A6C34878D82A}">
                    <a16:rowId xmlns:a16="http://schemas.microsoft.com/office/drawing/2014/main" val="77965287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D52330-BF8E-0380-E260-EA963547AC82}"/>
              </a:ext>
            </a:extLst>
          </p:cNvPr>
          <p:cNvSpPr txBox="1"/>
          <p:nvPr/>
        </p:nvSpPr>
        <p:spPr>
          <a:xfrm>
            <a:off x="1647825" y="367784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Audit &amp; COMPLIANCE REPORTING – Which scenarios ( NEEV/A360) we are covering  </a:t>
            </a:r>
          </a:p>
        </p:txBody>
      </p:sp>
    </p:spTree>
    <p:extLst>
      <p:ext uri="{BB962C8B-B14F-4D97-AF65-F5344CB8AC3E}">
        <p14:creationId xmlns:p14="http://schemas.microsoft.com/office/powerpoint/2010/main" val="232802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66DB-B026-BB86-C4D5-9D868052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DRC is Good or Still need TJC</a:t>
            </a:r>
          </a:p>
        </p:txBody>
      </p:sp>
      <p:pic>
        <p:nvPicPr>
          <p:cNvPr id="4" name="Picture 3" descr="A_flowchart-style_digital_diagram_in_a_2D_vector_g.png">
            <a:extLst>
              <a:ext uri="{FF2B5EF4-FFF2-40B4-BE49-F238E27FC236}">
                <a16:creationId xmlns:a16="http://schemas.microsoft.com/office/drawing/2014/main" id="{A253DC7B-8EC8-51DA-DD08-DCC29253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2266950"/>
            <a:ext cx="6489383" cy="4326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894661-91C2-A5AA-569D-C3E283D1BA4A}"/>
              </a:ext>
            </a:extLst>
          </p:cNvPr>
          <p:cNvSpPr txBox="1"/>
          <p:nvPr/>
        </p:nvSpPr>
        <p:spPr>
          <a:xfrm>
            <a:off x="7877176" y="1828800"/>
            <a:ext cx="3905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TJC Supports Non SAP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TJC Supports where more than DRC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value brining TJC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DRC – Needs other application to run like BTP , </a:t>
            </a:r>
            <a:r>
              <a:rPr lang="en-US" dirty="0" err="1"/>
              <a:t>Breenng</a:t>
            </a:r>
            <a:r>
              <a:rPr lang="en-US" dirty="0"/>
              <a:t> tag needs to invest – Vishal to confirm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- NEEV suggested ( CSV – Comma </a:t>
            </a:r>
            <a:r>
              <a:rPr lang="en-US" dirty="0" err="1"/>
              <a:t>sepatyed</a:t>
            </a:r>
            <a:r>
              <a:rPr lang="en-US" dirty="0"/>
              <a:t> files)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4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FB718E-F0BB-F127-6493-CC7D6A5E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21" y="313890"/>
            <a:ext cx="4001058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9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592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From Auditor point of View </vt:lpstr>
      <vt:lpstr>Audit &amp; COMPLIANCE REPORTING </vt:lpstr>
      <vt:lpstr>PowerPoint Presentation</vt:lpstr>
      <vt:lpstr>SAP DRC is Good or Still need TJC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Ramakrishnan Ramanathaiah</dc:creator>
  <cp:lastModifiedBy>Ramakrishnan Ramanathaiah</cp:lastModifiedBy>
  <cp:revision>7</cp:revision>
  <dcterms:created xsi:type="dcterms:W3CDTF">2025-05-10T15:54:16Z</dcterms:created>
  <dcterms:modified xsi:type="dcterms:W3CDTF">2025-05-10T16:54:03Z</dcterms:modified>
</cp:coreProperties>
</file>