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Nunit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D0F525-E3C7-42C7-8DE1-51DD603B95FA}">
  <a:tblStyle styleId="{94D0F525-E3C7-42C7-8DE1-51DD603B95F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211"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a:solidFill>
                  <a:schemeClr val="dk1"/>
                </a:solidFill>
              </a:rPr>
              <a:t>Hello Mr. Goren, thank you so much for taking the time to speak with me. With the growth of LMP, it is a very exciting time and I hope my recommendations will be able to assist with the concerns of the human resources team.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d81fcb67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d81fcb67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Speaking of separations, another area that we have seen a large increase is bad hires. From my discussions with Alex, a bad hire is defined as someone who was not able to perform to a level that the position may have required. This chart displays the number of bad hires each year by region. One correlation that was noticed is that while there was an increase in 2013 and 2014 for all regions, the regions that had the greatest amount of turnover also had the greatest number of bad hires. With the increase in bad hires, it could indicate that there may be a morale issue that could be explored further if the data was available. </a:t>
            </a:r>
            <a:endParaRPr/>
          </a:p>
          <a:p>
            <a:pPr marL="0" lvl="0" indent="0" algn="l" rtl="0">
              <a:spcBef>
                <a:spcPts val="120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a57efd808b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a57efd808b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In order to understand why there is such an increase in bad hires, I would recommend a review of all areas of the hiring process. First, we should determine what avenue was used to hire these particular employees (i.e. job fairs, job postings, etc.). Typically, this information can be found in the application as the “how did you hear about this position” section and can easily be extracted if the application process is digitalized. A second recommendation is to review the onboarding procedure to ensure that best practices are being followed. The final recommendation would be to work with our IT department to create a digital form that can be used for each phase of the disciplinary process. By collecting this data, we can further analyze trends to see if there needs to be modifications with processes and procedures relating to the interview process, training and ongoing managerial support. </a:t>
            </a:r>
            <a:endParaRPr/>
          </a:p>
          <a:p>
            <a:pPr marL="0" lvl="0" indent="0" algn="l" rtl="0">
              <a:spcBef>
                <a:spcPts val="120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ad81fcb67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ad81fcb67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So as a recap, in order to lower our turnover, we really need to focus on what is most important to our employees in order to maintain morale. First, we can review the data to understand if there are controllable factors to minimize the number of “bad hires” and determine if there are some processes that may need revision. We can also utilize the data collected from the employee satisfaction surveys and exit interviews to explore trends and create an action plan to ensure that employees stay engaged and productive.  Once this data is collected it would be my pleasure to assist further.</a:t>
            </a:r>
            <a:endParaRPr/>
          </a:p>
          <a:p>
            <a:pPr marL="0" lvl="0" indent="0" algn="l" rtl="0">
              <a:spcBef>
                <a:spcPts val="120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ad81fcb67c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ad81fcb67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At this time, I would like to thank you and open the floor for any questions.</a:t>
            </a:r>
            <a:endParaRPr/>
          </a:p>
          <a:p>
            <a:pPr marL="0" lvl="0" indent="0" algn="l" rtl="0">
              <a:spcBef>
                <a:spcPts val="120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a593ee00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a593ee00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eb94b686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eb94b68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t>When Alex and I initially spoke, it appeared that the big question was how do we lower employee turnover? Alex had provided me with the dataset that was updated this past January, and I began to analyze the data for the provided years (2012, 2013, and 2014). </a:t>
            </a: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spcBef>
                <a:spcPts val="120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d81fcb67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d81fcb6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During the analysis, I focused on 4 questions:</a:t>
            </a:r>
            <a:endParaRPr/>
          </a:p>
          <a:p>
            <a:pPr marL="0" lvl="0" indent="0" algn="l" rtl="0">
              <a:lnSpc>
                <a:spcPct val="115000"/>
              </a:lnSpc>
              <a:spcBef>
                <a:spcPts val="1200"/>
              </a:spcBef>
              <a:spcAft>
                <a:spcPts val="0"/>
              </a:spcAft>
              <a:buClr>
                <a:schemeClr val="dk1"/>
              </a:buClr>
              <a:buSzPts val="1100"/>
              <a:buFont typeface="Arial"/>
              <a:buNone/>
            </a:pPr>
            <a:r>
              <a:rPr lang="en"/>
              <a:t>1) How does LMP’s turnover compare to industry standards</a:t>
            </a:r>
            <a:endParaRPr/>
          </a:p>
          <a:p>
            <a:pPr marL="0" lvl="0" indent="0" algn="l" rtl="0">
              <a:lnSpc>
                <a:spcPct val="115000"/>
              </a:lnSpc>
              <a:spcBef>
                <a:spcPts val="1200"/>
              </a:spcBef>
              <a:spcAft>
                <a:spcPts val="0"/>
              </a:spcAft>
              <a:buClr>
                <a:schemeClr val="dk1"/>
              </a:buClr>
              <a:buSzPts val="1100"/>
              <a:buFont typeface="Arial"/>
              <a:buNone/>
            </a:pPr>
            <a:r>
              <a:rPr lang="en"/>
              <a:t>2) Has employee turnover increased YOY?</a:t>
            </a:r>
            <a:endParaRPr/>
          </a:p>
          <a:p>
            <a:pPr marL="0" lvl="0" indent="0" algn="l" rtl="0">
              <a:lnSpc>
                <a:spcPct val="115000"/>
              </a:lnSpc>
              <a:spcBef>
                <a:spcPts val="1200"/>
              </a:spcBef>
              <a:spcAft>
                <a:spcPts val="0"/>
              </a:spcAft>
              <a:buClr>
                <a:schemeClr val="dk1"/>
              </a:buClr>
              <a:buSzPts val="1100"/>
              <a:buFont typeface="Arial"/>
              <a:buNone/>
            </a:pPr>
            <a:r>
              <a:rPr lang="en"/>
              <a:t>3) What areas can we improve</a:t>
            </a:r>
            <a:endParaRPr/>
          </a:p>
          <a:p>
            <a:pPr marL="0" lvl="0" indent="0" algn="l" rtl="0">
              <a:lnSpc>
                <a:spcPct val="115000"/>
              </a:lnSpc>
              <a:spcBef>
                <a:spcPts val="1200"/>
              </a:spcBef>
              <a:spcAft>
                <a:spcPts val="0"/>
              </a:spcAft>
              <a:buClr>
                <a:schemeClr val="dk1"/>
              </a:buClr>
              <a:buSzPts val="1100"/>
              <a:buFont typeface="Arial"/>
              <a:buNone/>
            </a:pPr>
            <a:r>
              <a:rPr lang="en"/>
              <a:t>4) What can be done moving forward</a:t>
            </a:r>
            <a:endParaRPr/>
          </a:p>
          <a:p>
            <a:pPr marL="0" lvl="0" indent="0" algn="l" rtl="0">
              <a:spcBef>
                <a:spcPts val="120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a57efd808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a57efd808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As I began to explore, I did keep in mind that the most recent update to the separation procedures were from 2012 and that the human resources team is ready to make any changes if warranted. I also kept in mind the large acquisitions that LMP had over 2013 and 2014.</a:t>
            </a:r>
            <a:endParaRPr/>
          </a:p>
          <a:p>
            <a:pPr marL="0" lvl="0" indent="0" algn="l" rtl="0">
              <a:lnSpc>
                <a:spcPct val="115000"/>
              </a:lnSpc>
              <a:spcBef>
                <a:spcPts val="1200"/>
              </a:spcBef>
              <a:spcAft>
                <a:spcPts val="0"/>
              </a:spcAft>
              <a:buClr>
                <a:schemeClr val="dk1"/>
              </a:buClr>
              <a:buSzPts val="1100"/>
              <a:buFont typeface="Arial"/>
              <a:buNone/>
            </a:pPr>
            <a:r>
              <a:rPr lang="en"/>
              <a:t>Unfortunately, the dataset didn’t have all of the elements that I would need to provide a more extensive analysis. One of the limitations was that the data was not industry specific and I was unable to analyze employee turnover by specific industry. However, I overcame this by comparing our turnover percentages to the US Bureau of Labor Statistics private industry turnover percentages.</a:t>
            </a:r>
            <a:endParaRPr/>
          </a:p>
          <a:p>
            <a:pPr marL="0" lvl="0" indent="0" algn="l" rtl="0">
              <a:lnSpc>
                <a:spcPct val="115000"/>
              </a:lnSpc>
              <a:spcBef>
                <a:spcPts val="1200"/>
              </a:spcBef>
              <a:spcAft>
                <a:spcPts val="0"/>
              </a:spcAft>
              <a:buClr>
                <a:schemeClr val="dk1"/>
              </a:buClr>
              <a:buSzPts val="1100"/>
              <a:buFont typeface="Arial"/>
              <a:buNone/>
            </a:pPr>
            <a:r>
              <a:rPr lang="en"/>
              <a:t>Another limitation in the data was that it wasn’t directly clear which employees were still employed. In order to obtain the information needed to perform the analysis, I utilized the term reason column and assumed that all employees without a term reason are still employed with LMP.</a:t>
            </a:r>
            <a:endParaRPr/>
          </a:p>
          <a:p>
            <a:pPr marL="0" lvl="0" indent="0" algn="l" rtl="0">
              <a:spcBef>
                <a:spcPts val="120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ad81fcb67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ad81fcb67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From 2012 to 2014, LMP has had a total of 1.3 million employees that have worked in the various business units. Of this total, there has been about 30,000 employees that have been separated from the company over the last 3 years. In this slide, I have provided the total separations by year, and how many of these separations were either voluntary or involuntary. As you can see, there was a significant increase in separation in 2013 and 2014.</a:t>
            </a:r>
            <a:endParaRPr/>
          </a:p>
          <a:p>
            <a:pPr marL="0" lvl="0" indent="0" algn="l" rtl="0">
              <a:spcBef>
                <a:spcPts val="120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ad81fcb67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ad81fcb67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t>So is employee turnover higher than US standards? The short answer is yes.</a:t>
            </a:r>
            <a:endParaRPr/>
          </a:p>
          <a:p>
            <a:pPr marL="0" lvl="0" indent="0" algn="l" rtl="0">
              <a:lnSpc>
                <a:spcPct val="115000"/>
              </a:lnSpc>
              <a:spcBef>
                <a:spcPts val="1200"/>
              </a:spcBef>
              <a:spcAft>
                <a:spcPts val="0"/>
              </a:spcAft>
              <a:buClr>
                <a:schemeClr val="dk1"/>
              </a:buClr>
              <a:buSzPts val="1100"/>
              <a:buFont typeface="Arial"/>
              <a:buNone/>
            </a:pPr>
            <a:r>
              <a:rPr lang="en"/>
              <a:t>As mentioned earlier, one of the limitations of the dataset was that it did not specify what industry that the employee worked in. As there are many types of business within LMP, I determined that the best course of action was to compare our turnover percentages (which is represented by the blue bars in the chart) against the private industry standards provided by the US Bureau of Labor Statistics (which is displayed as the red line).  As you can see, LMP had significantly higher turnover than US standards.</a:t>
            </a:r>
            <a:endParaRPr/>
          </a:p>
          <a:p>
            <a:pPr marL="0" lvl="0" indent="0" algn="l" rtl="0">
              <a:spcBef>
                <a:spcPts val="12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57efd808b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57efd808b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t>Has employee turnover increased YOY? Absolutely! </a:t>
            </a:r>
            <a:endParaRPr/>
          </a:p>
          <a:p>
            <a:pPr marL="0" lvl="0" indent="0" algn="l" rtl="0">
              <a:lnSpc>
                <a:spcPct val="115000"/>
              </a:lnSpc>
              <a:spcBef>
                <a:spcPts val="1200"/>
              </a:spcBef>
              <a:spcAft>
                <a:spcPts val="0"/>
              </a:spcAft>
              <a:buClr>
                <a:schemeClr val="dk1"/>
              </a:buClr>
              <a:buSzPts val="1100"/>
              <a:buFont typeface="Arial"/>
              <a:buNone/>
            </a:pPr>
            <a:r>
              <a:rPr lang="en"/>
              <a:t>While it is true that turnover has increased YOY, it is also important to remember that there were significant transitions that were made during the acquisition process. This caused the turnover percentages to be more inflated than what is typically seen. However, there are still some areas of improvement that the analysis uncovered.</a:t>
            </a:r>
            <a:endParaRPr/>
          </a:p>
          <a:p>
            <a:pPr marL="0" lvl="0" indent="0" algn="l" rtl="0">
              <a:spcBef>
                <a:spcPts val="120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a77edc9dd6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a77edc9dd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t>LMP is has 7 regions that our business units are spread across (as shown in the map on the left).</a:t>
            </a:r>
            <a:endParaRPr/>
          </a:p>
          <a:p>
            <a:pPr marL="0" lvl="0" indent="0" algn="l" rtl="0">
              <a:lnSpc>
                <a:spcPct val="115000"/>
              </a:lnSpc>
              <a:spcBef>
                <a:spcPts val="1200"/>
              </a:spcBef>
              <a:spcAft>
                <a:spcPts val="0"/>
              </a:spcAft>
              <a:buClr>
                <a:schemeClr val="dk1"/>
              </a:buClr>
              <a:buSzPts val="1100"/>
              <a:buFont typeface="Arial"/>
              <a:buNone/>
            </a:pPr>
            <a:r>
              <a:rPr lang="en"/>
              <a:t>What I noticed was that the separation rates varied quite a bit between different regions. However, there were 4 regions that did make up a big portion of the turnover for each year (Northwest, Central, South, and North regions). As shown in the chart on the right, the transitions for the executive teams of the acquired companies really began in 2012 and there were quite a few separations. While some transitions for non-executive level employees began in 2013, the slight decrease in turnover percentage indicates that we were able to retain a fair amount of the employees. </a:t>
            </a:r>
            <a:endParaRPr/>
          </a:p>
          <a:p>
            <a:pPr marL="0" lvl="0" indent="0" algn="l" rtl="0">
              <a:lnSpc>
                <a:spcPct val="115000"/>
              </a:lnSpc>
              <a:spcBef>
                <a:spcPts val="1200"/>
              </a:spcBef>
              <a:spcAft>
                <a:spcPts val="0"/>
              </a:spcAft>
              <a:buClr>
                <a:schemeClr val="dk1"/>
              </a:buClr>
              <a:buSzPts val="1100"/>
              <a:buFont typeface="Arial"/>
              <a:buNone/>
            </a:pPr>
            <a:r>
              <a:rPr lang="en"/>
              <a:t>Unfortunately, we did see a significant increase in turnover during 2014. While there may have been outside factors, like family obligations or availability of positions in different companies that came into play, it would be helpful to understand if there was anything that we could have done differently. </a:t>
            </a:r>
            <a:endParaRPr/>
          </a:p>
          <a:p>
            <a:pPr marL="0" lvl="0" indent="0" algn="l" rtl="0">
              <a:spcBef>
                <a:spcPts val="12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57efd808b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57efd808b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The data only disclosed whether a separation was voluntary or involuntary. In order to ensure that LMP is maintaining morale, I would recommend performing employee satisfaction surveys immediately after the probation period for employees to obtain feedback about our training process. I would also recommend performing bi-annual satisfaction surveys for all other employees and exit interviews for separating employees. Once we have this data, we can begin to search for trends to help determine what our employees value most.</a:t>
            </a:r>
            <a:endParaRPr/>
          </a:p>
          <a:p>
            <a:pPr marL="0" lvl="0" indent="0" algn="l" rtl="0">
              <a:spcBef>
                <a:spcPts val="120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13"/>
          <p:cNvPicPr preferRelativeResize="0"/>
          <p:nvPr/>
        </p:nvPicPr>
        <p:blipFill>
          <a:blip r:embed="rId3">
            <a:alphaModFix/>
          </a:blip>
          <a:stretch>
            <a:fillRect/>
          </a:stretch>
        </p:blipFill>
        <p:spPr>
          <a:xfrm>
            <a:off x="2997825" y="921125"/>
            <a:ext cx="3148350" cy="2329950"/>
          </a:xfrm>
          <a:prstGeom prst="rect">
            <a:avLst/>
          </a:prstGeom>
          <a:noFill/>
          <a:ln>
            <a:noFill/>
          </a:ln>
        </p:spPr>
      </p:pic>
      <p:sp>
        <p:nvSpPr>
          <p:cNvPr id="129" name="Google Shape;129;p13"/>
          <p:cNvSpPr txBox="1"/>
          <p:nvPr/>
        </p:nvSpPr>
        <p:spPr>
          <a:xfrm>
            <a:off x="2049750" y="3251075"/>
            <a:ext cx="5044500" cy="52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a:solidFill>
                  <a:schemeClr val="accent6"/>
                </a:solidFill>
                <a:latin typeface="Calibri"/>
                <a:ea typeface="Calibri"/>
                <a:cs typeface="Calibri"/>
                <a:sym typeface="Calibri"/>
              </a:rPr>
              <a:t>Presented by Lynelle Chan</a:t>
            </a:r>
            <a:endParaRPr sz="1700">
              <a:solidFill>
                <a:schemeClr val="accent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2"/>
          <p:cNvPicPr preferRelativeResize="0"/>
          <p:nvPr/>
        </p:nvPicPr>
        <p:blipFill>
          <a:blip r:embed="rId3">
            <a:alphaModFix/>
          </a:blip>
          <a:stretch>
            <a:fillRect/>
          </a:stretch>
        </p:blipFill>
        <p:spPr>
          <a:xfrm>
            <a:off x="8154096" y="4352723"/>
            <a:ext cx="756026" cy="559500"/>
          </a:xfrm>
          <a:prstGeom prst="rect">
            <a:avLst/>
          </a:prstGeom>
          <a:noFill/>
          <a:ln>
            <a:noFill/>
          </a:ln>
        </p:spPr>
      </p:pic>
      <p:pic>
        <p:nvPicPr>
          <p:cNvPr id="200" name="Google Shape;200;p22"/>
          <p:cNvPicPr preferRelativeResize="0"/>
          <p:nvPr/>
        </p:nvPicPr>
        <p:blipFill>
          <a:blip r:embed="rId4">
            <a:alphaModFix/>
          </a:blip>
          <a:stretch>
            <a:fillRect/>
          </a:stretch>
        </p:blipFill>
        <p:spPr>
          <a:xfrm>
            <a:off x="1656825" y="435125"/>
            <a:ext cx="5830349" cy="3229150"/>
          </a:xfrm>
          <a:prstGeom prst="rect">
            <a:avLst/>
          </a:prstGeom>
          <a:noFill/>
          <a:ln>
            <a:noFill/>
          </a:ln>
        </p:spPr>
      </p:pic>
      <p:sp>
        <p:nvSpPr>
          <p:cNvPr id="201" name="Google Shape;201;p22"/>
          <p:cNvSpPr txBox="1"/>
          <p:nvPr/>
        </p:nvSpPr>
        <p:spPr>
          <a:xfrm>
            <a:off x="985050" y="3942325"/>
            <a:ext cx="7173900" cy="41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alibri"/>
                <a:ea typeface="Calibri"/>
                <a:cs typeface="Calibri"/>
                <a:sym typeface="Calibri"/>
              </a:rPr>
              <a:t>The regions with the greatest number of badhires is the South, Northwest, Central and North.</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p:nvPr/>
        </p:nvSpPr>
        <p:spPr>
          <a:xfrm>
            <a:off x="921300" y="948050"/>
            <a:ext cx="7301400" cy="184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lt1"/>
                </a:solidFill>
                <a:latin typeface="Nunito"/>
                <a:ea typeface="Nunito"/>
                <a:cs typeface="Nunito"/>
                <a:sym typeface="Nunito"/>
              </a:rPr>
              <a:t>What should we do?</a:t>
            </a:r>
            <a:endParaRPr sz="1600">
              <a:solidFill>
                <a:schemeClr val="lt1"/>
              </a:solidFill>
              <a:latin typeface="Nunito"/>
              <a:ea typeface="Nunito"/>
              <a:cs typeface="Nunito"/>
              <a:sym typeface="Nunito"/>
            </a:endParaRPr>
          </a:p>
          <a:p>
            <a:pPr marL="0" lvl="0" indent="0" algn="ctr" rtl="0">
              <a:spcBef>
                <a:spcPts val="0"/>
              </a:spcBef>
              <a:spcAft>
                <a:spcPts val="0"/>
              </a:spcAft>
              <a:buNone/>
            </a:pPr>
            <a:endParaRPr sz="800">
              <a:solidFill>
                <a:schemeClr val="lt1"/>
              </a:solidFill>
              <a:latin typeface="Nunito"/>
              <a:ea typeface="Nunito"/>
              <a:cs typeface="Nunito"/>
              <a:sym typeface="Nunito"/>
            </a:endParaRPr>
          </a:p>
          <a:p>
            <a:pPr marL="457200" lvl="0" indent="0" algn="l" rtl="0">
              <a:spcBef>
                <a:spcPts val="0"/>
              </a:spcBef>
              <a:spcAft>
                <a:spcPts val="0"/>
              </a:spcAft>
              <a:buNone/>
            </a:pP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Determine where the employee was hired from</a:t>
            </a:r>
            <a:endParaRPr sz="1200">
              <a:latin typeface="Nunito"/>
              <a:ea typeface="Nunito"/>
              <a:cs typeface="Nunito"/>
              <a:sym typeface="Nunito"/>
            </a:endParaRPr>
          </a:p>
          <a:p>
            <a:pPr marL="457200" lvl="0" indent="0" algn="l" rtl="0">
              <a:spcBef>
                <a:spcPts val="0"/>
              </a:spcBef>
              <a:spcAft>
                <a:spcPts val="0"/>
              </a:spcAft>
              <a:buNone/>
            </a:pP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Review onboarding procedures and ensure they are following best practices</a:t>
            </a:r>
            <a:endParaRPr sz="1200">
              <a:latin typeface="Nunito"/>
              <a:ea typeface="Nunito"/>
              <a:cs typeface="Nunito"/>
              <a:sym typeface="Nunito"/>
            </a:endParaRPr>
          </a:p>
          <a:p>
            <a:pPr marL="457200" lvl="0" indent="0" algn="l" rtl="0">
              <a:spcBef>
                <a:spcPts val="0"/>
              </a:spcBef>
              <a:spcAft>
                <a:spcPts val="0"/>
              </a:spcAft>
              <a:buNone/>
            </a:pP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Create a standardized form for each type of disciplinary action (verbal, written, final) </a:t>
            </a:r>
            <a:endParaRPr sz="1200">
              <a:latin typeface="Nunito"/>
              <a:ea typeface="Nunito"/>
              <a:cs typeface="Nunito"/>
              <a:sym typeface="Nunito"/>
            </a:endParaRPr>
          </a:p>
        </p:txBody>
      </p:sp>
      <p:pic>
        <p:nvPicPr>
          <p:cNvPr id="207" name="Google Shape;207;p23"/>
          <p:cNvPicPr preferRelativeResize="0"/>
          <p:nvPr/>
        </p:nvPicPr>
        <p:blipFill>
          <a:blip r:embed="rId3">
            <a:alphaModFix/>
          </a:blip>
          <a:stretch>
            <a:fillRect/>
          </a:stretch>
        </p:blipFill>
        <p:spPr>
          <a:xfrm>
            <a:off x="8182396" y="4364673"/>
            <a:ext cx="756026" cy="559500"/>
          </a:xfrm>
          <a:prstGeom prst="rect">
            <a:avLst/>
          </a:prstGeom>
          <a:noFill/>
          <a:ln>
            <a:noFill/>
          </a:ln>
        </p:spPr>
      </p:pic>
      <p:sp>
        <p:nvSpPr>
          <p:cNvPr id="208" name="Google Shape;208;p23"/>
          <p:cNvSpPr txBox="1"/>
          <p:nvPr/>
        </p:nvSpPr>
        <p:spPr>
          <a:xfrm>
            <a:off x="1087650" y="3371200"/>
            <a:ext cx="6968700" cy="65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i="1">
                <a:latin typeface="Calibri"/>
                <a:ea typeface="Calibri"/>
                <a:cs typeface="Calibri"/>
                <a:sym typeface="Calibri"/>
              </a:rPr>
              <a:t>Once we have the form is utilized, we will be able to have a methods to measure the factors of a potential badhire and what action steps need to be complete (i.e. update training protocols, use different interview techniques, etc.).</a:t>
            </a:r>
            <a:endParaRPr sz="1100" i="1">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4"/>
          <p:cNvSpPr txBox="1">
            <a:spLocks noGrp="1"/>
          </p:cNvSpPr>
          <p:nvPr>
            <p:ph type="title"/>
          </p:nvPr>
        </p:nvSpPr>
        <p:spPr>
          <a:xfrm>
            <a:off x="819150" y="845600"/>
            <a:ext cx="7505700" cy="60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In Conclusion...</a:t>
            </a:r>
            <a:endParaRPr sz="2000"/>
          </a:p>
        </p:txBody>
      </p:sp>
      <p:sp>
        <p:nvSpPr>
          <p:cNvPr id="214" name="Google Shape;214;p24"/>
          <p:cNvSpPr txBox="1">
            <a:spLocks noGrp="1"/>
          </p:cNvSpPr>
          <p:nvPr>
            <p:ph type="body" idx="1"/>
          </p:nvPr>
        </p:nvSpPr>
        <p:spPr>
          <a:xfrm>
            <a:off x="624450" y="1393775"/>
            <a:ext cx="7895100" cy="2666100"/>
          </a:xfrm>
          <a:prstGeom prst="rect">
            <a:avLst/>
          </a:prstGeom>
        </p:spPr>
        <p:txBody>
          <a:bodyPr spcFirstLastPara="1" wrap="square" lIns="91425" tIns="91425" rIns="91425" bIns="91425" anchor="ctr" anchorCtr="0">
            <a:noAutofit/>
          </a:bodyPr>
          <a:lstStyle/>
          <a:p>
            <a:pPr marL="457200" lvl="0" indent="-311150" algn="l" rtl="0">
              <a:spcBef>
                <a:spcPts val="0"/>
              </a:spcBef>
              <a:spcAft>
                <a:spcPts val="0"/>
              </a:spcAft>
              <a:buSzPts val="1300"/>
              <a:buChar char="●"/>
            </a:pPr>
            <a:r>
              <a:rPr lang="en"/>
              <a:t>By creating a standardized form that is completed for each disciplinary action, we can begin to understand what are some factors that are causing employees to become “bad hires” and begin to determine if some of our best practices need to be revised.</a:t>
            </a:r>
            <a:endParaRPr/>
          </a:p>
          <a:p>
            <a:pPr marL="457200" lvl="0" indent="0" algn="l" rtl="0">
              <a:spcBef>
                <a:spcPts val="1600"/>
              </a:spcBef>
              <a:spcAft>
                <a:spcPts val="0"/>
              </a:spcAft>
              <a:buNone/>
            </a:pPr>
            <a:endParaRPr sz="100"/>
          </a:p>
          <a:p>
            <a:pPr marL="457200" lvl="0" indent="-311150" algn="l" rtl="0">
              <a:spcBef>
                <a:spcPts val="1600"/>
              </a:spcBef>
              <a:spcAft>
                <a:spcPts val="0"/>
              </a:spcAft>
              <a:buSzPts val="1300"/>
              <a:buChar char="●"/>
            </a:pPr>
            <a:r>
              <a:rPr lang="en"/>
              <a:t>With the data collected from employee satisfaction surveys and exit interviews, we will be able to determine what matters most important to our employees and create an action plan to ensure employees stay engaged and productive.</a:t>
            </a:r>
            <a:endParaRPr/>
          </a:p>
        </p:txBody>
      </p:sp>
      <p:pic>
        <p:nvPicPr>
          <p:cNvPr id="215" name="Google Shape;215;p24"/>
          <p:cNvPicPr preferRelativeResize="0"/>
          <p:nvPr/>
        </p:nvPicPr>
        <p:blipFill>
          <a:blip r:embed="rId3">
            <a:alphaModFix/>
          </a:blip>
          <a:stretch>
            <a:fillRect/>
          </a:stretch>
        </p:blipFill>
        <p:spPr>
          <a:xfrm>
            <a:off x="8076271" y="4331498"/>
            <a:ext cx="756026" cy="559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5"/>
          <p:cNvSpPr txBox="1">
            <a:spLocks noGrp="1"/>
          </p:cNvSpPr>
          <p:nvPr>
            <p:ph type="body" idx="1"/>
          </p:nvPr>
        </p:nvSpPr>
        <p:spPr>
          <a:xfrm>
            <a:off x="311700" y="2190450"/>
            <a:ext cx="8520600" cy="762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3100"/>
              <a:t>Questions?</a:t>
            </a:r>
            <a:endParaRPr sz="3100"/>
          </a:p>
        </p:txBody>
      </p:sp>
      <p:pic>
        <p:nvPicPr>
          <p:cNvPr id="221" name="Google Shape;221;p25"/>
          <p:cNvPicPr preferRelativeResize="0"/>
          <p:nvPr/>
        </p:nvPicPr>
        <p:blipFill>
          <a:blip r:embed="rId3">
            <a:alphaModFix/>
          </a:blip>
          <a:stretch>
            <a:fillRect/>
          </a:stretch>
        </p:blipFill>
        <p:spPr>
          <a:xfrm>
            <a:off x="8076271" y="4331498"/>
            <a:ext cx="756026" cy="559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6"/>
          <p:cNvSpPr txBox="1">
            <a:spLocks noGrp="1"/>
          </p:cNvSpPr>
          <p:nvPr>
            <p:ph type="title"/>
          </p:nvPr>
        </p:nvSpPr>
        <p:spPr>
          <a:xfrm>
            <a:off x="630600" y="71825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Sources</a:t>
            </a:r>
            <a:endParaRPr/>
          </a:p>
        </p:txBody>
      </p:sp>
      <p:graphicFrame>
        <p:nvGraphicFramePr>
          <p:cNvPr id="227" name="Google Shape;227;p26"/>
          <p:cNvGraphicFramePr/>
          <p:nvPr/>
        </p:nvGraphicFramePr>
        <p:xfrm>
          <a:off x="630600" y="1715975"/>
          <a:ext cx="7875725" cy="2133450"/>
        </p:xfrm>
        <a:graphic>
          <a:graphicData uri="http://schemas.openxmlformats.org/drawingml/2006/table">
            <a:tbl>
              <a:tblPr>
                <a:noFill/>
                <a:tableStyleId>{94D0F525-E3C7-42C7-8DE1-51DD603B95FA}</a:tableStyleId>
              </a:tblPr>
              <a:tblGrid>
                <a:gridCol w="2051850">
                  <a:extLst>
                    <a:ext uri="{9D8B030D-6E8A-4147-A177-3AD203B41FA5}">
                      <a16:colId xmlns:a16="http://schemas.microsoft.com/office/drawing/2014/main" val="20000"/>
                    </a:ext>
                  </a:extLst>
                </a:gridCol>
                <a:gridCol w="582387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a:t>Title</a:t>
                      </a:r>
                      <a:endParaRPr/>
                    </a:p>
                  </a:txBody>
                  <a:tcPr marL="91425" marR="91425" marT="91425" marB="91425"/>
                </a:tc>
                <a:tc>
                  <a:txBody>
                    <a:bodyPr/>
                    <a:lstStyle/>
                    <a:p>
                      <a:pPr marL="0" lvl="0" indent="0" algn="l" rtl="0">
                        <a:spcBef>
                          <a:spcPts val="0"/>
                        </a:spcBef>
                        <a:spcAft>
                          <a:spcPts val="0"/>
                        </a:spcAft>
                        <a:buNone/>
                      </a:pPr>
                      <a:r>
                        <a:rPr lang="en"/>
                        <a:t>Site</a:t>
                      </a:r>
                      <a:endParaRPr/>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100"/>
                        <a:t>US Bureau of Labor Statistics</a:t>
                      </a:r>
                      <a:endParaRPr sz="1100"/>
                    </a:p>
                  </a:txBody>
                  <a:tcPr marL="91425" marR="91425" marT="91425" marB="91425"/>
                </a:tc>
                <a:tc>
                  <a:txBody>
                    <a:bodyPr/>
                    <a:lstStyle/>
                    <a:p>
                      <a:pPr marL="0" lvl="0" indent="0" algn="l" rtl="0">
                        <a:spcBef>
                          <a:spcPts val="0"/>
                        </a:spcBef>
                        <a:spcAft>
                          <a:spcPts val="0"/>
                        </a:spcAft>
                        <a:buNone/>
                      </a:pPr>
                      <a:r>
                        <a:rPr lang="en" sz="1100"/>
                        <a:t>https://www.bls.gov/bls/news-release/jolts.htm</a:t>
                      </a:r>
                      <a:endParaRPr sz="1100"/>
                    </a:p>
                  </a:txBody>
                  <a:tcPr marL="91425" marR="91425" marT="91425" marB="91425"/>
                </a:tc>
                <a:extLst>
                  <a:ext uri="{0D108BD9-81ED-4DB2-BD59-A6C34878D82A}">
                    <a16:rowId xmlns:a16="http://schemas.microsoft.com/office/drawing/2014/main" val="10001"/>
                  </a:ext>
                </a:extLst>
              </a:tr>
              <a:tr h="342900">
                <a:tc>
                  <a:txBody>
                    <a:bodyPr/>
                    <a:lstStyle/>
                    <a:p>
                      <a:pPr marL="0" lvl="0" indent="0" algn="l" rtl="0">
                        <a:spcBef>
                          <a:spcPts val="0"/>
                        </a:spcBef>
                        <a:spcAft>
                          <a:spcPts val="0"/>
                        </a:spcAft>
                        <a:buNone/>
                      </a:pPr>
                      <a:r>
                        <a:rPr lang="en" sz="1100"/>
                        <a:t>Logo design</a:t>
                      </a:r>
                      <a:endParaRPr sz="1100"/>
                    </a:p>
                  </a:txBody>
                  <a:tcPr marL="91425" marR="91425" marT="91425" marB="91425"/>
                </a:tc>
                <a:tc>
                  <a:txBody>
                    <a:bodyPr/>
                    <a:lstStyle/>
                    <a:p>
                      <a:pPr marL="0" lvl="0" indent="0" algn="l" rtl="0">
                        <a:spcBef>
                          <a:spcPts val="0"/>
                        </a:spcBef>
                        <a:spcAft>
                          <a:spcPts val="0"/>
                        </a:spcAft>
                        <a:buNone/>
                      </a:pPr>
                      <a:r>
                        <a:rPr lang="en" sz="1100"/>
                        <a:t>https://www.vectorstock.com/royalty-free-vector/circle-shape-company-logo-vector-19974429</a:t>
                      </a:r>
                      <a:endParaRPr sz="1100"/>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1100"/>
                        <a:t>Exit Interviews</a:t>
                      </a:r>
                      <a:endParaRPr sz="1100"/>
                    </a:p>
                  </a:txBody>
                  <a:tcPr marL="91425" marR="91425" marT="91425" marB="91425"/>
                </a:tc>
                <a:tc>
                  <a:txBody>
                    <a:bodyPr/>
                    <a:lstStyle/>
                    <a:p>
                      <a:pPr marL="0" lvl="0" indent="0" algn="l" rtl="0">
                        <a:spcBef>
                          <a:spcPts val="0"/>
                        </a:spcBef>
                        <a:spcAft>
                          <a:spcPts val="0"/>
                        </a:spcAft>
                        <a:buNone/>
                      </a:pPr>
                      <a:r>
                        <a:rPr lang="en" sz="1100"/>
                        <a:t>https://www.glassdoor.com/employers/blog/7-must-ask-exit-interview-questions/</a:t>
                      </a:r>
                      <a:endParaRPr sz="1100"/>
                    </a:p>
                  </a:txBody>
                  <a:tcPr marL="91425" marR="91425" marT="91425" marB="91425"/>
                </a:tc>
                <a:extLst>
                  <a:ext uri="{0D108BD9-81ED-4DB2-BD59-A6C34878D82A}">
                    <a16:rowId xmlns:a16="http://schemas.microsoft.com/office/drawing/2014/main" val="10003"/>
                  </a:ext>
                </a:extLst>
              </a:tr>
              <a:tr h="342900">
                <a:tc>
                  <a:txBody>
                    <a:bodyPr/>
                    <a:lstStyle/>
                    <a:p>
                      <a:pPr marL="0" lvl="0" indent="0" algn="l" rtl="0">
                        <a:spcBef>
                          <a:spcPts val="0"/>
                        </a:spcBef>
                        <a:spcAft>
                          <a:spcPts val="0"/>
                        </a:spcAft>
                        <a:buNone/>
                      </a:pPr>
                      <a:r>
                        <a:rPr lang="en" sz="1100"/>
                        <a:t>Employee Satisfaction Surveys</a:t>
                      </a:r>
                      <a:endParaRPr sz="1100"/>
                    </a:p>
                  </a:txBody>
                  <a:tcPr marL="91425" marR="91425" marT="91425" marB="91425"/>
                </a:tc>
                <a:tc>
                  <a:txBody>
                    <a:bodyPr/>
                    <a:lstStyle/>
                    <a:p>
                      <a:pPr marL="0" lvl="0" indent="0" algn="l" rtl="0">
                        <a:spcBef>
                          <a:spcPts val="0"/>
                        </a:spcBef>
                        <a:spcAft>
                          <a:spcPts val="0"/>
                        </a:spcAft>
                        <a:buNone/>
                      </a:pPr>
                      <a:r>
                        <a:rPr lang="en" sz="1100"/>
                        <a:t>https://www.tinypulse.com/blog/questions-for-employee-satisfaction-surveys</a:t>
                      </a:r>
                      <a:endParaRPr sz="110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ctrTitle"/>
          </p:nvPr>
        </p:nvSpPr>
        <p:spPr>
          <a:xfrm>
            <a:off x="1132000" y="1822825"/>
            <a:ext cx="68202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Do We Lower Turnover?</a:t>
            </a:r>
            <a:endParaRPr/>
          </a:p>
        </p:txBody>
      </p:sp>
      <p:pic>
        <p:nvPicPr>
          <p:cNvPr id="135" name="Google Shape;135;p14"/>
          <p:cNvPicPr preferRelativeResize="0"/>
          <p:nvPr/>
        </p:nvPicPr>
        <p:blipFill>
          <a:blip r:embed="rId3">
            <a:alphaModFix/>
          </a:blip>
          <a:stretch>
            <a:fillRect/>
          </a:stretch>
        </p:blipFill>
        <p:spPr>
          <a:xfrm>
            <a:off x="8182396" y="4381023"/>
            <a:ext cx="756026" cy="559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anim calcmode="lin" valueType="num">
                                      <p:cBhvr additive="base">
                                        <p:cTn id="7" dur="150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311700" y="445025"/>
            <a:ext cx="8520600" cy="55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Questions to explore...</a:t>
            </a:r>
            <a:endParaRPr sz="2000"/>
          </a:p>
        </p:txBody>
      </p:sp>
      <p:sp>
        <p:nvSpPr>
          <p:cNvPr id="141" name="Google Shape;141;p15"/>
          <p:cNvSpPr txBox="1">
            <a:spLocks noGrp="1"/>
          </p:cNvSpPr>
          <p:nvPr>
            <p:ph type="body" idx="1"/>
          </p:nvPr>
        </p:nvSpPr>
        <p:spPr>
          <a:xfrm>
            <a:off x="615875" y="1329225"/>
            <a:ext cx="4138500" cy="446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B5394"/>
                </a:solidFill>
              </a:rPr>
              <a:t>How does LMP’s turnover compare to industry standards?</a:t>
            </a:r>
            <a:endParaRPr>
              <a:solidFill>
                <a:srgbClr val="0B5394"/>
              </a:solidFill>
            </a:endParaRPr>
          </a:p>
        </p:txBody>
      </p:sp>
      <p:pic>
        <p:nvPicPr>
          <p:cNvPr id="142" name="Google Shape;142;p15"/>
          <p:cNvPicPr preferRelativeResize="0"/>
          <p:nvPr/>
        </p:nvPicPr>
        <p:blipFill>
          <a:blip r:embed="rId3">
            <a:alphaModFix/>
          </a:blip>
          <a:stretch>
            <a:fillRect/>
          </a:stretch>
        </p:blipFill>
        <p:spPr>
          <a:xfrm>
            <a:off x="8182396" y="4381023"/>
            <a:ext cx="756026" cy="559500"/>
          </a:xfrm>
          <a:prstGeom prst="rect">
            <a:avLst/>
          </a:prstGeom>
          <a:noFill/>
          <a:ln>
            <a:noFill/>
          </a:ln>
        </p:spPr>
      </p:pic>
      <p:sp>
        <p:nvSpPr>
          <p:cNvPr id="143" name="Google Shape;143;p15"/>
          <p:cNvSpPr txBox="1"/>
          <p:nvPr/>
        </p:nvSpPr>
        <p:spPr>
          <a:xfrm>
            <a:off x="4754375" y="1902613"/>
            <a:ext cx="3035100" cy="44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rgbClr val="0B5394"/>
                </a:solidFill>
                <a:latin typeface="Calibri"/>
                <a:ea typeface="Calibri"/>
                <a:cs typeface="Calibri"/>
                <a:sym typeface="Calibri"/>
              </a:rPr>
              <a:t>Has employee turnover increased YOY?</a:t>
            </a:r>
            <a:endParaRPr sz="1300">
              <a:solidFill>
                <a:srgbClr val="0B5394"/>
              </a:solidFill>
              <a:latin typeface="Calibri"/>
              <a:ea typeface="Calibri"/>
              <a:cs typeface="Calibri"/>
              <a:sym typeface="Calibri"/>
            </a:endParaRPr>
          </a:p>
        </p:txBody>
      </p:sp>
      <p:sp>
        <p:nvSpPr>
          <p:cNvPr id="144" name="Google Shape;144;p15"/>
          <p:cNvSpPr txBox="1"/>
          <p:nvPr/>
        </p:nvSpPr>
        <p:spPr>
          <a:xfrm>
            <a:off x="1655675" y="2571750"/>
            <a:ext cx="20589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rgbClr val="0B5394"/>
                </a:solidFill>
                <a:latin typeface="Calibri"/>
                <a:ea typeface="Calibri"/>
                <a:cs typeface="Calibri"/>
                <a:sym typeface="Calibri"/>
              </a:rPr>
              <a:t>Where can we improve?</a:t>
            </a:r>
            <a:endParaRPr sz="1300">
              <a:solidFill>
                <a:srgbClr val="0B5394"/>
              </a:solidFill>
              <a:latin typeface="Calibri"/>
              <a:ea typeface="Calibri"/>
              <a:cs typeface="Calibri"/>
              <a:sym typeface="Calibri"/>
            </a:endParaRPr>
          </a:p>
        </p:txBody>
      </p:sp>
      <p:sp>
        <p:nvSpPr>
          <p:cNvPr id="145" name="Google Shape;145;p15"/>
          <p:cNvSpPr txBox="1"/>
          <p:nvPr/>
        </p:nvSpPr>
        <p:spPr>
          <a:xfrm>
            <a:off x="4796825" y="3247400"/>
            <a:ext cx="2950200" cy="55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rgbClr val="0B5394"/>
                </a:solidFill>
                <a:latin typeface="Calibri"/>
                <a:ea typeface="Calibri"/>
                <a:cs typeface="Calibri"/>
                <a:sym typeface="Calibri"/>
              </a:rPr>
              <a:t>What can be done moving forward?</a:t>
            </a:r>
            <a:endParaRPr sz="1300">
              <a:solidFill>
                <a:srgbClr val="0B5394"/>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1000"/>
                                        <p:tgtEl>
                                          <p:spTgt spid="1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
                                        </p:tgtEl>
                                        <p:attrNameLst>
                                          <p:attrName>style.visibility</p:attrName>
                                        </p:attrNameLst>
                                      </p:cBhvr>
                                      <p:to>
                                        <p:strVal val="visible"/>
                                      </p:to>
                                    </p:set>
                                    <p:animEffect transition="in" filter="fade">
                                      <p:cBhvr>
                                        <p:cTn id="12" dur="1000"/>
                                        <p:tgtEl>
                                          <p:spTgt spid="1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4"/>
                                        </p:tgtEl>
                                        <p:attrNameLst>
                                          <p:attrName>style.visibility</p:attrName>
                                        </p:attrNameLst>
                                      </p:cBhvr>
                                      <p:to>
                                        <p:strVal val="visible"/>
                                      </p:to>
                                    </p:set>
                                    <p:animEffect transition="in" filter="fade">
                                      <p:cBhvr>
                                        <p:cTn id="17" dur="1000"/>
                                        <p:tgtEl>
                                          <p:spTgt spid="1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5"/>
                                        </p:tgtEl>
                                        <p:attrNameLst>
                                          <p:attrName>style.visibility</p:attrName>
                                        </p:attrNameLst>
                                      </p:cBhvr>
                                      <p:to>
                                        <p:strVal val="visible"/>
                                      </p:to>
                                    </p:set>
                                    <p:animEffect transition="in" filter="fade">
                                      <p:cBhvr>
                                        <p:cTn id="22" dur="10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819150" y="845600"/>
            <a:ext cx="7505700" cy="47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Some things to keep in mind...</a:t>
            </a:r>
            <a:endParaRPr sz="2000"/>
          </a:p>
        </p:txBody>
      </p:sp>
      <p:sp>
        <p:nvSpPr>
          <p:cNvPr id="151" name="Google Shape;151;p16"/>
          <p:cNvSpPr txBox="1">
            <a:spLocks noGrp="1"/>
          </p:cNvSpPr>
          <p:nvPr>
            <p:ph type="body" idx="1"/>
          </p:nvPr>
        </p:nvSpPr>
        <p:spPr>
          <a:xfrm>
            <a:off x="819150" y="1636975"/>
            <a:ext cx="7505700" cy="2448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073763"/>
              </a:buClr>
              <a:buSzPts val="1300"/>
              <a:buChar char="●"/>
            </a:pPr>
            <a:r>
              <a:rPr lang="en">
                <a:solidFill>
                  <a:srgbClr val="073763"/>
                </a:solidFill>
              </a:rPr>
              <a:t>Assumptions</a:t>
            </a:r>
            <a:endParaRPr>
              <a:solidFill>
                <a:srgbClr val="073763"/>
              </a:solidFill>
            </a:endParaRPr>
          </a:p>
          <a:p>
            <a:pPr marL="914400" lvl="1" indent="-285750" algn="l" rtl="0">
              <a:spcBef>
                <a:spcPts val="0"/>
              </a:spcBef>
              <a:spcAft>
                <a:spcPts val="0"/>
              </a:spcAft>
              <a:buClr>
                <a:srgbClr val="073763"/>
              </a:buClr>
              <a:buSzPts val="900"/>
              <a:buChar char="○"/>
            </a:pPr>
            <a:r>
              <a:rPr lang="en">
                <a:solidFill>
                  <a:srgbClr val="073763"/>
                </a:solidFill>
              </a:rPr>
              <a:t>Separation procedures from 2012 is still in effect</a:t>
            </a:r>
            <a:endParaRPr sz="900">
              <a:solidFill>
                <a:srgbClr val="073763"/>
              </a:solidFill>
            </a:endParaRPr>
          </a:p>
          <a:p>
            <a:pPr marL="914400" lvl="1" indent="-298450" algn="l" rtl="0">
              <a:spcBef>
                <a:spcPts val="0"/>
              </a:spcBef>
              <a:spcAft>
                <a:spcPts val="0"/>
              </a:spcAft>
              <a:buClr>
                <a:srgbClr val="073763"/>
              </a:buClr>
              <a:buSzPts val="1100"/>
              <a:buChar char="○"/>
            </a:pPr>
            <a:r>
              <a:rPr lang="en">
                <a:solidFill>
                  <a:srgbClr val="073763"/>
                </a:solidFill>
              </a:rPr>
              <a:t>The large acquisitions in 2013 and 2014 have caused skewed results</a:t>
            </a:r>
            <a:endParaRPr>
              <a:solidFill>
                <a:srgbClr val="073763"/>
              </a:solidFill>
            </a:endParaRPr>
          </a:p>
          <a:p>
            <a:pPr marL="457200" lvl="0" indent="-311150" algn="l" rtl="0">
              <a:spcBef>
                <a:spcPts val="0"/>
              </a:spcBef>
              <a:spcAft>
                <a:spcPts val="0"/>
              </a:spcAft>
              <a:buClr>
                <a:srgbClr val="073763"/>
              </a:buClr>
              <a:buSzPts val="1300"/>
              <a:buChar char="●"/>
            </a:pPr>
            <a:r>
              <a:rPr lang="en">
                <a:solidFill>
                  <a:srgbClr val="073763"/>
                </a:solidFill>
              </a:rPr>
              <a:t>Limitations</a:t>
            </a:r>
            <a:endParaRPr>
              <a:solidFill>
                <a:srgbClr val="073763"/>
              </a:solidFill>
            </a:endParaRPr>
          </a:p>
          <a:p>
            <a:pPr marL="914400" lvl="1" indent="-298450" algn="l" rtl="0">
              <a:spcBef>
                <a:spcPts val="0"/>
              </a:spcBef>
              <a:spcAft>
                <a:spcPts val="0"/>
              </a:spcAft>
              <a:buClr>
                <a:srgbClr val="073763"/>
              </a:buClr>
              <a:buSzPts val="1100"/>
              <a:buChar char="○"/>
            </a:pPr>
            <a:r>
              <a:rPr lang="en">
                <a:solidFill>
                  <a:srgbClr val="073763"/>
                </a:solidFill>
              </a:rPr>
              <a:t>Data was not industry specific - compared against the US Bureau of Labor Statistics private industry </a:t>
            </a:r>
            <a:endParaRPr>
              <a:solidFill>
                <a:srgbClr val="073763"/>
              </a:solidFill>
            </a:endParaRPr>
          </a:p>
          <a:p>
            <a:pPr marL="914400" lvl="1" indent="-298450" algn="l" rtl="0">
              <a:spcBef>
                <a:spcPts val="0"/>
              </a:spcBef>
              <a:spcAft>
                <a:spcPts val="0"/>
              </a:spcAft>
              <a:buClr>
                <a:srgbClr val="073763"/>
              </a:buClr>
              <a:buSzPts val="1100"/>
              <a:buChar char="○"/>
            </a:pPr>
            <a:r>
              <a:rPr lang="en">
                <a:solidFill>
                  <a:srgbClr val="073763"/>
                </a:solidFill>
              </a:rPr>
              <a:t>Data for the turnover percentages were determined by manipulation of the term reason column - all employees with a term reason of “null” are still employed with LMP.</a:t>
            </a:r>
            <a:endParaRPr>
              <a:solidFill>
                <a:srgbClr val="073763"/>
              </a:solidFill>
            </a:endParaRPr>
          </a:p>
          <a:p>
            <a:pPr marL="457200" lvl="0" indent="0" algn="l" rtl="0">
              <a:spcBef>
                <a:spcPts val="1600"/>
              </a:spcBef>
              <a:spcAft>
                <a:spcPts val="0"/>
              </a:spcAft>
              <a:buNone/>
            </a:pPr>
            <a:endParaRPr>
              <a:solidFill>
                <a:srgbClr val="073763"/>
              </a:solidFill>
            </a:endParaRPr>
          </a:p>
          <a:p>
            <a:pPr marL="457200" lvl="0" indent="0" algn="l" rtl="0">
              <a:spcBef>
                <a:spcPts val="1600"/>
              </a:spcBef>
              <a:spcAft>
                <a:spcPts val="1600"/>
              </a:spcAft>
              <a:buNone/>
            </a:pPr>
            <a:endParaRPr>
              <a:solidFill>
                <a:srgbClr val="073763"/>
              </a:solidFill>
            </a:endParaRPr>
          </a:p>
        </p:txBody>
      </p:sp>
      <p:pic>
        <p:nvPicPr>
          <p:cNvPr id="152" name="Google Shape;152;p16"/>
          <p:cNvPicPr preferRelativeResize="0"/>
          <p:nvPr/>
        </p:nvPicPr>
        <p:blipFill>
          <a:blip r:embed="rId3">
            <a:alphaModFix/>
          </a:blip>
          <a:stretch>
            <a:fillRect/>
          </a:stretch>
        </p:blipFill>
        <p:spPr>
          <a:xfrm>
            <a:off x="8182396" y="4381023"/>
            <a:ext cx="756026" cy="559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Involuntary vs. Voluntary</a:t>
            </a:r>
            <a:endParaRPr sz="2000"/>
          </a:p>
        </p:txBody>
      </p:sp>
      <p:graphicFrame>
        <p:nvGraphicFramePr>
          <p:cNvPr id="158" name="Google Shape;158;p17"/>
          <p:cNvGraphicFramePr/>
          <p:nvPr/>
        </p:nvGraphicFramePr>
        <p:xfrm>
          <a:off x="654725" y="1682175"/>
          <a:ext cx="7334250" cy="1798200"/>
        </p:xfrm>
        <a:graphic>
          <a:graphicData uri="http://schemas.openxmlformats.org/drawingml/2006/table">
            <a:tbl>
              <a:tblPr>
                <a:noFill/>
                <a:tableStyleId>{94D0F525-E3C7-42C7-8DE1-51DD603B95FA}</a:tableStyleId>
              </a:tblPr>
              <a:tblGrid>
                <a:gridCol w="1200150">
                  <a:extLst>
                    <a:ext uri="{9D8B030D-6E8A-4147-A177-3AD203B41FA5}">
                      <a16:colId xmlns:a16="http://schemas.microsoft.com/office/drawing/2014/main" val="20000"/>
                    </a:ext>
                  </a:extLst>
                </a:gridCol>
                <a:gridCol w="1314450">
                  <a:extLst>
                    <a:ext uri="{9D8B030D-6E8A-4147-A177-3AD203B41FA5}">
                      <a16:colId xmlns:a16="http://schemas.microsoft.com/office/drawing/2014/main" val="20001"/>
                    </a:ext>
                  </a:extLst>
                </a:gridCol>
                <a:gridCol w="127635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009650">
                  <a:extLst>
                    <a:ext uri="{9D8B030D-6E8A-4147-A177-3AD203B41FA5}">
                      <a16:colId xmlns:a16="http://schemas.microsoft.com/office/drawing/2014/main" val="20004"/>
                    </a:ext>
                  </a:extLst>
                </a:gridCol>
                <a:gridCol w="1238250">
                  <a:extLst>
                    <a:ext uri="{9D8B030D-6E8A-4147-A177-3AD203B41FA5}">
                      <a16:colId xmlns:a16="http://schemas.microsoft.com/office/drawing/2014/main" val="20005"/>
                    </a:ext>
                  </a:extLst>
                </a:gridCol>
              </a:tblGrid>
              <a:tr h="0">
                <a:tc>
                  <a:txBody>
                    <a:bodyPr/>
                    <a:lstStyle/>
                    <a:p>
                      <a:pPr marL="0" lvl="0" indent="0" algn="ctr" rtl="0">
                        <a:spcBef>
                          <a:spcPts val="0"/>
                        </a:spcBef>
                        <a:spcAft>
                          <a:spcPts val="0"/>
                        </a:spcAft>
                        <a:buNone/>
                      </a:pPr>
                      <a:r>
                        <a:rPr lang="en"/>
                        <a:t>Year</a:t>
                      </a:r>
                      <a:endParaRPr/>
                    </a:p>
                  </a:txBody>
                  <a:tcPr marL="91425" marR="91425" marT="91425" marB="91425"/>
                </a:tc>
                <a:tc>
                  <a:txBody>
                    <a:bodyPr/>
                    <a:lstStyle/>
                    <a:p>
                      <a:pPr marL="0" lvl="0" indent="0" algn="ctr" rtl="0">
                        <a:spcBef>
                          <a:spcPts val="0"/>
                        </a:spcBef>
                        <a:spcAft>
                          <a:spcPts val="0"/>
                        </a:spcAft>
                        <a:buNone/>
                      </a:pPr>
                      <a:r>
                        <a:rPr lang="en"/>
                        <a:t>Total Separations</a:t>
                      </a:r>
                      <a:endParaRPr/>
                    </a:p>
                  </a:txBody>
                  <a:tcPr marL="91425" marR="91425" marT="91425" marB="91425"/>
                </a:tc>
                <a:tc>
                  <a:txBody>
                    <a:bodyPr/>
                    <a:lstStyle/>
                    <a:p>
                      <a:pPr marL="0" lvl="0" indent="0" algn="ctr" rtl="0">
                        <a:spcBef>
                          <a:spcPts val="0"/>
                        </a:spcBef>
                        <a:spcAft>
                          <a:spcPts val="0"/>
                        </a:spcAft>
                        <a:buNone/>
                      </a:pPr>
                      <a:r>
                        <a:rPr lang="en"/>
                        <a:t>Involuntary</a:t>
                      </a:r>
                      <a:endParaRPr/>
                    </a:p>
                  </a:txBody>
                  <a:tcPr marL="91425" marR="91425" marT="91425" marB="91425"/>
                </a:tc>
                <a:tc>
                  <a:txBody>
                    <a:bodyPr/>
                    <a:lstStyle/>
                    <a:p>
                      <a:pPr marL="0" lvl="0" indent="0" algn="ctr" rtl="0">
                        <a:spcBef>
                          <a:spcPts val="0"/>
                        </a:spcBef>
                        <a:spcAft>
                          <a:spcPts val="0"/>
                        </a:spcAft>
                        <a:buNone/>
                      </a:pPr>
                      <a:r>
                        <a:rPr lang="en"/>
                        <a:t>Involuntary Percentage</a:t>
                      </a:r>
                      <a:endParaRPr/>
                    </a:p>
                  </a:txBody>
                  <a:tcPr marL="91425" marR="91425" marT="91425" marB="91425"/>
                </a:tc>
                <a:tc>
                  <a:txBody>
                    <a:bodyPr/>
                    <a:lstStyle/>
                    <a:p>
                      <a:pPr marL="0" lvl="0" indent="0" algn="ctr" rtl="0">
                        <a:spcBef>
                          <a:spcPts val="0"/>
                        </a:spcBef>
                        <a:spcAft>
                          <a:spcPts val="0"/>
                        </a:spcAft>
                        <a:buNone/>
                      </a:pPr>
                      <a:r>
                        <a:rPr lang="en"/>
                        <a:t>Voluntary</a:t>
                      </a:r>
                      <a:endParaRPr/>
                    </a:p>
                  </a:txBody>
                  <a:tcPr marL="91425" marR="91425" marT="91425" marB="91425"/>
                </a:tc>
                <a:tc>
                  <a:txBody>
                    <a:bodyPr/>
                    <a:lstStyle/>
                    <a:p>
                      <a:pPr marL="0" lvl="0" indent="0" algn="ctr" rtl="0">
                        <a:spcBef>
                          <a:spcPts val="0"/>
                        </a:spcBef>
                        <a:spcAft>
                          <a:spcPts val="0"/>
                        </a:spcAft>
                        <a:buNone/>
                      </a:pPr>
                      <a:r>
                        <a:rPr lang="en"/>
                        <a:t>Voluntary Percentage</a:t>
                      </a:r>
                      <a:endParaRPr/>
                    </a:p>
                  </a:txBody>
                  <a:tcPr marL="91425" marR="91425" marT="91425" marB="91425"/>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a:t>2012</a:t>
                      </a:r>
                      <a:endParaRPr/>
                    </a:p>
                  </a:txBody>
                  <a:tcPr marL="91425" marR="91425" marT="91425" marB="91425"/>
                </a:tc>
                <a:tc>
                  <a:txBody>
                    <a:bodyPr/>
                    <a:lstStyle/>
                    <a:p>
                      <a:pPr marL="0" lvl="0" indent="0" algn="ctr" rtl="0">
                        <a:spcBef>
                          <a:spcPts val="0"/>
                        </a:spcBef>
                        <a:spcAft>
                          <a:spcPts val="0"/>
                        </a:spcAft>
                        <a:buNone/>
                      </a:pPr>
                      <a:r>
                        <a:rPr lang="en"/>
                        <a:t>936</a:t>
                      </a:r>
                      <a:endParaRPr/>
                    </a:p>
                  </a:txBody>
                  <a:tcPr marL="91425" marR="91425" marT="91425" marB="91425"/>
                </a:tc>
                <a:tc>
                  <a:txBody>
                    <a:bodyPr/>
                    <a:lstStyle/>
                    <a:p>
                      <a:pPr marL="0" lvl="0" indent="0" algn="ctr" rtl="0">
                        <a:spcBef>
                          <a:spcPts val="0"/>
                        </a:spcBef>
                        <a:spcAft>
                          <a:spcPts val="0"/>
                        </a:spcAft>
                        <a:buNone/>
                      </a:pPr>
                      <a:r>
                        <a:rPr lang="en"/>
                        <a:t>246</a:t>
                      </a:r>
                      <a:endParaRPr/>
                    </a:p>
                  </a:txBody>
                  <a:tcPr marL="91425" marR="91425" marT="91425" marB="91425"/>
                </a:tc>
                <a:tc>
                  <a:txBody>
                    <a:bodyPr/>
                    <a:lstStyle/>
                    <a:p>
                      <a:pPr marL="0" lvl="0" indent="0" algn="ctr" rtl="0">
                        <a:spcBef>
                          <a:spcPts val="0"/>
                        </a:spcBef>
                        <a:spcAft>
                          <a:spcPts val="0"/>
                        </a:spcAft>
                        <a:buNone/>
                      </a:pPr>
                      <a:r>
                        <a:rPr lang="en"/>
                        <a:t>26.3%</a:t>
                      </a:r>
                      <a:endParaRPr/>
                    </a:p>
                  </a:txBody>
                  <a:tcPr marL="91425" marR="91425" marT="91425" marB="91425"/>
                </a:tc>
                <a:tc>
                  <a:txBody>
                    <a:bodyPr/>
                    <a:lstStyle/>
                    <a:p>
                      <a:pPr marL="0" lvl="0" indent="0" algn="ctr" rtl="0">
                        <a:spcBef>
                          <a:spcPts val="0"/>
                        </a:spcBef>
                        <a:spcAft>
                          <a:spcPts val="0"/>
                        </a:spcAft>
                        <a:buNone/>
                      </a:pPr>
                      <a:r>
                        <a:rPr lang="en"/>
                        <a:t>690</a:t>
                      </a:r>
                      <a:endParaRPr/>
                    </a:p>
                  </a:txBody>
                  <a:tcPr marL="91425" marR="91425" marT="91425" marB="91425"/>
                </a:tc>
                <a:tc>
                  <a:txBody>
                    <a:bodyPr/>
                    <a:lstStyle/>
                    <a:p>
                      <a:pPr marL="0" lvl="0" indent="0" algn="ctr" rtl="0">
                        <a:spcBef>
                          <a:spcPts val="0"/>
                        </a:spcBef>
                        <a:spcAft>
                          <a:spcPts val="0"/>
                        </a:spcAft>
                        <a:buNone/>
                      </a:pPr>
                      <a:r>
                        <a:rPr lang="en"/>
                        <a:t>73.7%</a:t>
                      </a:r>
                      <a:endParaRPr/>
                    </a:p>
                  </a:txBody>
                  <a:tcPr marL="91425" marR="91425" marT="91425" marB="91425"/>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b="1"/>
                        <a:t>2013</a:t>
                      </a:r>
                      <a:endParaRPr b="1"/>
                    </a:p>
                  </a:txBody>
                  <a:tcPr marL="91425" marR="91425" marT="91425" marB="91425"/>
                </a:tc>
                <a:tc>
                  <a:txBody>
                    <a:bodyPr/>
                    <a:lstStyle/>
                    <a:p>
                      <a:pPr marL="0" lvl="0" indent="0" algn="ctr" rtl="0">
                        <a:spcBef>
                          <a:spcPts val="0"/>
                        </a:spcBef>
                        <a:spcAft>
                          <a:spcPts val="0"/>
                        </a:spcAft>
                        <a:buNone/>
                      </a:pPr>
                      <a:r>
                        <a:rPr lang="en" b="1"/>
                        <a:t>12634</a:t>
                      </a:r>
                      <a:endParaRPr b="1"/>
                    </a:p>
                  </a:txBody>
                  <a:tcPr marL="91425" marR="91425" marT="91425" marB="91425"/>
                </a:tc>
                <a:tc>
                  <a:txBody>
                    <a:bodyPr/>
                    <a:lstStyle/>
                    <a:p>
                      <a:pPr marL="0" lvl="0" indent="0" algn="ctr" rtl="0">
                        <a:spcBef>
                          <a:spcPts val="0"/>
                        </a:spcBef>
                        <a:spcAft>
                          <a:spcPts val="0"/>
                        </a:spcAft>
                        <a:buNone/>
                      </a:pPr>
                      <a:r>
                        <a:rPr lang="en" b="1"/>
                        <a:t>3066</a:t>
                      </a:r>
                      <a:endParaRPr b="1"/>
                    </a:p>
                  </a:txBody>
                  <a:tcPr marL="91425" marR="91425" marT="91425" marB="91425"/>
                </a:tc>
                <a:tc>
                  <a:txBody>
                    <a:bodyPr/>
                    <a:lstStyle/>
                    <a:p>
                      <a:pPr marL="0" lvl="0" indent="0" algn="ctr" rtl="0">
                        <a:spcBef>
                          <a:spcPts val="0"/>
                        </a:spcBef>
                        <a:spcAft>
                          <a:spcPts val="0"/>
                        </a:spcAft>
                        <a:buNone/>
                      </a:pPr>
                      <a:r>
                        <a:rPr lang="en" b="1"/>
                        <a:t>24.3%</a:t>
                      </a:r>
                      <a:endParaRPr b="1"/>
                    </a:p>
                  </a:txBody>
                  <a:tcPr marL="91425" marR="91425" marT="91425" marB="91425"/>
                </a:tc>
                <a:tc>
                  <a:txBody>
                    <a:bodyPr/>
                    <a:lstStyle/>
                    <a:p>
                      <a:pPr marL="0" lvl="0" indent="0" algn="ctr" rtl="0">
                        <a:spcBef>
                          <a:spcPts val="0"/>
                        </a:spcBef>
                        <a:spcAft>
                          <a:spcPts val="0"/>
                        </a:spcAft>
                        <a:buNone/>
                      </a:pPr>
                      <a:r>
                        <a:rPr lang="en" b="1"/>
                        <a:t>9568</a:t>
                      </a:r>
                      <a:endParaRPr b="1"/>
                    </a:p>
                  </a:txBody>
                  <a:tcPr marL="91425" marR="91425" marT="91425" marB="91425"/>
                </a:tc>
                <a:tc>
                  <a:txBody>
                    <a:bodyPr/>
                    <a:lstStyle/>
                    <a:p>
                      <a:pPr marL="0" lvl="0" indent="0" algn="ctr" rtl="0">
                        <a:spcBef>
                          <a:spcPts val="0"/>
                        </a:spcBef>
                        <a:spcAft>
                          <a:spcPts val="0"/>
                        </a:spcAft>
                        <a:buNone/>
                      </a:pPr>
                      <a:r>
                        <a:rPr lang="en" b="1"/>
                        <a:t>75.7%</a:t>
                      </a:r>
                      <a:endParaRPr b="1"/>
                    </a:p>
                  </a:txBody>
                  <a:tcPr marL="91425" marR="91425" marT="91425" marB="91425"/>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b="1"/>
                        <a:t>2014</a:t>
                      </a:r>
                      <a:endParaRPr b="1"/>
                    </a:p>
                  </a:txBody>
                  <a:tcPr marL="91425" marR="91425" marT="91425" marB="91425"/>
                </a:tc>
                <a:tc>
                  <a:txBody>
                    <a:bodyPr/>
                    <a:lstStyle/>
                    <a:p>
                      <a:pPr marL="0" lvl="0" indent="0" algn="ctr" rtl="0">
                        <a:spcBef>
                          <a:spcPts val="0"/>
                        </a:spcBef>
                        <a:spcAft>
                          <a:spcPts val="0"/>
                        </a:spcAft>
                        <a:buNone/>
                      </a:pPr>
                      <a:r>
                        <a:rPr lang="en" b="1"/>
                        <a:t>15872</a:t>
                      </a:r>
                      <a:endParaRPr b="1"/>
                    </a:p>
                  </a:txBody>
                  <a:tcPr marL="91425" marR="91425" marT="91425" marB="91425"/>
                </a:tc>
                <a:tc>
                  <a:txBody>
                    <a:bodyPr/>
                    <a:lstStyle/>
                    <a:p>
                      <a:pPr marL="0" lvl="0" indent="0" algn="ctr" rtl="0">
                        <a:spcBef>
                          <a:spcPts val="0"/>
                        </a:spcBef>
                        <a:spcAft>
                          <a:spcPts val="0"/>
                        </a:spcAft>
                        <a:buNone/>
                      </a:pPr>
                      <a:r>
                        <a:rPr lang="en" b="1"/>
                        <a:t>4082</a:t>
                      </a:r>
                      <a:endParaRPr b="1"/>
                    </a:p>
                  </a:txBody>
                  <a:tcPr marL="91425" marR="91425" marT="91425" marB="91425"/>
                </a:tc>
                <a:tc>
                  <a:txBody>
                    <a:bodyPr/>
                    <a:lstStyle/>
                    <a:p>
                      <a:pPr marL="0" lvl="0" indent="0" algn="ctr" rtl="0">
                        <a:spcBef>
                          <a:spcPts val="0"/>
                        </a:spcBef>
                        <a:spcAft>
                          <a:spcPts val="0"/>
                        </a:spcAft>
                        <a:buNone/>
                      </a:pPr>
                      <a:r>
                        <a:rPr lang="en" b="1"/>
                        <a:t>25.7%</a:t>
                      </a:r>
                      <a:endParaRPr b="1"/>
                    </a:p>
                  </a:txBody>
                  <a:tcPr marL="91425" marR="91425" marT="91425" marB="91425"/>
                </a:tc>
                <a:tc>
                  <a:txBody>
                    <a:bodyPr/>
                    <a:lstStyle/>
                    <a:p>
                      <a:pPr marL="0" lvl="0" indent="0" algn="ctr" rtl="0">
                        <a:spcBef>
                          <a:spcPts val="0"/>
                        </a:spcBef>
                        <a:spcAft>
                          <a:spcPts val="0"/>
                        </a:spcAft>
                        <a:buNone/>
                      </a:pPr>
                      <a:r>
                        <a:rPr lang="en" b="1"/>
                        <a:t>11790</a:t>
                      </a:r>
                      <a:endParaRPr b="1"/>
                    </a:p>
                  </a:txBody>
                  <a:tcPr marL="91425" marR="91425" marT="91425" marB="91425"/>
                </a:tc>
                <a:tc>
                  <a:txBody>
                    <a:bodyPr/>
                    <a:lstStyle/>
                    <a:p>
                      <a:pPr marL="0" lvl="0" indent="0" algn="ctr" rtl="0">
                        <a:spcBef>
                          <a:spcPts val="0"/>
                        </a:spcBef>
                        <a:spcAft>
                          <a:spcPts val="0"/>
                        </a:spcAft>
                        <a:buNone/>
                      </a:pPr>
                      <a:r>
                        <a:rPr lang="en" b="1"/>
                        <a:t>74.3%</a:t>
                      </a:r>
                      <a:endParaRPr b="1"/>
                    </a:p>
                  </a:txBody>
                  <a:tcPr marL="91425" marR="91425" marT="91425" marB="91425"/>
                </a:tc>
                <a:extLst>
                  <a:ext uri="{0D108BD9-81ED-4DB2-BD59-A6C34878D82A}">
                    <a16:rowId xmlns:a16="http://schemas.microsoft.com/office/drawing/2014/main" val="10003"/>
                  </a:ext>
                </a:extLst>
              </a:tr>
            </a:tbl>
          </a:graphicData>
        </a:graphic>
      </p:graphicFrame>
      <p:pic>
        <p:nvPicPr>
          <p:cNvPr id="159" name="Google Shape;159;p17"/>
          <p:cNvPicPr preferRelativeResize="0"/>
          <p:nvPr/>
        </p:nvPicPr>
        <p:blipFill>
          <a:blip r:embed="rId3">
            <a:alphaModFix/>
          </a:blip>
          <a:stretch>
            <a:fillRect/>
          </a:stretch>
        </p:blipFill>
        <p:spPr>
          <a:xfrm>
            <a:off x="8189471" y="4352723"/>
            <a:ext cx="756026" cy="559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827775" y="480050"/>
            <a:ext cx="7725900" cy="12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Is employee turnover higher than US private industry standard?</a:t>
            </a:r>
            <a:endParaRPr sz="2000"/>
          </a:p>
        </p:txBody>
      </p:sp>
      <p:sp>
        <p:nvSpPr>
          <p:cNvPr id="165" name="Google Shape;165;p18"/>
          <p:cNvSpPr txBox="1"/>
          <p:nvPr/>
        </p:nvSpPr>
        <p:spPr>
          <a:xfrm>
            <a:off x="4262400" y="977625"/>
            <a:ext cx="756000" cy="40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0B5394"/>
                </a:solidFill>
              </a:rPr>
              <a:t>YES!</a:t>
            </a:r>
            <a:endParaRPr sz="1700">
              <a:solidFill>
                <a:srgbClr val="0B5394"/>
              </a:solidFill>
            </a:endParaRPr>
          </a:p>
        </p:txBody>
      </p:sp>
      <p:pic>
        <p:nvPicPr>
          <p:cNvPr id="166" name="Google Shape;166;p18"/>
          <p:cNvPicPr preferRelativeResize="0"/>
          <p:nvPr/>
        </p:nvPicPr>
        <p:blipFill>
          <a:blip r:embed="rId3">
            <a:alphaModFix/>
          </a:blip>
          <a:stretch>
            <a:fillRect/>
          </a:stretch>
        </p:blipFill>
        <p:spPr>
          <a:xfrm>
            <a:off x="2241987" y="1513375"/>
            <a:ext cx="4796826" cy="3099500"/>
          </a:xfrm>
          <a:prstGeom prst="rect">
            <a:avLst/>
          </a:prstGeom>
          <a:noFill/>
          <a:ln>
            <a:noFill/>
          </a:ln>
        </p:spPr>
      </p:pic>
      <p:pic>
        <p:nvPicPr>
          <p:cNvPr id="167" name="Google Shape;167;p18"/>
          <p:cNvPicPr preferRelativeResize="0"/>
          <p:nvPr/>
        </p:nvPicPr>
        <p:blipFill>
          <a:blip r:embed="rId4">
            <a:alphaModFix/>
          </a:blip>
          <a:stretch>
            <a:fillRect/>
          </a:stretch>
        </p:blipFill>
        <p:spPr>
          <a:xfrm>
            <a:off x="8182396" y="4364698"/>
            <a:ext cx="756026" cy="559500"/>
          </a:xfrm>
          <a:prstGeom prst="rect">
            <a:avLst/>
          </a:prstGeom>
          <a:noFill/>
          <a:ln>
            <a:noFill/>
          </a:ln>
        </p:spPr>
      </p:pic>
      <p:sp>
        <p:nvSpPr>
          <p:cNvPr id="168" name="Google Shape;168;p18"/>
          <p:cNvSpPr txBox="1"/>
          <p:nvPr/>
        </p:nvSpPr>
        <p:spPr>
          <a:xfrm>
            <a:off x="0" y="4924200"/>
            <a:ext cx="22002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
              <a:t>Source: https://www.bls.gov/bls/news-release/jolts.htm</a:t>
            </a:r>
            <a:endParaRPr sz="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12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819150" y="590900"/>
            <a:ext cx="7505700" cy="53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Has employee turnover increased YOY?</a:t>
            </a:r>
            <a:endParaRPr sz="2000"/>
          </a:p>
        </p:txBody>
      </p:sp>
      <p:sp>
        <p:nvSpPr>
          <p:cNvPr id="174" name="Google Shape;174;p19"/>
          <p:cNvSpPr txBox="1">
            <a:spLocks noGrp="1"/>
          </p:cNvSpPr>
          <p:nvPr>
            <p:ph type="body" idx="1"/>
          </p:nvPr>
        </p:nvSpPr>
        <p:spPr>
          <a:xfrm>
            <a:off x="4058250" y="1124900"/>
            <a:ext cx="1027500" cy="358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solidFill>
                  <a:srgbClr val="0B5394"/>
                </a:solidFill>
              </a:rPr>
              <a:t>Absolutely!</a:t>
            </a:r>
            <a:endParaRPr>
              <a:solidFill>
                <a:srgbClr val="0B5394"/>
              </a:solidFill>
            </a:endParaRPr>
          </a:p>
        </p:txBody>
      </p:sp>
      <p:pic>
        <p:nvPicPr>
          <p:cNvPr id="175" name="Google Shape;175;p19"/>
          <p:cNvPicPr preferRelativeResize="0"/>
          <p:nvPr/>
        </p:nvPicPr>
        <p:blipFill>
          <a:blip r:embed="rId3">
            <a:alphaModFix/>
          </a:blip>
          <a:stretch>
            <a:fillRect/>
          </a:stretch>
        </p:blipFill>
        <p:spPr>
          <a:xfrm>
            <a:off x="1665164" y="1600125"/>
            <a:ext cx="5813673" cy="2074913"/>
          </a:xfrm>
          <a:prstGeom prst="rect">
            <a:avLst/>
          </a:prstGeom>
          <a:noFill/>
          <a:ln>
            <a:noFill/>
          </a:ln>
        </p:spPr>
      </p:pic>
      <p:pic>
        <p:nvPicPr>
          <p:cNvPr id="176" name="Google Shape;176;p19"/>
          <p:cNvPicPr preferRelativeResize="0"/>
          <p:nvPr/>
        </p:nvPicPr>
        <p:blipFill>
          <a:blip r:embed="rId4">
            <a:alphaModFix/>
          </a:blip>
          <a:stretch>
            <a:fillRect/>
          </a:stretch>
        </p:blipFill>
        <p:spPr>
          <a:xfrm>
            <a:off x="8182396" y="4371773"/>
            <a:ext cx="756026" cy="559500"/>
          </a:xfrm>
          <a:prstGeom prst="rect">
            <a:avLst/>
          </a:prstGeom>
          <a:noFill/>
          <a:ln>
            <a:noFill/>
          </a:ln>
        </p:spPr>
      </p:pic>
      <p:sp>
        <p:nvSpPr>
          <p:cNvPr id="177" name="Google Shape;177;p19"/>
          <p:cNvSpPr txBox="1"/>
          <p:nvPr/>
        </p:nvSpPr>
        <p:spPr>
          <a:xfrm>
            <a:off x="1665050" y="3919525"/>
            <a:ext cx="58137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latin typeface="Calibri"/>
                <a:ea typeface="Calibri"/>
                <a:cs typeface="Calibri"/>
                <a:sym typeface="Calibri"/>
              </a:rPr>
              <a:t>While the acquisition is a large consideration, there are still areas to improve!</a:t>
            </a:r>
            <a:endParaRPr i="1">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1000"/>
                                        <p:tgtEl>
                                          <p:spTgt spid="1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5"/>
                                        </p:tgtEl>
                                        <p:attrNameLst>
                                          <p:attrName>style.visibility</p:attrName>
                                        </p:attrNameLst>
                                      </p:cBhvr>
                                      <p:to>
                                        <p:strVal val="visible"/>
                                      </p:to>
                                    </p:set>
                                    <p:animEffect transition="in" filter="fade">
                                      <p:cBhvr>
                                        <p:cTn id="12" dur="1000"/>
                                        <p:tgtEl>
                                          <p:spTgt spid="1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7"/>
                                        </p:tgtEl>
                                        <p:attrNameLst>
                                          <p:attrName>style.visibility</p:attrName>
                                        </p:attrNameLst>
                                      </p:cBhvr>
                                      <p:to>
                                        <p:strVal val="visible"/>
                                      </p:to>
                                    </p:set>
                                    <p:animEffect transition="in" filter="fade">
                                      <p:cBhvr>
                                        <p:cTn id="17" dur="10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txBox="1">
            <a:spLocks noGrp="1"/>
          </p:cNvSpPr>
          <p:nvPr>
            <p:ph type="title"/>
          </p:nvPr>
        </p:nvSpPr>
        <p:spPr>
          <a:xfrm>
            <a:off x="765900" y="345950"/>
            <a:ext cx="7612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Region</a:t>
            </a:r>
            <a:endParaRPr sz="2000"/>
          </a:p>
        </p:txBody>
      </p:sp>
      <p:pic>
        <p:nvPicPr>
          <p:cNvPr id="183" name="Google Shape;183;p20"/>
          <p:cNvPicPr preferRelativeResize="0"/>
          <p:nvPr/>
        </p:nvPicPr>
        <p:blipFill>
          <a:blip r:embed="rId3">
            <a:alphaModFix/>
          </a:blip>
          <a:stretch>
            <a:fillRect/>
          </a:stretch>
        </p:blipFill>
        <p:spPr>
          <a:xfrm>
            <a:off x="8182396" y="4364673"/>
            <a:ext cx="756026" cy="559500"/>
          </a:xfrm>
          <a:prstGeom prst="rect">
            <a:avLst/>
          </a:prstGeom>
          <a:noFill/>
          <a:ln>
            <a:noFill/>
          </a:ln>
        </p:spPr>
      </p:pic>
      <p:sp>
        <p:nvSpPr>
          <p:cNvPr id="184" name="Google Shape;184;p20"/>
          <p:cNvSpPr txBox="1"/>
          <p:nvPr/>
        </p:nvSpPr>
        <p:spPr>
          <a:xfrm>
            <a:off x="0" y="4924175"/>
            <a:ext cx="2250000" cy="19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Calibri"/>
                <a:ea typeface="Calibri"/>
                <a:cs typeface="Calibri"/>
                <a:sym typeface="Calibri"/>
              </a:rPr>
              <a:t>https://www.slideegg.com/free-editable-us-map-with-states</a:t>
            </a:r>
            <a:endParaRPr sz="600" i="1">
              <a:latin typeface="Calibri"/>
              <a:ea typeface="Calibri"/>
              <a:cs typeface="Calibri"/>
              <a:sym typeface="Calibri"/>
            </a:endParaRPr>
          </a:p>
        </p:txBody>
      </p:sp>
      <p:pic>
        <p:nvPicPr>
          <p:cNvPr id="185" name="Google Shape;185;p20"/>
          <p:cNvPicPr preferRelativeResize="0"/>
          <p:nvPr/>
        </p:nvPicPr>
        <p:blipFill>
          <a:blip r:embed="rId4">
            <a:alphaModFix/>
          </a:blip>
          <a:stretch>
            <a:fillRect/>
          </a:stretch>
        </p:blipFill>
        <p:spPr>
          <a:xfrm>
            <a:off x="806550" y="1518885"/>
            <a:ext cx="3258976" cy="2105725"/>
          </a:xfrm>
          <a:prstGeom prst="rect">
            <a:avLst/>
          </a:prstGeom>
          <a:noFill/>
          <a:ln>
            <a:noFill/>
          </a:ln>
        </p:spPr>
      </p:pic>
      <p:graphicFrame>
        <p:nvGraphicFramePr>
          <p:cNvPr id="186" name="Google Shape;186;p20"/>
          <p:cNvGraphicFramePr/>
          <p:nvPr/>
        </p:nvGraphicFramePr>
        <p:xfrm>
          <a:off x="4572000" y="951647"/>
          <a:ext cx="3486475" cy="3240200"/>
        </p:xfrm>
        <a:graphic>
          <a:graphicData uri="http://schemas.openxmlformats.org/drawingml/2006/table">
            <a:tbl>
              <a:tblPr>
                <a:noFill/>
                <a:tableStyleId>{94D0F525-E3C7-42C7-8DE1-51DD603B95FA}</a:tableStyleId>
              </a:tblPr>
              <a:tblGrid>
                <a:gridCol w="1028275">
                  <a:extLst>
                    <a:ext uri="{9D8B030D-6E8A-4147-A177-3AD203B41FA5}">
                      <a16:colId xmlns:a16="http://schemas.microsoft.com/office/drawing/2014/main" val="20000"/>
                    </a:ext>
                  </a:extLst>
                </a:gridCol>
                <a:gridCol w="819400">
                  <a:extLst>
                    <a:ext uri="{9D8B030D-6E8A-4147-A177-3AD203B41FA5}">
                      <a16:colId xmlns:a16="http://schemas.microsoft.com/office/drawing/2014/main" val="20001"/>
                    </a:ext>
                  </a:extLst>
                </a:gridCol>
                <a:gridCol w="867600">
                  <a:extLst>
                    <a:ext uri="{9D8B030D-6E8A-4147-A177-3AD203B41FA5}">
                      <a16:colId xmlns:a16="http://schemas.microsoft.com/office/drawing/2014/main" val="20002"/>
                    </a:ext>
                  </a:extLst>
                </a:gridCol>
                <a:gridCol w="771200">
                  <a:extLst>
                    <a:ext uri="{9D8B030D-6E8A-4147-A177-3AD203B41FA5}">
                      <a16:colId xmlns:a16="http://schemas.microsoft.com/office/drawing/2014/main" val="20003"/>
                    </a:ext>
                  </a:extLst>
                </a:gridCol>
              </a:tblGrid>
              <a:tr h="362725">
                <a:tc gridSpan="4">
                  <a:txBody>
                    <a:bodyPr/>
                    <a:lstStyle/>
                    <a:p>
                      <a:pPr marL="0" lvl="0" indent="0" algn="ctr" rtl="0">
                        <a:spcBef>
                          <a:spcPts val="0"/>
                        </a:spcBef>
                        <a:spcAft>
                          <a:spcPts val="0"/>
                        </a:spcAft>
                        <a:buNone/>
                      </a:pPr>
                      <a:r>
                        <a:rPr lang="en" sz="1000" b="1"/>
                        <a:t>Separation By Year</a:t>
                      </a:r>
                      <a:endParaRPr sz="1000" b="1"/>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2725">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ctr" rtl="0">
                        <a:spcBef>
                          <a:spcPts val="0"/>
                        </a:spcBef>
                        <a:spcAft>
                          <a:spcPts val="0"/>
                        </a:spcAft>
                        <a:buNone/>
                      </a:pPr>
                      <a:r>
                        <a:rPr lang="en" sz="1000" b="1" u="sng"/>
                        <a:t>2012</a:t>
                      </a:r>
                      <a:endParaRPr sz="1000" b="1" u="sng"/>
                    </a:p>
                  </a:txBody>
                  <a:tcPr marL="91425" marR="91425" marT="91425" marB="91425"/>
                </a:tc>
                <a:tc>
                  <a:txBody>
                    <a:bodyPr/>
                    <a:lstStyle/>
                    <a:p>
                      <a:pPr marL="0" lvl="0" indent="0" algn="ctr" rtl="0">
                        <a:spcBef>
                          <a:spcPts val="0"/>
                        </a:spcBef>
                        <a:spcAft>
                          <a:spcPts val="0"/>
                        </a:spcAft>
                        <a:buNone/>
                      </a:pPr>
                      <a:r>
                        <a:rPr lang="en" sz="1000" b="1" u="sng"/>
                        <a:t>2013</a:t>
                      </a:r>
                      <a:endParaRPr sz="1000" b="1" u="sng"/>
                    </a:p>
                  </a:txBody>
                  <a:tcPr marL="91425" marR="91425" marT="91425" marB="91425"/>
                </a:tc>
                <a:tc>
                  <a:txBody>
                    <a:bodyPr/>
                    <a:lstStyle/>
                    <a:p>
                      <a:pPr marL="0" lvl="0" indent="0" algn="ctr" rtl="0">
                        <a:spcBef>
                          <a:spcPts val="0"/>
                        </a:spcBef>
                        <a:spcAft>
                          <a:spcPts val="0"/>
                        </a:spcAft>
                        <a:buNone/>
                      </a:pPr>
                      <a:r>
                        <a:rPr lang="en" sz="1000" b="1" u="sng"/>
                        <a:t>2014</a:t>
                      </a:r>
                      <a:endParaRPr sz="1000" b="1" u="sng"/>
                    </a:p>
                  </a:txBody>
                  <a:tcPr marL="91425" marR="91425" marT="91425" marB="91425"/>
                </a:tc>
                <a:extLst>
                  <a:ext uri="{0D108BD9-81ED-4DB2-BD59-A6C34878D82A}">
                    <a16:rowId xmlns:a16="http://schemas.microsoft.com/office/drawing/2014/main" val="10001"/>
                  </a:ext>
                </a:extLst>
              </a:tr>
              <a:tr h="359250">
                <a:tc>
                  <a:txBody>
                    <a:bodyPr/>
                    <a:lstStyle/>
                    <a:p>
                      <a:pPr marL="0" lvl="0" indent="0" algn="l" rtl="0">
                        <a:spcBef>
                          <a:spcPts val="0"/>
                        </a:spcBef>
                        <a:spcAft>
                          <a:spcPts val="0"/>
                        </a:spcAft>
                        <a:buNone/>
                      </a:pPr>
                      <a:r>
                        <a:rPr lang="en" sz="1000" b="1" i="1"/>
                        <a:t>Central</a:t>
                      </a:r>
                      <a:endParaRPr sz="1000" b="1" i="1"/>
                    </a:p>
                  </a:txBody>
                  <a:tcPr marL="91425" marR="91425" marT="91425" marB="91425"/>
                </a:tc>
                <a:tc>
                  <a:txBody>
                    <a:bodyPr/>
                    <a:lstStyle/>
                    <a:p>
                      <a:pPr marL="0" lvl="0" indent="0" algn="ctr" rtl="0">
                        <a:spcBef>
                          <a:spcPts val="0"/>
                        </a:spcBef>
                        <a:spcAft>
                          <a:spcPts val="0"/>
                        </a:spcAft>
                        <a:buNone/>
                      </a:pPr>
                      <a:r>
                        <a:rPr lang="en" sz="1000" b="1" i="1"/>
                        <a:t>17.1%</a:t>
                      </a:r>
                      <a:endParaRPr sz="1000" b="1" i="1"/>
                    </a:p>
                  </a:txBody>
                  <a:tcPr marL="91425" marR="91425" marT="91425" marB="91425"/>
                </a:tc>
                <a:tc>
                  <a:txBody>
                    <a:bodyPr/>
                    <a:lstStyle/>
                    <a:p>
                      <a:pPr marL="0" lvl="0" indent="0" algn="ctr" rtl="0">
                        <a:spcBef>
                          <a:spcPts val="0"/>
                        </a:spcBef>
                        <a:spcAft>
                          <a:spcPts val="0"/>
                        </a:spcAft>
                        <a:buNone/>
                      </a:pPr>
                      <a:r>
                        <a:rPr lang="en" sz="1000" b="1" i="1"/>
                        <a:t>15.9%</a:t>
                      </a:r>
                      <a:endParaRPr sz="1000" b="1" i="1"/>
                    </a:p>
                  </a:txBody>
                  <a:tcPr marL="91425" marR="91425" marT="91425" marB="91425"/>
                </a:tc>
                <a:tc>
                  <a:txBody>
                    <a:bodyPr/>
                    <a:lstStyle/>
                    <a:p>
                      <a:pPr marL="0" lvl="0" indent="0" algn="ctr" rtl="0">
                        <a:spcBef>
                          <a:spcPts val="0"/>
                        </a:spcBef>
                        <a:spcAft>
                          <a:spcPts val="0"/>
                        </a:spcAft>
                        <a:buNone/>
                      </a:pPr>
                      <a:r>
                        <a:rPr lang="en" sz="1000" b="1" i="1"/>
                        <a:t>20.1%</a:t>
                      </a:r>
                      <a:endParaRPr sz="1000" b="1" i="1"/>
                    </a:p>
                  </a:txBody>
                  <a:tcPr marL="91425" marR="91425" marT="91425" marB="91425"/>
                </a:tc>
                <a:extLst>
                  <a:ext uri="{0D108BD9-81ED-4DB2-BD59-A6C34878D82A}">
                    <a16:rowId xmlns:a16="http://schemas.microsoft.com/office/drawing/2014/main" val="10002"/>
                  </a:ext>
                </a:extLst>
              </a:tr>
              <a:tr h="359250">
                <a:tc>
                  <a:txBody>
                    <a:bodyPr/>
                    <a:lstStyle/>
                    <a:p>
                      <a:pPr marL="0" lvl="0" indent="0" algn="l" rtl="0">
                        <a:spcBef>
                          <a:spcPts val="0"/>
                        </a:spcBef>
                        <a:spcAft>
                          <a:spcPts val="0"/>
                        </a:spcAft>
                        <a:buNone/>
                      </a:pPr>
                      <a:r>
                        <a:rPr lang="en" sz="1000"/>
                        <a:t>East</a:t>
                      </a:r>
                      <a:endParaRPr sz="1000"/>
                    </a:p>
                  </a:txBody>
                  <a:tcPr marL="91425" marR="91425" marT="91425" marB="91425"/>
                </a:tc>
                <a:tc>
                  <a:txBody>
                    <a:bodyPr/>
                    <a:lstStyle/>
                    <a:p>
                      <a:pPr marL="0" lvl="0" indent="0" algn="ctr" rtl="0">
                        <a:spcBef>
                          <a:spcPts val="0"/>
                        </a:spcBef>
                        <a:spcAft>
                          <a:spcPts val="0"/>
                        </a:spcAft>
                        <a:buNone/>
                      </a:pPr>
                      <a:r>
                        <a:rPr lang="en" sz="1000"/>
                        <a:t>8.3%</a:t>
                      </a:r>
                      <a:endParaRPr sz="1000"/>
                    </a:p>
                  </a:txBody>
                  <a:tcPr marL="91425" marR="91425" marT="91425" marB="91425"/>
                </a:tc>
                <a:tc>
                  <a:txBody>
                    <a:bodyPr/>
                    <a:lstStyle/>
                    <a:p>
                      <a:pPr marL="0" lvl="0" indent="0" algn="ctr" rtl="0">
                        <a:spcBef>
                          <a:spcPts val="0"/>
                        </a:spcBef>
                        <a:spcAft>
                          <a:spcPts val="0"/>
                        </a:spcAft>
                        <a:buNone/>
                      </a:pPr>
                      <a:r>
                        <a:rPr lang="en" sz="1000"/>
                        <a:t>8.6%</a:t>
                      </a:r>
                      <a:endParaRPr sz="1000"/>
                    </a:p>
                  </a:txBody>
                  <a:tcPr marL="91425" marR="91425" marT="91425" marB="91425"/>
                </a:tc>
                <a:tc>
                  <a:txBody>
                    <a:bodyPr/>
                    <a:lstStyle/>
                    <a:p>
                      <a:pPr marL="0" lvl="0" indent="0" algn="ctr" rtl="0">
                        <a:spcBef>
                          <a:spcPts val="0"/>
                        </a:spcBef>
                        <a:spcAft>
                          <a:spcPts val="0"/>
                        </a:spcAft>
                        <a:buNone/>
                      </a:pPr>
                      <a:r>
                        <a:rPr lang="en" sz="1000"/>
                        <a:t>8.7%</a:t>
                      </a:r>
                      <a:endParaRPr sz="1000"/>
                    </a:p>
                  </a:txBody>
                  <a:tcPr marL="91425" marR="91425" marT="91425" marB="91425"/>
                </a:tc>
                <a:extLst>
                  <a:ext uri="{0D108BD9-81ED-4DB2-BD59-A6C34878D82A}">
                    <a16:rowId xmlns:a16="http://schemas.microsoft.com/office/drawing/2014/main" val="10003"/>
                  </a:ext>
                </a:extLst>
              </a:tr>
              <a:tr h="359250">
                <a:tc>
                  <a:txBody>
                    <a:bodyPr/>
                    <a:lstStyle/>
                    <a:p>
                      <a:pPr marL="0" lvl="0" indent="0" algn="l" rtl="0">
                        <a:spcBef>
                          <a:spcPts val="0"/>
                        </a:spcBef>
                        <a:spcAft>
                          <a:spcPts val="0"/>
                        </a:spcAft>
                        <a:buNone/>
                      </a:pPr>
                      <a:r>
                        <a:rPr lang="en" sz="1000"/>
                        <a:t>Midwest</a:t>
                      </a:r>
                      <a:endParaRPr sz="1000"/>
                    </a:p>
                  </a:txBody>
                  <a:tcPr marL="91425" marR="91425" marT="91425" marB="91425"/>
                </a:tc>
                <a:tc>
                  <a:txBody>
                    <a:bodyPr/>
                    <a:lstStyle/>
                    <a:p>
                      <a:pPr marL="0" lvl="0" indent="0" algn="ctr" rtl="0">
                        <a:spcBef>
                          <a:spcPts val="0"/>
                        </a:spcBef>
                        <a:spcAft>
                          <a:spcPts val="0"/>
                        </a:spcAft>
                        <a:buNone/>
                      </a:pPr>
                      <a:r>
                        <a:rPr lang="en" sz="1000"/>
                        <a:t>14.6%</a:t>
                      </a:r>
                      <a:endParaRPr sz="1000"/>
                    </a:p>
                  </a:txBody>
                  <a:tcPr marL="91425" marR="91425" marT="91425" marB="91425"/>
                </a:tc>
                <a:tc>
                  <a:txBody>
                    <a:bodyPr/>
                    <a:lstStyle/>
                    <a:p>
                      <a:pPr marL="0" lvl="0" indent="0" algn="ctr" rtl="0">
                        <a:spcBef>
                          <a:spcPts val="0"/>
                        </a:spcBef>
                        <a:spcAft>
                          <a:spcPts val="0"/>
                        </a:spcAft>
                        <a:buNone/>
                      </a:pPr>
                      <a:r>
                        <a:rPr lang="en" sz="1000"/>
                        <a:t>14.4%</a:t>
                      </a:r>
                      <a:endParaRPr sz="1000"/>
                    </a:p>
                  </a:txBody>
                  <a:tcPr marL="91425" marR="91425" marT="91425" marB="91425"/>
                </a:tc>
                <a:tc>
                  <a:txBody>
                    <a:bodyPr/>
                    <a:lstStyle/>
                    <a:p>
                      <a:pPr marL="0" lvl="0" indent="0" algn="ctr" rtl="0">
                        <a:spcBef>
                          <a:spcPts val="0"/>
                        </a:spcBef>
                        <a:spcAft>
                          <a:spcPts val="0"/>
                        </a:spcAft>
                        <a:buNone/>
                      </a:pPr>
                      <a:r>
                        <a:rPr lang="en" sz="1000"/>
                        <a:t>18.0%</a:t>
                      </a:r>
                      <a:endParaRPr sz="1000"/>
                    </a:p>
                  </a:txBody>
                  <a:tcPr marL="91425" marR="91425" marT="91425" marB="91425"/>
                </a:tc>
                <a:extLst>
                  <a:ext uri="{0D108BD9-81ED-4DB2-BD59-A6C34878D82A}">
                    <a16:rowId xmlns:a16="http://schemas.microsoft.com/office/drawing/2014/main" val="10004"/>
                  </a:ext>
                </a:extLst>
              </a:tr>
              <a:tr h="359250">
                <a:tc>
                  <a:txBody>
                    <a:bodyPr/>
                    <a:lstStyle/>
                    <a:p>
                      <a:pPr marL="0" lvl="0" indent="0" algn="l" rtl="0">
                        <a:spcBef>
                          <a:spcPts val="0"/>
                        </a:spcBef>
                        <a:spcAft>
                          <a:spcPts val="0"/>
                        </a:spcAft>
                        <a:buNone/>
                      </a:pPr>
                      <a:r>
                        <a:rPr lang="en" sz="1000" b="1" i="1"/>
                        <a:t>North</a:t>
                      </a:r>
                      <a:endParaRPr sz="1000" b="1" i="1"/>
                    </a:p>
                  </a:txBody>
                  <a:tcPr marL="91425" marR="91425" marT="91425" marB="91425"/>
                </a:tc>
                <a:tc>
                  <a:txBody>
                    <a:bodyPr/>
                    <a:lstStyle/>
                    <a:p>
                      <a:pPr marL="0" lvl="0" indent="0" algn="ctr" rtl="0">
                        <a:spcBef>
                          <a:spcPts val="0"/>
                        </a:spcBef>
                        <a:spcAft>
                          <a:spcPts val="0"/>
                        </a:spcAft>
                        <a:buNone/>
                      </a:pPr>
                      <a:r>
                        <a:rPr lang="en" sz="1000" b="1" i="1"/>
                        <a:t>14.6%</a:t>
                      </a:r>
                      <a:endParaRPr sz="1000" b="1" i="1"/>
                    </a:p>
                  </a:txBody>
                  <a:tcPr marL="91425" marR="91425" marT="91425" marB="91425"/>
                </a:tc>
                <a:tc>
                  <a:txBody>
                    <a:bodyPr/>
                    <a:lstStyle/>
                    <a:p>
                      <a:pPr marL="0" lvl="0" indent="0" algn="ctr" rtl="0">
                        <a:spcBef>
                          <a:spcPts val="0"/>
                        </a:spcBef>
                        <a:spcAft>
                          <a:spcPts val="0"/>
                        </a:spcAft>
                        <a:buNone/>
                      </a:pPr>
                      <a:r>
                        <a:rPr lang="en" sz="1000" b="1" i="1"/>
                        <a:t>16.1%</a:t>
                      </a:r>
                      <a:endParaRPr sz="1000" b="1" i="1"/>
                    </a:p>
                  </a:txBody>
                  <a:tcPr marL="91425" marR="91425" marT="91425" marB="91425"/>
                </a:tc>
                <a:tc>
                  <a:txBody>
                    <a:bodyPr/>
                    <a:lstStyle/>
                    <a:p>
                      <a:pPr marL="0" lvl="0" indent="0" algn="ctr" rtl="0">
                        <a:spcBef>
                          <a:spcPts val="0"/>
                        </a:spcBef>
                        <a:spcAft>
                          <a:spcPts val="0"/>
                        </a:spcAft>
                        <a:buNone/>
                      </a:pPr>
                      <a:r>
                        <a:rPr lang="en" sz="1000" b="1" i="1"/>
                        <a:t>22.0%</a:t>
                      </a:r>
                      <a:endParaRPr sz="1000" b="1" i="1"/>
                    </a:p>
                  </a:txBody>
                  <a:tcPr marL="91425" marR="91425" marT="91425" marB="91425"/>
                </a:tc>
                <a:extLst>
                  <a:ext uri="{0D108BD9-81ED-4DB2-BD59-A6C34878D82A}">
                    <a16:rowId xmlns:a16="http://schemas.microsoft.com/office/drawing/2014/main" val="10005"/>
                  </a:ext>
                </a:extLst>
              </a:tr>
              <a:tr h="359250">
                <a:tc>
                  <a:txBody>
                    <a:bodyPr/>
                    <a:lstStyle/>
                    <a:p>
                      <a:pPr marL="0" lvl="0" indent="0" algn="l" rtl="0">
                        <a:spcBef>
                          <a:spcPts val="0"/>
                        </a:spcBef>
                        <a:spcAft>
                          <a:spcPts val="0"/>
                        </a:spcAft>
                        <a:buNone/>
                      </a:pPr>
                      <a:r>
                        <a:rPr lang="en" sz="1000" b="1" i="1"/>
                        <a:t>Northwest</a:t>
                      </a:r>
                      <a:endParaRPr sz="1000" b="1" i="1"/>
                    </a:p>
                  </a:txBody>
                  <a:tcPr marL="91425" marR="91425" marT="91425" marB="91425"/>
                </a:tc>
                <a:tc>
                  <a:txBody>
                    <a:bodyPr/>
                    <a:lstStyle/>
                    <a:p>
                      <a:pPr marL="0" lvl="0" indent="0" algn="ctr" rtl="0">
                        <a:spcBef>
                          <a:spcPts val="0"/>
                        </a:spcBef>
                        <a:spcAft>
                          <a:spcPts val="0"/>
                        </a:spcAft>
                        <a:buNone/>
                      </a:pPr>
                      <a:r>
                        <a:rPr lang="en" sz="1000" b="1" i="1"/>
                        <a:t>21.0%</a:t>
                      </a:r>
                      <a:endParaRPr sz="1000" b="1" i="1"/>
                    </a:p>
                  </a:txBody>
                  <a:tcPr marL="91425" marR="91425" marT="91425" marB="91425"/>
                </a:tc>
                <a:tc>
                  <a:txBody>
                    <a:bodyPr/>
                    <a:lstStyle/>
                    <a:p>
                      <a:pPr marL="0" lvl="0" indent="0" algn="ctr" rtl="0">
                        <a:spcBef>
                          <a:spcPts val="0"/>
                        </a:spcBef>
                        <a:spcAft>
                          <a:spcPts val="0"/>
                        </a:spcAft>
                        <a:buNone/>
                      </a:pPr>
                      <a:r>
                        <a:rPr lang="en" sz="1000" b="1" i="1"/>
                        <a:t>20.5%</a:t>
                      </a:r>
                      <a:endParaRPr sz="1000" b="1" i="1"/>
                    </a:p>
                  </a:txBody>
                  <a:tcPr marL="91425" marR="91425" marT="91425" marB="91425"/>
                </a:tc>
                <a:tc>
                  <a:txBody>
                    <a:bodyPr/>
                    <a:lstStyle/>
                    <a:p>
                      <a:pPr marL="0" lvl="0" indent="0" algn="ctr" rtl="0">
                        <a:spcBef>
                          <a:spcPts val="0"/>
                        </a:spcBef>
                        <a:spcAft>
                          <a:spcPts val="0"/>
                        </a:spcAft>
                        <a:buNone/>
                      </a:pPr>
                      <a:r>
                        <a:rPr lang="en" sz="1000" b="1" i="1"/>
                        <a:t>23.7%</a:t>
                      </a:r>
                      <a:endParaRPr sz="1000" b="1" i="1"/>
                    </a:p>
                  </a:txBody>
                  <a:tcPr marL="91425" marR="91425" marT="91425" marB="91425"/>
                </a:tc>
                <a:extLst>
                  <a:ext uri="{0D108BD9-81ED-4DB2-BD59-A6C34878D82A}">
                    <a16:rowId xmlns:a16="http://schemas.microsoft.com/office/drawing/2014/main" val="10006"/>
                  </a:ext>
                </a:extLst>
              </a:tr>
              <a:tr h="359250">
                <a:tc>
                  <a:txBody>
                    <a:bodyPr/>
                    <a:lstStyle/>
                    <a:p>
                      <a:pPr marL="0" lvl="0" indent="0" algn="l" rtl="0">
                        <a:spcBef>
                          <a:spcPts val="0"/>
                        </a:spcBef>
                        <a:spcAft>
                          <a:spcPts val="0"/>
                        </a:spcAft>
                        <a:buNone/>
                      </a:pPr>
                      <a:r>
                        <a:rPr lang="en" sz="1000" b="1" i="1"/>
                        <a:t>South</a:t>
                      </a:r>
                      <a:endParaRPr sz="1000" b="1" i="1"/>
                    </a:p>
                  </a:txBody>
                  <a:tcPr marL="91425" marR="91425" marT="91425" marB="91425"/>
                </a:tc>
                <a:tc>
                  <a:txBody>
                    <a:bodyPr/>
                    <a:lstStyle/>
                    <a:p>
                      <a:pPr marL="0" lvl="0" indent="0" algn="ctr" rtl="0">
                        <a:spcBef>
                          <a:spcPts val="0"/>
                        </a:spcBef>
                        <a:spcAft>
                          <a:spcPts val="0"/>
                        </a:spcAft>
                        <a:buNone/>
                      </a:pPr>
                      <a:r>
                        <a:rPr lang="en" sz="1000" b="1" i="1"/>
                        <a:t>16.0%</a:t>
                      </a:r>
                      <a:endParaRPr sz="1000" b="1" i="1"/>
                    </a:p>
                  </a:txBody>
                  <a:tcPr marL="91425" marR="91425" marT="91425" marB="91425"/>
                </a:tc>
                <a:tc>
                  <a:txBody>
                    <a:bodyPr/>
                    <a:lstStyle/>
                    <a:p>
                      <a:pPr marL="0" lvl="0" indent="0" algn="ctr" rtl="0">
                        <a:spcBef>
                          <a:spcPts val="0"/>
                        </a:spcBef>
                        <a:spcAft>
                          <a:spcPts val="0"/>
                        </a:spcAft>
                        <a:buNone/>
                      </a:pPr>
                      <a:r>
                        <a:rPr lang="en" sz="1000" b="1" i="1"/>
                        <a:t>15.6%</a:t>
                      </a:r>
                      <a:endParaRPr sz="1000" b="1" i="1"/>
                    </a:p>
                  </a:txBody>
                  <a:tcPr marL="91425" marR="91425" marT="91425" marB="91425"/>
                </a:tc>
                <a:tc>
                  <a:txBody>
                    <a:bodyPr/>
                    <a:lstStyle/>
                    <a:p>
                      <a:pPr marL="0" lvl="0" indent="0" algn="ctr" rtl="0">
                        <a:spcBef>
                          <a:spcPts val="0"/>
                        </a:spcBef>
                        <a:spcAft>
                          <a:spcPts val="0"/>
                        </a:spcAft>
                        <a:buNone/>
                      </a:pPr>
                      <a:r>
                        <a:rPr lang="en" sz="1000" b="1" i="1"/>
                        <a:t>22.3%</a:t>
                      </a:r>
                      <a:endParaRPr sz="1000" b="1" i="1"/>
                    </a:p>
                  </a:txBody>
                  <a:tcPr marL="91425" marR="91425" marT="91425" marB="91425"/>
                </a:tc>
                <a:extLst>
                  <a:ext uri="{0D108BD9-81ED-4DB2-BD59-A6C34878D82A}">
                    <a16:rowId xmlns:a16="http://schemas.microsoft.com/office/drawing/2014/main" val="10007"/>
                  </a:ext>
                </a:extLst>
              </a:tr>
              <a:tr h="359250">
                <a:tc>
                  <a:txBody>
                    <a:bodyPr/>
                    <a:lstStyle/>
                    <a:p>
                      <a:pPr marL="0" lvl="0" indent="0" algn="l" rtl="0">
                        <a:spcBef>
                          <a:spcPts val="0"/>
                        </a:spcBef>
                        <a:spcAft>
                          <a:spcPts val="0"/>
                        </a:spcAft>
                        <a:buNone/>
                      </a:pPr>
                      <a:r>
                        <a:rPr lang="en" sz="1000"/>
                        <a:t>West</a:t>
                      </a:r>
                      <a:endParaRPr sz="1000"/>
                    </a:p>
                  </a:txBody>
                  <a:tcPr marL="91425" marR="91425" marT="91425" marB="91425"/>
                </a:tc>
                <a:tc>
                  <a:txBody>
                    <a:bodyPr/>
                    <a:lstStyle/>
                    <a:p>
                      <a:pPr marL="0" lvl="0" indent="0" algn="ctr" rtl="0">
                        <a:spcBef>
                          <a:spcPts val="0"/>
                        </a:spcBef>
                        <a:spcAft>
                          <a:spcPts val="0"/>
                        </a:spcAft>
                        <a:buNone/>
                      </a:pPr>
                      <a:r>
                        <a:rPr lang="en" sz="1000"/>
                        <a:t>8.2%</a:t>
                      </a:r>
                      <a:endParaRPr sz="1000"/>
                    </a:p>
                  </a:txBody>
                  <a:tcPr marL="91425" marR="91425" marT="91425" marB="91425"/>
                </a:tc>
                <a:tc>
                  <a:txBody>
                    <a:bodyPr/>
                    <a:lstStyle/>
                    <a:p>
                      <a:pPr marL="0" lvl="0" indent="0" algn="ctr" rtl="0">
                        <a:spcBef>
                          <a:spcPts val="0"/>
                        </a:spcBef>
                        <a:spcAft>
                          <a:spcPts val="0"/>
                        </a:spcAft>
                        <a:buNone/>
                      </a:pPr>
                      <a:r>
                        <a:rPr lang="en" sz="1000"/>
                        <a:t>8.9%</a:t>
                      </a:r>
                      <a:endParaRPr sz="1000"/>
                    </a:p>
                  </a:txBody>
                  <a:tcPr marL="91425" marR="91425" marT="91425" marB="91425"/>
                </a:tc>
                <a:tc>
                  <a:txBody>
                    <a:bodyPr/>
                    <a:lstStyle/>
                    <a:p>
                      <a:pPr marL="0" lvl="0" indent="0" algn="ctr" rtl="0">
                        <a:spcBef>
                          <a:spcPts val="0"/>
                        </a:spcBef>
                        <a:spcAft>
                          <a:spcPts val="0"/>
                        </a:spcAft>
                        <a:buNone/>
                      </a:pPr>
                      <a:r>
                        <a:rPr lang="en" sz="1000"/>
                        <a:t>10.9%</a:t>
                      </a:r>
                      <a:endParaRPr sz="1000"/>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1"/>
          <p:cNvSpPr txBox="1">
            <a:spLocks noGrp="1"/>
          </p:cNvSpPr>
          <p:nvPr>
            <p:ph type="title"/>
          </p:nvPr>
        </p:nvSpPr>
        <p:spPr>
          <a:xfrm>
            <a:off x="819150" y="527225"/>
            <a:ext cx="7505700" cy="62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What should we do?</a:t>
            </a:r>
            <a:endParaRPr sz="2000"/>
          </a:p>
        </p:txBody>
      </p:sp>
      <p:sp>
        <p:nvSpPr>
          <p:cNvPr id="192" name="Google Shape;192;p21"/>
          <p:cNvSpPr txBox="1">
            <a:spLocks noGrp="1"/>
          </p:cNvSpPr>
          <p:nvPr>
            <p:ph type="body" idx="1"/>
          </p:nvPr>
        </p:nvSpPr>
        <p:spPr>
          <a:xfrm>
            <a:off x="819150" y="1088250"/>
            <a:ext cx="7505700" cy="2066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Employee satisfaction surveys</a:t>
            </a:r>
            <a:endParaRPr sz="1400"/>
          </a:p>
          <a:p>
            <a:pPr marL="914400" lvl="1" indent="-304800" algn="l" rtl="0">
              <a:spcBef>
                <a:spcPts val="0"/>
              </a:spcBef>
              <a:spcAft>
                <a:spcPts val="0"/>
              </a:spcAft>
              <a:buSzPts val="1200"/>
              <a:buChar char="○"/>
            </a:pPr>
            <a:r>
              <a:rPr lang="en" sz="1200"/>
              <a:t>Immediately after probation period ends</a:t>
            </a:r>
            <a:endParaRPr sz="1200"/>
          </a:p>
          <a:p>
            <a:pPr marL="914400" lvl="1" indent="-304800" algn="l" rtl="0">
              <a:spcBef>
                <a:spcPts val="0"/>
              </a:spcBef>
              <a:spcAft>
                <a:spcPts val="0"/>
              </a:spcAft>
              <a:buSzPts val="1200"/>
              <a:buChar char="○"/>
            </a:pPr>
            <a:r>
              <a:rPr lang="en" sz="1200"/>
              <a:t>Bi-Annual for all other employees</a:t>
            </a:r>
            <a:endParaRPr sz="300"/>
          </a:p>
          <a:p>
            <a:pPr marL="914400" lvl="1" indent="-247650" algn="l" rtl="0">
              <a:spcBef>
                <a:spcPts val="0"/>
              </a:spcBef>
              <a:spcAft>
                <a:spcPts val="0"/>
              </a:spcAft>
              <a:buSzPts val="300"/>
              <a:buChar char="○"/>
            </a:pPr>
            <a:endParaRPr sz="1100"/>
          </a:p>
          <a:p>
            <a:pPr marL="457200" lvl="0" indent="-317500" algn="l" rtl="0">
              <a:spcBef>
                <a:spcPts val="0"/>
              </a:spcBef>
              <a:spcAft>
                <a:spcPts val="0"/>
              </a:spcAft>
              <a:buSzPts val="1400"/>
              <a:buChar char="●"/>
            </a:pPr>
            <a:r>
              <a:rPr lang="en" sz="1400"/>
              <a:t>Exit interviews that includes questions that are focused on:</a:t>
            </a:r>
            <a:endParaRPr sz="1400"/>
          </a:p>
          <a:p>
            <a:pPr marL="914400" lvl="1" indent="-304800" algn="l" rtl="0">
              <a:spcBef>
                <a:spcPts val="0"/>
              </a:spcBef>
              <a:spcAft>
                <a:spcPts val="0"/>
              </a:spcAft>
              <a:buSzPts val="1200"/>
              <a:buChar char="○"/>
            </a:pPr>
            <a:r>
              <a:rPr lang="en" sz="1200"/>
              <a:t>Reason for leaving</a:t>
            </a:r>
            <a:endParaRPr sz="1200"/>
          </a:p>
          <a:p>
            <a:pPr marL="914400" lvl="1" indent="-304800" algn="l" rtl="0">
              <a:spcBef>
                <a:spcPts val="0"/>
              </a:spcBef>
              <a:spcAft>
                <a:spcPts val="0"/>
              </a:spcAft>
              <a:buSzPts val="1200"/>
              <a:buChar char="○"/>
            </a:pPr>
            <a:r>
              <a:rPr lang="en" sz="1200"/>
              <a:t>Company culture</a:t>
            </a:r>
            <a:endParaRPr sz="1200"/>
          </a:p>
          <a:p>
            <a:pPr marL="914400" lvl="1" indent="-304800" algn="l" rtl="0">
              <a:spcBef>
                <a:spcPts val="0"/>
              </a:spcBef>
              <a:spcAft>
                <a:spcPts val="0"/>
              </a:spcAft>
              <a:buSzPts val="1200"/>
              <a:buChar char="○"/>
            </a:pPr>
            <a:r>
              <a:rPr lang="en" sz="1200"/>
              <a:t>Training and development</a:t>
            </a:r>
            <a:endParaRPr sz="1200"/>
          </a:p>
          <a:p>
            <a:pPr marL="914400" lvl="0" indent="0" algn="l" rtl="0">
              <a:spcBef>
                <a:spcPts val="1600"/>
              </a:spcBef>
              <a:spcAft>
                <a:spcPts val="1600"/>
              </a:spcAft>
              <a:buNone/>
            </a:pPr>
            <a:endParaRPr/>
          </a:p>
        </p:txBody>
      </p:sp>
      <p:pic>
        <p:nvPicPr>
          <p:cNvPr id="193" name="Google Shape;193;p21"/>
          <p:cNvPicPr preferRelativeResize="0"/>
          <p:nvPr/>
        </p:nvPicPr>
        <p:blipFill>
          <a:blip r:embed="rId3">
            <a:alphaModFix/>
          </a:blip>
          <a:stretch>
            <a:fillRect/>
          </a:stretch>
        </p:blipFill>
        <p:spPr>
          <a:xfrm>
            <a:off x="8182396" y="4364673"/>
            <a:ext cx="756026" cy="559500"/>
          </a:xfrm>
          <a:prstGeom prst="rect">
            <a:avLst/>
          </a:prstGeom>
          <a:noFill/>
          <a:ln>
            <a:noFill/>
          </a:ln>
        </p:spPr>
      </p:pic>
      <p:sp>
        <p:nvSpPr>
          <p:cNvPr id="194" name="Google Shape;194;p21"/>
          <p:cNvSpPr txBox="1"/>
          <p:nvPr/>
        </p:nvSpPr>
        <p:spPr>
          <a:xfrm>
            <a:off x="1069200" y="3593625"/>
            <a:ext cx="7005600" cy="70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i="1">
                <a:latin typeface="Calibri"/>
                <a:ea typeface="Calibri"/>
                <a:cs typeface="Calibri"/>
                <a:sym typeface="Calibri"/>
              </a:rPr>
              <a:t>By measuring the data provided by the recommendations above, we can begin to understand what our employees need in order to be happy and create action plan items based on the findings.</a:t>
            </a:r>
            <a:endParaRPr sz="1200" i="1">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10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1815</Words>
  <Application>Microsoft Office PowerPoint</Application>
  <PresentationFormat>On-screen Show (16:9)</PresentationFormat>
  <Paragraphs>138</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Nunito</vt:lpstr>
      <vt:lpstr>Arial</vt:lpstr>
      <vt:lpstr>Shift</vt:lpstr>
      <vt:lpstr>PowerPoint Presentation</vt:lpstr>
      <vt:lpstr>How Do We Lower Turnover?</vt:lpstr>
      <vt:lpstr>Questions to explore...</vt:lpstr>
      <vt:lpstr>Some things to keep in mind...</vt:lpstr>
      <vt:lpstr>Involuntary vs. Voluntary</vt:lpstr>
      <vt:lpstr>Is employee turnover higher than US private industry standard?</vt:lpstr>
      <vt:lpstr>Has employee turnover increased YOY?</vt:lpstr>
      <vt:lpstr>Region</vt:lpstr>
      <vt:lpstr>What should we do?</vt:lpstr>
      <vt:lpstr>PowerPoint Presentation</vt:lpstr>
      <vt:lpstr>PowerPoint Presentation</vt:lpstr>
      <vt:lpstr>In Conclusion...</vt:lpstr>
      <vt:lpstr>PowerPoint Presentation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GSUL User</dc:creator>
  <cp:lastModifiedBy>GSUL User</cp:lastModifiedBy>
  <cp:revision>1</cp:revision>
  <dcterms:modified xsi:type="dcterms:W3CDTF">2021-02-02T00:33:37Z</dcterms:modified>
</cp:coreProperties>
</file>