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8dbcd6a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8dbcd6a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policy is a more "applied" field compared to social science → many faculty doesn’t have PhD but has a lot of industry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policy school might want to hire faculty who have experience practicing policy solutions around the 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5aafc5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95aafc5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faculty is a node, each link represents the two faculty come from the same university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5aafc5a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95aafc5a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inclusive, democratic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95aafc5a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95aafc5a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nlp pipeline to predict race &amp; gender from name; most female faculty come from big clusters, high-ranked uni -&gt; higher barriers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5aafc5a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95aafc5a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barriers for female faculty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95aafc5a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95aafc5a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fit linear regression. We take the inverse of university ranking and scale it using a function in sklearn to create a normalized ranking </a:t>
            </a:r>
            <a:r>
              <a:rPr lang="en"/>
              <a:t>variable</a:t>
            </a:r>
            <a:r>
              <a:rPr lang="en"/>
              <a:t>, high score ~ top ranks. We use it as independent variable and model how it affects the number of hire UChicago hire from that university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5aafc5a9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5aafc5a9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95aafc5a9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95aafc5a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normalized ranking variable, we also plot the box plot of how this scores distributes across faculty from different gender &amp; ethnic groups. More clearly show that harris hire from lower rank university, less gender barriers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95aafc5a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95aafc5a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race barriers for hispanic and black ethnic groups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8c6c7cdc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8c6c7cdc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f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uture developments: work that could be done to improve your project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c6c7cd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c6c7cd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description of the topic (in one sentence or so communicate to the audience what your project is about)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8dbcd6a5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8dbcd6a5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chemeClr val="lt1"/>
                </a:highlight>
              </a:rPr>
              <a:t>take-home point: what you learned the most while working on this project, suggestions, etc.</a:t>
            </a:r>
            <a:endParaRPr sz="12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8c6c7cdc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8c6c7cdc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c6c7cdc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c6c7cdc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data: data sources (brief overview), total sample size, limits, and advantages of your collected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c6c7cdc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c6c7cdc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data collection: more in -depth description of the data sources,  share some details about your scraping experience (challenges, solutions, etc.) so the whole class can benefit from your 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knowledge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c6c7cdc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8c6c7cdc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ata analysis/visualization: present your analysis or final product (if you are modeling data, present the model and approach as well)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c6c7cdc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c6c7cdc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data analysis/visualization: present your analysis or final product (if you are modeling data, present the model and approach as well)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5aafc5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5aafc5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data cleaning: no need to go in details here, but perhaps share some take-home-points or tricks that you learned, if you think they might be helpful for the class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dbcd6a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dbcd6a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dbcd6a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dbcd6a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University of Chicago Hiring Practices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 30122 | Max Headroom | Winter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Kaya Borlase | Lynette Dang | Isabella Duan | Joseph Helbing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900"/>
            <a:ext cx="661821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65500" y="97575"/>
            <a:ext cx="4045200" cy="8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 VS SSD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Harris hires many that don’t have a PhD degree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Harris is more “international” when it comes to hiring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265500" y="1158550"/>
            <a:ext cx="42090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21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17"/>
              <a:t>Both divisions love hiring PhDs from Uchicago and Ivy league</a:t>
            </a:r>
            <a:endParaRPr sz="1917"/>
          </a:p>
          <a:p>
            <a:pPr indent="-3321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17"/>
              <a:t>Ivy league dominates ~35% of faculty pool</a:t>
            </a:r>
            <a:endParaRPr sz="1917"/>
          </a:p>
          <a:p>
            <a:pPr indent="-3321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17"/>
              <a:t>Both divisions hire predominantly faculty who completed their PhD from the US, with some level of exceptions</a:t>
            </a:r>
            <a:endParaRPr sz="191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6883800" y="445025"/>
            <a:ext cx="2260200" cy="4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 - Networks of Faculty graduating from the same university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66519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60523" cy="562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type="title"/>
          </p:nvPr>
        </p:nvSpPr>
        <p:spPr>
          <a:xfrm>
            <a:off x="6572250" y="445025"/>
            <a:ext cx="2260200" cy="4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</a:t>
            </a:r>
            <a:r>
              <a:rPr lang="en"/>
              <a:t> - Networks of Faculty graduating from the same university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63785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>
            <p:ph type="title"/>
          </p:nvPr>
        </p:nvSpPr>
        <p:spPr>
          <a:xfrm>
            <a:off x="6494325" y="309150"/>
            <a:ext cx="2516100" cy="4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 Networks with </a:t>
            </a:r>
            <a:r>
              <a:rPr lang="en"/>
              <a:t>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White nodes: Men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Black nodes: Women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59885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type="title"/>
          </p:nvPr>
        </p:nvSpPr>
        <p:spPr>
          <a:xfrm>
            <a:off x="6355775" y="309150"/>
            <a:ext cx="2654700" cy="4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 </a:t>
            </a:r>
            <a:r>
              <a:rPr lang="en"/>
              <a:t>Networks with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White nodes: Men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Black nodes: Women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900" y="471250"/>
            <a:ext cx="4314825" cy="41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50" y="471238"/>
            <a:ext cx="4246425" cy="420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2234000" y="14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050" y="69300"/>
            <a:ext cx="5299352" cy="236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75" y="2571750"/>
            <a:ext cx="5097677" cy="229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type="title"/>
          </p:nvPr>
        </p:nvSpPr>
        <p:spPr>
          <a:xfrm>
            <a:off x="5498525" y="4294625"/>
            <a:ext cx="34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8025"/>
            <a:ext cx="4572000" cy="31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700" y="568025"/>
            <a:ext cx="4615300" cy="31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7150"/>
            <a:ext cx="4528700" cy="30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700" y="847150"/>
            <a:ext cx="4615300" cy="3076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Increase scope of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departments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schools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degree levels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Handling of missing/incomplete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Could we have manually gathered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Through CVs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Other personal websites?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Geospatial Analysis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Beyond school ranking, does school location impact hiring practices? (national/regional) → interactive heatmap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900"/>
            <a:ext cx="661821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and Goals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79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“The faculty members of UChicago College are distinguished scholars and scientists renowned for shaping and defining entire fields of study. The faculty members are also infused with a strong sense of pride in their teaching and a profound commitment that their work as educators will have a dramatic impact in defending the fundamental values and the style of intellectual life that defines the University” (UChicago, 2022)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How do you screen for this?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	What does UChicago consider “distinguished”?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900"/>
            <a:ext cx="661821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Take-home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difficult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 scraper that works for every </a:t>
            </a:r>
            <a:r>
              <a:rPr lang="en"/>
              <a:t>website to get faculty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faculty educational information through regex 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900"/>
            <a:ext cx="661821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671250" y="961800"/>
            <a:ext cx="7852200" cy="30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" sz="3140"/>
              <a:t>Also,</a:t>
            </a:r>
            <a:endParaRPr sz="3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t/>
            </a:r>
            <a:endParaRPr sz="3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" sz="3140"/>
              <a:t>If you would like to teach at UChicago you should:</a:t>
            </a:r>
            <a:endParaRPr sz="3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t/>
            </a:r>
            <a:endParaRPr sz="3140"/>
          </a:p>
          <a:p>
            <a:pPr indent="-3680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40"/>
              <a:t>Preferably be an alum or an ivy-league grad</a:t>
            </a:r>
            <a:endParaRPr sz="2440"/>
          </a:p>
          <a:p>
            <a:pPr indent="-3680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40"/>
              <a:t>Get your PhD from top 10-20 Schools</a:t>
            </a:r>
            <a:endParaRPr sz="2440"/>
          </a:p>
          <a:p>
            <a:pPr indent="-3680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40"/>
              <a:t>Choose an American PhD program</a:t>
            </a:r>
            <a:endParaRPr sz="2440"/>
          </a:p>
          <a:p>
            <a:pPr indent="-3680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40"/>
              <a:t>And if you want to join SSD, it helps to be a white male</a:t>
            </a:r>
            <a:endParaRPr sz="2440"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900"/>
            <a:ext cx="661821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17725"/>
            <a:ext cx="85206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Scraped data from uchicago.edu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Two Departments: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Social Sciences Division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Harris School of Public Policy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Sample Size: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150-200 faculty per department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Limits: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Difficult to scrape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Worldwide University Rankings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From 2012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Limits: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Dated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Advantages: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Complete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900"/>
            <a:ext cx="661821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431100" y="796150"/>
            <a:ext cx="2401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NOTE: We limit “faculty” to faculty members who have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their doctorate degree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Cleaning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Science Division Data/Harris School of Public Policy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General Process: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Web crawler to pull faculty links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Visit each link and brute force find_all &lt;p&gt;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Pull out &lt;p&gt; with “doctorate”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Challenges: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Differences: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Between pages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Between divisions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Data: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Could we ethically gather data not on site publicly?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Manual checks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Luckily, missing data matched our distribution, from what we could tell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→ In both cases, fine-tuning regex is really what made the biggest difference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900"/>
            <a:ext cx="661821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96550" y="10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Analysis/Visualization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 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2175" y="0"/>
            <a:ext cx="661821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92600"/>
            <a:ext cx="9144003" cy="43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2175" y="0"/>
            <a:ext cx="661821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14714"/>
            <a:ext cx="8329774" cy="437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900"/>
            <a:ext cx="661821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8351" l="0" r="0" t="9936"/>
          <a:stretch/>
        </p:blipFill>
        <p:spPr>
          <a:xfrm>
            <a:off x="5551350" y="3829650"/>
            <a:ext cx="2028628" cy="12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724" y="1213626"/>
            <a:ext cx="2707886" cy="253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7786" y="3880016"/>
            <a:ext cx="1840479" cy="12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8650" y="1213625"/>
            <a:ext cx="2938751" cy="25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8">
            <a:alphaModFix/>
          </a:blip>
          <a:srcRect b="30303" l="0" r="0" t="0"/>
          <a:stretch/>
        </p:blipFill>
        <p:spPr>
          <a:xfrm>
            <a:off x="1272400" y="204671"/>
            <a:ext cx="6781800" cy="6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568450" y="808788"/>
            <a:ext cx="8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SSD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124363" y="808800"/>
            <a:ext cx="8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Harris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24381" r="35312" t="5490"/>
          <a:stretch/>
        </p:blipFill>
        <p:spPr>
          <a:xfrm>
            <a:off x="502173" y="1013711"/>
            <a:ext cx="3284301" cy="33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20803" r="34098" t="9461"/>
          <a:stretch/>
        </p:blipFill>
        <p:spPr>
          <a:xfrm>
            <a:off x="5178181" y="1013688"/>
            <a:ext cx="3495741" cy="339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5">
            <a:alphaModFix/>
          </a:blip>
          <a:srcRect b="35541" l="43565" r="1924" t="20120"/>
          <a:stretch/>
        </p:blipFill>
        <p:spPr>
          <a:xfrm>
            <a:off x="2207300" y="167375"/>
            <a:ext cx="472939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6">
            <a:alphaModFix/>
          </a:blip>
          <a:srcRect b="13259" l="0" r="0" t="12501"/>
          <a:stretch/>
        </p:blipFill>
        <p:spPr>
          <a:xfrm>
            <a:off x="3576100" y="4489150"/>
            <a:ext cx="2211225" cy="6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1703025" y="590525"/>
            <a:ext cx="8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SSD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604350" y="575075"/>
            <a:ext cx="8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Harris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1659" r="2947" t="13337"/>
          <a:stretch/>
        </p:blipFill>
        <p:spPr>
          <a:xfrm>
            <a:off x="2112175" y="201675"/>
            <a:ext cx="5021776" cy="7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17289" l="0" r="0" t="9261"/>
          <a:stretch/>
        </p:blipFill>
        <p:spPr>
          <a:xfrm>
            <a:off x="3645200" y="4504375"/>
            <a:ext cx="1853600" cy="5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5">
            <a:alphaModFix/>
          </a:blip>
          <a:srcRect b="0" l="0" r="5320" t="0"/>
          <a:stretch/>
        </p:blipFill>
        <p:spPr>
          <a:xfrm>
            <a:off x="445600" y="1262050"/>
            <a:ext cx="3328325" cy="30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668463" y="906050"/>
            <a:ext cx="8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SSD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2098" y="1262050"/>
            <a:ext cx="3545402" cy="30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6665225" y="906050"/>
            <a:ext cx="8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Harris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