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7" r:id="rId2"/>
    <p:sldId id="548" r:id="rId3"/>
    <p:sldId id="550" r:id="rId4"/>
    <p:sldId id="589" r:id="rId5"/>
    <p:sldId id="590" r:id="rId6"/>
    <p:sldId id="591" r:id="rId7"/>
    <p:sldId id="592" r:id="rId8"/>
    <p:sldId id="593" r:id="rId9"/>
    <p:sldId id="594" r:id="rId10"/>
    <p:sldId id="601" r:id="rId11"/>
    <p:sldId id="595" r:id="rId12"/>
  </p:sldIdLst>
  <p:sldSz cx="9906000" cy="6858000" type="A4"/>
  <p:notesSz cx="7772400" cy="10058400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B56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6" autoAdjust="0"/>
    <p:restoredTop sz="87345" autoAdjust="0"/>
  </p:normalViewPr>
  <p:slideViewPr>
    <p:cSldViewPr showGuides="1">
      <p:cViewPr>
        <p:scale>
          <a:sx n="75" d="100"/>
          <a:sy n="75" d="100"/>
        </p:scale>
        <p:origin x="-2586" y="-6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243BED9-FA29-487B-B2DF-DF7D06B98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63588"/>
            <a:ext cx="5443538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AC9FD2-9304-4C9B-B5A5-30A28ED6CB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18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49F8FC9-6AB4-4009-8EBD-59DBB65CE73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5063" cy="452596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FC9544C-2F6D-467D-8027-BD4528B076E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53BBF33-4DE0-41F3-9BA9-E0F5A17E239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6C93539-42ED-4BBE-8935-C7A3C7E7424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70A1A4A-418A-476E-B058-F6D7AD60FF9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5063" cy="452596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4B72D54-9BA5-4725-BCB3-BAAAC5BD0B4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1BC5FAA-A143-468C-8BB5-BB74B1BE3FD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BD40617-FE08-4E29-A186-19A1A0FC3CB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What is an xml file?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0B82AB8-B9FA-4D7C-B22C-AD0C326B425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436FB41-384D-4471-BD83-7C0B5638A3A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88B6-A824-48E8-BB2E-D8320B971C02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4B62-8864-430F-B256-54EA52A770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B0C58-21C0-4E5A-A422-5EA88300E92B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F70A-CD49-49A6-B2E8-20267430F2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DFDA3-D2AC-4705-BDB7-5A133DC83C1E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21FB-57A0-4A4D-9656-0587B79BB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0897C-34B6-43DF-B522-6AC36D218A4A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9B90-999E-42DE-B5F5-F62280F0BA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D886-FE64-412F-B45B-53A1F56E630E}" type="datetime1">
              <a:rPr lang="en-GB" smtClean="0"/>
              <a:t>15/07/2014</a:t>
            </a:fld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614D-86B9-4E67-93F9-89D6ECD5C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31AF-D44D-4509-8CD4-53F999C95914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B4A1-6645-4966-91FF-CA308B3AE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1D12-8ACD-4AA6-A1FC-4F6420E6C2C5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35D6-540B-49DD-B480-998331EEE1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E64CE-CF36-4B76-87EE-563940645DA6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E13-4CA6-48AC-BAF6-5D97DCABF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4C5CB-8A7C-4C67-BC48-6AD1870819E3}" type="datetime1">
              <a:rPr lang="en-GB" smtClean="0"/>
              <a:t>15/07/2014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258B-6503-4165-A6FF-341F73C334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C1A1-E65E-4690-8D50-C1E30DAC9FDB}" type="datetime1">
              <a:rPr lang="en-GB" smtClean="0"/>
              <a:t>15/07/2014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4EC88-C24D-4ED4-B811-0C0766CC5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9B307-FF74-4579-8537-7145B8CC4FD1}" type="datetime1">
              <a:rPr lang="en-GB" smtClean="0"/>
              <a:t>15/07/2014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B802-394F-4F22-BF84-7C02EEF2D1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2B820-7C5A-4146-8892-A230F5434071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DA9-AF0F-4FE8-901E-3105131E8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9302-9533-43A4-8666-0147BDD85BF9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6ABB3-3ACC-458B-9E46-51FDBB3709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A65741-E0D5-4883-9375-3CC3EC3A3BB1}" type="datetime1">
              <a:rPr lang="en-GB" smtClean="0"/>
              <a:t>15/07/2014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Configuration and XML files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1CFFC3-82D7-463B-9F64-3A526A80D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01590AC-176F-48CF-AF83-CC71B849256A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4926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46075"/>
            <a:ext cx="25447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1728788"/>
            <a:ext cx="9906000" cy="344487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2073275"/>
            <a:ext cx="9906000" cy="34607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2419350"/>
            <a:ext cx="9906000" cy="346075"/>
          </a:xfrm>
          <a:prstGeom prst="rect">
            <a:avLst/>
          </a:prstGeom>
          <a:solidFill>
            <a:schemeClr val="folHlink">
              <a:alpha val="7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>
            <a:off x="0" y="20732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>
            <a:off x="0" y="24193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>
            <a:off x="0" y="172878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1784648" y="2915397"/>
            <a:ext cx="5082886" cy="96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nl-NL" sz="2800" b="1" dirty="0">
                <a:solidFill>
                  <a:schemeClr val="bg2"/>
                </a:solidFill>
              </a:rPr>
              <a:t>Delft-FEWS</a:t>
            </a:r>
            <a:endParaRPr lang="nl-NL" sz="3200" b="1" dirty="0">
              <a:solidFill>
                <a:schemeClr val="bg2"/>
              </a:solidFill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l-NL" sz="2900" b="1" dirty="0" smtClean="0">
                <a:solidFill>
                  <a:schemeClr val="bg2"/>
                </a:solidFill>
              </a:rPr>
              <a:t>Basic </a:t>
            </a:r>
            <a:r>
              <a:rPr lang="nl-NL" sz="2900" b="1" dirty="0" err="1" smtClean="0">
                <a:solidFill>
                  <a:schemeClr val="bg2"/>
                </a:solidFill>
              </a:rPr>
              <a:t>Configuration</a:t>
            </a:r>
            <a:r>
              <a:rPr lang="nl-NL" sz="2900" b="1" dirty="0" smtClean="0">
                <a:solidFill>
                  <a:schemeClr val="bg2"/>
                </a:solidFill>
              </a:rPr>
              <a:t> Course</a:t>
            </a:r>
            <a:endParaRPr lang="nl-NL" sz="3200" b="1" dirty="0" smtClean="0">
              <a:solidFill>
                <a:schemeClr val="bg2"/>
              </a:solidFill>
            </a:endParaRPr>
          </a:p>
        </p:txBody>
      </p:sp>
      <p:pic>
        <p:nvPicPr>
          <p:cNvPr id="206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3789363"/>
            <a:ext cx="1571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5EC463E-234A-4A52-9346-C4DF28B6FC10}" type="slidenum">
              <a:rPr lang="en-GB" smtClean="0">
                <a:solidFill>
                  <a:schemeClr val="bg2"/>
                </a:solidFill>
              </a:rPr>
              <a:pPr eaLnBrk="1"/>
              <a:t>10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Tools – XML-Spy or oXygen</a:t>
            </a:r>
            <a:endParaRPr lang="en-US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721725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Create, edit and validate XML files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Create and view XSD schema’s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>
              <a:latin typeface="Times New Roman" pitchFamily="18" charset="0"/>
            </a:endParaRP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>
              <a:latin typeface="Times New Roman" pitchFamily="18" charset="0"/>
            </a:endParaRP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>
              <a:latin typeface="Times New Roman" pitchFamily="18" charset="0"/>
            </a:endParaRPr>
          </a:p>
        </p:txBody>
      </p:sp>
      <p:pic>
        <p:nvPicPr>
          <p:cNvPr id="1127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2" r="29642"/>
          <a:stretch>
            <a:fillRect/>
          </a:stretch>
        </p:blipFill>
        <p:spPr>
          <a:xfrm>
            <a:off x="2835275" y="760413"/>
            <a:ext cx="7146925" cy="5099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00" b="21700"/>
          <a:stretch>
            <a:fillRect/>
          </a:stretch>
        </p:blipFill>
        <p:spPr bwMode="auto">
          <a:xfrm>
            <a:off x="273050" y="1736725"/>
            <a:ext cx="7199313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GB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1: XML-Spy</a:t>
            </a:r>
            <a:endParaRPr lang="en-GB" dirty="0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6EDB404-741C-4BB5-A956-B33DDF2FA0EA}" type="slidenum">
              <a:rPr lang="en-GB" smtClean="0">
                <a:solidFill>
                  <a:schemeClr val="bg2"/>
                </a:solidFill>
              </a:rPr>
              <a:pPr eaLnBrk="1"/>
              <a:t>11</a:t>
            </a:fld>
            <a:endParaRPr lang="en-GB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03104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5D11E3C-09EF-4555-99C2-8A8644AC37EB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smtClean="0"/>
              <a:t>Basic </a:t>
            </a:r>
            <a:r>
              <a:rPr lang="nl-NL" dirty="0" err="1" smtClean="0"/>
              <a:t>Configuration</a:t>
            </a:r>
            <a:r>
              <a:rPr lang="nl-NL" dirty="0" smtClean="0"/>
              <a:t> Course</a:t>
            </a:r>
            <a:endParaRPr 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en-US" dirty="0" smtClean="0"/>
              <a:t>Content </a:t>
            </a:r>
          </a:p>
          <a:p>
            <a:pPr marL="742950" lvl="1" indent="-285750" defTabSz="914400" eaLnBrk="1"/>
            <a:r>
              <a:rPr lang="nl-NL" dirty="0" err="1"/>
              <a:t>Overview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basic </a:t>
            </a:r>
            <a:r>
              <a:rPr lang="nl-NL" dirty="0" err="1"/>
              <a:t>configuration</a:t>
            </a:r>
            <a:endParaRPr lang="nl-NL" dirty="0"/>
          </a:p>
          <a:p>
            <a:pPr marL="742950" lvl="1" indent="-285750" defTabSz="914400" eaLnBrk="1"/>
            <a:r>
              <a:rPr lang="nl-NL" dirty="0" smtClean="0"/>
              <a:t>Tools</a:t>
            </a:r>
          </a:p>
          <a:p>
            <a:pPr marL="742950" lvl="1" indent="-285750" defTabSz="914400" eaLnBrk="1"/>
            <a:r>
              <a:rPr lang="nl-NL" dirty="0" err="1" smtClean="0"/>
              <a:t>Exercises</a:t>
            </a:r>
            <a:endParaRPr lang="en-US" dirty="0" smtClean="0"/>
          </a:p>
          <a:p>
            <a:pPr marL="342900" indent="-342900" defTabSz="914400" eaLnBrk="1"/>
            <a:endParaRPr lang="en-GB" dirty="0" smtClean="0"/>
          </a:p>
          <a:p>
            <a:pPr marL="742950" lvl="1" indent="-285750" defTabSz="914400" eaLnBrk="1"/>
            <a:r>
              <a:rPr lang="en-GB" dirty="0" smtClean="0"/>
              <a:t>Working with data – imports, validation, thresholds</a:t>
            </a:r>
          </a:p>
          <a:p>
            <a:pPr marL="742950" lvl="1" indent="-285750" defTabSz="914400" eaLnBrk="1"/>
            <a:r>
              <a:rPr lang="en-GB" dirty="0" smtClean="0"/>
              <a:t>Displays and workflows</a:t>
            </a:r>
          </a:p>
          <a:p>
            <a:pPr marL="742950" lvl="1" indent="-285750" defTabSz="914400" eaLnBrk="1"/>
            <a:r>
              <a:rPr lang="en-GB" dirty="0" smtClean="0"/>
              <a:t>Interpolation and transformation</a:t>
            </a:r>
          </a:p>
          <a:p>
            <a:pPr marL="742950" lvl="1" indent="-285750" defTabSz="914400" eaLnBrk="1"/>
            <a:r>
              <a:rPr lang="en-GB" dirty="0" smtClean="0"/>
              <a:t>Introduction to the general adapter</a:t>
            </a:r>
          </a:p>
          <a:p>
            <a:pPr marL="342900" indent="-342900" defTabSz="914400" eaLnBrk="1"/>
            <a:endParaRPr lang="en-GB" dirty="0" smtClean="0"/>
          </a:p>
          <a:p>
            <a:pPr marL="342900" indent="-342900" defTabSz="914400" eaLnBrk="1"/>
            <a:endParaRPr lang="en-GB" dirty="0" smtClean="0"/>
          </a:p>
        </p:txBody>
      </p:sp>
      <p:sp>
        <p:nvSpPr>
          <p:cNvPr id="3079" name="TextBox 1"/>
          <p:cNvSpPr txBox="1">
            <a:spLocks noChangeArrowheads="1"/>
          </p:cNvSpPr>
          <p:nvPr/>
        </p:nvSpPr>
        <p:spPr bwMode="auto">
          <a:xfrm>
            <a:off x="6681788" y="2997200"/>
            <a:ext cx="184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54712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E558A31-4676-4391-B813-A592ECEE02CC}" type="slidenum">
              <a:rPr lang="en-GB" smtClean="0">
                <a:solidFill>
                  <a:schemeClr val="bg2"/>
                </a:solidFill>
              </a:rPr>
              <a:pPr eaLnBrk="1"/>
              <a:t>3</a:t>
            </a:fld>
            <a:endParaRPr lang="en-GB" smtClean="0">
              <a:solidFill>
                <a:schemeClr val="bg2"/>
              </a:solidFill>
            </a:endParaRPr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1487488"/>
            <a:ext cx="4695825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Introduction to the course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7488"/>
            <a:ext cx="4283075" cy="4641850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The course exercises will be based around the Isle of Man (IoM) – a small island between England and Ireland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smtClean="0"/>
              <a:t>We will: 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 add locations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 import, analyse and process data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 run unit hydrograph model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 display data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>
              <a:latin typeface="Times New Roman" pitchFamily="18" charset="0"/>
            </a:endParaRP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7112000" y="3789363"/>
            <a:ext cx="504825" cy="431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42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2450" y="1671638"/>
            <a:ext cx="3625850" cy="430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pSp>
        <p:nvGrpSpPr>
          <p:cNvPr id="4106" name="Group 4"/>
          <p:cNvGrpSpPr>
            <a:grpSpLocks/>
          </p:cNvGrpSpPr>
          <p:nvPr/>
        </p:nvGrpSpPr>
        <p:grpSpPr bwMode="auto">
          <a:xfrm>
            <a:off x="1725613" y="4529138"/>
            <a:ext cx="3170237" cy="1584325"/>
            <a:chOff x="2925" y="1245"/>
            <a:chExt cx="1843" cy="997"/>
          </a:xfrm>
        </p:grpSpPr>
        <p:grpSp>
          <p:nvGrpSpPr>
            <p:cNvPr id="4108" name="Group 5"/>
            <p:cNvGrpSpPr>
              <a:grpSpLocks/>
            </p:cNvGrpSpPr>
            <p:nvPr/>
          </p:nvGrpSpPr>
          <p:grpSpPr bwMode="auto">
            <a:xfrm>
              <a:off x="2925" y="1549"/>
              <a:ext cx="1588" cy="693"/>
              <a:chOff x="671" y="2919"/>
              <a:chExt cx="1588" cy="693"/>
            </a:xfrm>
          </p:grpSpPr>
          <p:sp>
            <p:nvSpPr>
              <p:cNvPr id="4110" name="AutoShape 6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1" name="Text Box 7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7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1pPr>
                <a:lvl2pPr marL="742950" indent="-28575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2pPr>
                <a:lvl3pPr marL="11430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3pPr>
                <a:lvl4pPr marL="16002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4pPr>
                <a:lvl5pPr marL="20574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defTabSz="914400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>
                    <a:solidFill>
                      <a:schemeClr val="tx1"/>
                    </a:solidFill>
                  </a:rPr>
                  <a:t>stand alone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4109" name="Object 8"/>
            <p:cNvGraphicFramePr>
              <a:graphicFrameLocks noChangeAspect="1"/>
            </p:cNvGraphicFramePr>
            <p:nvPr/>
          </p:nvGraphicFramePr>
          <p:xfrm>
            <a:off x="4121" y="1245"/>
            <a:ext cx="64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Visio" r:id="rId6" imgW="1027054" imgH="947725" progId="Visio.Drawing.11">
                    <p:embed/>
                  </p:oleObj>
                </mc:Choice>
                <mc:Fallback>
                  <p:oleObj name="Visio" r:id="rId6" imgW="1027054" imgH="947725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1245"/>
                          <a:ext cx="647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7" name="Object 10"/>
          <p:cNvGraphicFramePr>
            <a:graphicFrameLocks noChangeAspect="1"/>
          </p:cNvGraphicFramePr>
          <p:nvPr/>
        </p:nvGraphicFramePr>
        <p:xfrm>
          <a:off x="2794000" y="5507038"/>
          <a:ext cx="5318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8" imgW="1395415" imgH="1438006" progId="Visio.Drawing.11">
                  <p:embed/>
                </p:oleObj>
              </mc:Choice>
              <mc:Fallback>
                <p:oleObj name="Visio" r:id="rId8" imgW="1395415" imgH="143800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507038"/>
                        <a:ext cx="5318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5F620CA-8868-4DFC-A9DD-5C758E986DF8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758348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Configuration and XML files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5128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135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54712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EB75782-C40C-4610-AADA-77E0A12353A7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Firstly – what is XML anyway?</a:t>
            </a:r>
            <a:endParaRPr lang="en-GB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84313"/>
            <a:ext cx="8720138" cy="4608512"/>
          </a:xfrm>
        </p:spPr>
        <p:txBody>
          <a:bodyPr/>
          <a:lstStyle/>
          <a:p>
            <a:pPr marL="342900" indent="-342900" defTabSz="914400" eaLnBrk="1">
              <a:lnSpc>
                <a:spcPct val="70000"/>
              </a:lnSpc>
              <a:buFontTx/>
              <a:buChar char="."/>
            </a:pPr>
            <a:r>
              <a:rPr lang="nl-NL" sz="1800" smtClean="0"/>
              <a:t>All FEWS configuration files are written in XML format</a:t>
            </a:r>
          </a:p>
          <a:p>
            <a:pPr marL="342900" indent="-342900" defTabSz="914400" eaLnBrk="1">
              <a:lnSpc>
                <a:spcPct val="70000"/>
              </a:lnSpc>
              <a:buFontTx/>
              <a:buChar char="."/>
            </a:pPr>
            <a:r>
              <a:rPr lang="nl-NL" sz="1800" smtClean="0"/>
              <a:t>XML stands for </a:t>
            </a:r>
            <a:r>
              <a:rPr lang="en-GB" sz="1800" smtClean="0"/>
              <a:t>E</a:t>
            </a:r>
            <a:r>
              <a:rPr lang="en-GB" sz="1800" b="1" smtClean="0"/>
              <a:t>X</a:t>
            </a:r>
            <a:r>
              <a:rPr lang="en-GB" sz="1800" smtClean="0"/>
              <a:t>tensible </a:t>
            </a:r>
            <a:r>
              <a:rPr lang="en-GB" sz="1800" b="1" smtClean="0"/>
              <a:t>M</a:t>
            </a:r>
            <a:r>
              <a:rPr lang="en-GB" sz="1800" smtClean="0"/>
              <a:t>arkup </a:t>
            </a:r>
            <a:r>
              <a:rPr lang="en-GB" sz="1800" b="1" smtClean="0"/>
              <a:t>L</a:t>
            </a:r>
            <a:r>
              <a:rPr lang="en-GB" sz="1800" smtClean="0"/>
              <a:t>anguage – written in simple plain text</a:t>
            </a:r>
          </a:p>
          <a:p>
            <a:pPr marL="342900" indent="-342900" defTabSz="914400" eaLnBrk="1">
              <a:lnSpc>
                <a:spcPct val="70000"/>
              </a:lnSpc>
              <a:buFontTx/>
              <a:buChar char="."/>
            </a:pPr>
            <a:r>
              <a:rPr lang="en-GB" sz="1800" smtClean="0"/>
              <a:t>XML tags are predefined by FEWS. </a:t>
            </a:r>
          </a:p>
          <a:p>
            <a:pPr marL="342900" indent="-342900" defTabSz="914400" eaLnBrk="1">
              <a:lnSpc>
                <a:spcPct val="70000"/>
              </a:lnSpc>
            </a:pPr>
            <a:endParaRPr lang="nl-NL" sz="1800" smtClean="0"/>
          </a:p>
          <a:p>
            <a:pPr marL="342900" indent="-342900" defTabSz="914400" eaLnBrk="1">
              <a:lnSpc>
                <a:spcPct val="70000"/>
              </a:lnSpc>
            </a:pPr>
            <a:r>
              <a:rPr lang="nl-NL" sz="1800" smtClean="0"/>
              <a:t>Example: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&lt;note&gt; 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	&lt;to&gt;Martin&lt;/to&gt; 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	&lt;from&gt;Alex&lt;/from&gt; 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	&lt;heading&gt;Reminder&lt;/heading&gt; 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	&lt;body&gt;Don't forget support this weekend!&lt;/body&gt; </a:t>
            </a:r>
          </a:p>
          <a:p>
            <a:pPr marL="342900" indent="-342900" defTabSz="914400" eaLnBrk="1">
              <a:lnSpc>
                <a:spcPct val="70000"/>
              </a:lnSpc>
            </a:pPr>
            <a:r>
              <a:rPr lang="en-GB" sz="1800" smtClean="0"/>
              <a:t>	&lt;/note&gt;</a:t>
            </a:r>
          </a:p>
          <a:p>
            <a:pPr marL="342900" indent="-342900" defTabSz="914400" eaLnBrk="1">
              <a:lnSpc>
                <a:spcPct val="70000"/>
              </a:lnSpc>
            </a:pPr>
            <a:endParaRPr lang="nl-NL" sz="1800" smtClean="0"/>
          </a:p>
          <a:p>
            <a:pPr marL="342900" indent="-342900" defTabSz="914400" eaLnBrk="1">
              <a:lnSpc>
                <a:spcPct val="70000"/>
              </a:lnSpc>
            </a:pPr>
            <a:endParaRPr lang="nl-NL" sz="1800" smtClean="0"/>
          </a:p>
          <a:p>
            <a:pPr marL="342900" indent="-342900" defTabSz="914400" eaLnBrk="1">
              <a:lnSpc>
                <a:spcPct val="70000"/>
              </a:lnSpc>
              <a:buFontTx/>
              <a:buChar char="."/>
            </a:pPr>
            <a:r>
              <a:rPr lang="nl-NL" sz="1800" smtClean="0"/>
              <a:t>FEWS interprets the XML files using an XSD 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 flipH="1">
            <a:off x="1639888" y="2420938"/>
            <a:ext cx="2174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13138" y="2555875"/>
            <a:ext cx="63150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&lt;location id="1009" name="Pen Y Coed"&gt;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		&lt;description&gt;Meteorological Gauge&lt;/description&gt;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		&lt;shortName&gt;Pen-Y-Coed&lt;/shortName&gt;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		&lt;x&gt;297800&lt;/x&gt;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		&lt;y&gt;314400&lt;/y&gt;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		&lt;z&gt;305.00&lt;/z&gt;</a:t>
            </a:r>
          </a:p>
          <a:p>
            <a:pPr>
              <a:lnSpc>
                <a:spcPct val="70000"/>
              </a:lnSpc>
              <a:tabLst>
                <a:tab pos="285750" algn="ctr"/>
              </a:tabLst>
            </a:pPr>
            <a:r>
              <a:rPr lang="en-US">
                <a:solidFill>
                  <a:srgbClr val="0070C0"/>
                </a:solidFill>
              </a:rPr>
              <a:t>&lt;/location&gt;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13138" y="5081588"/>
            <a:ext cx="64087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nl-NL">
                <a:solidFill>
                  <a:srgbClr val="00B050"/>
                </a:solidFill>
              </a:rPr>
              <a:t>&lt;ComplexType first_attribute=“id” second_attribute=“name”&gt;</a:t>
            </a:r>
          </a:p>
          <a:p>
            <a:pPr>
              <a:lnSpc>
                <a:spcPct val="70000"/>
              </a:lnSpc>
            </a:pPr>
            <a:r>
              <a:rPr lang="nl-NL">
                <a:solidFill>
                  <a:srgbClr val="00B050"/>
                </a:solidFill>
              </a:rPr>
              <a:t>	&lt;Element&gt; value &lt;/Element&gt;</a:t>
            </a:r>
          </a:p>
          <a:p>
            <a:pPr>
              <a:lnSpc>
                <a:spcPct val="70000"/>
              </a:lnSpc>
            </a:pPr>
            <a:r>
              <a:rPr lang="nl-NL">
                <a:solidFill>
                  <a:srgbClr val="00B050"/>
                </a:solidFill>
              </a:rPr>
              <a:t>	&lt;Element&gt; value &lt;/Element&gt;</a:t>
            </a:r>
          </a:p>
          <a:p>
            <a:pPr>
              <a:lnSpc>
                <a:spcPct val="70000"/>
              </a:lnSpc>
            </a:pPr>
            <a:r>
              <a:rPr lang="nl-NL">
                <a:solidFill>
                  <a:srgbClr val="00B050"/>
                </a:solidFill>
              </a:rPr>
              <a:t>&lt;/ComplexType &gt;</a:t>
            </a:r>
          </a:p>
        </p:txBody>
      </p:sp>
      <p:sp>
        <p:nvSpPr>
          <p:cNvPr id="6154" name="Line 4"/>
          <p:cNvSpPr>
            <a:spLocks noChangeShapeType="1"/>
          </p:cNvSpPr>
          <p:nvPr/>
        </p:nvSpPr>
        <p:spPr bwMode="auto">
          <a:xfrm flipH="1">
            <a:off x="1857375" y="24209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3515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11E2800-C4F2-41C9-91AF-2C2284B71485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What is an XSD?</a:t>
            </a:r>
            <a:endParaRPr lang="en-GB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84313"/>
            <a:ext cx="8720138" cy="4608512"/>
          </a:xfrm>
        </p:spPr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en-GB" b="1" smtClean="0"/>
              <a:t>X</a:t>
            </a:r>
            <a:r>
              <a:rPr lang="en-GB" smtClean="0"/>
              <a:t>ML </a:t>
            </a:r>
            <a:r>
              <a:rPr lang="en-GB" b="1" smtClean="0"/>
              <a:t>S</a:t>
            </a:r>
            <a:r>
              <a:rPr lang="en-GB" smtClean="0"/>
              <a:t>chema </a:t>
            </a:r>
            <a:r>
              <a:rPr lang="en-GB" b="1" smtClean="0"/>
              <a:t>D</a:t>
            </a:r>
            <a:r>
              <a:rPr lang="en-GB" smtClean="0"/>
              <a:t>efinition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An XML Schema defines the building blocks of an XML document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States what can be included and in what order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XML </a:t>
            </a:r>
            <a:r>
              <a:rPr lang="nl-NL" smtClean="0"/>
              <a:t>is valid when organised according (open) schema XSD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Every time you open FEWS it checks all configuration files are valid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Also simple text files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Can be found in a zipped file in the ‘bin’ directory (Delft_FEWS_schemas.jar)</a:t>
            </a:r>
            <a:endParaRPr lang="en-GB" sz="1800" smtClean="0"/>
          </a:p>
          <a:p>
            <a:pPr marL="342900" indent="-342900" defTabSz="914400" eaLnBrk="1">
              <a:buFontTx/>
              <a:buChar char="."/>
            </a:pPr>
            <a:endParaRPr lang="nl-NL" sz="1800" smtClean="0"/>
          </a:p>
        </p:txBody>
      </p:sp>
      <p:pic>
        <p:nvPicPr>
          <p:cNvPr id="717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4797425"/>
            <a:ext cx="8502650" cy="139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reeform 5"/>
          <p:cNvSpPr>
            <a:spLocks/>
          </p:cNvSpPr>
          <p:nvPr/>
        </p:nvSpPr>
        <p:spPr bwMode="auto">
          <a:xfrm>
            <a:off x="39688" y="1628775"/>
            <a:ext cx="1012825" cy="4176713"/>
          </a:xfrm>
          <a:custGeom>
            <a:avLst/>
            <a:gdLst>
              <a:gd name="T0" fmla="*/ 2147483647 w 589"/>
              <a:gd name="T1" fmla="*/ 0 h 2631"/>
              <a:gd name="T2" fmla="*/ 2147483647 w 589"/>
              <a:gd name="T3" fmla="*/ 2147483647 h 2631"/>
              <a:gd name="T4" fmla="*/ 2147483647 w 589"/>
              <a:gd name="T5" fmla="*/ 2147483647 h 26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9" h="2631">
                <a:moveTo>
                  <a:pt x="317" y="0"/>
                </a:moveTo>
                <a:cubicBezTo>
                  <a:pt x="158" y="484"/>
                  <a:pt x="0" y="968"/>
                  <a:pt x="45" y="1406"/>
                </a:cubicBezTo>
                <a:cubicBezTo>
                  <a:pt x="90" y="1844"/>
                  <a:pt x="339" y="2237"/>
                  <a:pt x="589" y="26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0716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B73191F-8F3F-432F-A827-8EC47EE170D1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XML Configuration and XSD Schemas</a:t>
            </a:r>
            <a:endParaRPr lang="en-GB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385888"/>
            <a:ext cx="8420100" cy="4491037"/>
          </a:xfrm>
        </p:spPr>
        <p:txBody>
          <a:bodyPr/>
          <a:lstStyle/>
          <a:p>
            <a:pPr marL="342900" indent="-342900" defTabSz="914400" eaLnBrk="1"/>
            <a:r>
              <a:rPr lang="nl-NL" smtClean="0"/>
              <a:t>Each XML configuration adheres to a XSD schema</a:t>
            </a:r>
          </a:p>
          <a:p>
            <a:pPr marL="342900" indent="-342900" defTabSz="914400" eaLnBrk="1"/>
            <a:r>
              <a:rPr lang="nl-NL" smtClean="0"/>
              <a:t>Two types of configuration items</a:t>
            </a:r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r>
              <a:rPr lang="nl-NL" smtClean="0"/>
              <a:t>Singular configuration – e.g. Locations</a:t>
            </a:r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r>
              <a:rPr lang="nl-NL" smtClean="0"/>
              <a:t>Multiple configurations – e.g. Import Modules</a:t>
            </a:r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endParaRPr lang="nl-NL" smtClean="0"/>
          </a:p>
          <a:p>
            <a:pPr marL="342900" indent="-342900" defTabSz="914400" eaLnBrk="1"/>
            <a:endParaRPr lang="en-GB" smtClean="0"/>
          </a:p>
        </p:txBody>
      </p:sp>
      <p:sp>
        <p:nvSpPr>
          <p:cNvPr id="8199" name="AutoShape 4"/>
          <p:cNvSpPr>
            <a:spLocks noChangeArrowheads="1"/>
          </p:cNvSpPr>
          <p:nvPr/>
        </p:nvSpPr>
        <p:spPr bwMode="auto">
          <a:xfrm>
            <a:off x="1639888" y="3008313"/>
            <a:ext cx="1550987" cy="852487"/>
          </a:xfrm>
          <a:prstGeom prst="flowChartDocumen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XML</a:t>
            </a:r>
          </a:p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Config</a:t>
            </a:r>
            <a:endParaRPr lang="en-GB" b="1">
              <a:solidFill>
                <a:srgbClr val="003366"/>
              </a:solidFill>
            </a:endParaRPr>
          </a:p>
        </p:txBody>
      </p:sp>
      <p:sp>
        <p:nvSpPr>
          <p:cNvPr id="8200" name="AutoShape 5"/>
          <p:cNvSpPr>
            <a:spLocks noChangeArrowheads="1"/>
          </p:cNvSpPr>
          <p:nvPr/>
        </p:nvSpPr>
        <p:spPr bwMode="auto">
          <a:xfrm>
            <a:off x="1751013" y="4681538"/>
            <a:ext cx="1368425" cy="1081087"/>
          </a:xfrm>
          <a:prstGeom prst="flowChartMultidocumen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GB" b="1">
                <a:solidFill>
                  <a:srgbClr val="003366"/>
                </a:solidFill>
              </a:rPr>
              <a:t>XML</a:t>
            </a:r>
          </a:p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GB" b="1">
                <a:solidFill>
                  <a:srgbClr val="003366"/>
                </a:solidFill>
              </a:rPr>
              <a:t>Config</a:t>
            </a:r>
          </a:p>
        </p:txBody>
      </p:sp>
      <p:sp>
        <p:nvSpPr>
          <p:cNvPr id="8201" name="AutoShape 6"/>
          <p:cNvSpPr>
            <a:spLocks noChangeArrowheads="1"/>
          </p:cNvSpPr>
          <p:nvPr/>
        </p:nvSpPr>
        <p:spPr bwMode="auto">
          <a:xfrm>
            <a:off x="5084763" y="3008313"/>
            <a:ext cx="1552575" cy="852487"/>
          </a:xfrm>
          <a:prstGeom prst="flowChartDocumen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XSD</a:t>
            </a:r>
          </a:p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Definition</a:t>
            </a:r>
            <a:endParaRPr lang="en-GB" b="1">
              <a:solidFill>
                <a:srgbClr val="003366"/>
              </a:solidFill>
            </a:endParaRPr>
          </a:p>
        </p:txBody>
      </p:sp>
      <p:cxnSp>
        <p:nvCxnSpPr>
          <p:cNvPr id="8202" name="AutoShape 7"/>
          <p:cNvCxnSpPr>
            <a:cxnSpLocks noChangeShapeType="1"/>
            <a:stCxn id="8201" idx="1"/>
            <a:endCxn id="8199" idx="3"/>
          </p:cNvCxnSpPr>
          <p:nvPr/>
        </p:nvCxnSpPr>
        <p:spPr bwMode="auto">
          <a:xfrm flipH="1">
            <a:off x="3205163" y="3435350"/>
            <a:ext cx="1865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3" name="AutoShape 8"/>
          <p:cNvSpPr>
            <a:spLocks noChangeArrowheads="1"/>
          </p:cNvSpPr>
          <p:nvPr/>
        </p:nvSpPr>
        <p:spPr bwMode="auto">
          <a:xfrm>
            <a:off x="5087938" y="4581525"/>
            <a:ext cx="1550987" cy="852488"/>
          </a:xfrm>
          <a:prstGeom prst="flowChartDocumen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XSD</a:t>
            </a:r>
          </a:p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Definition</a:t>
            </a:r>
            <a:endParaRPr lang="en-GB" b="1">
              <a:solidFill>
                <a:srgbClr val="003366"/>
              </a:solidFill>
            </a:endParaRPr>
          </a:p>
        </p:txBody>
      </p:sp>
      <p:cxnSp>
        <p:nvCxnSpPr>
          <p:cNvPr id="8204" name="AutoShape 9"/>
          <p:cNvCxnSpPr>
            <a:cxnSpLocks noChangeShapeType="1"/>
          </p:cNvCxnSpPr>
          <p:nvPr/>
        </p:nvCxnSpPr>
        <p:spPr bwMode="auto">
          <a:xfrm flipH="1">
            <a:off x="3297238" y="5008563"/>
            <a:ext cx="178752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5" name="AutoShape 10"/>
          <p:cNvSpPr>
            <a:spLocks noChangeArrowheads="1"/>
          </p:cNvSpPr>
          <p:nvPr/>
        </p:nvSpPr>
        <p:spPr bwMode="auto">
          <a:xfrm>
            <a:off x="5103813" y="5526088"/>
            <a:ext cx="1552575" cy="852487"/>
          </a:xfrm>
          <a:prstGeom prst="flowChartDocumen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XML</a:t>
            </a:r>
          </a:p>
          <a:p>
            <a:pPr algn="ctr"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rgbClr val="003366"/>
                </a:solidFill>
              </a:rPr>
              <a:t>Descriptor</a:t>
            </a:r>
            <a:endParaRPr lang="en-GB" b="1">
              <a:solidFill>
                <a:srgbClr val="003366"/>
              </a:solidFill>
            </a:endParaRPr>
          </a:p>
        </p:txBody>
      </p:sp>
      <p:cxnSp>
        <p:nvCxnSpPr>
          <p:cNvPr id="8206" name="AutoShape 11"/>
          <p:cNvCxnSpPr>
            <a:cxnSpLocks noChangeShapeType="1"/>
          </p:cNvCxnSpPr>
          <p:nvPr/>
        </p:nvCxnSpPr>
        <p:spPr bwMode="auto">
          <a:xfrm flipH="1" flipV="1">
            <a:off x="3297238" y="5222875"/>
            <a:ext cx="1803400" cy="7302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7" name="Text Box 12"/>
          <p:cNvSpPr txBox="1">
            <a:spLocks noChangeArrowheads="1"/>
          </p:cNvSpPr>
          <p:nvPr/>
        </p:nvSpPr>
        <p:spPr bwMode="auto">
          <a:xfrm>
            <a:off x="6753225" y="5589588"/>
            <a:ext cx="252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Bef>
                <a:spcPct val="50000"/>
              </a:spcBef>
            </a:pPr>
            <a:r>
              <a:rPr lang="en-GB">
                <a:solidFill>
                  <a:schemeClr val="tx1"/>
                </a:solidFill>
              </a:rPr>
              <a:t>i.e. module instance descriptors file</a:t>
            </a:r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6824663" y="3068638"/>
            <a:ext cx="252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Bef>
                <a:spcPct val="50000"/>
              </a:spcBef>
            </a:pPr>
            <a:r>
              <a:rPr lang="en-GB">
                <a:solidFill>
                  <a:schemeClr val="tx1"/>
                </a:solidFill>
              </a:rPr>
              <a:t>Names of files are fixed</a:t>
            </a:r>
          </a:p>
        </p:txBody>
      </p:sp>
      <p:sp>
        <p:nvSpPr>
          <p:cNvPr id="8209" name="Text Box 13"/>
          <p:cNvSpPr txBox="1">
            <a:spLocks noChangeArrowheads="1"/>
          </p:cNvSpPr>
          <p:nvPr/>
        </p:nvSpPr>
        <p:spPr bwMode="auto">
          <a:xfrm>
            <a:off x="6824663" y="4611688"/>
            <a:ext cx="25209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Bef>
                <a:spcPct val="50000"/>
              </a:spcBef>
            </a:pPr>
            <a:r>
              <a:rPr lang="en-GB">
                <a:solidFill>
                  <a:schemeClr val="tx1"/>
                </a:solidFill>
              </a:rPr>
              <a:t>Names of files are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C304368-707D-4EF2-913E-E7514CD3313D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Naming Conventions &amp; Version management</a:t>
            </a:r>
            <a:endParaRPr lang="en-GB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en-GB" dirty="0" smtClean="0"/>
              <a:t>File naming convention – Singular configuration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latin typeface="Courier New" pitchFamily="49" charset="0"/>
              </a:rPr>
              <a:t>Locations 1.00 default.xml</a:t>
            </a:r>
          </a:p>
          <a:p>
            <a:pPr marL="342900" indent="-342900" defTabSz="914400" eaLnBrk="1"/>
            <a:endParaRPr lang="nl-NL" b="1" dirty="0" smtClean="0">
              <a:latin typeface="Courier New" pitchFamily="49" charset="0"/>
            </a:endParaRPr>
          </a:p>
          <a:p>
            <a:pPr marL="342900" indent="-342900" defTabSz="914400" eaLnBrk="1"/>
            <a:endParaRPr lang="nl-NL" b="1" dirty="0" smtClean="0">
              <a:latin typeface="Courier New" pitchFamily="49" charset="0"/>
            </a:endParaRPr>
          </a:p>
          <a:p>
            <a:pPr marL="342900" indent="-342900" defTabSz="914400" eaLnBrk="1"/>
            <a:endParaRPr lang="nl-NL" b="1" dirty="0" smtClean="0">
              <a:latin typeface="Courier New" pitchFamily="49" charset="0"/>
            </a:endParaRPr>
          </a:p>
          <a:p>
            <a:pPr marL="342900" indent="-342900" defTabSz="914400" eaLnBrk="1"/>
            <a:r>
              <a:rPr lang="nl-NL" b="1" dirty="0" err="1" smtClean="0">
                <a:latin typeface="Courier New" pitchFamily="49" charset="0"/>
              </a:rPr>
              <a:t>Locations</a:t>
            </a:r>
            <a:r>
              <a:rPr lang="nl-NL" b="1" dirty="0" smtClean="0"/>
              <a:t> 	</a:t>
            </a:r>
            <a:r>
              <a:rPr lang="nl-NL" b="1" dirty="0" err="1" smtClean="0"/>
              <a:t>Fixed</a:t>
            </a:r>
            <a:r>
              <a:rPr lang="nl-NL" b="1" dirty="0" smtClean="0"/>
              <a:t> </a:t>
            </a:r>
            <a:r>
              <a:rPr lang="nl-NL" b="1" dirty="0" err="1" smtClean="0"/>
              <a:t>filename</a:t>
            </a:r>
            <a:endParaRPr lang="nl-NL" b="1" dirty="0" smtClean="0"/>
          </a:p>
          <a:p>
            <a:pPr marL="342900" indent="-342900" defTabSz="914400" eaLnBrk="1"/>
            <a:r>
              <a:rPr lang="nl-NL" b="1" dirty="0" smtClean="0">
                <a:latin typeface="Courier New" pitchFamily="49" charset="0"/>
              </a:rPr>
              <a:t>1.00</a:t>
            </a:r>
            <a:r>
              <a:rPr lang="nl-NL" b="1" dirty="0" smtClean="0"/>
              <a:t>		Version </a:t>
            </a:r>
            <a:r>
              <a:rPr lang="nl-NL" b="1" dirty="0" err="1" smtClean="0"/>
              <a:t>number</a:t>
            </a:r>
            <a:endParaRPr lang="nl-NL" b="1" dirty="0" smtClean="0"/>
          </a:p>
          <a:p>
            <a:pPr marL="342900" indent="-342900" defTabSz="914400" eaLnBrk="1"/>
            <a:r>
              <a:rPr lang="nl-NL" b="1" dirty="0" smtClean="0">
                <a:latin typeface="Courier New" pitchFamily="49" charset="0"/>
              </a:rPr>
              <a:t>default</a:t>
            </a:r>
            <a:r>
              <a:rPr lang="nl-NL" b="1" dirty="0" smtClean="0"/>
              <a:t>	</a:t>
            </a:r>
            <a:r>
              <a:rPr lang="nl-NL" b="1" dirty="0" err="1" smtClean="0"/>
              <a:t>Flag</a:t>
            </a:r>
            <a:r>
              <a:rPr lang="nl-NL" b="1" dirty="0" smtClean="0"/>
              <a:t> </a:t>
            </a:r>
            <a:r>
              <a:rPr lang="nl-NL" b="1" dirty="0" err="1" smtClean="0"/>
              <a:t>indicating</a:t>
            </a:r>
            <a:r>
              <a:rPr lang="nl-NL" b="1" dirty="0" smtClean="0"/>
              <a:t> “</a:t>
            </a:r>
            <a:r>
              <a:rPr lang="nl-NL" b="1" dirty="0" err="1" smtClean="0"/>
              <a:t>active</a:t>
            </a:r>
            <a:r>
              <a:rPr lang="nl-NL" b="1" dirty="0" smtClean="0"/>
              <a:t>” </a:t>
            </a:r>
            <a:r>
              <a:rPr lang="nl-NL" b="1" dirty="0" err="1" smtClean="0"/>
              <a:t>configuration</a:t>
            </a:r>
            <a:r>
              <a:rPr lang="nl-NL" b="1" dirty="0" smtClean="0"/>
              <a:t> </a:t>
            </a:r>
          </a:p>
          <a:p>
            <a:pPr marL="342900" indent="-342900" defTabSz="914400" eaLnBrk="1"/>
            <a:endParaRPr lang="nl-NL" b="1" dirty="0" smtClean="0"/>
          </a:p>
          <a:p>
            <a:pPr marL="342900" indent="-342900" defTabSz="914400" eaLnBrk="1"/>
            <a:endParaRPr lang="nl-NL" b="1" dirty="0" smtClean="0"/>
          </a:p>
          <a:p>
            <a:pPr marL="342900" indent="-342900" defTabSz="914400" eaLnBrk="1"/>
            <a:endParaRPr lang="en-GB" b="1" dirty="0" smtClean="0"/>
          </a:p>
          <a:p>
            <a:pPr marL="342900" indent="-342900" defTabSz="914400" eaLnBrk="1"/>
            <a:endParaRPr lang="en-GB" dirty="0" smtClean="0"/>
          </a:p>
        </p:txBody>
      </p:sp>
      <p:sp>
        <p:nvSpPr>
          <p:cNvPr id="9223" name="AutoShape 4"/>
          <p:cNvSpPr>
            <a:spLocks/>
          </p:cNvSpPr>
          <p:nvPr/>
        </p:nvSpPr>
        <p:spPr bwMode="auto">
          <a:xfrm rot="5400000">
            <a:off x="3296444" y="1701006"/>
            <a:ext cx="215900" cy="1944688"/>
          </a:xfrm>
          <a:prstGeom prst="rightBrace">
            <a:avLst>
              <a:gd name="adj1" fmla="val 666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008313" y="2852738"/>
            <a:ext cx="984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1">
                <a:solidFill>
                  <a:srgbClr val="000000"/>
                </a:solidFill>
              </a:rPr>
              <a:t>optional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9225" name="TextBox 1"/>
          <p:cNvSpPr txBox="1">
            <a:spLocks noChangeArrowheads="1"/>
          </p:cNvSpPr>
          <p:nvPr/>
        </p:nvSpPr>
        <p:spPr bwMode="auto">
          <a:xfrm>
            <a:off x="3297238" y="3163888"/>
            <a:ext cx="645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>
                <a:solidFill>
                  <a:srgbClr val="00B050"/>
                </a:solidFill>
              </a:rPr>
              <a:t>Don’t use this when you use a version system like subversion</a:t>
            </a:r>
            <a:endParaRPr lang="en-GB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619128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Configuration and XML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BA279FD-689B-4329-9A22-01DB272FE5A7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Naming Conventions &amp; Version management</a:t>
            </a:r>
            <a:endParaRPr lang="en-GB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>
              <a:defRPr/>
            </a:pPr>
            <a:r>
              <a:rPr lang="en-GB" dirty="0" smtClean="0"/>
              <a:t>File naming convention – Multiple configuration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err="1" smtClean="0">
                <a:latin typeface="Courier New" pitchFamily="49" charset="0"/>
              </a:rPr>
              <a:t>Import</a:t>
            </a:r>
            <a:r>
              <a:rPr lang="en-GB" b="1" dirty="0" err="1" smtClean="0">
                <a:solidFill>
                  <a:srgbClr val="00B050"/>
                </a:solidFill>
                <a:latin typeface="Courier New" pitchFamily="49" charset="0"/>
              </a:rPr>
              <a:t>RTS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1.00 default</a:t>
            </a:r>
            <a:r>
              <a:rPr lang="en-GB" b="1" dirty="0" smtClean="0">
                <a:latin typeface="Courier New" pitchFamily="49" charset="0"/>
              </a:rPr>
              <a:t>.xml</a:t>
            </a:r>
          </a:p>
          <a:p>
            <a:pPr marL="342900" indent="-342900" defTabSz="914400" eaLnBrk="1">
              <a:defRPr/>
            </a:pPr>
            <a:endParaRPr lang="nl-NL" b="1" dirty="0" smtClean="0">
              <a:latin typeface="Courier New" pitchFamily="49" charset="0"/>
            </a:endParaRPr>
          </a:p>
          <a:p>
            <a:pPr marL="342900" indent="-342900" defTabSz="914400" eaLnBrk="1">
              <a:defRPr/>
            </a:pPr>
            <a:r>
              <a:rPr lang="nl-NL" b="1" dirty="0" err="1" smtClean="0">
                <a:latin typeface="Courier New" pitchFamily="49" charset="0"/>
              </a:rPr>
              <a:t>Import</a:t>
            </a:r>
            <a:r>
              <a:rPr lang="nl-NL" b="1" dirty="0" err="1" smtClean="0">
                <a:solidFill>
                  <a:srgbClr val="00B050"/>
                </a:solidFill>
                <a:latin typeface="Courier New" pitchFamily="49" charset="0"/>
              </a:rPr>
              <a:t>RTS</a:t>
            </a:r>
            <a:r>
              <a:rPr lang="nl-NL" b="1" dirty="0" smtClean="0"/>
              <a:t>		</a:t>
            </a:r>
            <a:r>
              <a:rPr lang="nl-NL" b="1" dirty="0" err="1" smtClean="0"/>
              <a:t>Filename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this</a:t>
            </a:r>
            <a:r>
              <a:rPr lang="nl-NL" b="1" dirty="0" smtClean="0"/>
              <a:t> </a:t>
            </a:r>
            <a:r>
              <a:rPr lang="nl-NL" b="1" dirty="0" err="1" smtClean="0"/>
              <a:t>instance</a:t>
            </a:r>
            <a:r>
              <a:rPr lang="nl-NL" b="1" dirty="0" smtClean="0"/>
              <a:t> of the </a:t>
            </a:r>
            <a:r>
              <a:rPr lang="nl-NL" b="1" dirty="0" err="1" smtClean="0"/>
              <a:t>ImportModule</a:t>
            </a:r>
            <a:endParaRPr lang="nl-NL" b="1" dirty="0" smtClean="0"/>
          </a:p>
          <a:p>
            <a:pPr marL="342900" indent="-342900" defTabSz="914400" eaLnBrk="1">
              <a:defRPr/>
            </a:pPr>
            <a:r>
              <a:rPr lang="nl-NL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1.00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			Version </a:t>
            </a:r>
            <a:r>
              <a:rPr lang="nl-NL" b="1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endParaRPr lang="nl-NL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defTabSz="914400" eaLnBrk="1">
              <a:defRPr/>
            </a:pPr>
            <a:r>
              <a:rPr lang="nl-NL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default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nl-NL" b="1" dirty="0" err="1" smtClean="0">
                <a:solidFill>
                  <a:schemeClr val="bg1">
                    <a:lumMod val="65000"/>
                  </a:schemeClr>
                </a:solidFill>
              </a:rPr>
              <a:t>Flag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bg1">
                    <a:lumMod val="65000"/>
                  </a:schemeClr>
                </a:solidFill>
              </a:rPr>
              <a:t>indicating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 “</a:t>
            </a:r>
            <a:r>
              <a:rPr lang="nl-NL" b="1" dirty="0" err="1" smtClean="0">
                <a:solidFill>
                  <a:schemeClr val="bg1">
                    <a:lumMod val="65000"/>
                  </a:schemeClr>
                </a:solidFill>
              </a:rPr>
              <a:t>active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” </a:t>
            </a:r>
            <a:r>
              <a:rPr lang="nl-NL" b="1" dirty="0" err="1" smtClean="0">
                <a:solidFill>
                  <a:schemeClr val="bg1">
                    <a:lumMod val="65000"/>
                  </a:schemeClr>
                </a:solidFill>
              </a:rPr>
              <a:t>configuration</a:t>
            </a:r>
            <a:r>
              <a:rPr lang="nl-NL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 defTabSz="914400" eaLnBrk="1">
              <a:defRPr/>
            </a:pPr>
            <a:endParaRPr lang="nl-NL" b="1" dirty="0" smtClean="0"/>
          </a:p>
          <a:p>
            <a:pPr marL="342900" indent="-342900" defTabSz="914400" eaLnBrk="1">
              <a:defRPr/>
            </a:pPr>
            <a:r>
              <a:rPr lang="nl-NL" dirty="0" err="1" smtClean="0"/>
              <a:t>Each</a:t>
            </a:r>
            <a:r>
              <a:rPr lang="nl-NL" dirty="0" smtClean="0"/>
              <a:t> file must </a:t>
            </a:r>
            <a:r>
              <a:rPr lang="nl-NL" dirty="0" err="1" smtClean="0"/>
              <a:t>be</a:t>
            </a:r>
            <a:r>
              <a:rPr lang="nl-NL" dirty="0" smtClean="0"/>
              <a:t> “</a:t>
            </a:r>
            <a:r>
              <a:rPr lang="nl-NL" dirty="0" err="1" smtClean="0"/>
              <a:t>registered</a:t>
            </a:r>
            <a:r>
              <a:rPr lang="nl-NL" dirty="0" smtClean="0"/>
              <a:t>” in a descriptor file</a:t>
            </a:r>
          </a:p>
          <a:p>
            <a:pPr marL="742950" lvl="1" indent="-285750" defTabSz="914400" eaLnBrk="1">
              <a:defRPr/>
            </a:pPr>
            <a:r>
              <a:rPr lang="nl-NL" dirty="0" err="1" smtClean="0"/>
              <a:t>Allowes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“</a:t>
            </a:r>
            <a:r>
              <a:rPr lang="nl-NL" dirty="0" err="1" smtClean="0"/>
              <a:t>readable</a:t>
            </a:r>
            <a:r>
              <a:rPr lang="nl-NL" dirty="0" smtClean="0"/>
              <a:t>” name</a:t>
            </a:r>
          </a:p>
          <a:p>
            <a:pPr marL="742950" lvl="1" indent="-285750" defTabSz="914400" eaLnBrk="1">
              <a:defRPr/>
            </a:pPr>
            <a:r>
              <a:rPr lang="nl-NL" dirty="0" err="1" smtClean="0"/>
              <a:t>Identifies</a:t>
            </a:r>
            <a:r>
              <a:rPr lang="nl-NL" dirty="0" smtClean="0"/>
              <a:t> </a:t>
            </a:r>
            <a:r>
              <a:rPr lang="nl-NL" i="1" dirty="0" err="1" smtClean="0"/>
              <a:t>what</a:t>
            </a:r>
            <a:r>
              <a:rPr lang="nl-NL" i="1" dirty="0" smtClean="0"/>
              <a:t> </a:t>
            </a:r>
            <a:r>
              <a:rPr lang="nl-NL" dirty="0" err="1" smtClean="0"/>
              <a:t>configuration</a:t>
            </a:r>
            <a:r>
              <a:rPr lang="nl-NL" dirty="0" smtClean="0"/>
              <a:t> is</a:t>
            </a:r>
            <a:endParaRPr lang="en-GB" dirty="0" smtClean="0"/>
          </a:p>
          <a:p>
            <a:pPr marL="342900" indent="-342900" defTabSz="914400" eaLnBrk="1"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2950</TotalTime>
  <Words>413</Words>
  <Application>Microsoft Office PowerPoint</Application>
  <PresentationFormat>A4 Paper (210x297 mm)</PresentationFormat>
  <Paragraphs>142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huisstijl</vt:lpstr>
      <vt:lpstr>Visio</vt:lpstr>
      <vt:lpstr>PowerPoint Presentation</vt:lpstr>
      <vt:lpstr>Basic Configuration Course</vt:lpstr>
      <vt:lpstr>Introduction to the course</vt:lpstr>
      <vt:lpstr>PowerPoint Presentation</vt:lpstr>
      <vt:lpstr>Firstly – what is XML anyway?</vt:lpstr>
      <vt:lpstr>What is an XSD?</vt:lpstr>
      <vt:lpstr>XML Configuration and XSD Schemas</vt:lpstr>
      <vt:lpstr>Naming Conventions &amp; Version management</vt:lpstr>
      <vt:lpstr>Naming Conventions &amp; Version management</vt:lpstr>
      <vt:lpstr>Tools – XML-Spy or oXygen</vt:lpstr>
      <vt:lpstr>Exercise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Lora Buckman</cp:lastModifiedBy>
  <cp:revision>120</cp:revision>
  <cp:lastPrinted>2007-09-10T07:19:41Z</cp:lastPrinted>
  <dcterms:created xsi:type="dcterms:W3CDTF">2008-01-22T10:52:40Z</dcterms:created>
  <dcterms:modified xsi:type="dcterms:W3CDTF">2014-07-15T08:45:49Z</dcterms:modified>
</cp:coreProperties>
</file>