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51" r:id="rId2"/>
    <p:sldId id="580" r:id="rId3"/>
    <p:sldId id="581" r:id="rId4"/>
    <p:sldId id="554" r:id="rId5"/>
    <p:sldId id="555" r:id="rId6"/>
    <p:sldId id="556" r:id="rId7"/>
    <p:sldId id="557" r:id="rId8"/>
    <p:sldId id="558" r:id="rId9"/>
    <p:sldId id="579" r:id="rId10"/>
    <p:sldId id="564" r:id="rId11"/>
  </p:sldIdLst>
  <p:sldSz cx="9906000" cy="6858000" type="A4"/>
  <p:notesSz cx="7772400" cy="10058400"/>
  <p:defaultTextStyle>
    <a:defPPr>
      <a:defRPr lang="en-GB"/>
    </a:defPPr>
    <a:lvl1pPr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86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44525" indent="-214313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60425" indent="-212725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6325" indent="-215900" algn="l" defTabSz="457200" rtl="0" fontAlgn="base" hangingPunct="0">
      <a:lnSpc>
        <a:spcPct val="80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2" charset="2"/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0B56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6" autoAdjust="0"/>
    <p:restoredTop sz="87345" autoAdjust="0"/>
  </p:normalViewPr>
  <p:slideViewPr>
    <p:cSldViewPr showGuides="1">
      <p:cViewPr>
        <p:scale>
          <a:sx n="75" d="100"/>
          <a:sy n="75" d="100"/>
        </p:scale>
        <p:origin x="-2502" y="-61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3575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553575"/>
            <a:ext cx="336867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243BED9-FA29-487B-B2DF-DF7D06B98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15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763588"/>
            <a:ext cx="5443538" cy="376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34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86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8675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4AC9FD2-9304-4C9B-B5A5-30A28ED6CB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218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7E5A4DC-97BF-45A0-8066-CFDAF095D3F1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5063" cy="4525962"/>
          </a:xfrm>
          <a:noFill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8D7A1342-DDC0-4EFC-92CD-488132B1415E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4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50C10AF-055C-4535-A3B5-94AA8FDA3FB6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5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B5045BEA-D93C-4684-AFE4-032E44F2AA69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6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6BF24716-84D6-4294-89FE-86069362C1D3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7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22B0D97-5471-478C-9180-C41B25FF2709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8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F581EED5-2F96-4033-907D-81129EC45A0E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9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763588"/>
            <a:ext cx="5443537" cy="3768725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463" y="4776788"/>
            <a:ext cx="6211887" cy="4524375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8F4C0DC9-3F64-4221-A31C-1896F6872E95}" type="slidenum">
              <a:rPr lang="en-GB" smtClean="0">
                <a:solidFill>
                  <a:srgbClr val="000000"/>
                </a:solidFill>
                <a:latin typeface="Times New Roman" pitchFamily="18" charset="0"/>
              </a:rPr>
              <a:pPr eaLnBrk="1"/>
              <a:t>10</a:t>
            </a:fld>
            <a:endParaRPr lang="en-GB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7B0B3-736D-45E6-9610-267E591F87BB}" type="datetime1">
              <a:rPr lang="en-GB" smtClean="0"/>
              <a:t>25/11/2014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84B62-8864-430F-B256-54EA52A770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8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99BEA-F397-41F8-926B-DC344213C3AE}" type="datetime1">
              <a:rPr lang="en-GB" smtClean="0"/>
              <a:t>25/11/2014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6F70A-CD49-49A6-B2E8-20267430F2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48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7250" y="368300"/>
            <a:ext cx="2198688" cy="5761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8300"/>
            <a:ext cx="6445250" cy="5761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3609C-94B6-47D8-A0EB-A4728563CF70}" type="datetime1">
              <a:rPr lang="en-GB" smtClean="0"/>
              <a:t>25/11/2014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621FB-57A0-4A4D-9656-0587B79BB4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DEB0B-6406-4D60-918A-9EEB434F76A1}" type="datetime1">
              <a:rPr lang="en-GB" smtClean="0"/>
              <a:t>25/11/2014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89B90-999E-42DE-B5F5-F62280F0BA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54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8382000" cy="77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21275" y="1828800"/>
            <a:ext cx="4284663" cy="2073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1275" y="4054475"/>
            <a:ext cx="4284663" cy="2074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72EB-D165-4C37-89B6-15CB8B1D287B}" type="datetime1">
              <a:rPr lang="en-GB" smtClean="0"/>
              <a:t>25/11/2014</a:t>
            </a:fld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614D-86B9-4E67-93F9-89D6ECD5CD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1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2A97D-8CBB-4546-8690-267724267D93}" type="datetime1">
              <a:rPr lang="en-GB" smtClean="0"/>
              <a:t>25/11/2014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6B4A1-6645-4966-91FF-CA308B3AEF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78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2B168-B6B1-45E7-870A-9E737163B4A6}" type="datetime1">
              <a:rPr lang="en-GB" smtClean="0"/>
              <a:t>25/11/2014</a:t>
            </a:fld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E35D6-540B-49DD-B480-998331EEE1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0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4283075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1275" y="1828800"/>
            <a:ext cx="4284663" cy="430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BEA35-9154-4392-AF9C-B754E2F4A79F}" type="datetime1">
              <a:rPr lang="en-GB" smtClean="0"/>
              <a:t>25/11/2014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5E13-4CA6-48AC-BAF6-5D97DCABFC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7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F6A64-AF2E-495A-8432-BB2A71615C7C}" type="datetime1">
              <a:rPr lang="en-GB" smtClean="0"/>
              <a:t>25/11/2014</a:t>
            </a:fld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5258B-6503-4165-A6FF-341F73C334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6C4E2-FA1A-4DB0-BACF-C5A2280A4324}" type="datetime1">
              <a:rPr lang="en-GB" smtClean="0"/>
              <a:t>25/11/2014</a:t>
            </a:fld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4EC88-C24D-4ED4-B811-0C0766CC56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11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4296B-879C-4422-9441-59DB179964E3}" type="datetime1">
              <a:rPr lang="en-GB" smtClean="0"/>
              <a:t>25/11/2014</a:t>
            </a:fld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BB802-394F-4F22-BF84-7C02EEF2D1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7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CD60C-D03B-4677-8265-0EEED5A85051}" type="datetime1">
              <a:rPr lang="en-GB" smtClean="0"/>
              <a:t>25/11/2014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AADA9-AF0F-4FE8-901E-3105131E8B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99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A5F7B-8BF5-4C83-9E31-A1C8CA1B3E34}" type="datetime1">
              <a:rPr lang="en-GB" smtClean="0"/>
              <a:t>25/11/2014</a:t>
            </a:fld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6ABB3-3ACC-458B-9E46-51FDBB3709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0"/>
            <a:ext cx="9906000" cy="10366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7" name="Picture 1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0"/>
            <a:ext cx="16160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11" descr="D111-00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-22225"/>
            <a:ext cx="1722438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2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0" y="346075"/>
            <a:ext cx="9906000" cy="346075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14"/>
          <p:cNvSpPr>
            <a:spLocks noChangeArrowheads="1"/>
          </p:cNvSpPr>
          <p:nvPr/>
        </p:nvSpPr>
        <p:spPr bwMode="auto">
          <a:xfrm>
            <a:off x="0" y="692150"/>
            <a:ext cx="9906000" cy="344488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032" name="Line 15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3" name="Line 16"/>
          <p:cNvSpPr>
            <a:spLocks noChangeShapeType="1"/>
          </p:cNvSpPr>
          <p:nvPr/>
        </p:nvSpPr>
        <p:spPr bwMode="auto">
          <a:xfrm>
            <a:off x="0" y="692150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8720138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608388" y="6615113"/>
            <a:ext cx="1436687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8DF6B1F-AC29-4BCD-BE74-82423C699B51}" type="datetime1">
              <a:rPr lang="en-GB" smtClean="0"/>
              <a:t>25/11/2014</a:t>
            </a:fld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685800" y="6615113"/>
            <a:ext cx="289877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Delft-FEWS Configuration Course - Basic Configuration Files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484688" y="6615113"/>
            <a:ext cx="46831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14338">
              <a:lnSpc>
                <a:spcPct val="92000"/>
              </a:lnSpc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9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41CFFC3-82D7-463B-9F64-3A526A80DFC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9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68300"/>
            <a:ext cx="8382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pic>
        <p:nvPicPr>
          <p:cNvPr id="1040" name="Picture 23" descr="woordmerk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Line 25"/>
          <p:cNvSpPr>
            <a:spLocks noChangeShapeType="1"/>
          </p:cNvSpPr>
          <p:nvPr/>
        </p:nvSpPr>
        <p:spPr bwMode="auto">
          <a:xfrm flipH="1">
            <a:off x="0" y="6477000"/>
            <a:ext cx="7467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2pPr>
      <a:lvl3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3pPr>
      <a:lvl4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4pPr>
      <a:lvl5pPr algn="l" defTabSz="414338" rtl="0" eaLnBrk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chemeClr val="bg1"/>
          </a:solidFill>
          <a:latin typeface="Arial" charset="0"/>
          <a:ea typeface="MS Gothic" pitchFamily="49" charset="-128"/>
        </a:defRPr>
      </a:lvl5pPr>
      <a:lvl6pPr marL="4572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6pPr>
      <a:lvl7pPr marL="9144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7pPr>
      <a:lvl8pPr marL="13716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8pPr>
      <a:lvl9pPr marL="1828800" algn="ctr" defTabSz="414338" rtl="0" fontAlgn="base" hangingPunct="0">
        <a:lnSpc>
          <a:spcPct val="8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>
          <a:solidFill>
            <a:srgbClr val="000000"/>
          </a:solidFill>
          <a:latin typeface="Arial" charset="0"/>
          <a:ea typeface="MS Gothic" pitchFamily="49" charset="-128"/>
        </a:defRPr>
      </a:lvl9pPr>
    </p:titleStyle>
    <p:bodyStyle>
      <a:lvl1pPr marL="388938" indent="-293688" algn="l" defTabSz="414338" rtl="0" eaLnBrk="0" fontAlgn="base" hangingPunct="0">
        <a:lnSpc>
          <a:spcPct val="80000"/>
        </a:lnSpc>
        <a:spcBef>
          <a:spcPct val="0"/>
        </a:spcBef>
        <a:spcAft>
          <a:spcPts val="1288"/>
        </a:spcAft>
        <a:buClr>
          <a:schemeClr val="bg2"/>
        </a:buClr>
        <a:buSzPct val="30000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81050" indent="-260350" algn="l" defTabSz="414338" rtl="0" eaLnBrk="0" fontAlgn="base" hangingPunct="0">
        <a:lnSpc>
          <a:spcPct val="80000"/>
        </a:lnSpc>
        <a:spcBef>
          <a:spcPct val="0"/>
        </a:spcBef>
        <a:spcAft>
          <a:spcPts val="1038"/>
        </a:spcAft>
        <a:buClr>
          <a:schemeClr val="bg2"/>
        </a:buClr>
        <a:buSzPct val="300000"/>
        <a:buFont typeface="Symbol" pitchFamily="18" charset="2"/>
        <a:buChar char=""/>
        <a:defRPr sz="2000">
          <a:solidFill>
            <a:srgbClr val="000000"/>
          </a:solidFill>
          <a:latin typeface="+mn-lt"/>
          <a:ea typeface="+mn-ea"/>
        </a:defRPr>
      </a:lvl2pPr>
      <a:lvl3pPr marL="1171575" indent="-193675" algn="l" defTabSz="414338" rtl="0" eaLnBrk="0" fontAlgn="base" hangingPunct="0">
        <a:lnSpc>
          <a:spcPct val="80000"/>
        </a:lnSpc>
        <a:spcBef>
          <a:spcPct val="0"/>
        </a:spcBef>
        <a:spcAft>
          <a:spcPts val="775"/>
        </a:spcAft>
        <a:buClr>
          <a:schemeClr val="bg2"/>
        </a:buClr>
        <a:buChar char="&gt;"/>
        <a:defRPr sz="2000">
          <a:solidFill>
            <a:srgbClr val="000000"/>
          </a:solidFill>
          <a:latin typeface="+mn-lt"/>
          <a:ea typeface="+mn-ea"/>
        </a:defRPr>
      </a:lvl3pPr>
      <a:lvl4pPr marL="1563688" indent="-192088" algn="l" defTabSz="414338" rtl="0" eaLnBrk="0" fontAlgn="base" hangingPunct="0">
        <a:lnSpc>
          <a:spcPct val="80000"/>
        </a:lnSpc>
        <a:spcBef>
          <a:spcPct val="0"/>
        </a:spcBef>
        <a:spcAft>
          <a:spcPts val="525"/>
        </a:spcAft>
        <a:buClr>
          <a:schemeClr val="bg2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955800" indent="-195263" algn="l" defTabSz="414338" rtl="0" eaLnBrk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5pPr>
      <a:lvl6pPr marL="24130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6pPr>
      <a:lvl7pPr marL="28702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7pPr>
      <a:lvl8pPr marL="33274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8pPr>
      <a:lvl9pPr marL="3784600" indent="-195263" algn="l" defTabSz="414338" rtl="0" fontAlgn="base" hangingPunct="0">
        <a:lnSpc>
          <a:spcPct val="80000"/>
        </a:lnSpc>
        <a:spcBef>
          <a:spcPct val="0"/>
        </a:spcBef>
        <a:spcAft>
          <a:spcPts val="263"/>
        </a:spcAft>
        <a:buClr>
          <a:schemeClr val="bg2"/>
        </a:buClr>
        <a:buSzPct val="45000"/>
        <a:buFont typeface="Wingdings" pitchFamily="2" charset="2"/>
        <a:buChar char="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smtClean="0">
                <a:solidFill>
                  <a:schemeClr val="bg2"/>
                </a:solidFill>
              </a:rPr>
              <a:t>Delft-FEWS Configuration Course - Basic Configuration Files</a:t>
            </a:r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525250A1-967B-4B00-A2E7-293819EF58E1}" type="slidenum">
              <a:rPr lang="en-GB" smtClean="0">
                <a:solidFill>
                  <a:schemeClr val="bg2"/>
                </a:solidFill>
              </a:rPr>
              <a:pPr eaLnBrk="1"/>
              <a:t>1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1866900"/>
            <a:ext cx="9906000" cy="4991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0"/>
            <a:ext cx="9928225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674688" y="3732213"/>
            <a:ext cx="690245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42452" rIns="81639" bIns="42452">
            <a:spAutoFit/>
          </a:bodyPr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lnSpc>
                <a:spcPct val="93000"/>
              </a:lnSpc>
            </a:pPr>
            <a:endParaRPr lang="en-GB" sz="4400" b="1">
              <a:solidFill>
                <a:srgbClr val="FFFFFF"/>
              </a:solidFill>
            </a:endParaRPr>
          </a:p>
          <a:p>
            <a:pPr eaLnBrk="1">
              <a:lnSpc>
                <a:spcPct val="93000"/>
              </a:lnSpc>
            </a:pPr>
            <a:r>
              <a:rPr lang="en-GB" sz="4400" b="1">
                <a:solidFill>
                  <a:srgbClr val="FFFFFF"/>
                </a:solidFill>
              </a:rPr>
              <a:t>Basic Configuration Files</a:t>
            </a:r>
            <a:endParaRPr lang="en-GB" sz="2500" b="1">
              <a:solidFill>
                <a:srgbClr val="FFFFFF"/>
              </a:solidFill>
            </a:endParaRPr>
          </a:p>
        </p:txBody>
      </p:sp>
      <p:pic>
        <p:nvPicPr>
          <p:cNvPr id="13320" name="Picture 5" descr="onderka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0" y="5721350"/>
            <a:ext cx="99060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0" y="0"/>
            <a:ext cx="9906000" cy="346075"/>
          </a:xfrm>
          <a:prstGeom prst="rect">
            <a:avLst/>
          </a:prstGeom>
          <a:solidFill>
            <a:schemeClr val="tx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7"/>
          <p:cNvSpPr>
            <a:spLocks noChangeArrowheads="1"/>
          </p:cNvSpPr>
          <p:nvPr/>
        </p:nvSpPr>
        <p:spPr bwMode="auto">
          <a:xfrm>
            <a:off x="0" y="346075"/>
            <a:ext cx="9906000" cy="344488"/>
          </a:xfrm>
          <a:prstGeom prst="rect">
            <a:avLst/>
          </a:prstGeom>
          <a:solidFill>
            <a:schemeClr val="tx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8"/>
          <p:cNvSpPr>
            <a:spLocks noChangeArrowheads="1"/>
          </p:cNvSpPr>
          <p:nvPr/>
        </p:nvSpPr>
        <p:spPr bwMode="auto">
          <a:xfrm>
            <a:off x="0" y="690563"/>
            <a:ext cx="9937750" cy="346075"/>
          </a:xfrm>
          <a:prstGeom prst="rect">
            <a:avLst/>
          </a:prstGeom>
          <a:solidFill>
            <a:schemeClr val="tx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defTabSz="414338"/>
            <a:endParaRPr lang="en-US" sz="1600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0" y="346075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>
            <a:off x="0" y="690563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>
            <a:off x="0" y="103663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3327" name="Picture 12" descr="woordmer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323013"/>
            <a:ext cx="1670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18708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Basic Configuration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D6D6B71-7091-49A5-A780-98FB01C143C8}" type="slidenum">
              <a:rPr lang="en-GB" smtClean="0">
                <a:solidFill>
                  <a:schemeClr val="bg2"/>
                </a:solidFill>
              </a:rPr>
              <a:pPr eaLnBrk="1"/>
              <a:t>10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FEWS Configuration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557338"/>
            <a:ext cx="8420100" cy="4114800"/>
          </a:xfrm>
        </p:spPr>
        <p:txBody>
          <a:bodyPr/>
          <a:lstStyle/>
          <a:p>
            <a:pPr marL="342900" indent="-342900" defTabSz="914400" eaLnBrk="1"/>
            <a:r>
              <a:rPr lang="en-GB" smtClean="0"/>
              <a:t>Where is the configuration?</a:t>
            </a:r>
          </a:p>
          <a:p>
            <a:pPr marL="342900" indent="-342900" defTabSz="914400" eaLnBrk="1"/>
            <a:endParaRPr lang="en-GB" smtClean="0"/>
          </a:p>
          <a:p>
            <a:pPr marL="342900" indent="-342900" defTabSz="914400" eaLnBrk="1">
              <a:buFontTx/>
              <a:buChar char="."/>
            </a:pPr>
            <a:r>
              <a:rPr lang="en-GB" b="1" smtClean="0">
                <a:solidFill>
                  <a:schemeClr val="tx1"/>
                </a:solidFill>
              </a:rPr>
              <a:t>Primary Location</a:t>
            </a:r>
            <a:r>
              <a:rPr lang="en-GB" smtClean="0"/>
              <a:t> (checked first): Local file system</a:t>
            </a:r>
          </a:p>
          <a:p>
            <a:pPr marL="342900" indent="-342900" defTabSz="914400" eaLnBrk="1">
              <a:buFontTx/>
              <a:buChar char="."/>
            </a:pPr>
            <a:r>
              <a:rPr lang="en-GB" smtClean="0"/>
              <a:t>All files available as XML config file</a:t>
            </a:r>
          </a:p>
          <a:p>
            <a:pPr marL="342900" indent="-342900" defTabSz="914400" eaLnBrk="1">
              <a:buFontTx/>
              <a:buChar char="."/>
            </a:pPr>
            <a:r>
              <a:rPr lang="en-GB" smtClean="0"/>
              <a:t>Naming convention described applies</a:t>
            </a:r>
          </a:p>
          <a:p>
            <a:pPr marL="342900" indent="-342900" defTabSz="914400" eaLnBrk="1"/>
            <a:endParaRPr lang="en-GB" smtClean="0"/>
          </a:p>
          <a:p>
            <a:pPr marL="342900" indent="-342900" defTabSz="914400" eaLnBrk="1">
              <a:buFontTx/>
              <a:buChar char="."/>
            </a:pPr>
            <a:r>
              <a:rPr lang="en-GB" b="1" smtClean="0"/>
              <a:t>Secondary Location</a:t>
            </a:r>
            <a:r>
              <a:rPr lang="en-GB" smtClean="0"/>
              <a:t> (synchronised): database</a:t>
            </a:r>
          </a:p>
          <a:p>
            <a:pPr marL="342900" indent="-342900" defTabSz="914400" eaLnBrk="1">
              <a:buFontTx/>
              <a:buChar char="."/>
            </a:pPr>
            <a:r>
              <a:rPr lang="en-GB" smtClean="0"/>
              <a:t>Corresponding table for each section of configuration (e.g. Regional, System etc.)</a:t>
            </a:r>
          </a:p>
          <a:p>
            <a:pPr marL="342900" indent="-342900" defTabSz="914400" eaLnBrk="1">
              <a:buFontTx/>
              <a:buChar char="."/>
            </a:pPr>
            <a:r>
              <a:rPr lang="en-GB" smtClean="0"/>
              <a:t>Associated default version table to identify active version</a:t>
            </a:r>
          </a:p>
          <a:p>
            <a:pPr marL="342900" indent="-342900" defTabSz="914400" eaLnBrk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01E6D178-C69E-40DA-BE34-36DD16224E7C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5EBAF24C-95E9-4550-B244-F3FC0D4417AB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 smtClean="0"/>
              <a:t>FEWS-Application </a:t>
            </a:r>
            <a:r>
              <a:rPr lang="en-US" altLang="en-US" dirty="0" smtClean="0"/>
              <a:t>versus Delft-FEWS</a:t>
            </a:r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1524000" y="1495425"/>
            <a:ext cx="2409825" cy="6572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Software binaries</a:t>
            </a:r>
          </a:p>
          <a:p>
            <a:pPr algn="ctr"/>
            <a:r>
              <a:rPr lang="en-US" altLang="en-US" sz="2000"/>
              <a:t>(Delft-FEWS)</a:t>
            </a:r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4816475" y="1501775"/>
            <a:ext cx="2400300" cy="6572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Instructions</a:t>
            </a:r>
          </a:p>
          <a:p>
            <a:pPr algn="ctr"/>
            <a:r>
              <a:rPr lang="en-US" altLang="en-US" sz="2000"/>
              <a:t>(xml/csv-configuration)</a:t>
            </a:r>
          </a:p>
        </p:txBody>
      </p:sp>
      <p:pic>
        <p:nvPicPr>
          <p:cNvPr id="368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8" y="4079875"/>
            <a:ext cx="40894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3" name="Line 6"/>
          <p:cNvSpPr>
            <a:spLocks noChangeShapeType="1"/>
          </p:cNvSpPr>
          <p:nvPr/>
        </p:nvSpPr>
        <p:spPr bwMode="auto">
          <a:xfrm>
            <a:off x="2657475" y="2381250"/>
            <a:ext cx="7239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4" name="Line 7"/>
          <p:cNvSpPr>
            <a:spLocks noChangeShapeType="1"/>
          </p:cNvSpPr>
          <p:nvPr/>
        </p:nvSpPr>
        <p:spPr bwMode="auto">
          <a:xfrm flipH="1">
            <a:off x="4733925" y="2343150"/>
            <a:ext cx="9906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5" name="Text Box 8"/>
          <p:cNvSpPr txBox="1">
            <a:spLocks noChangeArrowheads="1"/>
          </p:cNvSpPr>
          <p:nvPr/>
        </p:nvSpPr>
        <p:spPr bwMode="auto">
          <a:xfrm>
            <a:off x="3308350" y="3594100"/>
            <a:ext cx="22252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chemeClr val="tx1"/>
                </a:solidFill>
              </a:rPr>
              <a:t>FEWS </a:t>
            </a:r>
            <a:r>
              <a:rPr lang="en-US" altLang="en-US" sz="2000" dirty="0">
                <a:solidFill>
                  <a:schemeClr val="tx1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9470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9227418D-4FF2-47C0-BF05-AB28949F5D27}" type="datetime1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25/11/2014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78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GB" altLang="en-US" sz="900" smtClean="0">
                <a:solidFill>
                  <a:schemeClr val="bg2"/>
                </a:solidFill>
              </a:rPr>
              <a:t>Deltares Configuration Course </a:t>
            </a:r>
          </a:p>
        </p:txBody>
      </p:sp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spcAft>
                <a:spcPts val="1288"/>
              </a:spcAft>
              <a:buClr>
                <a:schemeClr val="bg2"/>
              </a:buClr>
              <a:buSzPct val="300000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1pPr>
            <a:lvl2pPr marL="781050" indent="-260350" defTabSz="414338" eaLnBrk="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2pPr>
            <a:lvl3pPr marL="1171575" indent="-193675" defTabSz="414338" eaLnBrk="0">
              <a:spcAft>
                <a:spcPts val="775"/>
              </a:spcAft>
              <a:buClr>
                <a:schemeClr val="bg2"/>
              </a:buClr>
              <a:buChar char="&gt;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3pPr>
            <a:lvl4pPr marL="1563688" indent="-192088" defTabSz="414338" eaLnBrk="0">
              <a:spcAft>
                <a:spcPts val="525"/>
              </a:spcAft>
              <a:buClr>
                <a:schemeClr val="bg2"/>
              </a:buClr>
              <a:buSzPct val="75000"/>
              <a:buFont typeface="Symbol" pitchFamily="18" charset="2"/>
              <a:buChar char="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4pPr>
            <a:lvl5pPr marL="1955800" indent="-195263" defTabSz="414338" eaLnBrk="0">
              <a:spcAft>
                <a:spcPts val="263"/>
              </a:spcAft>
              <a:buClr>
                <a:schemeClr val="bg2"/>
              </a:buClr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5pPr>
            <a:lvl6pPr marL="24130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6pPr>
            <a:lvl7pPr marL="28702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7pPr>
            <a:lvl8pPr marL="33274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8pPr>
            <a:lvl9pPr marL="3784600" indent="-195263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ts val="263"/>
              </a:spcAft>
              <a:buClr>
                <a:schemeClr val="bg2"/>
              </a:buClr>
              <a:buSzPct val="45000"/>
              <a:buFont typeface="Wingdings" pitchFamily="2" charset="2"/>
              <a:buChar char="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 sz="2000">
                <a:solidFill>
                  <a:srgbClr val="000000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>
              <a:spcAft>
                <a:spcPct val="0"/>
              </a:spcAft>
              <a:buClr>
                <a:srgbClr val="000000"/>
              </a:buClr>
              <a:buSzPct val="45000"/>
            </a:pPr>
            <a:fld id="{B5E4AE61-80E8-4255-AB19-B5D6BDD1BC4E}" type="slidenum">
              <a:rPr lang="en-GB" altLang="en-US" sz="900" smtClean="0">
                <a:solidFill>
                  <a:schemeClr val="bg2"/>
                </a:solidFill>
              </a:rPr>
              <a:pPr eaLnBrk="1">
                <a:spcAft>
                  <a:spcPct val="0"/>
                </a:spcAft>
                <a:buClr>
                  <a:srgbClr val="000000"/>
                </a:buClr>
                <a:buSzPct val="45000"/>
              </a:pPr>
              <a:t>3</a:t>
            </a:fld>
            <a:endParaRPr lang="en-GB" altLang="en-US" sz="900" smtClean="0">
              <a:solidFill>
                <a:schemeClr val="bg2"/>
              </a:solidFill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altLang="en-US" smtClean="0"/>
              <a:t>Application directory</a:t>
            </a:r>
            <a:endParaRPr lang="en-GB" altLang="en-US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68663" y="1988839"/>
            <a:ext cx="5927725" cy="4040485"/>
          </a:xfrm>
        </p:spPr>
        <p:txBody>
          <a:bodyPr/>
          <a:lstStyle/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</a:pPr>
            <a:r>
              <a:rPr lang="en-GB" altLang="en-US" dirty="0" smtClean="0">
                <a:latin typeface="Arial Unicode MS" pitchFamily="34" charset="-128"/>
              </a:rPr>
              <a:t>What can I find in the application directory?: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Times New Roman" pitchFamily="18" charset="0"/>
              <a:buChar char="•"/>
            </a:pPr>
            <a:r>
              <a:rPr lang="en-GB" altLang="en-US" dirty="0" err="1" smtClean="0">
                <a:latin typeface="Arial Unicode MS" pitchFamily="34" charset="-128"/>
              </a:rPr>
              <a:t>Config</a:t>
            </a:r>
            <a:r>
              <a:rPr lang="en-GB" altLang="en-US" dirty="0" smtClean="0">
                <a:latin typeface="Arial Unicode MS" pitchFamily="34" charset="-128"/>
              </a:rPr>
              <a:t> </a:t>
            </a:r>
            <a:r>
              <a:rPr lang="en-GB" altLang="en-US" dirty="0" smtClean="0">
                <a:latin typeface="Arial Unicode MS" pitchFamily="34" charset="-128"/>
              </a:rPr>
              <a:t>– where the configuration/instructions are held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Times New Roman" pitchFamily="18" charset="0"/>
              <a:buChar char="•"/>
            </a:pPr>
            <a:r>
              <a:rPr lang="en-GB" altLang="en-US" dirty="0" err="1" smtClean="0">
                <a:latin typeface="Arial Unicode MS" pitchFamily="34" charset="-128"/>
              </a:rPr>
              <a:t>LocalDataStore</a:t>
            </a:r>
            <a:r>
              <a:rPr lang="en-GB" altLang="en-US" dirty="0" smtClean="0">
                <a:latin typeface="Arial Unicode MS" pitchFamily="34" charset="-128"/>
              </a:rPr>
              <a:t> – Database cache where your local data is held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Times New Roman" pitchFamily="18" charset="0"/>
              <a:buChar char="•"/>
            </a:pPr>
            <a:r>
              <a:rPr lang="en-GB" altLang="en-US" dirty="0" smtClean="0">
                <a:latin typeface="Arial Unicode MS" pitchFamily="34" charset="-128"/>
              </a:rPr>
              <a:t>Import/Export – for data exchange with outside world </a:t>
            </a: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Times New Roman" pitchFamily="18" charset="0"/>
              <a:buChar char="•"/>
            </a:pPr>
            <a:r>
              <a:rPr lang="en-GB" altLang="en-US" dirty="0" smtClean="0">
                <a:latin typeface="Arial Unicode MS" pitchFamily="34" charset="-128"/>
              </a:rPr>
              <a:t>Modules – for model </a:t>
            </a:r>
            <a:r>
              <a:rPr lang="en-GB" altLang="en-US" dirty="0" smtClean="0">
                <a:latin typeface="Arial Unicode MS" pitchFamily="34" charset="-128"/>
              </a:rPr>
              <a:t>execution</a:t>
            </a:r>
            <a:endParaRPr lang="en-GB" altLang="en-US" dirty="0" smtClean="0">
              <a:latin typeface="Arial Unicode MS" pitchFamily="34" charset="-128"/>
            </a:endParaRPr>
          </a:p>
          <a:p>
            <a:pPr marL="342900" indent="-34290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Times New Roman" pitchFamily="18" charset="0"/>
              <a:buChar char="•"/>
            </a:pPr>
            <a:r>
              <a:rPr lang="en-GB" altLang="en-US" dirty="0" err="1" smtClean="0">
                <a:latin typeface="Arial Unicode MS" pitchFamily="34" charset="-128"/>
              </a:rPr>
              <a:t>Map_cache</a:t>
            </a:r>
            <a:r>
              <a:rPr lang="en-GB" altLang="en-US" dirty="0" smtClean="0">
                <a:latin typeface="Arial Unicode MS" pitchFamily="34" charset="-128"/>
              </a:rPr>
              <a:t> </a:t>
            </a:r>
          </a:p>
        </p:txBody>
      </p:sp>
      <p:pic>
        <p:nvPicPr>
          <p:cNvPr id="37895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275" y="1506538"/>
            <a:ext cx="2290763" cy="2298700"/>
          </a:xfr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05187" y="1508274"/>
            <a:ext cx="254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chemeClr val="tx1"/>
                </a:solidFill>
              </a:rPr>
              <a:t>%REGION_HOME%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 flipV="1">
            <a:off x="1857375" y="1657499"/>
            <a:ext cx="1547812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547120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Basic Configuration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D8DD08C0-CC0A-4F37-AE53-FDFB750380B6}" type="slidenum">
              <a:rPr lang="en-GB" smtClean="0">
                <a:solidFill>
                  <a:schemeClr val="bg2"/>
                </a:solidFill>
              </a:rPr>
              <a:pPr eaLnBrk="1"/>
              <a:t>4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Main Configuration – </a:t>
            </a:r>
            <a:r>
              <a:rPr lang="nl-NL" i="1" smtClean="0"/>
              <a:t>SystemConfigFiles</a:t>
            </a:r>
            <a:endParaRPr lang="en-GB" smtClean="0"/>
          </a:p>
        </p:txBody>
      </p:sp>
      <p:pic>
        <p:nvPicPr>
          <p:cNvPr id="1536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00" y="1125538"/>
            <a:ext cx="2525713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Oval 5"/>
          <p:cNvSpPr>
            <a:spLocks noChangeArrowheads="1"/>
          </p:cNvSpPr>
          <p:nvPr/>
        </p:nvSpPr>
        <p:spPr bwMode="auto">
          <a:xfrm>
            <a:off x="992188" y="4437063"/>
            <a:ext cx="1800225" cy="2873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3368675" y="1484784"/>
            <a:ext cx="6408738" cy="511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nl-NL" sz="2000" dirty="0" err="1">
                <a:solidFill>
                  <a:srgbClr val="000000"/>
                </a:solidFill>
              </a:rPr>
              <a:t>Primary</a:t>
            </a:r>
            <a:r>
              <a:rPr lang="nl-NL" sz="2000" dirty="0">
                <a:solidFill>
                  <a:srgbClr val="000000"/>
                </a:solidFill>
              </a:rPr>
              <a:t> part of the </a:t>
            </a:r>
            <a:r>
              <a:rPr lang="nl-NL" sz="2000" dirty="0" err="1">
                <a:solidFill>
                  <a:srgbClr val="000000"/>
                </a:solidFill>
              </a:rPr>
              <a:t>configuration</a:t>
            </a:r>
            <a:r>
              <a:rPr lang="nl-NL" sz="2000" dirty="0">
                <a:solidFill>
                  <a:srgbClr val="000000"/>
                </a:solidFill>
              </a:rPr>
              <a:t> of DELFT-FEWS</a:t>
            </a:r>
          </a:p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nl-NL" sz="2000" dirty="0">
                <a:solidFill>
                  <a:srgbClr val="000000"/>
                </a:solidFill>
              </a:rPr>
              <a:t>as a </a:t>
            </a:r>
            <a:r>
              <a:rPr lang="nl-NL" sz="2000" u="sng" dirty="0">
                <a:solidFill>
                  <a:srgbClr val="000000"/>
                </a:solidFill>
              </a:rPr>
              <a:t>system</a:t>
            </a:r>
            <a:r>
              <a:rPr lang="nl-NL" sz="2000" dirty="0">
                <a:solidFill>
                  <a:srgbClr val="000000"/>
                </a:solidFill>
              </a:rPr>
              <a:t>, </a:t>
            </a:r>
            <a:r>
              <a:rPr lang="nl-NL" sz="2000" dirty="0" err="1">
                <a:solidFill>
                  <a:srgbClr val="000000"/>
                </a:solidFill>
              </a:rPr>
              <a:t>including</a:t>
            </a:r>
            <a:endParaRPr lang="nl-NL" sz="2000" dirty="0">
              <a:solidFill>
                <a:srgbClr val="000000"/>
              </a:solidFill>
            </a:endParaRPr>
          </a:p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endParaRPr lang="en-GB" sz="400" dirty="0">
              <a:solidFill>
                <a:srgbClr val="000000"/>
              </a:solidFill>
            </a:endParaRP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 dirty="0">
                <a:solidFill>
                  <a:srgbClr val="FF3300"/>
                </a:solidFill>
              </a:rPr>
              <a:t>Explorer</a:t>
            </a:r>
            <a:endParaRPr lang="en-GB" sz="2000" dirty="0">
              <a:solidFill>
                <a:srgbClr val="000000"/>
              </a:solidFill>
            </a:endParaRPr>
          </a:p>
          <a:p>
            <a:pPr marL="1143000" lvl="2" indent="-228600" defTabSz="914400">
              <a:spcAft>
                <a:spcPts val="775"/>
              </a:spcAft>
              <a:buClr>
                <a:schemeClr val="bg2"/>
              </a:buClr>
              <a:buSzTx/>
              <a:buFontTx/>
              <a:buChar char="&gt;"/>
            </a:pPr>
            <a:r>
              <a:rPr lang="en-GB" sz="2000" dirty="0">
                <a:solidFill>
                  <a:srgbClr val="000000"/>
                </a:solidFill>
              </a:rPr>
              <a:t>FEWS Explorer (main GUI)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 dirty="0">
                <a:solidFill>
                  <a:srgbClr val="FF0000"/>
                </a:solidFill>
              </a:rPr>
              <a:t>Time Series Display</a:t>
            </a:r>
          </a:p>
          <a:p>
            <a:pPr marL="1143000" lvl="2" indent="-228600" defTabSz="914400">
              <a:spcAft>
                <a:spcPts val="775"/>
              </a:spcAft>
              <a:buClr>
                <a:schemeClr val="bg2"/>
              </a:buClr>
              <a:buSzTx/>
              <a:buFontTx/>
              <a:buChar char="&gt;"/>
            </a:pPr>
            <a:r>
              <a:rPr lang="en-GB" sz="2000" dirty="0">
                <a:solidFill>
                  <a:srgbClr val="000000"/>
                </a:solidFill>
              </a:rPr>
              <a:t>line style, line </a:t>
            </a:r>
            <a:r>
              <a:rPr lang="en-GB" sz="2000" dirty="0" err="1">
                <a:solidFill>
                  <a:srgbClr val="000000"/>
                </a:solidFill>
              </a:rPr>
              <a:t>color</a:t>
            </a:r>
            <a:r>
              <a:rPr lang="en-GB" sz="2000" dirty="0">
                <a:solidFill>
                  <a:srgbClr val="000000"/>
                </a:solidFill>
              </a:rPr>
              <a:t>, view period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 dirty="0" err="1">
                <a:solidFill>
                  <a:srgbClr val="FF3300"/>
                </a:solidFill>
              </a:rPr>
              <a:t>ModuleDescriptors</a:t>
            </a:r>
            <a:endParaRPr lang="en-GB" sz="2000" dirty="0">
              <a:solidFill>
                <a:srgbClr val="000000"/>
              </a:solidFill>
            </a:endParaRPr>
          </a:p>
          <a:p>
            <a:pPr marL="1143000" lvl="2" indent="-228600" defTabSz="914400">
              <a:spcAft>
                <a:spcPts val="775"/>
              </a:spcAft>
              <a:buClr>
                <a:schemeClr val="bg2"/>
              </a:buClr>
              <a:buSzTx/>
              <a:buFontTx/>
              <a:buChar char="&gt;"/>
            </a:pPr>
            <a:r>
              <a:rPr lang="en-GB" sz="2000" dirty="0">
                <a:solidFill>
                  <a:srgbClr val="000000"/>
                </a:solidFill>
              </a:rPr>
              <a:t>plug-in modules available for Delft-FEWS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 dirty="0" err="1">
                <a:solidFill>
                  <a:srgbClr val="FF3300"/>
                </a:solidFill>
              </a:rPr>
              <a:t>DisplayDescriptors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</a:p>
          <a:p>
            <a:pPr marL="1143000" lvl="2" indent="-228600" defTabSz="914400">
              <a:spcAft>
                <a:spcPts val="775"/>
              </a:spcAft>
              <a:buClr>
                <a:schemeClr val="bg2"/>
              </a:buClr>
              <a:buSzTx/>
              <a:buFontTx/>
              <a:buChar char="&gt;"/>
            </a:pPr>
            <a:r>
              <a:rPr lang="en-GB" sz="2000" dirty="0">
                <a:solidFill>
                  <a:srgbClr val="000000"/>
                </a:solidFill>
              </a:rPr>
              <a:t>plug-in displays available for Delft-FEWS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 dirty="0" err="1">
                <a:solidFill>
                  <a:srgbClr val="FF3300"/>
                </a:solidFill>
              </a:rPr>
              <a:t>DisplayGroups</a:t>
            </a:r>
            <a:endParaRPr lang="en-GB" sz="2000" dirty="0">
              <a:solidFill>
                <a:srgbClr val="FF3300"/>
              </a:solidFill>
            </a:endParaRPr>
          </a:p>
          <a:p>
            <a:pPr marL="1143000" lvl="2" indent="-228600" defTabSz="914400">
              <a:spcAft>
                <a:spcPts val="775"/>
              </a:spcAft>
              <a:buClr>
                <a:schemeClr val="bg2"/>
              </a:buClr>
              <a:buSzTx/>
              <a:buFontTx/>
              <a:buChar char="&gt;"/>
            </a:pPr>
            <a:r>
              <a:rPr lang="en-GB" sz="2000" dirty="0">
                <a:solidFill>
                  <a:srgbClr val="000000"/>
                </a:solidFill>
              </a:rPr>
              <a:t>pre-defined displays / shortcuts</a:t>
            </a:r>
            <a:endParaRPr lang="en-GB" sz="2000" i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475112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Basic Configuration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89C4DF9A-0AE1-4503-A41F-7FD91467D841}" type="slidenum">
              <a:rPr lang="en-GB" smtClean="0">
                <a:solidFill>
                  <a:schemeClr val="bg2"/>
                </a:solidFill>
              </a:rPr>
              <a:pPr eaLnBrk="1"/>
              <a:t>5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Main Configuration – </a:t>
            </a:r>
            <a:r>
              <a:rPr lang="nl-NL" i="1" smtClean="0"/>
              <a:t>RegionConfigFiles</a:t>
            </a:r>
            <a:endParaRPr lang="en-GB" smtClean="0"/>
          </a:p>
        </p:txBody>
      </p:sp>
      <p:pic>
        <p:nvPicPr>
          <p:cNvPr id="1639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00" y="1125538"/>
            <a:ext cx="2525713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992188" y="3573463"/>
            <a:ext cx="1800225" cy="2873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3440113" y="1268413"/>
            <a:ext cx="6284912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Basis of the specific configuration of Delft FEWS</a:t>
            </a: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en-GB" sz="2000">
                <a:solidFill>
                  <a:srgbClr val="000000"/>
                </a:solidFill>
              </a:rPr>
              <a:t>for a particular </a:t>
            </a:r>
            <a:r>
              <a:rPr lang="en-GB" sz="2000" u="sng">
                <a:solidFill>
                  <a:srgbClr val="000000"/>
                </a:solidFill>
              </a:rPr>
              <a:t>region</a:t>
            </a:r>
            <a:r>
              <a:rPr lang="en-GB" sz="2000">
                <a:solidFill>
                  <a:srgbClr val="000000"/>
                </a:solidFill>
              </a:rPr>
              <a:t>, including </a:t>
            </a:r>
          </a:p>
          <a:p>
            <a:pPr marL="342900" indent="-342900" defTabSz="914400">
              <a:lnSpc>
                <a:spcPct val="90000"/>
              </a:lnSpc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endParaRPr lang="nl-NL" sz="400">
              <a:solidFill>
                <a:srgbClr val="000000"/>
              </a:solidFill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>
                <a:solidFill>
                  <a:srgbClr val="000000"/>
                </a:solidFill>
              </a:rPr>
              <a:t>Parameters	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>
                <a:solidFill>
                  <a:srgbClr val="000000"/>
                </a:solidFill>
              </a:rPr>
              <a:t>Locations 		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>
                <a:solidFill>
                  <a:srgbClr val="000000"/>
                </a:solidFill>
              </a:rPr>
              <a:t>LocationSets 	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>
                <a:solidFill>
                  <a:srgbClr val="000000"/>
                </a:solidFill>
              </a:rPr>
              <a:t>Filters 		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>
                <a:solidFill>
                  <a:srgbClr val="000000"/>
                </a:solidFill>
              </a:rPr>
              <a:t>ValidationRuleSets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>
                <a:solidFill>
                  <a:srgbClr val="000000"/>
                </a:solidFill>
              </a:rPr>
              <a:t>Thresholds 	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>
                <a:solidFill>
                  <a:srgbClr val="000000"/>
                </a:solidFill>
              </a:rPr>
              <a:t>ModuleInstanceDescriptors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en-GB" sz="2000">
                <a:solidFill>
                  <a:srgbClr val="000000"/>
                </a:solidFill>
              </a:rPr>
              <a:t>WorkflowDescriptors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nl-NL" sz="2000">
                <a:solidFill>
                  <a:srgbClr val="000000"/>
                </a:solidFill>
              </a:rPr>
              <a:t>etc.</a:t>
            </a:r>
            <a:endParaRPr lang="en-GB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475112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Basic Configuration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341805D9-937C-4F2C-AB7B-18C6A91B7CCA}" type="slidenum">
              <a:rPr lang="en-GB" smtClean="0">
                <a:solidFill>
                  <a:schemeClr val="bg2"/>
                </a:solidFill>
              </a:rPr>
              <a:pPr eaLnBrk="1"/>
              <a:t>6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Main Configuration – </a:t>
            </a:r>
            <a:r>
              <a:rPr lang="nl-NL" i="1" smtClean="0"/>
              <a:t>ModuleConfigFiles</a:t>
            </a:r>
            <a:endParaRPr lang="en-GB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44913" y="1700213"/>
            <a:ext cx="6032500" cy="4300537"/>
          </a:xfrm>
        </p:spPr>
        <p:txBody>
          <a:bodyPr/>
          <a:lstStyle/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nl-NL" smtClean="0"/>
              <a:t>Module Configuration: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nl-NL" smtClean="0"/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This directory contains the “working” files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can be organised in sub-directories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nl-NL" smtClean="0"/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nl-NL" smtClean="0"/>
              <a:t>Examples of module files: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endParaRPr lang="nl-NL" smtClean="0"/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Interpolation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Transformation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Import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Export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Archive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Report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en-GB" smtClean="0"/>
              <a:t>General adapter</a:t>
            </a:r>
          </a:p>
        </p:txBody>
      </p:sp>
      <p:pic>
        <p:nvPicPr>
          <p:cNvPr id="1741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00" y="1125538"/>
            <a:ext cx="2525713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Oval 5"/>
          <p:cNvSpPr>
            <a:spLocks noChangeArrowheads="1"/>
          </p:cNvSpPr>
          <p:nvPr/>
        </p:nvSpPr>
        <p:spPr bwMode="auto">
          <a:xfrm>
            <a:off x="992188" y="2925763"/>
            <a:ext cx="1800225" cy="2873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Basic Configuration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293CF67F-D40B-4A55-AFC4-B6A15001B7F7}" type="slidenum">
              <a:rPr lang="en-GB" smtClean="0">
                <a:solidFill>
                  <a:schemeClr val="bg2"/>
                </a:solidFill>
              </a:rPr>
              <a:pPr eaLnBrk="1"/>
              <a:t>7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Main Configuration – </a:t>
            </a:r>
            <a:r>
              <a:rPr lang="nl-NL" i="1" smtClean="0"/>
              <a:t>WorkflowFiles</a:t>
            </a:r>
            <a:endParaRPr lang="en-GB" smtClean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44913" y="1700213"/>
            <a:ext cx="6032500" cy="4300537"/>
          </a:xfrm>
        </p:spPr>
        <p:txBody>
          <a:bodyPr/>
          <a:lstStyle/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nl-NL" smtClean="0"/>
              <a:t>Workflow Files: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nl-NL" smtClean="0"/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This directory contains the “control” files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•"/>
            </a:pPr>
            <a:r>
              <a:rPr lang="nl-NL" smtClean="0"/>
              <a:t>Each workflow gives a list of modules that you want to run…</a:t>
            </a:r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mtClean="0"/>
          </a:p>
          <a:p>
            <a:pPr marL="342900" indent="-342900" defTabSz="914400" eaLnBrk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z="1800" smtClean="0"/>
          </a:p>
        </p:txBody>
      </p:sp>
      <p:pic>
        <p:nvPicPr>
          <p:cNvPr id="1946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00" y="1125538"/>
            <a:ext cx="2525713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Oval 5"/>
          <p:cNvSpPr>
            <a:spLocks noChangeArrowheads="1"/>
          </p:cNvSpPr>
          <p:nvPr/>
        </p:nvSpPr>
        <p:spPr bwMode="auto">
          <a:xfrm>
            <a:off x="992188" y="5013325"/>
            <a:ext cx="1800225" cy="2873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331096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Basic Configuration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84C76B4A-ECE2-4E3C-B6F9-5CA94AAC1646}" type="slidenum">
              <a:rPr lang="en-GB" smtClean="0">
                <a:solidFill>
                  <a:schemeClr val="bg2"/>
                </a:solidFill>
              </a:rPr>
              <a:pPr eaLnBrk="1"/>
              <a:t>8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nl-NL" smtClean="0"/>
              <a:t>Main Configuration – </a:t>
            </a:r>
            <a:r>
              <a:rPr lang="nl-NL" i="1" smtClean="0"/>
              <a:t>DisplayConfigFiles</a:t>
            </a:r>
            <a:endParaRPr lang="en-GB" smtClean="0"/>
          </a:p>
        </p:txBody>
      </p:sp>
      <p:pic>
        <p:nvPicPr>
          <p:cNvPr id="2048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00" y="1125538"/>
            <a:ext cx="2525713" cy="5183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992188" y="1916113"/>
            <a:ext cx="1800225" cy="2873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3656013" y="1435100"/>
            <a:ext cx="5400675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nl-NL" sz="2000">
                <a:solidFill>
                  <a:srgbClr val="000000"/>
                </a:solidFill>
              </a:rPr>
              <a:t>Display Configuration</a:t>
            </a:r>
          </a:p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endParaRPr lang="nl-NL" sz="2000">
              <a:solidFill>
                <a:srgbClr val="000000"/>
              </a:solidFill>
            </a:endParaRPr>
          </a:p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r>
              <a:rPr lang="nl-NL" sz="2000">
                <a:solidFill>
                  <a:srgbClr val="000000"/>
                </a:solidFill>
              </a:rPr>
              <a:t>This directory contains most of the files relating to the displays:</a:t>
            </a:r>
          </a:p>
          <a:p>
            <a:pPr marL="342900" indent="-342900" defTabSz="914400">
              <a:spcAft>
                <a:spcPts val="1288"/>
              </a:spcAft>
              <a:buClr>
                <a:schemeClr val="bg2"/>
              </a:buClr>
              <a:buSzPct val="300000"/>
              <a:buFontTx/>
              <a:buNone/>
            </a:pPr>
            <a:endParaRPr lang="nl-NL" sz="2000">
              <a:solidFill>
                <a:srgbClr val="000000"/>
              </a:solidFill>
            </a:endParaRP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nl-NL" sz="2000">
                <a:solidFill>
                  <a:srgbClr val="000000"/>
                </a:solidFill>
              </a:rPr>
              <a:t>Longitudinal display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nl-NL" sz="2000">
                <a:solidFill>
                  <a:srgbClr val="000000"/>
                </a:solidFill>
              </a:rPr>
              <a:t>Spatial display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nl-NL" sz="2000">
                <a:solidFill>
                  <a:srgbClr val="000000"/>
                </a:solidFill>
              </a:rPr>
              <a:t>System monitor display</a:t>
            </a:r>
          </a:p>
          <a:p>
            <a:pPr marL="742950" lvl="1" indent="-285750" defTabSz="914400">
              <a:spcAft>
                <a:spcPts val="1038"/>
              </a:spcAft>
              <a:buClr>
                <a:schemeClr val="bg2"/>
              </a:buClr>
              <a:buSzPct val="300000"/>
              <a:buFont typeface="Symbol" pitchFamily="18" charset="2"/>
              <a:buChar char=""/>
            </a:pPr>
            <a:r>
              <a:rPr lang="nl-NL" sz="2000">
                <a:solidFill>
                  <a:srgbClr val="000000"/>
                </a:solidFill>
              </a:rPr>
              <a:t>Schematic Status 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615113"/>
            <a:ext cx="3475112" cy="319087"/>
          </a:xfrm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r>
              <a:rPr lang="en-US" dirty="0" smtClean="0">
                <a:solidFill>
                  <a:schemeClr val="bg2"/>
                </a:solidFill>
              </a:rPr>
              <a:t>Delft-FEWS Configuration Course - Basic Configuration Files</a:t>
            </a:r>
            <a:endParaRPr lang="en-GB" dirty="0" smtClean="0">
              <a:solidFill>
                <a:schemeClr val="bg2"/>
              </a:solidFill>
            </a:endParaRP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1pPr>
            <a:lvl2pPr marL="742950" indent="-28575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2pPr>
            <a:lvl3pPr marL="11430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3pPr>
            <a:lvl4pPr marL="16002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4pPr>
            <a:lvl5pPr marL="2057400" indent="-228600" defTabSz="414338" eaLnBrk="0"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5pPr>
            <a:lvl6pPr marL="25146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6pPr>
            <a:lvl7pPr marL="29718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7pPr>
            <a:lvl8pPr marL="34290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8pPr>
            <a:lvl9pPr marL="3886200" indent="-228600" defTabSz="414338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14338" algn="l"/>
                <a:tab pos="828675" algn="l"/>
                <a:tab pos="1244600" algn="l"/>
                <a:tab pos="1658938" algn="l"/>
                <a:tab pos="2073275" algn="l"/>
                <a:tab pos="2487613" algn="l"/>
                <a:tab pos="2903538" algn="l"/>
                <a:tab pos="3317875" algn="l"/>
                <a:tab pos="3732213" algn="l"/>
                <a:tab pos="4146550" algn="l"/>
                <a:tab pos="4562475" algn="l"/>
                <a:tab pos="4976813" algn="l"/>
                <a:tab pos="5391150" algn="l"/>
                <a:tab pos="5805488" algn="l"/>
                <a:tab pos="6221413" algn="l"/>
                <a:tab pos="6635750" algn="l"/>
                <a:tab pos="7050088" algn="l"/>
                <a:tab pos="7464425" algn="l"/>
                <a:tab pos="7880350" algn="l"/>
                <a:tab pos="8294688" algn="l"/>
              </a:tabLst>
              <a:defRPr>
                <a:solidFill>
                  <a:schemeClr val="bg1"/>
                </a:solidFill>
                <a:latin typeface="Arial" charset="0"/>
                <a:ea typeface="MS Gothic" pitchFamily="49" charset="-128"/>
              </a:defRPr>
            </a:lvl9pPr>
          </a:lstStyle>
          <a:p>
            <a:pPr eaLnBrk="1"/>
            <a:fld id="{C301BDEE-FEA9-4E45-82B5-0A148E75D738}" type="slidenum">
              <a:rPr lang="en-GB" smtClean="0">
                <a:solidFill>
                  <a:schemeClr val="bg2"/>
                </a:solidFill>
              </a:rPr>
              <a:pPr eaLnBrk="1"/>
              <a:t>9</a:t>
            </a:fld>
            <a:endParaRPr lang="en-GB" smtClean="0">
              <a:solidFill>
                <a:schemeClr val="bg2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/>
            <a:r>
              <a:rPr lang="en-GB" smtClean="0"/>
              <a:t>Root configuration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025" y="1125538"/>
            <a:ext cx="6553200" cy="5543550"/>
          </a:xfrm>
        </p:spPr>
        <p:txBody>
          <a:bodyPr/>
          <a:lstStyle/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dirty="0" smtClean="0"/>
              <a:t>Differs between Stand Alone and Operator Client</a:t>
            </a:r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z="900" dirty="0" smtClean="0"/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dirty="0" smtClean="0"/>
              <a:t>Common files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i="1" dirty="0" smtClean="0"/>
              <a:t>clientConfig.xml</a:t>
            </a:r>
            <a:r>
              <a:rPr lang="en-GB" dirty="0" smtClean="0"/>
              <a:t> – SA or OC?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i="1" dirty="0" err="1" smtClean="0"/>
              <a:t>global.properties</a:t>
            </a:r>
            <a:r>
              <a:rPr lang="en-GB" i="1" dirty="0" smtClean="0"/>
              <a:t> </a:t>
            </a:r>
            <a:r>
              <a:rPr lang="en-GB" dirty="0" smtClean="0"/>
              <a:t>– location of reference folders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Help.pdf – Help document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i="1" dirty="0" smtClean="0"/>
              <a:t>log.txt </a:t>
            </a:r>
            <a:r>
              <a:rPr lang="en-GB" dirty="0" smtClean="0"/>
              <a:t>– Log of messages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Log4jConfig.xml – What should be logged?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(20xx0x_)patch.jar – includes bug fixes / enhancements of current bin (“update” of bin)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smtClean="0"/>
              <a:t>fews-splash.jpg – Start up picture</a:t>
            </a:r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endParaRPr lang="en-GB" sz="1000" dirty="0" smtClean="0"/>
          </a:p>
          <a:p>
            <a:pPr marL="0" indent="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None/>
            </a:pPr>
            <a:r>
              <a:rPr lang="en-GB" dirty="0" smtClean="0"/>
              <a:t>Additional for OC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err="1" smtClean="0"/>
              <a:t>synchChannels</a:t>
            </a:r>
            <a:r>
              <a:rPr lang="en-GB" dirty="0" smtClean="0"/>
              <a:t> – synch activities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err="1" smtClean="0"/>
              <a:t>synchProfiles</a:t>
            </a:r>
            <a:r>
              <a:rPr lang="en-GB" dirty="0" smtClean="0"/>
              <a:t> – different profiles for synch  activities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r>
              <a:rPr lang="en-GB" dirty="0" err="1" smtClean="0"/>
              <a:t>synchConfig</a:t>
            </a:r>
            <a:r>
              <a:rPr lang="en-GB" dirty="0" smtClean="0"/>
              <a:t> – location for synchronization</a:t>
            </a:r>
          </a:p>
          <a:p>
            <a:pPr marL="742950" lvl="1" indent="-285750" defTabSz="914400" eaLnBrk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Times New Roman" pitchFamily="18" charset="0"/>
              <a:buChar char="–"/>
            </a:pPr>
            <a:endParaRPr lang="en-GB" dirty="0" smtClean="0"/>
          </a:p>
        </p:txBody>
      </p:sp>
      <p:pic>
        <p:nvPicPr>
          <p:cNvPr id="2151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18325" y="1268413"/>
            <a:ext cx="2987675" cy="4824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Oval 5"/>
          <p:cNvSpPr>
            <a:spLocks noChangeArrowheads="1"/>
          </p:cNvSpPr>
          <p:nvPr/>
        </p:nvSpPr>
        <p:spPr bwMode="auto">
          <a:xfrm>
            <a:off x="6650038" y="3140075"/>
            <a:ext cx="2886075" cy="33845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isstijl">
  <a:themeElements>
    <a:clrScheme name="">
      <a:dk1>
        <a:srgbClr val="000000"/>
      </a:dk1>
      <a:lt1>
        <a:srgbClr val="FFFFFF"/>
      </a:lt1>
      <a:dk2>
        <a:srgbClr val="000000"/>
      </a:dk2>
      <a:lt2>
        <a:srgbClr val="008FC5"/>
      </a:lt2>
      <a:accent1>
        <a:srgbClr val="FFFFFF"/>
      </a:accent1>
      <a:accent2>
        <a:srgbClr val="A6A698"/>
      </a:accent2>
      <a:accent3>
        <a:srgbClr val="FFFFFF"/>
      </a:accent3>
      <a:accent4>
        <a:srgbClr val="000000"/>
      </a:accent4>
      <a:accent5>
        <a:srgbClr val="FFFFFF"/>
      </a:accent5>
      <a:accent6>
        <a:srgbClr val="969689"/>
      </a:accent6>
      <a:hlink>
        <a:srgbClr val="008FC5"/>
      </a:hlink>
      <a:folHlink>
        <a:srgbClr val="B2B2B2"/>
      </a:folHlink>
    </a:clrScheme>
    <a:fontScheme name="huisstijl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2" charset="2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S Gothic" pitchFamily="49" charset="-128"/>
          </a:defRPr>
        </a:defPPr>
      </a:lstStyle>
    </a:lnDef>
  </a:objectDefaults>
  <a:extraClrSchemeLst>
    <a:extraClrScheme>
      <a:clrScheme name="huisstij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isstij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isstij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huisstijl</Template>
  <TotalTime>3050</TotalTime>
  <Words>441</Words>
  <Application>Microsoft Office PowerPoint</Application>
  <PresentationFormat>A4 Paper (210x297 mm)</PresentationFormat>
  <Paragraphs>128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huisstijl</vt:lpstr>
      <vt:lpstr>PowerPoint Presentation</vt:lpstr>
      <vt:lpstr>FEWS-Application versus Delft-FEWS</vt:lpstr>
      <vt:lpstr>Application directory</vt:lpstr>
      <vt:lpstr>Main Configuration – SystemConfigFiles</vt:lpstr>
      <vt:lpstr>Main Configuration – RegionConfigFiles</vt:lpstr>
      <vt:lpstr>Main Configuration – ModuleConfigFiles</vt:lpstr>
      <vt:lpstr>Main Configuration – WorkflowFiles</vt:lpstr>
      <vt:lpstr>Main Configuration – DisplayConfigFiles</vt:lpstr>
      <vt:lpstr>Root configuration</vt:lpstr>
      <vt:lpstr>FEWS Configuration</vt:lpstr>
    </vt:vector>
  </TitlesOfParts>
  <Company>WL | Delft Hydraulics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minett</dc:creator>
  <cp:lastModifiedBy>Simone De Kleermaeker</cp:lastModifiedBy>
  <cp:revision>121</cp:revision>
  <cp:lastPrinted>2007-09-10T07:19:41Z</cp:lastPrinted>
  <dcterms:created xsi:type="dcterms:W3CDTF">2008-01-22T10:52:40Z</dcterms:created>
  <dcterms:modified xsi:type="dcterms:W3CDTF">2014-11-25T02:45:25Z</dcterms:modified>
</cp:coreProperties>
</file>