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476" r:id="rId2"/>
    <p:sldId id="336" r:id="rId3"/>
    <p:sldId id="337" r:id="rId4"/>
    <p:sldId id="613" r:id="rId5"/>
    <p:sldId id="614" r:id="rId6"/>
    <p:sldId id="339" r:id="rId7"/>
    <p:sldId id="604" r:id="rId8"/>
    <p:sldId id="607" r:id="rId9"/>
    <p:sldId id="611" r:id="rId10"/>
    <p:sldId id="609" r:id="rId11"/>
    <p:sldId id="612" r:id="rId12"/>
    <p:sldId id="341" r:id="rId13"/>
    <p:sldId id="342" r:id="rId14"/>
    <p:sldId id="343" r:id="rId15"/>
    <p:sldId id="575" r:id="rId16"/>
    <p:sldId id="345" r:id="rId17"/>
    <p:sldId id="523" r:id="rId18"/>
    <p:sldId id="525" r:id="rId19"/>
    <p:sldId id="526" r:id="rId20"/>
    <p:sldId id="527" r:id="rId21"/>
    <p:sldId id="578" r:id="rId22"/>
    <p:sldId id="530" r:id="rId23"/>
    <p:sldId id="531" r:id="rId24"/>
    <p:sldId id="532" r:id="rId25"/>
    <p:sldId id="533" r:id="rId26"/>
    <p:sldId id="534" r:id="rId27"/>
    <p:sldId id="535" r:id="rId28"/>
  </p:sldIdLst>
  <p:sldSz cx="9906000" cy="6858000" type="A4"/>
  <p:notesSz cx="7772400" cy="10058400"/>
  <p:defaultTextStyle>
    <a:defPPr>
      <a:defRPr lang="en-GB"/>
    </a:defPPr>
    <a:lvl1pPr algn="l" defTabSz="457200" rtl="0" fontAlgn="base" hangingPunct="0">
      <a:lnSpc>
        <a:spcPct val="80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1pPr>
    <a:lvl2pPr marL="428625" indent="-215900" algn="l" defTabSz="457200" rtl="0" fontAlgn="base" hangingPunct="0">
      <a:lnSpc>
        <a:spcPct val="80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2pPr>
    <a:lvl3pPr marL="644525" indent="-214313" algn="l" defTabSz="457200" rtl="0" fontAlgn="base" hangingPunct="0">
      <a:lnSpc>
        <a:spcPct val="80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3pPr>
    <a:lvl4pPr marL="860425" indent="-212725" algn="l" defTabSz="457200" rtl="0" fontAlgn="base" hangingPunct="0">
      <a:lnSpc>
        <a:spcPct val="80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4pPr>
    <a:lvl5pPr marL="1076325" indent="-215900" algn="l" defTabSz="457200" rtl="0" fontAlgn="base" hangingPunct="0">
      <a:lnSpc>
        <a:spcPct val="80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0B56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6" autoAdjust="0"/>
    <p:restoredTop sz="87345" autoAdjust="0"/>
  </p:normalViewPr>
  <p:slideViewPr>
    <p:cSldViewPr showGuides="1">
      <p:cViewPr>
        <p:scale>
          <a:sx n="75" d="100"/>
          <a:sy n="75" d="100"/>
        </p:scale>
        <p:origin x="-1932" y="-61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6867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402138" y="0"/>
            <a:ext cx="336867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53575"/>
            <a:ext cx="336867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402138" y="9553575"/>
            <a:ext cx="336867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243BED9-FA29-487B-B2DF-DF7D06B981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15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3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4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2050" y="763588"/>
            <a:ext cx="5443538" cy="376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3475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686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686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68675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8675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4AC9FD2-9304-4C9B-B5A5-30A28ED6CB4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218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66AFCB65-A413-470D-9620-B1AC5F1575F1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endParaRPr lang="en-US"/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5063" cy="4525962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1533525" indent="-2159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1990725" indent="-2159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2447925" indent="-2159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2905125" indent="-2159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D0D0A904-157F-4EC8-83B6-4C41EE4F11B8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10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5635" name="Rectangle 8"/>
          <p:cNvSpPr txBox="1">
            <a:spLocks noGrp="1" noChangeArrowheads="1"/>
          </p:cNvSpPr>
          <p:nvPr/>
        </p:nvSpPr>
        <p:spPr bwMode="auto">
          <a:xfrm>
            <a:off x="4398685" y="9554466"/>
            <a:ext cx="3368504" cy="502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spcBef>
                <a:spcPct val="30000"/>
              </a:spcBef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>
              <a:spcBef>
                <a:spcPct val="30000"/>
              </a:spcBef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>
              <a:spcBef>
                <a:spcPct val="30000"/>
              </a:spcBef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eaLnBrk="0">
              <a:spcBef>
                <a:spcPct val="30000"/>
              </a:spcBef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eaLnBrk="0">
              <a:spcBef>
                <a:spcPct val="30000"/>
              </a:spcBef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r" eaLnBrk="1">
              <a:lnSpc>
                <a:spcPct val="92000"/>
              </a:lnSpc>
              <a:spcBef>
                <a:spcPct val="0"/>
              </a:spcBef>
              <a:buSzPct val="45000"/>
              <a:buFont typeface="Wingdings" pitchFamily="2" charset="2"/>
              <a:buNone/>
            </a:pPr>
            <a:fld id="{D82D718B-BB8C-46E6-A2C4-156CE8139461}" type="slidenum">
              <a:rPr lang="en-GB" altLang="en-US" sz="1400"/>
              <a:pPr algn="r" eaLnBrk="1">
                <a:lnSpc>
                  <a:spcPct val="92000"/>
                </a:lnSpc>
                <a:spcBef>
                  <a:spcPct val="0"/>
                </a:spcBef>
                <a:buSzPct val="45000"/>
                <a:buFont typeface="Wingdings" pitchFamily="2" charset="2"/>
                <a:buNone/>
              </a:pPr>
              <a:t>10</a:t>
            </a:fld>
            <a:endParaRPr lang="en-GB" altLang="en-US" sz="1400"/>
          </a:p>
        </p:txBody>
      </p:sp>
      <p:sp>
        <p:nvSpPr>
          <p:cNvPr id="3256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563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1533525" indent="-2159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1990725" indent="-2159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2447925" indent="-2159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2905125" indent="-2159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0B9EF5CE-4CD9-4EAE-ACD0-D49ECEA1BD04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11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3827" name="Rectangle 8"/>
          <p:cNvSpPr txBox="1">
            <a:spLocks noGrp="1" noChangeArrowheads="1"/>
          </p:cNvSpPr>
          <p:nvPr/>
        </p:nvSpPr>
        <p:spPr bwMode="auto">
          <a:xfrm>
            <a:off x="4398685" y="9554466"/>
            <a:ext cx="3368504" cy="502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spcBef>
                <a:spcPct val="30000"/>
              </a:spcBef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>
              <a:spcBef>
                <a:spcPct val="30000"/>
              </a:spcBef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>
              <a:spcBef>
                <a:spcPct val="30000"/>
              </a:spcBef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eaLnBrk="0">
              <a:spcBef>
                <a:spcPct val="30000"/>
              </a:spcBef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eaLnBrk="0">
              <a:spcBef>
                <a:spcPct val="30000"/>
              </a:spcBef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r" eaLnBrk="1">
              <a:lnSpc>
                <a:spcPct val="92000"/>
              </a:lnSpc>
              <a:spcBef>
                <a:spcPct val="0"/>
              </a:spcBef>
              <a:buSzPct val="45000"/>
              <a:buFont typeface="Wingdings" pitchFamily="2" charset="2"/>
              <a:buNone/>
            </a:pPr>
            <a:fld id="{6829D0F8-BA0B-4D05-B90B-8B12A8AA871C}" type="slidenum">
              <a:rPr lang="en-GB" altLang="en-US" sz="1400"/>
              <a:pPr algn="r" eaLnBrk="1">
                <a:lnSpc>
                  <a:spcPct val="92000"/>
                </a:lnSpc>
                <a:spcBef>
                  <a:spcPct val="0"/>
                </a:spcBef>
                <a:buSzPct val="45000"/>
                <a:buFont typeface="Wingdings" pitchFamily="2" charset="2"/>
                <a:buNone/>
              </a:pPr>
              <a:t>11</a:t>
            </a:fld>
            <a:endParaRPr lang="en-GB" altLang="en-US" sz="1400"/>
          </a:p>
        </p:txBody>
      </p:sp>
      <p:sp>
        <p:nvSpPr>
          <p:cNvPr id="333828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33382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61E4519F-E741-4BE5-9A1F-A71143332EF7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12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754063"/>
            <a:ext cx="5449888" cy="3773487"/>
          </a:xfrm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8225" y="4778375"/>
            <a:ext cx="5695950" cy="4525963"/>
          </a:xfrm>
          <a:noFill/>
        </p:spPr>
        <p:txBody>
          <a:bodyPr/>
          <a:lstStyle/>
          <a:p>
            <a:pPr defTabSz="914400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D634E42D-90B8-46E7-ACA1-7D258B2AF9C0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754063"/>
            <a:ext cx="5449888" cy="3773487"/>
          </a:xfrm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8225" y="4778375"/>
            <a:ext cx="5695950" cy="4525963"/>
          </a:xfrm>
          <a:noFill/>
        </p:spPr>
        <p:txBody>
          <a:bodyPr/>
          <a:lstStyle/>
          <a:p>
            <a:pPr defTabSz="914400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B1191387-9D4A-44A9-8A22-EE0B36A9A65C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754063"/>
            <a:ext cx="5449888" cy="3773487"/>
          </a:xfrm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8225" y="4778375"/>
            <a:ext cx="5695950" cy="4525963"/>
          </a:xfrm>
          <a:noFill/>
        </p:spPr>
        <p:txBody>
          <a:bodyPr/>
          <a:lstStyle/>
          <a:p>
            <a:pPr defTabSz="914400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CE774812-13BD-4F7D-B451-A4E47A05754E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754063"/>
            <a:ext cx="5448300" cy="3771900"/>
          </a:xfrm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8225" y="4776788"/>
            <a:ext cx="5695950" cy="4527550"/>
          </a:xfrm>
          <a:noFill/>
        </p:spPr>
        <p:txBody>
          <a:bodyPr/>
          <a:lstStyle/>
          <a:p>
            <a:pPr defTabSz="914400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581E9C31-4A9D-4D28-AB00-EFA2F7F0DBBA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754063"/>
            <a:ext cx="5449888" cy="3773487"/>
          </a:xfrm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8225" y="4778375"/>
            <a:ext cx="5695950" cy="4525963"/>
          </a:xfrm>
          <a:noFill/>
        </p:spPr>
        <p:txBody>
          <a:bodyPr/>
          <a:lstStyle/>
          <a:p>
            <a:pPr defTabSz="914400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258F291B-469B-45A6-BB8B-689677DB0E27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17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754063"/>
            <a:ext cx="5449888" cy="3773487"/>
          </a:xfrm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8225" y="4778375"/>
            <a:ext cx="5695950" cy="4525963"/>
          </a:xfrm>
          <a:noFill/>
        </p:spPr>
        <p:txBody>
          <a:bodyPr/>
          <a:lstStyle/>
          <a:p>
            <a:pPr defTabSz="914400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284205B8-033C-4D0C-BD9E-24A9E6C3A492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18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754063"/>
            <a:ext cx="5449888" cy="3773487"/>
          </a:xfrm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8225" y="4778375"/>
            <a:ext cx="5695950" cy="4525963"/>
          </a:xfrm>
          <a:noFill/>
        </p:spPr>
        <p:txBody>
          <a:bodyPr/>
          <a:lstStyle/>
          <a:p>
            <a:pPr defTabSz="914400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59F2350D-7E8F-41D9-A46E-D30FE8195D0D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19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754063"/>
            <a:ext cx="5449888" cy="3773487"/>
          </a:xfrm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8225" y="4778375"/>
            <a:ext cx="5695950" cy="4525963"/>
          </a:xfrm>
          <a:noFill/>
        </p:spPr>
        <p:txBody>
          <a:bodyPr/>
          <a:lstStyle/>
          <a:p>
            <a:pPr defTabSz="914400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23176020-D8E3-4603-9B8D-EEED487632FF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754063"/>
            <a:ext cx="5449888" cy="3773487"/>
          </a:xfrm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8225" y="4778375"/>
            <a:ext cx="5695950" cy="4525963"/>
          </a:xfrm>
          <a:noFill/>
        </p:spPr>
        <p:txBody>
          <a:bodyPr/>
          <a:lstStyle/>
          <a:p>
            <a:pPr defTabSz="914400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686D23C8-616B-40C7-BDCA-2A3D75EAF777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20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754063"/>
            <a:ext cx="5449888" cy="3773487"/>
          </a:xfrm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8225" y="4778375"/>
            <a:ext cx="5695950" cy="4525963"/>
          </a:xfrm>
          <a:noFill/>
        </p:spPr>
        <p:txBody>
          <a:bodyPr/>
          <a:lstStyle/>
          <a:p>
            <a:pPr defTabSz="914400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52F23D55-099B-49DE-B6D5-3372F254BAC0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21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754063"/>
            <a:ext cx="5449888" cy="3773487"/>
          </a:xfrm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8225" y="4778375"/>
            <a:ext cx="5695950" cy="4525963"/>
          </a:xfrm>
          <a:noFill/>
        </p:spPr>
        <p:txBody>
          <a:bodyPr/>
          <a:lstStyle/>
          <a:p>
            <a:pPr defTabSz="914400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015B0B2B-EE8B-49C4-BD4F-84B4C5075D03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22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754063"/>
            <a:ext cx="5449888" cy="3773487"/>
          </a:xfrm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8225" y="4778375"/>
            <a:ext cx="5695950" cy="4525963"/>
          </a:xfrm>
          <a:noFill/>
        </p:spPr>
        <p:txBody>
          <a:bodyPr/>
          <a:lstStyle/>
          <a:p>
            <a:pPr defTabSz="914400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42CD7F02-F9E0-4600-866B-EDCD07DC273B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754063"/>
            <a:ext cx="5449888" cy="3773487"/>
          </a:xfrm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8225" y="4778375"/>
            <a:ext cx="5695950" cy="4525963"/>
          </a:xfrm>
          <a:noFill/>
        </p:spPr>
        <p:txBody>
          <a:bodyPr/>
          <a:lstStyle/>
          <a:p>
            <a:pPr defTabSz="914400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78515EDB-AD02-424E-901E-5FF267476FF1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754063"/>
            <a:ext cx="5449888" cy="3773487"/>
          </a:xfrm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8225" y="4778375"/>
            <a:ext cx="5695950" cy="4525963"/>
          </a:xfrm>
          <a:noFill/>
        </p:spPr>
        <p:txBody>
          <a:bodyPr/>
          <a:lstStyle/>
          <a:p>
            <a:pPr defTabSz="914400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01515420-F2E4-40A2-AA22-0966110E620C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754063"/>
            <a:ext cx="5449888" cy="3773487"/>
          </a:xfrm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8225" y="4778375"/>
            <a:ext cx="5695950" cy="4525963"/>
          </a:xfrm>
          <a:noFill/>
        </p:spPr>
        <p:txBody>
          <a:bodyPr/>
          <a:lstStyle/>
          <a:p>
            <a:pPr defTabSz="914400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E2413257-DB64-4DF1-B257-1D5BAEA38082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754063"/>
            <a:ext cx="5449888" cy="3773487"/>
          </a:xfrm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8225" y="4778375"/>
            <a:ext cx="5695950" cy="4525963"/>
          </a:xfrm>
          <a:noFill/>
        </p:spPr>
        <p:txBody>
          <a:bodyPr/>
          <a:lstStyle/>
          <a:p>
            <a:pPr defTabSz="914400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1FDD7BDD-985A-4485-8632-7876587D30DC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27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754063"/>
            <a:ext cx="5449888" cy="3773487"/>
          </a:xfrm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8225" y="4778375"/>
            <a:ext cx="5695950" cy="4525963"/>
          </a:xfrm>
          <a:noFill/>
        </p:spPr>
        <p:txBody>
          <a:bodyPr/>
          <a:lstStyle/>
          <a:p>
            <a:pPr defTabSz="914400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56659BC3-4715-4708-ACBC-5367DA6F288B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754063"/>
            <a:ext cx="5449888" cy="3773487"/>
          </a:xfrm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8225" y="4778375"/>
            <a:ext cx="5695950" cy="4525963"/>
          </a:xfrm>
          <a:noFill/>
        </p:spPr>
        <p:txBody>
          <a:bodyPr/>
          <a:lstStyle/>
          <a:p>
            <a:pPr defTabSz="914400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5BAEBDE6-C451-4D84-9E65-9D536AD3DF6C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754063"/>
            <a:ext cx="5449888" cy="3773487"/>
          </a:xfrm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8225" y="4778375"/>
            <a:ext cx="5695950" cy="4525963"/>
          </a:xfrm>
          <a:noFill/>
        </p:spPr>
        <p:txBody>
          <a:bodyPr/>
          <a:lstStyle/>
          <a:p>
            <a:pPr defTabSz="914400"/>
            <a:r>
              <a:rPr lang="en-GB" smtClean="0"/>
              <a:t>Also a good example of why locationsets are useful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1533525" indent="-2159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1990725" indent="-2159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2447925" indent="-2159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2905125" indent="-2159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4A8CB98D-A320-4533-9AB5-4151925483BF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8467" name="Rectangle 2"/>
          <p:cNvSpPr>
            <a:spLocks noGrp="1" noChangeArrowheads="1" noTextEdit="1"/>
          </p:cNvSpPr>
          <p:nvPr>
            <p:ph type="sldImg"/>
          </p:nvPr>
        </p:nvSpPr>
        <p:spPr>
          <a:xfrm>
            <a:off x="1162050" y="754063"/>
            <a:ext cx="5451475" cy="3773487"/>
          </a:xfrm>
        </p:spPr>
      </p:sp>
      <p:sp>
        <p:nvSpPr>
          <p:cNvPr id="318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8869" y="4778794"/>
            <a:ext cx="5694664" cy="452604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C0386373-44ED-4367-ABC7-654AFA0F8B6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754063"/>
            <a:ext cx="5449888" cy="3773487"/>
          </a:xfrm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8225" y="4778375"/>
            <a:ext cx="5695950" cy="4525963"/>
          </a:xfrm>
          <a:noFill/>
        </p:spPr>
        <p:txBody>
          <a:bodyPr/>
          <a:lstStyle/>
          <a:p>
            <a:pPr defTabSz="914400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1533525" indent="-2159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1990725" indent="-2159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2447925" indent="-2159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2905125" indent="-2159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62100178-2EDA-42D3-848E-BA192F954D10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7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0515" name="Rectangle 8"/>
          <p:cNvSpPr txBox="1">
            <a:spLocks noGrp="1" noChangeArrowheads="1"/>
          </p:cNvSpPr>
          <p:nvPr/>
        </p:nvSpPr>
        <p:spPr bwMode="auto">
          <a:xfrm>
            <a:off x="4398685" y="9554466"/>
            <a:ext cx="3368504" cy="502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spcBef>
                <a:spcPct val="30000"/>
              </a:spcBef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>
              <a:spcBef>
                <a:spcPct val="30000"/>
              </a:spcBef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>
              <a:spcBef>
                <a:spcPct val="30000"/>
              </a:spcBef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eaLnBrk="0">
              <a:spcBef>
                <a:spcPct val="30000"/>
              </a:spcBef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eaLnBrk="0">
              <a:spcBef>
                <a:spcPct val="30000"/>
              </a:spcBef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r" eaLnBrk="1">
              <a:lnSpc>
                <a:spcPct val="92000"/>
              </a:lnSpc>
              <a:spcBef>
                <a:spcPct val="0"/>
              </a:spcBef>
              <a:buSzPct val="45000"/>
              <a:buFont typeface="Wingdings" pitchFamily="2" charset="2"/>
              <a:buNone/>
            </a:pPr>
            <a:fld id="{48E0CDAB-F6FC-4F63-8914-6E100978D559}" type="slidenum">
              <a:rPr lang="en-GB" altLang="en-US" sz="1400"/>
              <a:pPr algn="r" eaLnBrk="1">
                <a:lnSpc>
                  <a:spcPct val="92000"/>
                </a:lnSpc>
                <a:spcBef>
                  <a:spcPct val="0"/>
                </a:spcBef>
                <a:buSzPct val="45000"/>
                <a:buFont typeface="Wingdings" pitchFamily="2" charset="2"/>
                <a:buNone/>
              </a:pPr>
              <a:t>7</a:t>
            </a:fld>
            <a:endParaRPr lang="en-GB" altLang="en-US" sz="1400"/>
          </a:p>
        </p:txBody>
      </p:sp>
      <p:sp>
        <p:nvSpPr>
          <p:cNvPr id="3205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051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1533525" indent="-2159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1990725" indent="-2159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2447925" indent="-2159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2905125" indent="-2159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095C4790-47CA-49C7-8A1C-05A9DAA60D28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8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3587" name="Rectangle 8"/>
          <p:cNvSpPr txBox="1">
            <a:spLocks noGrp="1" noChangeArrowheads="1"/>
          </p:cNvSpPr>
          <p:nvPr/>
        </p:nvSpPr>
        <p:spPr bwMode="auto">
          <a:xfrm>
            <a:off x="4398685" y="9554466"/>
            <a:ext cx="3368504" cy="502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spcBef>
                <a:spcPct val="30000"/>
              </a:spcBef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>
              <a:spcBef>
                <a:spcPct val="30000"/>
              </a:spcBef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>
              <a:spcBef>
                <a:spcPct val="30000"/>
              </a:spcBef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eaLnBrk="0">
              <a:spcBef>
                <a:spcPct val="30000"/>
              </a:spcBef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eaLnBrk="0">
              <a:spcBef>
                <a:spcPct val="30000"/>
              </a:spcBef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r" eaLnBrk="1">
              <a:lnSpc>
                <a:spcPct val="92000"/>
              </a:lnSpc>
              <a:spcBef>
                <a:spcPct val="0"/>
              </a:spcBef>
              <a:buSzPct val="45000"/>
              <a:buFont typeface="Wingdings" pitchFamily="2" charset="2"/>
              <a:buNone/>
            </a:pPr>
            <a:fld id="{D2738B18-EADB-4788-93F5-D646E8782D43}" type="slidenum">
              <a:rPr lang="en-GB" altLang="en-US" sz="1400"/>
              <a:pPr algn="r" eaLnBrk="1">
                <a:lnSpc>
                  <a:spcPct val="92000"/>
                </a:lnSpc>
                <a:spcBef>
                  <a:spcPct val="0"/>
                </a:spcBef>
                <a:buSzPct val="45000"/>
                <a:buFont typeface="Wingdings" pitchFamily="2" charset="2"/>
                <a:buNone/>
              </a:pPr>
              <a:t>8</a:t>
            </a:fld>
            <a:endParaRPr lang="en-GB" altLang="en-US" sz="1400"/>
          </a:p>
        </p:txBody>
      </p:sp>
      <p:sp>
        <p:nvSpPr>
          <p:cNvPr id="3235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358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5E0560A7-9CE8-4EC6-B87A-49E98D2886E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9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754063"/>
            <a:ext cx="5449888" cy="3773487"/>
          </a:xfrm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8225" y="4778375"/>
            <a:ext cx="5695950" cy="4525963"/>
          </a:xfrm>
          <a:noFill/>
        </p:spPr>
        <p:txBody>
          <a:bodyPr/>
          <a:lstStyle/>
          <a:p>
            <a:pPr defTabSz="914400"/>
            <a:r>
              <a:rPr lang="en-GB" smtClean="0"/>
              <a:t>Also a good example of why locationsets are useful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AC2BC-BE85-4A28-929A-00D9A6AB007E}" type="datetime1">
              <a:rPr lang="en-GB" smtClean="0"/>
              <a:t>25/11/2014</a:t>
            </a:fld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FEWS Static Configuration 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484B62-8864-430F-B256-54EA52A7708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89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06D96B-26D3-4C54-9BC4-685F54C1CC1A}" type="datetime1">
              <a:rPr lang="en-GB" smtClean="0"/>
              <a:t>25/11/2014</a:t>
            </a:fld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FEWS Static Configuration 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36F70A-CD49-49A6-B2E8-20267430F28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485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07250" y="368300"/>
            <a:ext cx="2198688" cy="57610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68300"/>
            <a:ext cx="6445250" cy="57610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E9586-79DC-4F2F-8267-53F4AADCF9B8}" type="datetime1">
              <a:rPr lang="en-GB" smtClean="0"/>
              <a:t>25/11/2014</a:t>
            </a:fld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FEWS Static Configuration 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621FB-57A0-4A4D-9656-0587B79BB41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2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8300"/>
            <a:ext cx="8382000" cy="774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4283075" cy="4300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1275" y="1828800"/>
            <a:ext cx="4284663" cy="4300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3B130-0397-4C0D-950F-0F0EFF76330E}" type="datetime1">
              <a:rPr lang="en-GB" smtClean="0"/>
              <a:t>25/11/2014</a:t>
            </a:fld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FEWS Static Configuration 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89B90-999E-42DE-B5F5-F62280F0BA6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354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8300"/>
            <a:ext cx="8382000" cy="774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4283075" cy="4300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21275" y="1828800"/>
            <a:ext cx="4284663" cy="2073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21275" y="4054475"/>
            <a:ext cx="4284663" cy="20748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AD5E6-CFAF-4C60-B67A-CCA794BA74B1}" type="datetime1">
              <a:rPr lang="en-GB" smtClean="0"/>
              <a:t>25/11/2014</a:t>
            </a:fld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FEWS Static Configuration 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3614D-86B9-4E67-93F9-89D6ECD5CD0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81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ADB44-2B89-4047-9DBA-E462A5D4A09C}" type="datetime1">
              <a:rPr lang="en-GB" smtClean="0"/>
              <a:t>25/11/2014</a:t>
            </a:fld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FEWS Static Configuration 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6B4A1-6645-4966-91FF-CA308B3AEF3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78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B27AAD-76D4-4267-8ED7-1AC42854991C}" type="datetime1">
              <a:rPr lang="en-GB" smtClean="0"/>
              <a:t>25/11/2014</a:t>
            </a:fld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FEWS Static Configuration 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E35D6-540B-49DD-B480-998331EEE15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50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4283075" cy="4300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1275" y="1828800"/>
            <a:ext cx="4284663" cy="4300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B5BF6-48B7-4E77-8204-FE6A368868B1}" type="datetime1">
              <a:rPr lang="en-GB" smtClean="0"/>
              <a:t>25/11/2014</a:t>
            </a:fld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FEWS Static Configuration 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E5E13-4CA6-48AC-BAF6-5D97DCABFCA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79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8C05B-0D61-4448-B3C9-1DF50D9F92A5}" type="datetime1">
              <a:rPr lang="en-GB" smtClean="0"/>
              <a:t>25/11/2014</a:t>
            </a:fld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FEWS Static Configuration </a:t>
            </a:r>
            <a:endParaRPr lang="en-GB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75258B-6503-4165-A6FF-341F73C334D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05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CE382-D567-40D4-BA5F-E9268C17324F}" type="datetime1">
              <a:rPr lang="en-GB" smtClean="0"/>
              <a:t>25/11/2014</a:t>
            </a:fld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FEWS Static Configuration 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84EC88-C24D-4ED4-B811-0C0766CC56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11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8DAB9-BFBC-4131-A3DF-1DB4A5EDAADD}" type="datetime1">
              <a:rPr lang="en-GB" smtClean="0"/>
              <a:t>25/11/2014</a:t>
            </a:fld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FEWS Static Configuration 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BB802-394F-4F22-BF84-7C02EEF2D18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37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F693D2-178D-48B0-9140-8245A2A8339D}" type="datetime1">
              <a:rPr lang="en-GB" smtClean="0"/>
              <a:t>25/11/2014</a:t>
            </a:fld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FEWS Static Configuration 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AADA9-AF0F-4FE8-901E-3105131E8BB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99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24E4D-0D18-49B5-A051-BE37B16964B3}" type="datetime1">
              <a:rPr lang="en-GB" smtClean="0"/>
              <a:t>25/11/2014</a:t>
            </a:fld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FEWS Static Configuration 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6ABB3-3ACC-458B-9E46-51FDBB37098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03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/>
        </p:nvSpPr>
        <p:spPr bwMode="auto">
          <a:xfrm>
            <a:off x="0" y="0"/>
            <a:ext cx="9906000" cy="10366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27" name="Picture 1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150" y="0"/>
            <a:ext cx="1616075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8" name="Picture 11" descr="D111-00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675" y="-22225"/>
            <a:ext cx="1722438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2"/>
          <p:cNvSpPr>
            <a:spLocks noChangeArrowheads="1"/>
          </p:cNvSpPr>
          <p:nvPr/>
        </p:nvSpPr>
        <p:spPr bwMode="auto">
          <a:xfrm>
            <a:off x="0" y="0"/>
            <a:ext cx="9906000" cy="34607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13"/>
          <p:cNvSpPr>
            <a:spLocks noChangeArrowheads="1"/>
          </p:cNvSpPr>
          <p:nvPr/>
        </p:nvSpPr>
        <p:spPr bwMode="auto">
          <a:xfrm>
            <a:off x="0" y="346075"/>
            <a:ext cx="9906000" cy="346075"/>
          </a:xfrm>
          <a:prstGeom prst="rect">
            <a:avLst/>
          </a:prstGeom>
          <a:solidFill>
            <a:schemeClr val="tx1">
              <a:alpha val="349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14"/>
          <p:cNvSpPr>
            <a:spLocks noChangeArrowheads="1"/>
          </p:cNvSpPr>
          <p:nvPr/>
        </p:nvSpPr>
        <p:spPr bwMode="auto">
          <a:xfrm>
            <a:off x="0" y="692150"/>
            <a:ext cx="9906000" cy="344488"/>
          </a:xfrm>
          <a:prstGeom prst="rect">
            <a:avLst/>
          </a:prstGeom>
          <a:solidFill>
            <a:schemeClr val="tx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414338"/>
            <a:endParaRPr lang="en-US" sz="1600"/>
          </a:p>
        </p:txBody>
      </p:sp>
      <p:sp>
        <p:nvSpPr>
          <p:cNvPr id="1032" name="Line 15"/>
          <p:cNvSpPr>
            <a:spLocks noChangeShapeType="1"/>
          </p:cNvSpPr>
          <p:nvPr/>
        </p:nvSpPr>
        <p:spPr bwMode="auto">
          <a:xfrm>
            <a:off x="0" y="346075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3" name="Line 16"/>
          <p:cNvSpPr>
            <a:spLocks noChangeShapeType="1"/>
          </p:cNvSpPr>
          <p:nvPr/>
        </p:nvSpPr>
        <p:spPr bwMode="auto">
          <a:xfrm>
            <a:off x="0" y="692150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4" name="Line 17"/>
          <p:cNvSpPr>
            <a:spLocks noChangeShapeType="1"/>
          </p:cNvSpPr>
          <p:nvPr/>
        </p:nvSpPr>
        <p:spPr bwMode="auto">
          <a:xfrm>
            <a:off x="0" y="1036638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8720138" cy="430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608388" y="6615113"/>
            <a:ext cx="1436687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14338">
              <a:lnSpc>
                <a:spcPct val="92000"/>
              </a:lnSpc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9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261063B-95CC-47EF-859B-311E896E95E1}" type="datetime1">
              <a:rPr lang="en-GB" smtClean="0"/>
              <a:t>25/11/2014</a:t>
            </a:fld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685800" y="6615113"/>
            <a:ext cx="289877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14338">
              <a:lnSpc>
                <a:spcPct val="92000"/>
              </a:lnSpc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9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Delft-FEWS Configuration Course - FEWS Static Configuration 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4484688" y="6615113"/>
            <a:ext cx="468312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14338">
              <a:lnSpc>
                <a:spcPct val="92000"/>
              </a:lnSpc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9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41CFFC3-82D7-463B-9F64-3A526A80DFC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9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68300"/>
            <a:ext cx="8382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smtClean="0"/>
          </a:p>
        </p:txBody>
      </p:sp>
      <p:pic>
        <p:nvPicPr>
          <p:cNvPr id="1040" name="Picture 23" descr="woordmerk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323013"/>
            <a:ext cx="16700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1" name="Line 25"/>
          <p:cNvSpPr>
            <a:spLocks noChangeShapeType="1"/>
          </p:cNvSpPr>
          <p:nvPr/>
        </p:nvSpPr>
        <p:spPr bwMode="auto">
          <a:xfrm flipH="1">
            <a:off x="0" y="6477000"/>
            <a:ext cx="7467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14338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defTabSz="414338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chemeClr val="bg1"/>
          </a:solidFill>
          <a:latin typeface="Arial" charset="0"/>
          <a:ea typeface="MS Gothic" pitchFamily="49" charset="-128"/>
        </a:defRPr>
      </a:lvl2pPr>
      <a:lvl3pPr algn="l" defTabSz="414338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chemeClr val="bg1"/>
          </a:solidFill>
          <a:latin typeface="Arial" charset="0"/>
          <a:ea typeface="MS Gothic" pitchFamily="49" charset="-128"/>
        </a:defRPr>
      </a:lvl3pPr>
      <a:lvl4pPr algn="l" defTabSz="414338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chemeClr val="bg1"/>
          </a:solidFill>
          <a:latin typeface="Arial" charset="0"/>
          <a:ea typeface="MS Gothic" pitchFamily="49" charset="-128"/>
        </a:defRPr>
      </a:lvl4pPr>
      <a:lvl5pPr algn="l" defTabSz="414338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chemeClr val="bg1"/>
          </a:solidFill>
          <a:latin typeface="Arial" charset="0"/>
          <a:ea typeface="MS Gothic" pitchFamily="49" charset="-128"/>
        </a:defRPr>
      </a:lvl5pPr>
      <a:lvl6pPr marL="457200" algn="ctr" defTabSz="414338" rtl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MS Gothic" pitchFamily="49" charset="-128"/>
        </a:defRPr>
      </a:lvl6pPr>
      <a:lvl7pPr marL="914400" algn="ctr" defTabSz="414338" rtl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MS Gothic" pitchFamily="49" charset="-128"/>
        </a:defRPr>
      </a:lvl7pPr>
      <a:lvl8pPr marL="1371600" algn="ctr" defTabSz="414338" rtl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MS Gothic" pitchFamily="49" charset="-128"/>
        </a:defRPr>
      </a:lvl8pPr>
      <a:lvl9pPr marL="1828800" algn="ctr" defTabSz="414338" rtl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MS Gothic" pitchFamily="49" charset="-128"/>
        </a:defRPr>
      </a:lvl9pPr>
    </p:titleStyle>
    <p:bodyStyle>
      <a:lvl1pPr marL="388938" indent="-293688" algn="l" defTabSz="414338" rtl="0" eaLnBrk="0" fontAlgn="base" hangingPunct="0">
        <a:lnSpc>
          <a:spcPct val="80000"/>
        </a:lnSpc>
        <a:spcBef>
          <a:spcPct val="0"/>
        </a:spcBef>
        <a:spcAft>
          <a:spcPts val="1288"/>
        </a:spcAft>
        <a:buClr>
          <a:schemeClr val="bg2"/>
        </a:buClr>
        <a:buSzPct val="300000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81050" indent="-260350" algn="l" defTabSz="414338" rtl="0" eaLnBrk="0" fontAlgn="base" hangingPunct="0">
        <a:lnSpc>
          <a:spcPct val="80000"/>
        </a:lnSpc>
        <a:spcBef>
          <a:spcPct val="0"/>
        </a:spcBef>
        <a:spcAft>
          <a:spcPts val="1038"/>
        </a:spcAft>
        <a:buClr>
          <a:schemeClr val="bg2"/>
        </a:buClr>
        <a:buSzPct val="300000"/>
        <a:buFont typeface="Symbol" pitchFamily="18" charset="2"/>
        <a:buChar char=""/>
        <a:defRPr sz="2000">
          <a:solidFill>
            <a:srgbClr val="000000"/>
          </a:solidFill>
          <a:latin typeface="+mn-lt"/>
          <a:ea typeface="+mn-ea"/>
        </a:defRPr>
      </a:lvl2pPr>
      <a:lvl3pPr marL="1171575" indent="-193675" algn="l" defTabSz="414338" rtl="0" eaLnBrk="0" fontAlgn="base" hangingPunct="0">
        <a:lnSpc>
          <a:spcPct val="80000"/>
        </a:lnSpc>
        <a:spcBef>
          <a:spcPct val="0"/>
        </a:spcBef>
        <a:spcAft>
          <a:spcPts val="775"/>
        </a:spcAft>
        <a:buClr>
          <a:schemeClr val="bg2"/>
        </a:buClr>
        <a:buChar char="&gt;"/>
        <a:defRPr sz="2000">
          <a:solidFill>
            <a:srgbClr val="000000"/>
          </a:solidFill>
          <a:latin typeface="+mn-lt"/>
          <a:ea typeface="+mn-ea"/>
        </a:defRPr>
      </a:lvl3pPr>
      <a:lvl4pPr marL="1563688" indent="-192088" algn="l" defTabSz="414338" rtl="0" eaLnBrk="0" fontAlgn="base" hangingPunct="0">
        <a:lnSpc>
          <a:spcPct val="80000"/>
        </a:lnSpc>
        <a:spcBef>
          <a:spcPct val="0"/>
        </a:spcBef>
        <a:spcAft>
          <a:spcPts val="525"/>
        </a:spcAft>
        <a:buClr>
          <a:schemeClr val="bg2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</a:defRPr>
      </a:lvl4pPr>
      <a:lvl5pPr marL="1955800" indent="-195263" algn="l" defTabSz="414338" rtl="0" eaLnBrk="0" fontAlgn="base" hangingPunct="0">
        <a:lnSpc>
          <a:spcPct val="80000"/>
        </a:lnSpc>
        <a:spcBef>
          <a:spcPct val="0"/>
        </a:spcBef>
        <a:spcAft>
          <a:spcPts val="263"/>
        </a:spcAft>
        <a:buClr>
          <a:schemeClr val="bg2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5pPr>
      <a:lvl6pPr marL="2413000" indent="-195263" algn="l" defTabSz="414338" rtl="0" fontAlgn="base" hangingPunct="0">
        <a:lnSpc>
          <a:spcPct val="80000"/>
        </a:lnSpc>
        <a:spcBef>
          <a:spcPct val="0"/>
        </a:spcBef>
        <a:spcAft>
          <a:spcPts val="263"/>
        </a:spcAft>
        <a:buClr>
          <a:schemeClr val="bg2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6pPr>
      <a:lvl7pPr marL="2870200" indent="-195263" algn="l" defTabSz="414338" rtl="0" fontAlgn="base" hangingPunct="0">
        <a:lnSpc>
          <a:spcPct val="80000"/>
        </a:lnSpc>
        <a:spcBef>
          <a:spcPct val="0"/>
        </a:spcBef>
        <a:spcAft>
          <a:spcPts val="263"/>
        </a:spcAft>
        <a:buClr>
          <a:schemeClr val="bg2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7pPr>
      <a:lvl8pPr marL="3327400" indent="-195263" algn="l" defTabSz="414338" rtl="0" fontAlgn="base" hangingPunct="0">
        <a:lnSpc>
          <a:spcPct val="80000"/>
        </a:lnSpc>
        <a:spcBef>
          <a:spcPct val="0"/>
        </a:spcBef>
        <a:spcAft>
          <a:spcPts val="263"/>
        </a:spcAft>
        <a:buClr>
          <a:schemeClr val="bg2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8pPr>
      <a:lvl9pPr marL="3784600" indent="-195263" algn="l" defTabSz="414338" rtl="0" fontAlgn="base" hangingPunct="0">
        <a:lnSpc>
          <a:spcPct val="80000"/>
        </a:lnSpc>
        <a:spcBef>
          <a:spcPct val="0"/>
        </a:spcBef>
        <a:spcAft>
          <a:spcPts val="263"/>
        </a:spcAft>
        <a:buClr>
          <a:schemeClr val="bg2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smtClean="0">
                <a:solidFill>
                  <a:schemeClr val="bg2"/>
                </a:solidFill>
              </a:rPr>
              <a:t>Delft-FEWS Configuration Course - FEWS Static Configuration </a:t>
            </a:r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F9BD0325-09B1-40E9-9C3F-A1B8EC9CB67C}" type="slidenum">
              <a:rPr lang="en-GB" smtClean="0">
                <a:solidFill>
                  <a:schemeClr val="bg2"/>
                </a:solidFill>
              </a:rPr>
              <a:pPr eaLnBrk="1"/>
              <a:t>1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23557" name="Rectangle 2"/>
          <p:cNvSpPr>
            <a:spLocks noChangeArrowheads="1"/>
          </p:cNvSpPr>
          <p:nvPr/>
        </p:nvSpPr>
        <p:spPr bwMode="auto">
          <a:xfrm>
            <a:off x="0" y="1866900"/>
            <a:ext cx="9906000" cy="4991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355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9928225" cy="663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9" name="Text Box 4"/>
          <p:cNvSpPr txBox="1">
            <a:spLocks noChangeArrowheads="1"/>
          </p:cNvSpPr>
          <p:nvPr/>
        </p:nvSpPr>
        <p:spPr bwMode="auto">
          <a:xfrm>
            <a:off x="674688" y="3732213"/>
            <a:ext cx="7272337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2452" rIns="81639" bIns="42452">
            <a:spAutoFit/>
          </a:bodyPr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lnSpc>
                <a:spcPct val="93000"/>
              </a:lnSpc>
            </a:pPr>
            <a:endParaRPr lang="en-GB" sz="4400" b="1" dirty="0">
              <a:solidFill>
                <a:srgbClr val="FFFFFF"/>
              </a:solidFill>
            </a:endParaRPr>
          </a:p>
          <a:p>
            <a:pPr eaLnBrk="1">
              <a:lnSpc>
                <a:spcPct val="93000"/>
              </a:lnSpc>
            </a:pPr>
            <a:r>
              <a:rPr lang="en-GB" sz="4400" b="1" dirty="0" smtClean="0">
                <a:solidFill>
                  <a:srgbClr val="FFFFFF"/>
                </a:solidFill>
              </a:rPr>
              <a:t>FEWS Static </a:t>
            </a:r>
            <a:r>
              <a:rPr lang="en-GB" sz="4400" b="1" dirty="0">
                <a:solidFill>
                  <a:srgbClr val="FFFFFF"/>
                </a:solidFill>
              </a:rPr>
              <a:t>Configuration</a:t>
            </a:r>
            <a:endParaRPr lang="en-GB" sz="2500" b="1" dirty="0">
              <a:solidFill>
                <a:srgbClr val="FFFFFF"/>
              </a:solidFill>
            </a:endParaRPr>
          </a:p>
        </p:txBody>
      </p:sp>
      <p:pic>
        <p:nvPicPr>
          <p:cNvPr id="23560" name="Picture 5" descr="onderka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8"/>
          <a:stretch>
            <a:fillRect/>
          </a:stretch>
        </p:blipFill>
        <p:spPr bwMode="auto">
          <a:xfrm>
            <a:off x="0" y="5721350"/>
            <a:ext cx="990600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1" name="Rectangle 6"/>
          <p:cNvSpPr>
            <a:spLocks noChangeArrowheads="1"/>
          </p:cNvSpPr>
          <p:nvPr/>
        </p:nvSpPr>
        <p:spPr bwMode="auto">
          <a:xfrm>
            <a:off x="0" y="0"/>
            <a:ext cx="9906000" cy="346075"/>
          </a:xfrm>
          <a:prstGeom prst="rect">
            <a:avLst/>
          </a:prstGeom>
          <a:solidFill>
            <a:schemeClr val="tx1">
              <a:alpha val="2509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Rectangle 7"/>
          <p:cNvSpPr>
            <a:spLocks noChangeArrowheads="1"/>
          </p:cNvSpPr>
          <p:nvPr/>
        </p:nvSpPr>
        <p:spPr bwMode="auto">
          <a:xfrm>
            <a:off x="0" y="346075"/>
            <a:ext cx="9906000" cy="344488"/>
          </a:xfrm>
          <a:prstGeom prst="rect">
            <a:avLst/>
          </a:prstGeom>
          <a:solidFill>
            <a:schemeClr val="tx1">
              <a:alpha val="349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Rectangle 8"/>
          <p:cNvSpPr>
            <a:spLocks noChangeArrowheads="1"/>
          </p:cNvSpPr>
          <p:nvPr/>
        </p:nvSpPr>
        <p:spPr bwMode="auto">
          <a:xfrm>
            <a:off x="0" y="690563"/>
            <a:ext cx="9937750" cy="346075"/>
          </a:xfrm>
          <a:prstGeom prst="rect">
            <a:avLst/>
          </a:prstGeom>
          <a:solidFill>
            <a:schemeClr val="tx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414338"/>
            <a:endParaRPr lang="en-US" sz="1600"/>
          </a:p>
        </p:txBody>
      </p:sp>
      <p:sp>
        <p:nvSpPr>
          <p:cNvPr id="23564" name="Line 9"/>
          <p:cNvSpPr>
            <a:spLocks noChangeShapeType="1"/>
          </p:cNvSpPr>
          <p:nvPr/>
        </p:nvSpPr>
        <p:spPr bwMode="auto">
          <a:xfrm>
            <a:off x="0" y="346075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565" name="Line 10"/>
          <p:cNvSpPr>
            <a:spLocks noChangeShapeType="1"/>
          </p:cNvSpPr>
          <p:nvPr/>
        </p:nvSpPr>
        <p:spPr bwMode="auto">
          <a:xfrm>
            <a:off x="0" y="690563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566" name="Line 11"/>
          <p:cNvSpPr>
            <a:spLocks noChangeShapeType="1"/>
          </p:cNvSpPr>
          <p:nvPr/>
        </p:nvSpPr>
        <p:spPr bwMode="auto">
          <a:xfrm>
            <a:off x="0" y="1036638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23567" name="Picture 12" descr="woordmer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23013"/>
            <a:ext cx="16700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238500" cy="319087"/>
          </a:xfrm>
          <a:noFill/>
        </p:spPr>
        <p:txBody>
          <a:bodyPr/>
          <a:lstStyle>
            <a:lvl1pPr defTabSz="414338" eaLnBrk="0">
              <a:spcAft>
                <a:spcPts val="1288"/>
              </a:spcAft>
              <a:buClr>
                <a:schemeClr val="bg2"/>
              </a:buClr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81050" indent="-260350" defTabSz="414338" eaLnBrk="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71575" indent="-193675" defTabSz="414338" eaLnBrk="0">
              <a:spcAft>
                <a:spcPts val="775"/>
              </a:spcAft>
              <a:buClr>
                <a:schemeClr val="bg2"/>
              </a:buClr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563688" indent="-192088" defTabSz="414338" eaLnBrk="0">
              <a:spcAft>
                <a:spcPts val="525"/>
              </a:spcAft>
              <a:buClr>
                <a:schemeClr val="bg2"/>
              </a:buClr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955800" indent="-195263" defTabSz="414338" eaLnBrk="0">
              <a:spcAft>
                <a:spcPts val="263"/>
              </a:spcAft>
              <a:buClr>
                <a:schemeClr val="bg2"/>
              </a:buClr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4130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8702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3274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7846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altLang="en-US" sz="900" dirty="0" smtClean="0">
                <a:solidFill>
                  <a:schemeClr val="bg2"/>
                </a:solidFill>
              </a:rPr>
              <a:t>Delft-FEWS Configuration Course - FEWS Static Configuration </a:t>
            </a:r>
            <a:endParaRPr lang="en-GB" altLang="en-US" sz="900" dirty="0" smtClean="0">
              <a:solidFill>
                <a:schemeClr val="bg2"/>
              </a:solidFill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spcAft>
                <a:spcPts val="1288"/>
              </a:spcAft>
              <a:buClr>
                <a:schemeClr val="bg2"/>
              </a:buClr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81050" indent="-260350" defTabSz="414338" eaLnBrk="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71575" indent="-193675" defTabSz="414338" eaLnBrk="0">
              <a:spcAft>
                <a:spcPts val="775"/>
              </a:spcAft>
              <a:buClr>
                <a:schemeClr val="bg2"/>
              </a:buClr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563688" indent="-192088" defTabSz="414338" eaLnBrk="0">
              <a:spcAft>
                <a:spcPts val="525"/>
              </a:spcAft>
              <a:buClr>
                <a:schemeClr val="bg2"/>
              </a:buClr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955800" indent="-195263" defTabSz="414338" eaLnBrk="0">
              <a:spcAft>
                <a:spcPts val="263"/>
              </a:spcAft>
              <a:buClr>
                <a:schemeClr val="bg2"/>
              </a:buClr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4130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8702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3274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7846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spcAft>
                <a:spcPct val="0"/>
              </a:spcAft>
              <a:buClr>
                <a:srgbClr val="000000"/>
              </a:buClr>
              <a:buSzPct val="45000"/>
            </a:pPr>
            <a:fld id="{E16781F6-5CA6-4384-972C-4FD445C2AF81}" type="slidenum">
              <a:rPr lang="en-GB" altLang="en-US" sz="900" smtClean="0">
                <a:solidFill>
                  <a:schemeClr val="bg2"/>
                </a:solidFill>
              </a:rPr>
              <a:pPr eaLnBrk="1">
                <a:spcAft>
                  <a:spcPct val="0"/>
                </a:spcAft>
                <a:buClr>
                  <a:srgbClr val="000000"/>
                </a:buClr>
                <a:buSzPct val="45000"/>
              </a:pPr>
              <a:t>10</a:t>
            </a:fld>
            <a:endParaRPr lang="en-GB" altLang="en-US" sz="900" smtClean="0">
              <a:solidFill>
                <a:schemeClr val="bg2"/>
              </a:solidFill>
            </a:endParaRPr>
          </a:p>
        </p:txBody>
      </p:sp>
      <p:pic>
        <p:nvPicPr>
          <p:cNvPr id="778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762000"/>
            <a:ext cx="554355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8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68300"/>
            <a:ext cx="8620125" cy="774700"/>
          </a:xfrm>
        </p:spPr>
        <p:txBody>
          <a:bodyPr/>
          <a:lstStyle/>
          <a:p>
            <a:pPr defTabSz="914400" eaLnBrk="1"/>
            <a:r>
              <a:rPr lang="nl-NL" altLang="en-US" dirty="0" err="1" smtClean="0"/>
              <a:t>Calculation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coefficients</a:t>
            </a:r>
            <a:r>
              <a:rPr lang="nl-NL" altLang="en-US" dirty="0" smtClean="0"/>
              <a:t> via </a:t>
            </a:r>
            <a:r>
              <a:rPr lang="nl-NL" altLang="en-US" dirty="0" err="1" smtClean="0"/>
              <a:t>location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attributes</a:t>
            </a:r>
            <a:endParaRPr lang="en-GB" altLang="en-US" dirty="0" smtClean="0"/>
          </a:p>
        </p:txBody>
      </p:sp>
      <p:sp>
        <p:nvSpPr>
          <p:cNvPr id="77831" name="Rectangle 3"/>
          <p:cNvSpPr>
            <a:spLocks noChangeArrowheads="1"/>
          </p:cNvSpPr>
          <p:nvPr/>
        </p:nvSpPr>
        <p:spPr bwMode="auto">
          <a:xfrm>
            <a:off x="704850" y="1236663"/>
            <a:ext cx="8720138" cy="485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81000" indent="-381000" eaLnBrk="0">
              <a:spcAft>
                <a:spcPts val="1288"/>
              </a:spcAft>
              <a:buClr>
                <a:schemeClr val="bg2"/>
              </a:buClr>
              <a:buSzPct val="30000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838200" indent="-381000" eaLnBrk="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295400" indent="-381000" eaLnBrk="0">
              <a:spcAft>
                <a:spcPts val="775"/>
              </a:spcAft>
              <a:buClr>
                <a:schemeClr val="bg2"/>
              </a:buClr>
              <a:buChar char="&gt;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752600" indent="-381000" eaLnBrk="0">
              <a:spcAft>
                <a:spcPts val="525"/>
              </a:spcAft>
              <a:buClr>
                <a:schemeClr val="bg2"/>
              </a:buClr>
              <a:buSzPct val="75000"/>
              <a:buFont typeface="Symbol" pitchFamily="18" charset="2"/>
              <a:buChar char="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2209800" indent="-381000" eaLnBrk="0">
              <a:spcAft>
                <a:spcPts val="263"/>
              </a:spcAft>
              <a:buClr>
                <a:schemeClr val="bg2"/>
              </a:buClr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667000" indent="-381000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3124200" indent="-381000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581400" indent="-381000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4038600" indent="-381000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 eaLnBrk="1">
              <a:lnSpc>
                <a:spcPct val="100000"/>
              </a:lnSpc>
              <a:spcAft>
                <a:spcPct val="0"/>
              </a:spcAft>
              <a:buSzTx/>
              <a:buFontTx/>
              <a:buAutoNum type="arabicPeriod"/>
            </a:pPr>
            <a:r>
              <a:rPr lang="nl-NL" altLang="en-US" dirty="0" err="1"/>
              <a:t>Define</a:t>
            </a:r>
            <a:r>
              <a:rPr lang="nl-NL" altLang="en-US" dirty="0"/>
              <a:t> </a:t>
            </a:r>
            <a:r>
              <a:rPr lang="nl-NL" altLang="en-US" dirty="0" err="1"/>
              <a:t>attributes</a:t>
            </a:r>
            <a:r>
              <a:rPr lang="nl-NL" altLang="en-US" dirty="0"/>
              <a:t> </a:t>
            </a:r>
            <a:r>
              <a:rPr lang="nl-NL" altLang="en-US" dirty="0" err="1"/>
              <a:t>for</a:t>
            </a:r>
            <a:r>
              <a:rPr lang="nl-NL" altLang="en-US" dirty="0"/>
              <a:t> </a:t>
            </a:r>
            <a:r>
              <a:rPr lang="nl-NL" altLang="en-US" dirty="0" smtClean="0"/>
              <a:t/>
            </a:r>
            <a:br>
              <a:rPr lang="nl-NL" altLang="en-US" dirty="0" smtClean="0"/>
            </a:br>
            <a:r>
              <a:rPr lang="nl-NL" altLang="en-US" dirty="0" err="1" smtClean="0"/>
              <a:t>Gauge</a:t>
            </a:r>
            <a:r>
              <a:rPr lang="nl-NL" altLang="en-US" dirty="0" smtClean="0"/>
              <a:t> </a:t>
            </a:r>
            <a:r>
              <a:rPr lang="nl-NL" altLang="en-US" dirty="0"/>
              <a:t>datum </a:t>
            </a:r>
            <a:r>
              <a:rPr lang="nl-NL" altLang="en-US" dirty="0" err="1" smtClean="0"/>
              <a:t>correction</a:t>
            </a:r>
            <a:endParaRPr lang="nl-NL" altLang="en-US" dirty="0"/>
          </a:p>
          <a:p>
            <a:pPr defTabSz="914400" eaLnBrk="1">
              <a:lnSpc>
                <a:spcPct val="100000"/>
              </a:lnSpc>
              <a:spcAft>
                <a:spcPct val="0"/>
              </a:spcAft>
              <a:buSzTx/>
              <a:buFontTx/>
              <a:buAutoNum type="arabicPeriod"/>
            </a:pPr>
            <a:endParaRPr lang="nl-NL" altLang="en-US" dirty="0"/>
          </a:p>
          <a:p>
            <a:pPr defTabSz="914400" eaLnBrk="1">
              <a:lnSpc>
                <a:spcPct val="100000"/>
              </a:lnSpc>
              <a:spcAft>
                <a:spcPct val="0"/>
              </a:spcAft>
              <a:buSzTx/>
              <a:buFontTx/>
              <a:buAutoNum type="arabicPeriod"/>
            </a:pPr>
            <a:endParaRPr lang="nl-NL" altLang="en-US" dirty="0"/>
          </a:p>
          <a:p>
            <a:pPr defTabSz="914400" eaLnBrk="1">
              <a:lnSpc>
                <a:spcPct val="100000"/>
              </a:lnSpc>
              <a:spcAft>
                <a:spcPct val="0"/>
              </a:spcAft>
              <a:buSzTx/>
              <a:buFontTx/>
              <a:buAutoNum type="arabicPeriod"/>
            </a:pPr>
            <a:endParaRPr lang="nl-NL" altLang="en-US" dirty="0"/>
          </a:p>
          <a:p>
            <a:pPr defTabSz="914400" eaLnBrk="1">
              <a:lnSpc>
                <a:spcPct val="100000"/>
              </a:lnSpc>
              <a:spcAft>
                <a:spcPct val="0"/>
              </a:spcAft>
              <a:buSzTx/>
              <a:buFontTx/>
              <a:buAutoNum type="arabicPeriod"/>
            </a:pPr>
            <a:endParaRPr lang="nl-NL" altLang="en-US" dirty="0"/>
          </a:p>
          <a:p>
            <a:pPr defTabSz="914400" eaLnBrk="1">
              <a:lnSpc>
                <a:spcPct val="100000"/>
              </a:lnSpc>
              <a:spcAft>
                <a:spcPct val="0"/>
              </a:spcAft>
              <a:buSzTx/>
              <a:buFontTx/>
              <a:buAutoNum type="arabicPeriod"/>
            </a:pPr>
            <a:r>
              <a:rPr lang="nl-NL" altLang="en-US" dirty="0" err="1"/>
              <a:t>Allocate</a:t>
            </a:r>
            <a:r>
              <a:rPr lang="nl-NL" altLang="en-US" dirty="0"/>
              <a:t> </a:t>
            </a:r>
            <a:r>
              <a:rPr lang="nl-NL" altLang="en-US" dirty="0" err="1"/>
              <a:t>attribute</a:t>
            </a:r>
            <a:r>
              <a:rPr lang="nl-NL" altLang="en-US" dirty="0"/>
              <a:t> </a:t>
            </a:r>
            <a:r>
              <a:rPr lang="nl-NL" altLang="en-US" dirty="0" err="1"/>
              <a:t>values</a:t>
            </a:r>
            <a:r>
              <a:rPr lang="nl-NL" altLang="en-US" dirty="0"/>
              <a:t> per sensor</a:t>
            </a:r>
          </a:p>
          <a:p>
            <a:pPr defTabSz="914400" eaLnBrk="1">
              <a:lnSpc>
                <a:spcPct val="100000"/>
              </a:lnSpc>
              <a:spcAft>
                <a:spcPct val="0"/>
              </a:spcAft>
              <a:buSzTx/>
              <a:buFontTx/>
              <a:buAutoNum type="arabicPeriod"/>
            </a:pPr>
            <a:endParaRPr lang="nl-NL" altLang="en-US" dirty="0"/>
          </a:p>
          <a:p>
            <a:pPr defTabSz="914400" eaLnBrk="1">
              <a:lnSpc>
                <a:spcPct val="100000"/>
              </a:lnSpc>
              <a:spcAft>
                <a:spcPct val="0"/>
              </a:spcAft>
              <a:buSzTx/>
              <a:buFontTx/>
              <a:buAutoNum type="arabicPeriod"/>
            </a:pPr>
            <a:endParaRPr lang="nl-NL" altLang="en-US" dirty="0"/>
          </a:p>
          <a:p>
            <a:pPr defTabSz="914400" eaLnBrk="1">
              <a:lnSpc>
                <a:spcPct val="100000"/>
              </a:lnSpc>
              <a:spcAft>
                <a:spcPct val="0"/>
              </a:spcAft>
              <a:buSzTx/>
              <a:buFontTx/>
              <a:buAutoNum type="arabicPeriod"/>
            </a:pPr>
            <a:endParaRPr lang="nl-NL" altLang="en-US" dirty="0"/>
          </a:p>
          <a:p>
            <a:pPr defTabSz="914400" eaLnBrk="1">
              <a:lnSpc>
                <a:spcPct val="100000"/>
              </a:lnSpc>
              <a:spcAft>
                <a:spcPct val="0"/>
              </a:spcAft>
              <a:buSzTx/>
              <a:buFontTx/>
              <a:buAutoNum type="arabicPeriod"/>
            </a:pPr>
            <a:r>
              <a:rPr lang="nl-NL" altLang="en-US" dirty="0" err="1"/>
              <a:t>Apply</a:t>
            </a:r>
            <a:r>
              <a:rPr lang="nl-NL" altLang="en-US" dirty="0"/>
              <a:t> </a:t>
            </a:r>
            <a:r>
              <a:rPr lang="nl-NL" altLang="en-US" dirty="0" err="1"/>
              <a:t>attribute</a:t>
            </a:r>
            <a:r>
              <a:rPr lang="nl-NL" altLang="en-US" dirty="0"/>
              <a:t> </a:t>
            </a:r>
            <a:r>
              <a:rPr lang="nl-NL" altLang="en-US" dirty="0" err="1"/>
              <a:t>value</a:t>
            </a:r>
            <a:r>
              <a:rPr lang="nl-NL" altLang="en-US" dirty="0"/>
              <a:t> in </a:t>
            </a:r>
            <a:r>
              <a:rPr lang="nl-NL" altLang="en-US" dirty="0" err="1"/>
              <a:t>calculation</a:t>
            </a:r>
            <a:endParaRPr lang="nl-NL" altLang="en-US" dirty="0"/>
          </a:p>
        </p:txBody>
      </p:sp>
      <p:sp>
        <p:nvSpPr>
          <p:cNvPr id="77832" name="Text Box 8"/>
          <p:cNvSpPr txBox="1">
            <a:spLocks noChangeArrowheads="1"/>
          </p:cNvSpPr>
          <p:nvPr/>
        </p:nvSpPr>
        <p:spPr bwMode="auto">
          <a:xfrm>
            <a:off x="5610225" y="819150"/>
            <a:ext cx="4089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1400">
                <a:solidFill>
                  <a:schemeClr val="bg2"/>
                </a:solidFill>
              </a:rPr>
              <a:t>Example from: LocationSets_NSW.xml</a:t>
            </a:r>
          </a:p>
          <a:p>
            <a:pPr>
              <a:lnSpc>
                <a:spcPct val="100000"/>
              </a:lnSpc>
            </a:pPr>
            <a:r>
              <a:rPr lang="en-US" altLang="en-US" sz="1400">
                <a:solidFill>
                  <a:schemeClr val="bg2"/>
                </a:solidFill>
              </a:rPr>
              <a:t>Definition is part of locationSet NSW_sensors</a:t>
            </a:r>
          </a:p>
        </p:txBody>
      </p:sp>
      <p:pic>
        <p:nvPicPr>
          <p:cNvPr id="778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3581400"/>
            <a:ext cx="79343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8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4729163"/>
            <a:ext cx="9401175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835" name="Text Box 11"/>
          <p:cNvSpPr txBox="1">
            <a:spLocks noChangeArrowheads="1"/>
          </p:cNvSpPr>
          <p:nvPr/>
        </p:nvSpPr>
        <p:spPr bwMode="auto">
          <a:xfrm>
            <a:off x="5645150" y="3243263"/>
            <a:ext cx="4089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1400">
                <a:solidFill>
                  <a:schemeClr val="bg2"/>
                </a:solidFill>
              </a:rPr>
              <a:t>Example from: NSW_sensors.csv</a:t>
            </a:r>
          </a:p>
        </p:txBody>
      </p:sp>
      <p:sp>
        <p:nvSpPr>
          <p:cNvPr id="77836" name="Text Box 12"/>
          <p:cNvSpPr txBox="1">
            <a:spLocks noChangeArrowheads="1"/>
          </p:cNvSpPr>
          <p:nvPr/>
        </p:nvSpPr>
        <p:spPr bwMode="auto">
          <a:xfrm>
            <a:off x="5816600" y="4354513"/>
            <a:ext cx="4089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1400">
                <a:solidFill>
                  <a:schemeClr val="bg2"/>
                </a:solidFill>
              </a:rPr>
              <a:t>Example from: Process_Surge.xml</a:t>
            </a:r>
          </a:p>
        </p:txBody>
      </p:sp>
    </p:spTree>
    <p:extLst>
      <p:ext uri="{BB962C8B-B14F-4D97-AF65-F5344CB8AC3E}">
        <p14:creationId xmlns:p14="http://schemas.microsoft.com/office/powerpoint/2010/main" val="31543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414338" eaLnBrk="0">
              <a:spcAft>
                <a:spcPts val="1288"/>
              </a:spcAft>
              <a:buClr>
                <a:schemeClr val="bg2"/>
              </a:buClr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81050" indent="-260350" defTabSz="414338" eaLnBrk="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71575" indent="-193675" defTabSz="414338" eaLnBrk="0">
              <a:spcAft>
                <a:spcPts val="775"/>
              </a:spcAft>
              <a:buClr>
                <a:schemeClr val="bg2"/>
              </a:buClr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563688" indent="-192088" defTabSz="414338" eaLnBrk="0">
              <a:spcAft>
                <a:spcPts val="525"/>
              </a:spcAft>
              <a:buClr>
                <a:schemeClr val="bg2"/>
              </a:buClr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955800" indent="-195263" defTabSz="414338" eaLnBrk="0">
              <a:spcAft>
                <a:spcPts val="263"/>
              </a:spcAft>
              <a:buClr>
                <a:schemeClr val="bg2"/>
              </a:buClr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4130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8702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3274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7846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spcAft>
                <a:spcPct val="0"/>
              </a:spcAft>
              <a:buClr>
                <a:srgbClr val="000000"/>
              </a:buClr>
              <a:buSzPct val="45000"/>
            </a:pPr>
            <a:fld id="{50CCF443-B4C1-4304-BC2F-1C7F3B3B2322}" type="datetime1">
              <a:rPr lang="en-GB" altLang="en-US" sz="900" smtClean="0">
                <a:solidFill>
                  <a:schemeClr val="bg2"/>
                </a:solidFill>
              </a:rPr>
              <a:pPr eaLnBrk="1">
                <a:spcAft>
                  <a:spcPct val="0"/>
                </a:spcAft>
                <a:buClr>
                  <a:srgbClr val="000000"/>
                </a:buClr>
                <a:buSzPct val="45000"/>
              </a:pPr>
              <a:t>25/11/2014</a:t>
            </a:fld>
            <a:endParaRPr lang="en-GB" altLang="en-US" sz="900" smtClean="0">
              <a:solidFill>
                <a:schemeClr val="bg2"/>
              </a:solidFill>
            </a:endParaRPr>
          </a:p>
        </p:txBody>
      </p:sp>
      <p:sp>
        <p:nvSpPr>
          <p:cNvPr id="8601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414338" eaLnBrk="0">
              <a:spcAft>
                <a:spcPts val="1288"/>
              </a:spcAft>
              <a:buClr>
                <a:schemeClr val="bg2"/>
              </a:buClr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81050" indent="-260350" defTabSz="414338" eaLnBrk="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71575" indent="-193675" defTabSz="414338" eaLnBrk="0">
              <a:spcAft>
                <a:spcPts val="775"/>
              </a:spcAft>
              <a:buClr>
                <a:schemeClr val="bg2"/>
              </a:buClr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563688" indent="-192088" defTabSz="414338" eaLnBrk="0">
              <a:spcAft>
                <a:spcPts val="525"/>
              </a:spcAft>
              <a:buClr>
                <a:schemeClr val="bg2"/>
              </a:buClr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955800" indent="-195263" defTabSz="414338" eaLnBrk="0">
              <a:spcAft>
                <a:spcPts val="263"/>
              </a:spcAft>
              <a:buClr>
                <a:schemeClr val="bg2"/>
              </a:buClr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4130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8702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3274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7846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altLang="en-US" sz="900" smtClean="0">
                <a:solidFill>
                  <a:schemeClr val="bg2"/>
                </a:solidFill>
              </a:rPr>
              <a:t>Deltares Configuration Course </a:t>
            </a: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spcAft>
                <a:spcPts val="1288"/>
              </a:spcAft>
              <a:buClr>
                <a:schemeClr val="bg2"/>
              </a:buClr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81050" indent="-260350" defTabSz="414338" eaLnBrk="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71575" indent="-193675" defTabSz="414338" eaLnBrk="0">
              <a:spcAft>
                <a:spcPts val="775"/>
              </a:spcAft>
              <a:buClr>
                <a:schemeClr val="bg2"/>
              </a:buClr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563688" indent="-192088" defTabSz="414338" eaLnBrk="0">
              <a:spcAft>
                <a:spcPts val="525"/>
              </a:spcAft>
              <a:buClr>
                <a:schemeClr val="bg2"/>
              </a:buClr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955800" indent="-195263" defTabSz="414338" eaLnBrk="0">
              <a:spcAft>
                <a:spcPts val="263"/>
              </a:spcAft>
              <a:buClr>
                <a:schemeClr val="bg2"/>
              </a:buClr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4130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8702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3274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7846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spcAft>
                <a:spcPct val="0"/>
              </a:spcAft>
              <a:buClr>
                <a:srgbClr val="000000"/>
              </a:buClr>
              <a:buSzPct val="45000"/>
            </a:pPr>
            <a:fld id="{740CABFC-0731-46DF-B2CB-8909294AAFC5}" type="slidenum">
              <a:rPr lang="en-GB" altLang="en-US" sz="900" smtClean="0">
                <a:solidFill>
                  <a:schemeClr val="bg2"/>
                </a:solidFill>
              </a:rPr>
              <a:pPr eaLnBrk="1">
                <a:spcAft>
                  <a:spcPct val="0"/>
                </a:spcAft>
                <a:buClr>
                  <a:srgbClr val="000000"/>
                </a:buClr>
                <a:buSzPct val="45000"/>
              </a:pPr>
              <a:t>11</a:t>
            </a:fld>
            <a:endParaRPr lang="en-GB" altLang="en-US" sz="900" smtClean="0">
              <a:solidFill>
                <a:schemeClr val="bg2"/>
              </a:solidFill>
            </a:endParaRPr>
          </a:p>
        </p:txBody>
      </p:sp>
      <p:sp>
        <p:nvSpPr>
          <p:cNvPr id="86021" name="Date Placeholder 4"/>
          <p:cNvSpPr txBox="1">
            <a:spLocks noGrp="1"/>
          </p:cNvSpPr>
          <p:nvPr/>
        </p:nvSpPr>
        <p:spPr bwMode="auto">
          <a:xfrm>
            <a:off x="3608388" y="6615113"/>
            <a:ext cx="1436687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14338" eaLnBrk="0">
              <a:spcAft>
                <a:spcPts val="1288"/>
              </a:spcAft>
              <a:buClr>
                <a:schemeClr val="bg2"/>
              </a:buClr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spcAft>
                <a:spcPts val="775"/>
              </a:spcAft>
              <a:buClr>
                <a:schemeClr val="bg2"/>
              </a:buClr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spcAft>
                <a:spcPts val="525"/>
              </a:spcAft>
              <a:buClr>
                <a:schemeClr val="bg2"/>
              </a:buClr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spcAft>
                <a:spcPts val="263"/>
              </a:spcAft>
              <a:buClr>
                <a:schemeClr val="bg2"/>
              </a:buClr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lnSpc>
                <a:spcPct val="92000"/>
              </a:lnSpc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altLang="en-US" sz="900">
                <a:solidFill>
                  <a:schemeClr val="bg2"/>
                </a:solidFill>
              </a:rPr>
              <a:t>September 2013</a:t>
            </a:r>
            <a:endParaRPr lang="en-GB" altLang="en-US" sz="900">
              <a:solidFill>
                <a:schemeClr val="bg2"/>
              </a:solidFill>
            </a:endParaRPr>
          </a:p>
        </p:txBody>
      </p:sp>
      <p:sp>
        <p:nvSpPr>
          <p:cNvPr id="86022" name="Footer Placeholder 5"/>
          <p:cNvSpPr txBox="1">
            <a:spLocks noGrp="1"/>
          </p:cNvSpPr>
          <p:nvPr/>
        </p:nvSpPr>
        <p:spPr bwMode="auto">
          <a:xfrm>
            <a:off x="685800" y="6615113"/>
            <a:ext cx="289877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14338" eaLnBrk="0">
              <a:spcAft>
                <a:spcPts val="1288"/>
              </a:spcAft>
              <a:buClr>
                <a:schemeClr val="bg2"/>
              </a:buClr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spcAft>
                <a:spcPts val="775"/>
              </a:spcAft>
              <a:buClr>
                <a:schemeClr val="bg2"/>
              </a:buClr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spcAft>
                <a:spcPts val="525"/>
              </a:spcAft>
              <a:buClr>
                <a:schemeClr val="bg2"/>
              </a:buClr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spcAft>
                <a:spcPts val="263"/>
              </a:spcAft>
              <a:buClr>
                <a:schemeClr val="bg2"/>
              </a:buClr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lnSpc>
                <a:spcPct val="92000"/>
              </a:lnSpc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altLang="en-US" sz="900">
                <a:solidFill>
                  <a:schemeClr val="bg2"/>
                </a:solidFill>
              </a:rPr>
              <a:t>Delft-FEWS Configuration Course</a:t>
            </a:r>
            <a:endParaRPr lang="en-GB" altLang="en-US" sz="900">
              <a:solidFill>
                <a:schemeClr val="bg2"/>
              </a:solidFill>
            </a:endParaRPr>
          </a:p>
        </p:txBody>
      </p:sp>
      <p:sp>
        <p:nvSpPr>
          <p:cNvPr id="86023" name="Slide Number Placeholder 6"/>
          <p:cNvSpPr txBox="1">
            <a:spLocks noGrp="1"/>
          </p:cNvSpPr>
          <p:nvPr/>
        </p:nvSpPr>
        <p:spPr bwMode="auto">
          <a:xfrm>
            <a:off x="4484688" y="6615113"/>
            <a:ext cx="468312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14338" eaLnBrk="0">
              <a:spcAft>
                <a:spcPts val="1288"/>
              </a:spcAft>
              <a:buClr>
                <a:schemeClr val="bg2"/>
              </a:buClr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spcAft>
                <a:spcPts val="775"/>
              </a:spcAft>
              <a:buClr>
                <a:schemeClr val="bg2"/>
              </a:buClr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spcAft>
                <a:spcPts val="525"/>
              </a:spcAft>
              <a:buClr>
                <a:schemeClr val="bg2"/>
              </a:buClr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spcAft>
                <a:spcPts val="263"/>
              </a:spcAft>
              <a:buClr>
                <a:schemeClr val="bg2"/>
              </a:buClr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r" eaLnBrk="1">
              <a:lnSpc>
                <a:spcPct val="92000"/>
              </a:lnSpc>
              <a:spcAft>
                <a:spcPct val="0"/>
              </a:spcAft>
              <a:buClr>
                <a:srgbClr val="000000"/>
              </a:buClr>
              <a:buSzPct val="45000"/>
            </a:pPr>
            <a:fld id="{105ECFE6-89BA-4B1B-9DAC-7B7A3692A8B7}" type="slidenum">
              <a:rPr lang="en-GB" altLang="en-US" sz="900">
                <a:solidFill>
                  <a:schemeClr val="bg2"/>
                </a:solidFill>
              </a:rPr>
              <a:pPr algn="r" eaLnBrk="1">
                <a:lnSpc>
                  <a:spcPct val="92000"/>
                </a:lnSpc>
                <a:spcAft>
                  <a:spcPct val="0"/>
                </a:spcAft>
                <a:buClr>
                  <a:srgbClr val="000000"/>
                </a:buClr>
                <a:buSzPct val="45000"/>
              </a:pPr>
              <a:t>11</a:t>
            </a:fld>
            <a:endParaRPr lang="en-GB" altLang="en-US" sz="900">
              <a:solidFill>
                <a:schemeClr val="bg2"/>
              </a:solidFill>
            </a:endParaRPr>
          </a:p>
        </p:txBody>
      </p:sp>
      <p:sp>
        <p:nvSpPr>
          <p:cNvPr id="8602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defTabSz="914400" eaLnBrk="1"/>
            <a:r>
              <a:rPr lang="nl-NL" altLang="en-US" smtClean="0"/>
              <a:t>Xml and CSV recap</a:t>
            </a:r>
            <a:endParaRPr lang="en-GB" altLang="en-US" smtClean="0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4850" y="1312863"/>
            <a:ext cx="8720138" cy="4999037"/>
          </a:xfrm>
        </p:spPr>
        <p:txBody>
          <a:bodyPr/>
          <a:lstStyle/>
          <a:p>
            <a:pPr marL="342900" indent="-342900" defTabSz="914400" eaLnBrk="1">
              <a:lnSpc>
                <a:spcPct val="100000"/>
              </a:lnSpc>
              <a:spcAft>
                <a:spcPct val="0"/>
              </a:spcAft>
              <a:buSzTx/>
              <a:buFontTx/>
              <a:buChar char="•"/>
            </a:pPr>
            <a:r>
              <a:rPr lang="nl-NL" altLang="en-US" sz="2400" smtClean="0"/>
              <a:t>XML and CSV 3 step definition</a:t>
            </a:r>
          </a:p>
          <a:p>
            <a:pPr marL="342900" indent="-342900" defTabSz="914400" eaLnBrk="1">
              <a:lnSpc>
                <a:spcPct val="100000"/>
              </a:lnSpc>
              <a:spcAft>
                <a:spcPct val="0"/>
              </a:spcAft>
              <a:buSzTx/>
              <a:buFontTx/>
              <a:buChar char="•"/>
            </a:pPr>
            <a:endParaRPr lang="nl-NL" altLang="en-US" sz="2400" smtClean="0"/>
          </a:p>
          <a:p>
            <a:pPr marL="742950" lvl="1" indent="-285750" defTabSz="914400" eaLnBrk="1">
              <a:lnSpc>
                <a:spcPct val="100000"/>
              </a:lnSpc>
              <a:spcAft>
                <a:spcPct val="0"/>
              </a:spcAft>
              <a:buSzTx/>
              <a:buFontTx/>
              <a:buChar char="•"/>
            </a:pPr>
            <a:r>
              <a:rPr lang="nl-NL" altLang="en-US" smtClean="0"/>
              <a:t>The CSV file defines per location (row) the value for a specific attribute (by column)</a:t>
            </a:r>
          </a:p>
          <a:p>
            <a:pPr marL="742950" lvl="1" indent="-285750" defTabSz="914400" eaLnBrk="1">
              <a:lnSpc>
                <a:spcPct val="100000"/>
              </a:lnSpc>
              <a:spcAft>
                <a:spcPct val="0"/>
              </a:spcAft>
              <a:buSzTx/>
              <a:buFontTx/>
              <a:buChar char="•"/>
            </a:pPr>
            <a:endParaRPr lang="nl-NL" altLang="en-US" smtClean="0"/>
          </a:p>
          <a:p>
            <a:pPr marL="742950" lvl="1" indent="-285750" defTabSz="914400" eaLnBrk="1">
              <a:lnSpc>
                <a:spcPct val="100000"/>
              </a:lnSpc>
              <a:spcAft>
                <a:spcPct val="0"/>
              </a:spcAft>
              <a:buSzTx/>
              <a:buFontTx/>
              <a:buChar char="•"/>
            </a:pPr>
            <a:r>
              <a:rPr lang="nl-NL" altLang="en-US" smtClean="0"/>
              <a:t>LocationSets.xml file tells FEWS how to read the CSV file</a:t>
            </a:r>
            <a:br>
              <a:rPr lang="nl-NL" altLang="en-US" smtClean="0"/>
            </a:br>
            <a:r>
              <a:rPr lang="nl-NL" altLang="en-US" smtClean="0"/>
              <a:t>by allocating ‘%column_name%’ to location attribute</a:t>
            </a:r>
          </a:p>
          <a:p>
            <a:pPr marL="742950" lvl="1" indent="-285750" defTabSz="914400" eaLnBrk="1">
              <a:lnSpc>
                <a:spcPct val="100000"/>
              </a:lnSpc>
              <a:spcAft>
                <a:spcPct val="0"/>
              </a:spcAft>
              <a:buSzTx/>
              <a:buFontTx/>
              <a:buChar char="•"/>
            </a:pPr>
            <a:endParaRPr lang="nl-NL" altLang="en-US" smtClean="0"/>
          </a:p>
          <a:p>
            <a:pPr marL="742950" lvl="1" indent="-285750" defTabSz="914400" eaLnBrk="1">
              <a:lnSpc>
                <a:spcPct val="100000"/>
              </a:lnSpc>
              <a:spcAft>
                <a:spcPct val="0"/>
              </a:spcAft>
              <a:buSzTx/>
              <a:buFontTx/>
              <a:buChar char="•"/>
            </a:pPr>
            <a:r>
              <a:rPr lang="nl-NL" altLang="en-US" smtClean="0"/>
              <a:t>Other configuration files apply these attribute values using ‘@attribute-name@’ for various purposes</a:t>
            </a:r>
          </a:p>
          <a:p>
            <a:pPr marL="742950" lvl="1" indent="-285750" defTabSz="914400" eaLnBrk="1">
              <a:lnSpc>
                <a:spcPct val="100000"/>
              </a:lnSpc>
              <a:spcAft>
                <a:spcPct val="0"/>
              </a:spcAft>
              <a:buSzTx/>
              <a:buFontTx/>
              <a:buChar char="•"/>
            </a:pPr>
            <a:endParaRPr lang="nl-NL" altLang="en-US" smtClean="0"/>
          </a:p>
          <a:p>
            <a:pPr marL="742950" lvl="1" indent="-285750" defTabSz="914400" eaLnBrk="1">
              <a:lnSpc>
                <a:spcPct val="100000"/>
              </a:lnSpc>
              <a:spcAft>
                <a:spcPct val="0"/>
              </a:spcAft>
              <a:buSzTx/>
              <a:buFontTx/>
              <a:buChar char="•"/>
            </a:pPr>
            <a:endParaRPr lang="nl-NL" altLang="en-US" smtClean="0"/>
          </a:p>
          <a:p>
            <a:pPr marL="342900" indent="-342900" defTabSz="914400" eaLnBrk="1">
              <a:lnSpc>
                <a:spcPct val="100000"/>
              </a:lnSpc>
              <a:spcAft>
                <a:spcPct val="0"/>
              </a:spcAft>
              <a:buSzTx/>
            </a:pPr>
            <a:r>
              <a:rPr lang="nl-NL" altLang="en-US" smtClean="0">
                <a:sym typeface="Wingdings" pitchFamily="2" charset="2"/>
              </a:rPr>
              <a:t> </a:t>
            </a:r>
            <a:r>
              <a:rPr lang="nl-NL" altLang="en-US" smtClean="0"/>
              <a:t>Configuration extension and maintenance shifts to meta data</a:t>
            </a:r>
          </a:p>
        </p:txBody>
      </p:sp>
    </p:spTree>
    <p:extLst>
      <p:ext uri="{BB962C8B-B14F-4D97-AF65-F5344CB8AC3E}">
        <p14:creationId xmlns:p14="http://schemas.microsoft.com/office/powerpoint/2010/main" val="13479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259088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dirty="0" smtClean="0">
                <a:solidFill>
                  <a:schemeClr val="bg2"/>
                </a:solidFill>
              </a:rPr>
              <a:t>Delft-FEWS Configuration Course - FEWS Static Configuration </a:t>
            </a:r>
            <a:endParaRPr lang="en-GB" dirty="0" smtClean="0">
              <a:solidFill>
                <a:schemeClr val="bg2"/>
              </a:solidFill>
            </a:endParaRPr>
          </a:p>
        </p:txBody>
      </p:sp>
      <p:sp>
        <p:nvSpPr>
          <p:cNvPr id="2867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07F36238-5798-4688-AF16-B7778135494C}" type="slidenum">
              <a:rPr lang="en-GB" smtClean="0">
                <a:solidFill>
                  <a:schemeClr val="bg2"/>
                </a:solidFill>
              </a:rPr>
              <a:pPr eaLnBrk="1"/>
              <a:t>12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en-GB" smtClean="0"/>
              <a:t>Exercise</a:t>
            </a:r>
            <a:endParaRPr lang="en-US" smtClean="0"/>
          </a:p>
        </p:txBody>
      </p:sp>
      <p:sp>
        <p:nvSpPr>
          <p:cNvPr id="440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28800"/>
            <a:ext cx="8318500" cy="4300538"/>
          </a:xfrm>
        </p:spPr>
        <p:txBody>
          <a:bodyPr/>
          <a:lstStyle/>
          <a:p>
            <a:pPr marL="0" indent="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dirty="0" smtClean="0"/>
              <a:t>Exercise 2: Locations and </a:t>
            </a:r>
            <a:r>
              <a:rPr lang="en-US" dirty="0" err="1" smtClean="0"/>
              <a:t>LocationSets</a:t>
            </a:r>
            <a:endParaRPr lang="en-US" dirty="0" smtClean="0"/>
          </a:p>
          <a:p>
            <a:pPr marL="0" indent="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endParaRPr lang="en-GB" dirty="0" smtClean="0"/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  <a:defRPr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81450" y="1989138"/>
            <a:ext cx="5651500" cy="1944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3174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331096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dirty="0" smtClean="0">
                <a:solidFill>
                  <a:schemeClr val="bg2"/>
                </a:solidFill>
              </a:rPr>
              <a:t>Delft-FEWS Configuration Course - FEWS Static Configuration </a:t>
            </a:r>
            <a:endParaRPr lang="en-GB" dirty="0" smtClean="0">
              <a:solidFill>
                <a:schemeClr val="bg2"/>
              </a:solidFill>
            </a:endParaRPr>
          </a:p>
        </p:txBody>
      </p:sp>
      <p:sp>
        <p:nvSpPr>
          <p:cNvPr id="3174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6749FA7D-3888-4FC8-B662-A91D7023CAA2}" type="slidenum">
              <a:rPr lang="en-GB" smtClean="0">
                <a:solidFill>
                  <a:schemeClr val="bg2"/>
                </a:solidFill>
              </a:rPr>
              <a:pPr eaLnBrk="1"/>
              <a:t>13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317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en-GB" smtClean="0"/>
              <a:t>Parameters</a:t>
            </a:r>
            <a:endParaRPr lang="en-US" smtClean="0"/>
          </a:p>
        </p:txBody>
      </p:sp>
      <p:sp>
        <p:nvSpPr>
          <p:cNvPr id="317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42950" y="1484313"/>
            <a:ext cx="8578850" cy="4114800"/>
          </a:xfrm>
        </p:spPr>
        <p:txBody>
          <a:bodyPr/>
          <a:lstStyle/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r>
              <a:rPr lang="en-GB" smtClean="0"/>
              <a:t>Parameters are organised into </a:t>
            </a:r>
            <a:r>
              <a:rPr lang="en-GB" smtClean="0">
                <a:solidFill>
                  <a:srgbClr val="00B050"/>
                </a:solidFill>
              </a:rPr>
              <a:t>parameter groups</a:t>
            </a:r>
            <a:r>
              <a:rPr lang="en-GB" smtClean="0"/>
              <a:t> with a unique id and name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r>
              <a:rPr lang="en-GB" smtClean="0"/>
              <a:t>Parameters have a unique id and a name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r>
              <a:rPr lang="en-GB" smtClean="0"/>
              <a:t>The parameter is a </a:t>
            </a:r>
            <a:r>
              <a:rPr lang="en-GB" smtClean="0">
                <a:solidFill>
                  <a:srgbClr val="C00000"/>
                </a:solidFill>
              </a:rPr>
              <a:t>primary key</a:t>
            </a:r>
            <a:r>
              <a:rPr lang="en-GB" smtClean="0"/>
              <a:t> in the time series</a:t>
            </a:r>
          </a:p>
        </p:txBody>
      </p:sp>
      <p:pic>
        <p:nvPicPr>
          <p:cNvPr id="31752" name="Picture 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5925" y="4149725"/>
            <a:ext cx="8750300" cy="1943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331096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dirty="0" smtClean="0">
                <a:solidFill>
                  <a:schemeClr val="bg2"/>
                </a:solidFill>
              </a:rPr>
              <a:t>Delft-FEWS Configuration Course - FEWS Static Configuration </a:t>
            </a:r>
            <a:endParaRPr lang="en-GB" dirty="0" smtClean="0">
              <a:solidFill>
                <a:schemeClr val="bg2"/>
              </a:solidFill>
            </a:endParaRPr>
          </a:p>
        </p:txBody>
      </p:sp>
      <p:sp>
        <p:nvSpPr>
          <p:cNvPr id="3277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45468F87-162F-469F-8E4B-EA3BD34AC145}" type="slidenum">
              <a:rPr lang="en-GB" smtClean="0">
                <a:solidFill>
                  <a:schemeClr val="bg2"/>
                </a:solidFill>
              </a:rPr>
              <a:pPr eaLnBrk="1"/>
              <a:t>14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en-GB" smtClean="0"/>
              <a:t>Parameters – unit conversions</a:t>
            </a:r>
            <a:endParaRPr lang="en-US" smtClean="0"/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42950" y="1557338"/>
            <a:ext cx="8812213" cy="4114800"/>
          </a:xfrm>
        </p:spPr>
        <p:txBody>
          <a:bodyPr/>
          <a:lstStyle/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r>
              <a:rPr lang="en-GB" smtClean="0"/>
              <a:t>Units are a property of a </a:t>
            </a:r>
            <a:r>
              <a:rPr lang="en-GB" smtClean="0">
                <a:solidFill>
                  <a:srgbClr val="00B050"/>
                </a:solidFill>
              </a:rPr>
              <a:t>parameter group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GB" smtClean="0"/>
              <a:t>Units can be converted during importing or exporting activities</a:t>
            </a:r>
          </a:p>
        </p:txBody>
      </p:sp>
      <p:pic>
        <p:nvPicPr>
          <p:cNvPr id="32775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57375" y="2420938"/>
            <a:ext cx="5570538" cy="2263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32776" name="Picture 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6288" y="4868863"/>
            <a:ext cx="8242300" cy="12969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2CAB1FF0-9085-4EDE-B3FF-556444871441}" type="slidenum">
              <a:rPr lang="en-GB" smtClean="0">
                <a:solidFill>
                  <a:schemeClr val="bg2"/>
                </a:solidFill>
              </a:rPr>
              <a:pPr eaLnBrk="1"/>
              <a:t>15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en-GB" smtClean="0"/>
              <a:t>Parameters – time series display configuration</a:t>
            </a:r>
            <a:endParaRPr lang="en-US" smtClean="0"/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41363" y="1125538"/>
            <a:ext cx="8501062" cy="4114800"/>
          </a:xfrm>
        </p:spPr>
        <p:txBody>
          <a:bodyPr/>
          <a:lstStyle/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r>
              <a:rPr lang="en-GB" smtClean="0"/>
              <a:t>Set default plot attributes per parameter in </a:t>
            </a:r>
            <a:r>
              <a:rPr lang="en-GB" smtClean="0">
                <a:solidFill>
                  <a:srgbClr val="00B050"/>
                </a:solidFill>
              </a:rPr>
              <a:t>TimeSeriesDisplayConfig.xml</a:t>
            </a:r>
            <a:endParaRPr lang="en-GB" smtClean="0"/>
          </a:p>
        </p:txBody>
      </p:sp>
      <p:pic>
        <p:nvPicPr>
          <p:cNvPr id="33799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08313" y="2132013"/>
            <a:ext cx="6149975" cy="23288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33800" name="Picture 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1800" y="1485900"/>
            <a:ext cx="4808538" cy="2230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33801" name="Oval 6"/>
          <p:cNvSpPr>
            <a:spLocks noChangeArrowheads="1"/>
          </p:cNvSpPr>
          <p:nvPr/>
        </p:nvSpPr>
        <p:spPr bwMode="auto">
          <a:xfrm>
            <a:off x="1727200" y="3163888"/>
            <a:ext cx="2106613" cy="265112"/>
          </a:xfrm>
          <a:prstGeom prst="ellips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Line 7"/>
          <p:cNvSpPr>
            <a:spLocks noChangeShapeType="1"/>
          </p:cNvSpPr>
          <p:nvPr/>
        </p:nvSpPr>
        <p:spPr bwMode="auto">
          <a:xfrm>
            <a:off x="3833813" y="3297238"/>
            <a:ext cx="1638300" cy="203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3380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" b="36633"/>
          <a:stretch>
            <a:fillRect/>
          </a:stretch>
        </p:blipFill>
        <p:spPr bwMode="auto">
          <a:xfrm>
            <a:off x="128588" y="3860800"/>
            <a:ext cx="7107237" cy="148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80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38" y="5445125"/>
            <a:ext cx="7493000" cy="128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331096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dirty="0" smtClean="0">
                <a:solidFill>
                  <a:schemeClr val="bg2"/>
                </a:solidFill>
              </a:rPr>
              <a:t>Delft-FEWS Configuration Course - FEWS Static Configuration </a:t>
            </a:r>
            <a:endParaRPr lang="en-GB" dirty="0" smtClean="0">
              <a:solidFill>
                <a:schemeClr val="bg2"/>
              </a:solidFill>
            </a:endParaRP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C4780302-B850-447B-B6FE-6D5158C8F15D}" type="slidenum">
              <a:rPr lang="en-GB" smtClean="0">
                <a:solidFill>
                  <a:schemeClr val="bg2"/>
                </a:solidFill>
              </a:rPr>
              <a:pPr eaLnBrk="1"/>
              <a:t>16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en-GB" smtClean="0"/>
              <a:t>Exercise</a:t>
            </a:r>
            <a:endParaRPr lang="en-US" smtClean="0"/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33513"/>
            <a:ext cx="8720138" cy="4300537"/>
          </a:xfrm>
        </p:spPr>
        <p:txBody>
          <a:bodyPr/>
          <a:lstStyle/>
          <a:p>
            <a:pPr marL="342900" indent="-342900" defTabSz="914400" eaLnBrk="1">
              <a:lnSpc>
                <a:spcPct val="90000"/>
              </a:lnSpc>
            </a:pPr>
            <a:r>
              <a:rPr lang="en-US" dirty="0" smtClean="0"/>
              <a:t>Exercise 3: Parameter properties</a:t>
            </a:r>
            <a:endParaRPr lang="en-GB" dirty="0" smtClean="0"/>
          </a:p>
          <a:p>
            <a:pPr marL="342900" indent="-342900" defTabSz="914400" eaLnBrk="1">
              <a:lnSpc>
                <a:spcPct val="90000"/>
              </a:lnSpc>
            </a:pPr>
            <a:endParaRPr lang="en-GB" dirty="0" smtClean="0"/>
          </a:p>
          <a:p>
            <a:pPr marL="342900" indent="-342900" defTabSz="914400" eaLnBrk="1">
              <a:lnSpc>
                <a:spcPct val="90000"/>
              </a:lnSpc>
            </a:pPr>
            <a:r>
              <a:rPr lang="en-GB" dirty="0" smtClean="0"/>
              <a:t>Change some attributes of lines plotted for parameters</a:t>
            </a:r>
          </a:p>
          <a:p>
            <a:pPr marL="742950" lvl="1" indent="-285750" defTabSz="914400" eaLnBrk="1">
              <a:lnSpc>
                <a:spcPct val="90000"/>
              </a:lnSpc>
            </a:pPr>
            <a:r>
              <a:rPr lang="en-GB" dirty="0" smtClean="0"/>
              <a:t>Add minimum and maximum scaling</a:t>
            </a:r>
          </a:p>
          <a:p>
            <a:pPr marL="742950" lvl="1" indent="-285750" defTabSz="914400" eaLnBrk="1">
              <a:lnSpc>
                <a:spcPct val="90000"/>
              </a:lnSpc>
            </a:pPr>
            <a:r>
              <a:rPr lang="en-GB" dirty="0" smtClean="0"/>
              <a:t>Change </a:t>
            </a:r>
            <a:r>
              <a:rPr lang="en-GB" dirty="0" smtClean="0"/>
              <a:t>display precision (default = 3 decimals)</a:t>
            </a:r>
          </a:p>
          <a:p>
            <a:pPr marL="742950" lvl="1" indent="-285750" defTabSz="914400" eaLnBrk="1">
              <a:lnSpc>
                <a:spcPct val="90000"/>
              </a:lnSpc>
            </a:pPr>
            <a:r>
              <a:rPr lang="en-GB" dirty="0" smtClean="0"/>
              <a:t>Change </a:t>
            </a:r>
            <a:r>
              <a:rPr lang="en-GB" dirty="0" smtClean="0"/>
              <a:t>some parameter line colours</a:t>
            </a:r>
          </a:p>
          <a:p>
            <a:pPr marL="742950" lvl="1" indent="-285750" defTabSz="914400" eaLnBrk="1">
              <a:lnSpc>
                <a:spcPct val="90000"/>
              </a:lnSpc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475112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dirty="0" smtClean="0">
                <a:solidFill>
                  <a:schemeClr val="bg2"/>
                </a:solidFill>
              </a:rPr>
              <a:t>Delft-FEWS Configuration Course - FEWS Static Configuration </a:t>
            </a:r>
            <a:endParaRPr lang="en-GB" dirty="0" smtClean="0">
              <a:solidFill>
                <a:schemeClr val="bg2"/>
              </a:solidFill>
            </a:endParaRPr>
          </a:p>
        </p:txBody>
      </p:sp>
      <p:sp>
        <p:nvSpPr>
          <p:cNvPr id="3584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BAA58CB3-AB9F-4CDF-8583-F56A85AF6B86}" type="slidenum">
              <a:rPr lang="en-GB" smtClean="0">
                <a:solidFill>
                  <a:schemeClr val="bg2"/>
                </a:solidFill>
              </a:rPr>
              <a:pPr eaLnBrk="1"/>
              <a:t>17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en-GB" smtClean="0"/>
              <a:t>FEWS Maps</a:t>
            </a:r>
            <a:endParaRPr lang="en-US" smtClean="0"/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3050" y="1544638"/>
            <a:ext cx="5759450" cy="4300537"/>
          </a:xfrm>
        </p:spPr>
        <p:txBody>
          <a:bodyPr/>
          <a:lstStyle/>
          <a:p>
            <a:pPr marL="0" indent="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r>
              <a:rPr lang="en-GB" dirty="0" smtClean="0"/>
              <a:t>FEWS explorer </a:t>
            </a:r>
            <a:r>
              <a:rPr lang="en-GB" dirty="0" smtClean="0"/>
              <a:t>shows </a:t>
            </a:r>
            <a:r>
              <a:rPr lang="en-GB" dirty="0" smtClean="0"/>
              <a:t>map layers </a:t>
            </a:r>
            <a:r>
              <a:rPr lang="en-GB" dirty="0" smtClean="0"/>
              <a:t>&amp; location </a:t>
            </a:r>
            <a:r>
              <a:rPr lang="en-GB" dirty="0" smtClean="0"/>
              <a:t>icons</a:t>
            </a:r>
          </a:p>
          <a:p>
            <a:pPr marL="0" indent="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endParaRPr lang="en-US" dirty="0" smtClean="0"/>
          </a:p>
          <a:p>
            <a:pPr marL="0" indent="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r>
              <a:rPr lang="en-US" dirty="0" smtClean="0"/>
              <a:t>Map layers:</a:t>
            </a:r>
            <a:endParaRPr lang="en-GB" dirty="0" smtClean="0"/>
          </a:p>
          <a:p>
            <a:pPr marL="0" indent="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altLang="en-US" dirty="0" smtClean="0"/>
              <a:t> </a:t>
            </a:r>
            <a:r>
              <a:rPr lang="en-GB" altLang="en-US" dirty="0" err="1" smtClean="0"/>
              <a:t>ArcVIEW</a:t>
            </a:r>
            <a:r>
              <a:rPr lang="en-GB" altLang="en-US" dirty="0" smtClean="0"/>
              <a:t>, ArcGIS </a:t>
            </a:r>
            <a:r>
              <a:rPr lang="en-GB" altLang="en-US" dirty="0"/>
              <a:t>Shape layers</a:t>
            </a:r>
          </a:p>
          <a:p>
            <a:pPr marL="115888" indent="-115888" defTabSz="914400" ea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altLang="en-US" dirty="0" smtClean="0"/>
              <a:t> </a:t>
            </a:r>
            <a:r>
              <a:rPr lang="en-GB" altLang="en-US" dirty="0" err="1" smtClean="0"/>
              <a:t>OpenStreetMap</a:t>
            </a:r>
            <a:r>
              <a:rPr lang="en-GB" altLang="en-US" dirty="0"/>
              <a:t>, Google earth, Virtual </a:t>
            </a:r>
            <a:r>
              <a:rPr lang="en-GB" altLang="en-US" dirty="0" smtClean="0"/>
              <a:t>earth</a:t>
            </a:r>
            <a:endParaRPr lang="en-GB" altLang="en-US" dirty="0"/>
          </a:p>
          <a:p>
            <a:pPr marL="115888" indent="-115888" defTabSz="914400" ea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dirty="0" smtClean="0"/>
              <a:t> </a:t>
            </a:r>
            <a:r>
              <a:rPr lang="en-GB" dirty="0" smtClean="0"/>
              <a:t>ESRI </a:t>
            </a:r>
            <a:r>
              <a:rPr lang="en-GB" dirty="0"/>
              <a:t>ASCII </a:t>
            </a:r>
            <a:r>
              <a:rPr lang="en-GB" dirty="0" smtClean="0"/>
              <a:t>grids/images</a:t>
            </a:r>
          </a:p>
          <a:p>
            <a:pPr marL="115888" indent="-115888" defTabSz="914400" ea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dirty="0" smtClean="0"/>
              <a:t> </a:t>
            </a:r>
            <a:r>
              <a:rPr lang="en-GB" dirty="0"/>
              <a:t>TIF images</a:t>
            </a:r>
          </a:p>
          <a:p>
            <a:pPr marL="0" indent="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GB" dirty="0" smtClean="0"/>
              <a:t>Located </a:t>
            </a:r>
            <a:r>
              <a:rPr lang="en-GB" dirty="0" smtClean="0"/>
              <a:t>in </a:t>
            </a:r>
            <a:r>
              <a:rPr lang="en-GB" dirty="0" smtClean="0"/>
              <a:t>“\</a:t>
            </a:r>
            <a:r>
              <a:rPr lang="en-GB" dirty="0" err="1" smtClean="0"/>
              <a:t>MapLayerFiles</a:t>
            </a:r>
            <a:r>
              <a:rPr lang="en-GB" dirty="0" smtClean="0"/>
              <a:t>” </a:t>
            </a:r>
            <a:r>
              <a:rPr lang="en-GB" dirty="0" smtClean="0"/>
              <a:t>or the database</a:t>
            </a:r>
            <a:endParaRPr lang="en-GB" dirty="0" smtClean="0"/>
          </a:p>
          <a:p>
            <a:pPr marL="0" indent="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GB" dirty="0" smtClean="0"/>
              <a:t>C</a:t>
            </a:r>
            <a:r>
              <a:rPr lang="en-GB" dirty="0" smtClean="0"/>
              <a:t>onfiguration: </a:t>
            </a:r>
            <a:r>
              <a:rPr lang="en-GB" dirty="0" smtClean="0"/>
              <a:t>“</a:t>
            </a:r>
            <a:r>
              <a:rPr lang="en-GB" dirty="0" smtClean="0"/>
              <a:t>Explorer.xml” (\</a:t>
            </a:r>
            <a:r>
              <a:rPr lang="en-GB" dirty="0" err="1" smtClean="0"/>
              <a:t>SystemConfigFiles</a:t>
            </a:r>
            <a:r>
              <a:rPr lang="en-GB" dirty="0" smtClean="0"/>
              <a:t>)</a:t>
            </a:r>
          </a:p>
          <a:p>
            <a:pPr marL="0" indent="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endParaRPr lang="en-US" dirty="0"/>
          </a:p>
          <a:p>
            <a:pPr marL="0" indent="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dirty="0" smtClean="0"/>
              <a:t> Map </a:t>
            </a:r>
            <a:r>
              <a:rPr lang="en-GB" dirty="0"/>
              <a:t>layers can be toggled on and </a:t>
            </a:r>
            <a:r>
              <a:rPr lang="en-GB" dirty="0" smtClean="0"/>
              <a:t>off</a:t>
            </a:r>
          </a:p>
          <a:p>
            <a:pPr marL="0" indent="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endParaRPr lang="en-GB" dirty="0"/>
          </a:p>
          <a:p>
            <a:pPr marL="0" indent="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altLang="en-US" dirty="0" smtClean="0"/>
              <a:t> Scale bar etc. can be switched off via menu</a:t>
            </a:r>
            <a:endParaRPr lang="en-GB" dirty="0"/>
          </a:p>
        </p:txBody>
      </p:sp>
      <p:pic>
        <p:nvPicPr>
          <p:cNvPr id="35847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89663" y="1196975"/>
            <a:ext cx="3443287" cy="2481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9" name="Picture 4"/>
          <p:cNvPicPr>
            <a:picLocks noGrp="1" noChangeAspect="1" noChangeArrowheads="1"/>
          </p:cNvPicPr>
          <p:nvPr>
            <p:ph sz="quarter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596"/>
          <a:stretch/>
        </p:blipFill>
        <p:spPr>
          <a:xfrm>
            <a:off x="6170725" y="3861048"/>
            <a:ext cx="1200150" cy="107736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53000" y="5085184"/>
            <a:ext cx="2125663" cy="50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6356351" y="5158209"/>
            <a:ext cx="828898" cy="503237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H="1" flipV="1">
            <a:off x="7041233" y="4581128"/>
            <a:ext cx="144016" cy="7200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710" y="4408748"/>
            <a:ext cx="2414290" cy="250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Line 7"/>
          <p:cNvSpPr>
            <a:spLocks noChangeShapeType="1"/>
          </p:cNvSpPr>
          <p:nvPr/>
        </p:nvSpPr>
        <p:spPr bwMode="auto">
          <a:xfrm flipV="1">
            <a:off x="5385048" y="5877272"/>
            <a:ext cx="2106662" cy="1440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331096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dirty="0" smtClean="0">
                <a:solidFill>
                  <a:schemeClr val="bg2"/>
                </a:solidFill>
              </a:rPr>
              <a:t>Delft-FEWS Configuration Course - FEWS Static Configuration </a:t>
            </a:r>
            <a:endParaRPr lang="en-GB" dirty="0" smtClean="0">
              <a:solidFill>
                <a:schemeClr val="bg2"/>
              </a:solidFill>
            </a:endParaRPr>
          </a:p>
        </p:txBody>
      </p:sp>
      <p:sp>
        <p:nvSpPr>
          <p:cNvPr id="3789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2AB28631-9A64-4678-9F74-4068117D9FE1}" type="slidenum">
              <a:rPr lang="en-GB" smtClean="0">
                <a:solidFill>
                  <a:schemeClr val="bg2"/>
                </a:solidFill>
              </a:rPr>
              <a:pPr eaLnBrk="1"/>
              <a:t>18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en-GB" dirty="0" smtClean="0"/>
              <a:t>FEWS </a:t>
            </a:r>
            <a:r>
              <a:rPr lang="en-GB" dirty="0" smtClean="0"/>
              <a:t>Map Layers</a:t>
            </a:r>
            <a:endParaRPr lang="en-US" dirty="0" smtClean="0"/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3050" y="1484313"/>
            <a:ext cx="4283075" cy="4300537"/>
          </a:xfrm>
        </p:spPr>
        <p:txBody>
          <a:bodyPr/>
          <a:lstStyle/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r>
              <a:rPr lang="en-GB" smtClean="0"/>
              <a:t>Other FEWS component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r>
              <a:rPr lang="en-GB" smtClean="0"/>
              <a:t>with map layers: 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endParaRPr lang="en-GB" smtClean="0"/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r>
              <a:rPr lang="en-GB" smtClean="0"/>
              <a:t>Spatial Display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endParaRPr lang="en-GB" smtClean="0">
              <a:latin typeface="Times New Roman" pitchFamily="18" charset="0"/>
            </a:endParaRPr>
          </a:p>
        </p:txBody>
      </p:sp>
      <p:pic>
        <p:nvPicPr>
          <p:cNvPr id="37895" name="Picture 4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24213" y="1341438"/>
            <a:ext cx="6121400" cy="4765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331096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dirty="0" smtClean="0">
                <a:solidFill>
                  <a:schemeClr val="bg2"/>
                </a:solidFill>
              </a:rPr>
              <a:t>Delft-FEWS Configuration Course - FEWS Static Configuration </a:t>
            </a:r>
            <a:endParaRPr lang="en-GB" dirty="0" smtClean="0">
              <a:solidFill>
                <a:schemeClr val="bg2"/>
              </a:solidFill>
            </a:endParaRPr>
          </a:p>
        </p:txBody>
      </p:sp>
      <p:sp>
        <p:nvSpPr>
          <p:cNvPr id="3891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685E79C6-9AF2-4517-83C8-2330D94041F4}" type="slidenum">
              <a:rPr lang="en-GB" smtClean="0">
                <a:solidFill>
                  <a:schemeClr val="bg2"/>
                </a:solidFill>
              </a:rPr>
              <a:pPr eaLnBrk="1"/>
              <a:t>19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en-GB" smtClean="0"/>
              <a:t>FEWS Maps – Configuration</a:t>
            </a:r>
            <a:endParaRPr lang="en-US" smtClean="0"/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28800"/>
            <a:ext cx="8318500" cy="4300538"/>
          </a:xfrm>
        </p:spPr>
        <p:txBody>
          <a:bodyPr/>
          <a:lstStyle/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smtClean="0"/>
              <a:t>Geodatum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smtClean="0"/>
              <a:t>Projection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smtClean="0"/>
              <a:t>Default view extent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smtClean="0"/>
              <a:t>Extra extents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smtClean="0"/>
              <a:t>Default options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smtClean="0"/>
              <a:t>Options to add shapefiles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smtClean="0"/>
              <a:t>Options to add grids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smtClean="0"/>
              <a:t>Switch to visible</a:t>
            </a:r>
          </a:p>
        </p:txBody>
      </p:sp>
      <p:pic>
        <p:nvPicPr>
          <p:cNvPr id="38919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98963" y="2514600"/>
            <a:ext cx="4273550" cy="2700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475112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dirty="0" smtClean="0">
                <a:solidFill>
                  <a:schemeClr val="bg2"/>
                </a:solidFill>
              </a:rPr>
              <a:t>Delft-FEWS Configuration Course - FEWS Static Configuration </a:t>
            </a:r>
            <a:endParaRPr lang="en-GB" dirty="0" smtClean="0">
              <a:solidFill>
                <a:schemeClr val="bg2"/>
              </a:solidFill>
            </a:endParaRP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6B292819-93BC-4899-97DB-FF3009A1C782}" type="slidenum">
              <a:rPr lang="en-GB" smtClean="0">
                <a:solidFill>
                  <a:schemeClr val="bg2"/>
                </a:solidFill>
              </a:rPr>
              <a:pPr eaLnBrk="1"/>
              <a:t>2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en-GB" smtClean="0"/>
              <a:t>FEWS Static Configuration Data</a:t>
            </a:r>
            <a:endParaRPr lang="en-US" smtClean="0"/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9313" y="1700213"/>
            <a:ext cx="5562600" cy="4300537"/>
          </a:xfrm>
        </p:spPr>
        <p:txBody>
          <a:bodyPr/>
          <a:lstStyle/>
          <a:p>
            <a:pPr marL="342900" indent="-342900" defTabSz="914400" eaLnBrk="1"/>
            <a:r>
              <a:rPr lang="en-GB" dirty="0" smtClean="0"/>
              <a:t>Location data</a:t>
            </a:r>
          </a:p>
          <a:p>
            <a:pPr marL="742950" lvl="1" indent="-285750" defTabSz="914400" eaLnBrk="1"/>
            <a:r>
              <a:rPr lang="en-GB" dirty="0" smtClean="0"/>
              <a:t>Locations</a:t>
            </a:r>
          </a:p>
          <a:p>
            <a:pPr marL="742950" lvl="1" indent="-285750" defTabSz="914400" eaLnBrk="1"/>
            <a:r>
              <a:rPr lang="en-GB" dirty="0" smtClean="0"/>
              <a:t>Location Sets</a:t>
            </a:r>
          </a:p>
          <a:p>
            <a:pPr marL="742950" lvl="1" indent="-285750" defTabSz="914400" eaLnBrk="1"/>
            <a:r>
              <a:rPr lang="en-GB" dirty="0" smtClean="0"/>
              <a:t>Location Icons</a:t>
            </a:r>
          </a:p>
          <a:p>
            <a:pPr marL="342900" indent="-342900" defTabSz="914400" eaLnBrk="1"/>
            <a:r>
              <a:rPr lang="en-GB" dirty="0" smtClean="0"/>
              <a:t>Parameters</a:t>
            </a:r>
          </a:p>
          <a:p>
            <a:pPr marL="742950" lvl="1" indent="-285750" defTabSz="914400" eaLnBrk="1"/>
            <a:r>
              <a:rPr lang="en-GB" dirty="0" smtClean="0"/>
              <a:t>Parameters</a:t>
            </a:r>
          </a:p>
          <a:p>
            <a:pPr marL="742950" lvl="1" indent="-285750" defTabSz="914400" eaLnBrk="1"/>
            <a:r>
              <a:rPr lang="en-GB" dirty="0" smtClean="0"/>
              <a:t>Time Series Display Configuration</a:t>
            </a:r>
          </a:p>
          <a:p>
            <a:pPr marL="742950" lvl="1" indent="-285750" defTabSz="914400" eaLnBrk="1"/>
            <a:r>
              <a:rPr lang="en-GB" dirty="0" smtClean="0"/>
              <a:t>Parameter Unit Conversions</a:t>
            </a:r>
          </a:p>
          <a:p>
            <a:pPr marL="342900" indent="-342900" defTabSz="914400" eaLnBrk="1"/>
            <a:r>
              <a:rPr lang="en-GB" dirty="0" smtClean="0"/>
              <a:t>Maps and </a:t>
            </a:r>
            <a:r>
              <a:rPr lang="en-GB" dirty="0" err="1" smtClean="0"/>
              <a:t>FewsExplorer</a:t>
            </a:r>
            <a:endParaRPr lang="en-GB" dirty="0" smtClean="0"/>
          </a:p>
          <a:p>
            <a:pPr marL="742950" lvl="1" indent="-285750" defTabSz="914400" eaLnBrk="1"/>
            <a:r>
              <a:rPr lang="en-GB" dirty="0" err="1" smtClean="0"/>
              <a:t>OpenMap</a:t>
            </a:r>
            <a:r>
              <a:rPr lang="en-GB" dirty="0" smtClean="0"/>
              <a:t> properties</a:t>
            </a:r>
          </a:p>
          <a:p>
            <a:pPr marL="742950" lvl="1" indent="-285750" defTabSz="914400" eaLnBrk="1"/>
            <a:r>
              <a:rPr lang="en-GB" dirty="0" smtClean="0"/>
              <a:t>Grid Display</a:t>
            </a:r>
          </a:p>
          <a:p>
            <a:pPr marL="742950" lvl="1" indent="-285750" defTabSz="914400" eaLnBrk="1"/>
            <a:r>
              <a:rPr lang="en-GB" dirty="0" smtClean="0"/>
              <a:t>FEWS Explorer</a:t>
            </a:r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5260975" y="1700213"/>
            <a:ext cx="5562600" cy="430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 defTabSz="914400">
              <a:spcAft>
                <a:spcPts val="1288"/>
              </a:spcAft>
              <a:buClr>
                <a:schemeClr val="bg2"/>
              </a:buClr>
              <a:buSzPct val="300000"/>
              <a:buFontTx/>
              <a:buNone/>
            </a:pPr>
            <a:r>
              <a:rPr lang="en-GB" sz="2000">
                <a:solidFill>
                  <a:srgbClr val="000000"/>
                </a:solidFill>
              </a:rPr>
              <a:t>Other Static Configurations</a:t>
            </a:r>
          </a:p>
          <a:p>
            <a:pPr marL="742950" lvl="1" indent="-285750" defTabSz="91440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</a:pPr>
            <a:r>
              <a:rPr lang="en-GB" sz="2000">
                <a:solidFill>
                  <a:srgbClr val="000000"/>
                </a:solidFill>
              </a:rPr>
              <a:t>Grids</a:t>
            </a:r>
          </a:p>
          <a:p>
            <a:pPr marL="742950" lvl="1" indent="-285750" defTabSz="91440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</a:pPr>
            <a:r>
              <a:rPr lang="en-GB" sz="2000">
                <a:solidFill>
                  <a:srgbClr val="000000"/>
                </a:solidFill>
              </a:rPr>
              <a:t>Branches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187080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dirty="0" smtClean="0">
                <a:solidFill>
                  <a:schemeClr val="bg2"/>
                </a:solidFill>
              </a:rPr>
              <a:t>Delft-FEWS Configuration Course - FEWS Static Configuration </a:t>
            </a:r>
            <a:endParaRPr lang="en-GB" dirty="0" smtClean="0">
              <a:solidFill>
                <a:schemeClr val="bg2"/>
              </a:solidFill>
            </a:endParaRPr>
          </a:p>
        </p:txBody>
      </p:sp>
      <p:sp>
        <p:nvSpPr>
          <p:cNvPr id="3994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383D86FB-27DC-4D9A-9625-77F3B7A4969C}" type="slidenum">
              <a:rPr lang="en-GB" smtClean="0">
                <a:solidFill>
                  <a:schemeClr val="bg2"/>
                </a:solidFill>
              </a:rPr>
              <a:pPr eaLnBrk="1"/>
              <a:t>20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en-GB" smtClean="0"/>
              <a:t>FEWS Explorer</a:t>
            </a:r>
            <a:endParaRPr lang="en-US" smtClean="0"/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28800"/>
            <a:ext cx="8721725" cy="4300538"/>
          </a:xfrm>
        </p:spPr>
        <p:txBody>
          <a:bodyPr/>
          <a:lstStyle/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r>
              <a:rPr lang="en-GB" smtClean="0"/>
              <a:t>FEWS Explorer is the main GUI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r>
              <a:rPr lang="en-GB" smtClean="0"/>
              <a:t>Includes many configuration elements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r>
              <a:rPr lang="en-GB" smtClean="0"/>
              <a:t>Configured through the “Explorer” XML file</a:t>
            </a:r>
          </a:p>
        </p:txBody>
      </p:sp>
      <p:pic>
        <p:nvPicPr>
          <p:cNvPr id="39943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76963" y="1487488"/>
            <a:ext cx="3060700" cy="4389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259088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dirty="0" smtClean="0">
                <a:solidFill>
                  <a:schemeClr val="bg2"/>
                </a:solidFill>
              </a:rPr>
              <a:t>Delft-FEWS Configuration Course - FEWS Static Configuration </a:t>
            </a:r>
            <a:endParaRPr lang="en-GB" dirty="0" smtClean="0">
              <a:solidFill>
                <a:schemeClr val="bg2"/>
              </a:solidFill>
            </a:endParaRPr>
          </a:p>
        </p:txBody>
      </p:sp>
      <p:sp>
        <p:nvSpPr>
          <p:cNvPr id="4096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113B299A-766D-4AA6-98CC-D2461D984B84}" type="slidenum">
              <a:rPr lang="en-GB" smtClean="0">
                <a:solidFill>
                  <a:schemeClr val="bg2"/>
                </a:solidFill>
              </a:rPr>
              <a:pPr eaLnBrk="1"/>
              <a:t>21</a:t>
            </a:fld>
            <a:endParaRPr lang="en-GB" smtClean="0">
              <a:solidFill>
                <a:schemeClr val="bg2"/>
              </a:solidFill>
            </a:endParaRPr>
          </a:p>
        </p:txBody>
      </p:sp>
      <p:pic>
        <p:nvPicPr>
          <p:cNvPr id="40965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60800" y="1090613"/>
            <a:ext cx="6045200" cy="4930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409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GB" smtClean="0"/>
              <a:t>FEWS Explorer – explorer options</a:t>
            </a:r>
            <a:endParaRPr lang="en-US" smtClean="0"/>
          </a:p>
        </p:txBody>
      </p:sp>
      <p:sp>
        <p:nvSpPr>
          <p:cNvPr id="4096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060575"/>
            <a:ext cx="6602413" cy="4300538"/>
          </a:xfrm>
        </p:spPr>
        <p:txBody>
          <a:bodyPr/>
          <a:lstStyle/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r>
              <a:rPr lang="en-GB" smtClean="0"/>
              <a:t>Elements that are by default visible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r>
              <a:rPr lang="en-GB" smtClean="0"/>
              <a:t>in the status bar when the system is started</a:t>
            </a:r>
          </a:p>
        </p:txBody>
      </p:sp>
      <p:sp>
        <p:nvSpPr>
          <p:cNvPr id="40969" name="Line 6"/>
          <p:cNvSpPr>
            <a:spLocks noChangeShapeType="1"/>
          </p:cNvSpPr>
          <p:nvPr/>
        </p:nvSpPr>
        <p:spPr bwMode="auto">
          <a:xfrm flipH="1">
            <a:off x="1520825" y="2924175"/>
            <a:ext cx="336550" cy="280987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4097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468"/>
          <a:stretch>
            <a:fillRect/>
          </a:stretch>
        </p:blipFill>
        <p:spPr bwMode="auto">
          <a:xfrm>
            <a:off x="57150" y="5876925"/>
            <a:ext cx="979170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331096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dirty="0" smtClean="0">
                <a:solidFill>
                  <a:schemeClr val="bg2"/>
                </a:solidFill>
              </a:rPr>
              <a:t>Delft-FEWS Configuration Course - FEWS Static Configuration </a:t>
            </a:r>
            <a:endParaRPr lang="en-GB" dirty="0" smtClean="0">
              <a:solidFill>
                <a:schemeClr val="bg2"/>
              </a:solidFill>
            </a:endParaRPr>
          </a:p>
        </p:txBody>
      </p:sp>
      <p:sp>
        <p:nvSpPr>
          <p:cNvPr id="4198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2C5AE3CB-5516-49DE-8318-E47437EC0714}" type="slidenum">
              <a:rPr lang="en-GB" smtClean="0">
                <a:solidFill>
                  <a:schemeClr val="bg2"/>
                </a:solidFill>
              </a:rPr>
              <a:pPr eaLnBrk="1"/>
              <a:t>22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en-GB" smtClean="0"/>
              <a:t>FEWS Explorer – zoom extents</a:t>
            </a:r>
            <a:endParaRPr lang="en-US" smtClean="0"/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01675" y="1412875"/>
            <a:ext cx="8501063" cy="4114800"/>
          </a:xfrm>
        </p:spPr>
        <p:txBody>
          <a:bodyPr/>
          <a:lstStyle/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r>
              <a:rPr lang="en-GB" smtClean="0"/>
              <a:t>Pre-configured zoom levels that can be selected from FEWS explorer</a:t>
            </a:r>
          </a:p>
        </p:txBody>
      </p:sp>
      <p:pic>
        <p:nvPicPr>
          <p:cNvPr id="41991" name="Picture 4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92863" y="1989138"/>
            <a:ext cx="3008312" cy="1870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4199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4905375"/>
            <a:ext cx="8586787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93" name="Picture 6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6288" y="1811338"/>
            <a:ext cx="4392612" cy="2759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331096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dirty="0" smtClean="0">
                <a:solidFill>
                  <a:schemeClr val="bg2"/>
                </a:solidFill>
              </a:rPr>
              <a:t>Delft-FEWS Configuration Course - FEWS Static Configuration </a:t>
            </a:r>
            <a:endParaRPr lang="en-GB" dirty="0" smtClean="0">
              <a:solidFill>
                <a:schemeClr val="bg2"/>
              </a:solidFill>
            </a:endParaRPr>
          </a:p>
        </p:txBody>
      </p:sp>
      <p:sp>
        <p:nvSpPr>
          <p:cNvPr id="4301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713553A1-D93E-4CA1-9755-F8B8A27F40C4}" type="slidenum">
              <a:rPr lang="en-GB" smtClean="0">
                <a:solidFill>
                  <a:schemeClr val="bg2"/>
                </a:solidFill>
              </a:rPr>
              <a:pPr eaLnBrk="1"/>
              <a:t>23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en-GB" smtClean="0"/>
              <a:t>FEWS Explorer – tasks</a:t>
            </a:r>
            <a:endParaRPr lang="en-US" smtClean="0"/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04850" y="1844675"/>
            <a:ext cx="8399463" cy="4300538"/>
          </a:xfrm>
        </p:spPr>
        <p:txBody>
          <a:bodyPr/>
          <a:lstStyle/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r>
              <a:rPr lang="en-GB" smtClean="0"/>
              <a:t>Tasks that can be carried out from the explorer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-"/>
            </a:pPr>
            <a:r>
              <a:rPr lang="en-US" smtClean="0"/>
              <a:t>Text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-"/>
            </a:pPr>
            <a:r>
              <a:rPr lang="en-US" smtClean="0"/>
              <a:t>Icons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-"/>
            </a:pPr>
            <a:endParaRPr lang="en-GB" smtClean="0"/>
          </a:p>
        </p:txBody>
      </p:sp>
      <p:pic>
        <p:nvPicPr>
          <p:cNvPr id="43015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13138" y="2173288"/>
            <a:ext cx="5502275" cy="29845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016" name="Picture 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4850" y="5773738"/>
            <a:ext cx="8032750" cy="2476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01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7" r="59711" b="89282"/>
          <a:stretch>
            <a:fillRect/>
          </a:stretch>
        </p:blipFill>
        <p:spPr bwMode="auto">
          <a:xfrm>
            <a:off x="704850" y="5054600"/>
            <a:ext cx="394493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259088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dirty="0" smtClean="0">
                <a:solidFill>
                  <a:schemeClr val="bg2"/>
                </a:solidFill>
              </a:rPr>
              <a:t>Delft-FEWS Configuration Course - FEWS Static Configuration </a:t>
            </a:r>
            <a:endParaRPr lang="en-GB" dirty="0" smtClean="0">
              <a:solidFill>
                <a:schemeClr val="bg2"/>
              </a:solidFill>
            </a:endParaRPr>
          </a:p>
        </p:txBody>
      </p:sp>
      <p:sp>
        <p:nvSpPr>
          <p:cNvPr id="4403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B1469B46-9AFA-4EE0-AE4B-D349FE4FA908}" type="slidenum">
              <a:rPr lang="en-GB" smtClean="0">
                <a:solidFill>
                  <a:schemeClr val="bg2"/>
                </a:solidFill>
              </a:rPr>
              <a:pPr eaLnBrk="1"/>
              <a:t>24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GB" smtClean="0"/>
              <a:t>FEWS Explorer – additional settings</a:t>
            </a:r>
            <a:endParaRPr lang="en-US" smtClean="0"/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28800"/>
            <a:ext cx="4273550" cy="4300538"/>
          </a:xfrm>
        </p:spPr>
        <p:txBody>
          <a:bodyPr/>
          <a:lstStyle/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r>
              <a:rPr lang="en-GB" smtClean="0"/>
              <a:t>Configuration of: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smtClean="0"/>
              <a:t>display date time format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smtClean="0"/>
              <a:t>time zone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smtClean="0"/>
              <a:t>geodatum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smtClean="0"/>
              <a:t>cardinal timestep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smtClean="0"/>
              <a:t>log panel </a:t>
            </a:r>
            <a:r>
              <a:rPr lang="nl-NL" smtClean="0"/>
              <a:t>etc.</a:t>
            </a:r>
            <a:endParaRPr lang="en-GB" smtClean="0"/>
          </a:p>
        </p:txBody>
      </p:sp>
      <p:pic>
        <p:nvPicPr>
          <p:cNvPr id="44039" name="Picture 4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59288" y="3119438"/>
            <a:ext cx="4813300" cy="2743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331096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dirty="0" smtClean="0">
                <a:solidFill>
                  <a:schemeClr val="bg2"/>
                </a:solidFill>
              </a:rPr>
              <a:t>Delft-FEWS Configuration Course - FEWS Static Configuration </a:t>
            </a:r>
            <a:endParaRPr lang="en-GB" dirty="0" smtClean="0">
              <a:solidFill>
                <a:schemeClr val="bg2"/>
              </a:solidFill>
            </a:endParaRPr>
          </a:p>
        </p:txBody>
      </p:sp>
      <p:sp>
        <p:nvSpPr>
          <p:cNvPr id="4506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99A731D9-E270-41D0-81C6-9C337EB5F5A3}" type="slidenum">
              <a:rPr lang="en-GB" smtClean="0">
                <a:solidFill>
                  <a:schemeClr val="bg2"/>
                </a:solidFill>
              </a:rPr>
              <a:pPr eaLnBrk="1"/>
              <a:t>25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en-GB" smtClean="0"/>
              <a:t>Exercise</a:t>
            </a:r>
            <a:endParaRPr lang="en-US" smtClean="0"/>
          </a:p>
        </p:txBody>
      </p:sp>
      <p:sp>
        <p:nvSpPr>
          <p:cNvPr id="614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04850" y="1844675"/>
            <a:ext cx="5472286" cy="4300538"/>
          </a:xfrm>
        </p:spPr>
        <p:txBody>
          <a:bodyPr/>
          <a:lstStyle/>
          <a:p>
            <a:pPr marL="0" lvl="0" indent="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GB" dirty="0"/>
              <a:t>Exercise 4: FEWS Explorer Elements</a:t>
            </a:r>
          </a:p>
          <a:p>
            <a:pPr marL="0" indent="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endParaRPr lang="en-US" dirty="0" smtClean="0"/>
          </a:p>
          <a:p>
            <a:pPr marL="0" indent="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endParaRPr lang="en-US" dirty="0" smtClean="0"/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  <a:defRPr/>
            </a:pPr>
            <a:r>
              <a:rPr lang="en-US" dirty="0" smtClean="0"/>
              <a:t>Change explorer visible items on start up 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  <a:defRPr/>
            </a:pPr>
            <a:r>
              <a:rPr lang="nl-NL" dirty="0" err="1" smtClean="0"/>
              <a:t>Add</a:t>
            </a:r>
            <a:r>
              <a:rPr lang="nl-NL" dirty="0" smtClean="0"/>
              <a:t> </a:t>
            </a:r>
            <a:r>
              <a:rPr lang="nl-NL" dirty="0" err="1" smtClean="0"/>
              <a:t>predefined</a:t>
            </a:r>
            <a:r>
              <a:rPr lang="nl-NL" dirty="0" smtClean="0"/>
              <a:t> zoom </a:t>
            </a:r>
            <a:r>
              <a:rPr lang="nl-NL" dirty="0" smtClean="0"/>
              <a:t>level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331096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dirty="0" smtClean="0">
                <a:solidFill>
                  <a:schemeClr val="bg2"/>
                </a:solidFill>
              </a:rPr>
              <a:t>Delft-FEWS Configuration Course - FEWS Static Configuration </a:t>
            </a:r>
            <a:endParaRPr lang="en-GB" dirty="0" smtClean="0">
              <a:solidFill>
                <a:schemeClr val="bg2"/>
              </a:solidFill>
            </a:endParaRPr>
          </a:p>
        </p:txBody>
      </p:sp>
      <p:sp>
        <p:nvSpPr>
          <p:cNvPr id="4608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6EE75671-4F54-47F2-8E19-8A32C14DA82A}" type="slidenum">
              <a:rPr lang="en-GB" smtClean="0">
                <a:solidFill>
                  <a:schemeClr val="bg2"/>
                </a:solidFill>
              </a:rPr>
              <a:pPr eaLnBrk="1"/>
              <a:t>26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GB" smtClean="0"/>
              <a:t>FEWS Static Configurations - Profiles</a:t>
            </a:r>
            <a:endParaRPr lang="en-US" smtClean="0"/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04850" y="1484313"/>
            <a:ext cx="8640763" cy="4300537"/>
          </a:xfrm>
        </p:spPr>
        <p:txBody>
          <a:bodyPr/>
          <a:lstStyle/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smtClean="0"/>
              <a:t>Profile time series are one dimensional time series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smtClean="0"/>
              <a:t>A location is required in the locations XML file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smtClean="0"/>
              <a:t>Branches configuration file contains the time series</a:t>
            </a:r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endParaRPr lang="en-GB" smtClean="0"/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endParaRPr lang="en-GB" smtClean="0"/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endParaRPr lang="en-GB" smtClean="0">
              <a:latin typeface="Times New Roman" pitchFamily="18" charset="0"/>
            </a:endParaRPr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endParaRPr lang="en-GB" smtClean="0">
              <a:latin typeface="Times New Roman" pitchFamily="18" charset="0"/>
            </a:endParaRPr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endParaRPr lang="en-GB" smtClean="0">
              <a:latin typeface="Times New Roman" pitchFamily="18" charset="0"/>
            </a:endParaRPr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endParaRPr lang="en-GB" smtClean="0">
              <a:latin typeface="Times New Roman" pitchFamily="18" charset="0"/>
            </a:endParaRPr>
          </a:p>
        </p:txBody>
      </p:sp>
      <p:pic>
        <p:nvPicPr>
          <p:cNvPr id="46087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3050" y="2852738"/>
            <a:ext cx="4057650" cy="317023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088" name="Picture 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92638" y="3119438"/>
            <a:ext cx="4779962" cy="28702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475112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dirty="0" smtClean="0">
                <a:solidFill>
                  <a:schemeClr val="bg2"/>
                </a:solidFill>
              </a:rPr>
              <a:t>Delft-FEWS Configuration Course - FEWS Static Configuration </a:t>
            </a:r>
            <a:endParaRPr lang="en-GB" dirty="0" smtClean="0">
              <a:solidFill>
                <a:schemeClr val="bg2"/>
              </a:solidFill>
            </a:endParaRPr>
          </a:p>
        </p:txBody>
      </p:sp>
      <p:sp>
        <p:nvSpPr>
          <p:cNvPr id="4710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313FAFDF-F0EB-4BD2-9FAB-3C9E4CBD943A}" type="slidenum">
              <a:rPr lang="en-GB" smtClean="0">
                <a:solidFill>
                  <a:schemeClr val="bg2"/>
                </a:solidFill>
              </a:rPr>
              <a:pPr eaLnBrk="1"/>
              <a:t>27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GB" smtClean="0"/>
              <a:t>FEWS Static Configurations - Grids</a:t>
            </a:r>
            <a:endParaRPr lang="en-US" smtClean="0"/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42950" y="1484313"/>
            <a:ext cx="8578850" cy="4114800"/>
          </a:xfrm>
        </p:spPr>
        <p:txBody>
          <a:bodyPr/>
          <a:lstStyle/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smtClean="0"/>
              <a:t>Grid time series are two dimensional time series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smtClean="0"/>
              <a:t>A grid location is required in the locations XML file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smtClean="0"/>
              <a:t>Grids configuration file defines the grid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smtClean="0"/>
              <a:t>The spatial display file is used to configure the display of grids.</a:t>
            </a:r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endParaRPr lang="en-GB" smtClean="0"/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endParaRPr lang="en-GB" smtClean="0">
              <a:latin typeface="Times New Roman" pitchFamily="18" charset="0"/>
            </a:endParaRPr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endParaRPr lang="en-GB" smtClean="0">
              <a:latin typeface="Times New Roman" pitchFamily="18" charset="0"/>
            </a:endParaRPr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endParaRPr lang="en-GB" smtClean="0">
              <a:latin typeface="Times New Roman" pitchFamily="18" charset="0"/>
            </a:endParaRPr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endParaRPr lang="en-GB" smtClean="0">
              <a:latin typeface="Times New Roman" pitchFamily="18" charset="0"/>
            </a:endParaRPr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endParaRPr lang="en-GB" smtClean="0">
              <a:latin typeface="Times New Roman" pitchFamily="18" charset="0"/>
            </a:endParaRPr>
          </a:p>
        </p:txBody>
      </p:sp>
      <p:pic>
        <p:nvPicPr>
          <p:cNvPr id="47111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0838" y="3167063"/>
            <a:ext cx="4368800" cy="284797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112" name="Picture 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75213" y="3887788"/>
            <a:ext cx="4525962" cy="213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547120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dirty="0" smtClean="0">
                <a:solidFill>
                  <a:schemeClr val="bg2"/>
                </a:solidFill>
              </a:rPr>
              <a:t>Delft-FEWS Configuration Course - FEWS Static Configuration </a:t>
            </a:r>
            <a:endParaRPr lang="en-GB" dirty="0" smtClean="0">
              <a:solidFill>
                <a:schemeClr val="bg2"/>
              </a:solidFill>
            </a:endParaRPr>
          </a:p>
        </p:txBody>
      </p:sp>
      <p:sp>
        <p:nvSpPr>
          <p:cNvPr id="2560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94E4C285-F573-4D8C-BDED-23AA96E5598B}" type="slidenum">
              <a:rPr lang="en-GB" smtClean="0">
                <a:solidFill>
                  <a:schemeClr val="bg2"/>
                </a:solidFill>
              </a:rPr>
              <a:pPr eaLnBrk="1"/>
              <a:t>3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en-GB" smtClean="0"/>
              <a:t>Locations</a:t>
            </a:r>
            <a:endParaRPr lang="en-US" smtClean="0"/>
          </a:p>
        </p:txBody>
      </p:sp>
      <p:pic>
        <p:nvPicPr>
          <p:cNvPr id="25606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76438" y="2297113"/>
            <a:ext cx="4521200" cy="25717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607" name="Rectangle 4"/>
          <p:cNvSpPr>
            <a:spLocks noChangeArrowheads="1"/>
          </p:cNvSpPr>
          <p:nvPr/>
        </p:nvSpPr>
        <p:spPr bwMode="auto">
          <a:xfrm>
            <a:off x="742950" y="1700213"/>
            <a:ext cx="8420100" cy="439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defTabSz="914400">
              <a:spcAft>
                <a:spcPts val="1288"/>
              </a:spcAft>
              <a:buClr>
                <a:schemeClr val="bg2"/>
              </a:buClr>
              <a:buSzPct val="300000"/>
              <a:buFontTx/>
              <a:buNone/>
            </a:pPr>
            <a:r>
              <a:rPr lang="en-GB" sz="2000">
                <a:solidFill>
                  <a:srgbClr val="000000"/>
                </a:solidFill>
              </a:rPr>
              <a:t>Information for each location in the FEWS Config</a:t>
            </a:r>
          </a:p>
        </p:txBody>
      </p:sp>
      <p:pic>
        <p:nvPicPr>
          <p:cNvPr id="25608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36663" y="5091113"/>
            <a:ext cx="6985000" cy="1187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187080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dirty="0" smtClean="0">
                <a:solidFill>
                  <a:schemeClr val="bg2"/>
                </a:solidFill>
              </a:rPr>
              <a:t>Delft-FEWS Configuration Course - FEWS Static Configuration </a:t>
            </a:r>
            <a:endParaRPr lang="en-GB" dirty="0" smtClean="0">
              <a:solidFill>
                <a:schemeClr val="bg2"/>
              </a:solidFill>
            </a:endParaRPr>
          </a:p>
        </p:txBody>
      </p:sp>
      <p:sp>
        <p:nvSpPr>
          <p:cNvPr id="2765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49A784C7-31A4-4AF1-8F00-68D7ABC80165}" type="slidenum">
              <a:rPr lang="en-GB" smtClean="0">
                <a:solidFill>
                  <a:schemeClr val="bg2"/>
                </a:solidFill>
              </a:rPr>
              <a:pPr eaLnBrk="1"/>
              <a:t>4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en-GB" smtClean="0"/>
              <a:t>Location Icons</a:t>
            </a:r>
            <a:endParaRPr lang="en-US" smtClean="0"/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42950" y="1978025"/>
            <a:ext cx="8655050" cy="4114800"/>
          </a:xfrm>
        </p:spPr>
        <p:txBody>
          <a:bodyPr/>
          <a:lstStyle/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r>
              <a:rPr lang="en-GB" smtClean="0"/>
              <a:t>Location Icons are used to help identify types of locations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endParaRPr lang="en-GB" smtClean="0"/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r>
              <a:rPr lang="en-GB" smtClean="0"/>
              <a:t>catchment site</a:t>
            </a:r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r>
              <a:rPr lang="en-GB" smtClean="0"/>
              <a:t>coastal</a:t>
            </a:r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r>
              <a:rPr lang="en-GB" smtClean="0"/>
              <a:t>fluvial site</a:t>
            </a:r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r>
              <a:rPr lang="en-GB" smtClean="0"/>
              <a:t>meteo site</a:t>
            </a:r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r>
              <a:rPr lang="en-GB" smtClean="0"/>
              <a:t>radar site</a:t>
            </a:r>
          </a:p>
        </p:txBody>
      </p:sp>
      <p:pic>
        <p:nvPicPr>
          <p:cNvPr id="27655" name="Picture 4" descr="locationicon_root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59125" y="3573463"/>
            <a:ext cx="6154738" cy="25574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7656" name="Picture 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3613" y="2801938"/>
            <a:ext cx="173037" cy="12223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765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3141663"/>
            <a:ext cx="158750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3527425"/>
            <a:ext cx="1587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9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3887788"/>
            <a:ext cx="1587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60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4248150"/>
            <a:ext cx="1587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829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414338" eaLnBrk="0">
              <a:spcAft>
                <a:spcPts val="1288"/>
              </a:spcAft>
              <a:buClr>
                <a:schemeClr val="bg2"/>
              </a:buClr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81050" indent="-260350" defTabSz="414338" eaLnBrk="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71575" indent="-193675" defTabSz="414338" eaLnBrk="0">
              <a:spcAft>
                <a:spcPts val="775"/>
              </a:spcAft>
              <a:buClr>
                <a:schemeClr val="bg2"/>
              </a:buClr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563688" indent="-192088" defTabSz="414338" eaLnBrk="0">
              <a:spcAft>
                <a:spcPts val="525"/>
              </a:spcAft>
              <a:buClr>
                <a:schemeClr val="bg2"/>
              </a:buClr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955800" indent="-195263" defTabSz="414338" eaLnBrk="0">
              <a:spcAft>
                <a:spcPts val="263"/>
              </a:spcAft>
              <a:buClr>
                <a:schemeClr val="bg2"/>
              </a:buClr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4130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8702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3274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7846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spcAft>
                <a:spcPct val="0"/>
              </a:spcAft>
              <a:buClr>
                <a:srgbClr val="000000"/>
              </a:buClr>
              <a:buSzPct val="45000"/>
            </a:pPr>
            <a:fld id="{D67A198A-B9E7-46AA-AEB8-7C5D06FDF79B}" type="datetime1">
              <a:rPr lang="en-GB" altLang="en-US" sz="900" smtClean="0">
                <a:solidFill>
                  <a:schemeClr val="bg2"/>
                </a:solidFill>
              </a:rPr>
              <a:pPr eaLnBrk="1">
                <a:spcAft>
                  <a:spcPct val="0"/>
                </a:spcAft>
                <a:buClr>
                  <a:srgbClr val="000000"/>
                </a:buClr>
                <a:buSzPct val="45000"/>
              </a:pPr>
              <a:t>25/11/2014</a:t>
            </a:fld>
            <a:endParaRPr lang="en-GB" altLang="en-US" sz="900" smtClean="0">
              <a:solidFill>
                <a:schemeClr val="bg2"/>
              </a:solidFill>
            </a:endParaRPr>
          </a:p>
        </p:txBody>
      </p:sp>
      <p:sp>
        <p:nvSpPr>
          <p:cNvPr id="70659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414338" eaLnBrk="0">
              <a:spcAft>
                <a:spcPts val="1288"/>
              </a:spcAft>
              <a:buClr>
                <a:schemeClr val="bg2"/>
              </a:buClr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81050" indent="-260350" defTabSz="414338" eaLnBrk="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71575" indent="-193675" defTabSz="414338" eaLnBrk="0">
              <a:spcAft>
                <a:spcPts val="775"/>
              </a:spcAft>
              <a:buClr>
                <a:schemeClr val="bg2"/>
              </a:buClr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563688" indent="-192088" defTabSz="414338" eaLnBrk="0">
              <a:spcAft>
                <a:spcPts val="525"/>
              </a:spcAft>
              <a:buClr>
                <a:schemeClr val="bg2"/>
              </a:buClr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955800" indent="-195263" defTabSz="414338" eaLnBrk="0">
              <a:spcAft>
                <a:spcPts val="263"/>
              </a:spcAft>
              <a:buClr>
                <a:schemeClr val="bg2"/>
              </a:buClr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4130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8702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3274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7846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altLang="en-US" sz="900" smtClean="0">
                <a:solidFill>
                  <a:schemeClr val="bg2"/>
                </a:solidFill>
              </a:rPr>
              <a:t>Deltares Configuration Course </a:t>
            </a:r>
          </a:p>
        </p:txBody>
      </p:sp>
      <p:sp>
        <p:nvSpPr>
          <p:cNvPr id="7066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spcAft>
                <a:spcPts val="1288"/>
              </a:spcAft>
              <a:buClr>
                <a:schemeClr val="bg2"/>
              </a:buClr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81050" indent="-260350" defTabSz="414338" eaLnBrk="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71575" indent="-193675" defTabSz="414338" eaLnBrk="0">
              <a:spcAft>
                <a:spcPts val="775"/>
              </a:spcAft>
              <a:buClr>
                <a:schemeClr val="bg2"/>
              </a:buClr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563688" indent="-192088" defTabSz="414338" eaLnBrk="0">
              <a:spcAft>
                <a:spcPts val="525"/>
              </a:spcAft>
              <a:buClr>
                <a:schemeClr val="bg2"/>
              </a:buClr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955800" indent="-195263" defTabSz="414338" eaLnBrk="0">
              <a:spcAft>
                <a:spcPts val="263"/>
              </a:spcAft>
              <a:buClr>
                <a:schemeClr val="bg2"/>
              </a:buClr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4130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8702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3274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7846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spcAft>
                <a:spcPct val="0"/>
              </a:spcAft>
              <a:buClr>
                <a:srgbClr val="000000"/>
              </a:buClr>
              <a:buSzPct val="45000"/>
            </a:pPr>
            <a:fld id="{1E952790-CDEE-45D0-827C-64A7602190EC}" type="slidenum">
              <a:rPr lang="en-GB" altLang="en-US" sz="900" smtClean="0">
                <a:solidFill>
                  <a:schemeClr val="bg2"/>
                </a:solidFill>
              </a:rPr>
              <a:pPr eaLnBrk="1">
                <a:spcAft>
                  <a:spcPct val="0"/>
                </a:spcAft>
                <a:buClr>
                  <a:srgbClr val="000000"/>
                </a:buClr>
                <a:buSzPct val="45000"/>
              </a:pPr>
              <a:t>5</a:t>
            </a:fld>
            <a:endParaRPr lang="en-GB" altLang="en-US" sz="900" smtClean="0">
              <a:solidFill>
                <a:schemeClr val="bg2"/>
              </a:solidFill>
            </a:endParaRPr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GB" altLang="en-US" smtClean="0"/>
              <a:t>Grids are locations to FEWS</a:t>
            </a:r>
            <a:endParaRPr lang="en-US" altLang="en-US" smtClean="0"/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4375" y="1258888"/>
            <a:ext cx="8578850" cy="4114800"/>
          </a:xfrm>
        </p:spPr>
        <p:txBody>
          <a:bodyPr/>
          <a:lstStyle/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altLang="en-US" smtClean="0"/>
              <a:t>Grid time series are two dimensional time series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altLang="en-US" smtClean="0"/>
              <a:t>A grid location is required in the locations XML file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altLang="en-US" smtClean="0"/>
              <a:t>The Grids configuration file includes mete-information of a grid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altLang="en-US" smtClean="0"/>
              <a:t>The spatial display can show gridded timeseries</a:t>
            </a:r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endParaRPr lang="en-GB" altLang="en-US" smtClean="0"/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endParaRPr lang="en-GB" altLang="en-US" smtClean="0"/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endParaRPr lang="en-GB" altLang="en-US" smtClean="0"/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endParaRPr lang="en-GB" altLang="en-US" smtClean="0"/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endParaRPr lang="en-GB" altLang="en-US" smtClean="0"/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endParaRPr lang="en-GB" altLang="en-US" smtClean="0"/>
          </a:p>
        </p:txBody>
      </p:sp>
      <p:pic>
        <p:nvPicPr>
          <p:cNvPr id="70663" name="Picture 4"/>
          <p:cNvPicPr>
            <a:picLocks noChangeAspect="1" noChangeArrowheads="1"/>
          </p:cNvPicPr>
          <p:nvPr>
            <p:ph sz="quarter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5925" y="3141663"/>
            <a:ext cx="4014788" cy="26177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066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00" y="2781300"/>
            <a:ext cx="4730750" cy="346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620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913" y="-26988"/>
            <a:ext cx="5232400" cy="293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475112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dirty="0" smtClean="0">
                <a:solidFill>
                  <a:schemeClr val="bg2"/>
                </a:solidFill>
              </a:rPr>
              <a:t>Delft-FEWS Configuration Course - FEWS Static Configuration </a:t>
            </a:r>
            <a:endParaRPr lang="en-GB" dirty="0" smtClean="0">
              <a:solidFill>
                <a:schemeClr val="bg2"/>
              </a:solidFill>
            </a:endParaRPr>
          </a:p>
        </p:txBody>
      </p:sp>
      <p:sp>
        <p:nvSpPr>
          <p:cNvPr id="2662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BCF7F741-3B4B-44A8-AAC8-668DBAD6D679}" type="slidenum">
              <a:rPr lang="en-GB" smtClean="0">
                <a:solidFill>
                  <a:schemeClr val="bg2"/>
                </a:solidFill>
              </a:rPr>
              <a:pPr eaLnBrk="1"/>
              <a:t>6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04850" y="1412875"/>
            <a:ext cx="7056438" cy="4300538"/>
          </a:xfrm>
        </p:spPr>
        <p:txBody>
          <a:bodyPr/>
          <a:lstStyle/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endParaRPr lang="nl-NL" smtClean="0"/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r>
              <a:rPr lang="nl-NL" smtClean="0"/>
              <a:t>LocationSets define groups of locations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endParaRPr lang="nl-NL" smtClean="0"/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endParaRPr lang="nl-NL" smtClean="0"/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endParaRPr lang="nl-NL" smtClean="0"/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endParaRPr lang="nl-NL" smtClean="0"/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endParaRPr lang="nl-NL" smtClean="0"/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r>
              <a:rPr lang="nl-NL" smtClean="0"/>
              <a:t>LocationSets can be nested!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endParaRPr lang="en-GB" smtClean="0"/>
          </a:p>
        </p:txBody>
      </p:sp>
      <p:pic>
        <p:nvPicPr>
          <p:cNvPr id="26631" name="Picture 11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0388" y="4322763"/>
            <a:ext cx="4124325" cy="14430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2205038"/>
            <a:ext cx="5830888" cy="63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33" name="Picture 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313" y="2420938"/>
            <a:ext cx="3944937" cy="143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34" name="Oval 19"/>
          <p:cNvSpPr>
            <a:spLocks noChangeArrowheads="1"/>
          </p:cNvSpPr>
          <p:nvPr/>
        </p:nvSpPr>
        <p:spPr bwMode="auto">
          <a:xfrm>
            <a:off x="5672138" y="2560638"/>
            <a:ext cx="936625" cy="287337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dirty="0" err="1" smtClean="0"/>
              <a:t>LocationSets</a:t>
            </a:r>
            <a:endParaRPr lang="en-GB" dirty="0" smtClean="0"/>
          </a:p>
        </p:txBody>
      </p:sp>
      <p:pic>
        <p:nvPicPr>
          <p:cNvPr id="26636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0" y="4149725"/>
            <a:ext cx="3816350" cy="184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37" name="Oval 20"/>
          <p:cNvSpPr>
            <a:spLocks noChangeArrowheads="1"/>
          </p:cNvSpPr>
          <p:nvPr/>
        </p:nvSpPr>
        <p:spPr bwMode="auto">
          <a:xfrm>
            <a:off x="7121525" y="4264025"/>
            <a:ext cx="936625" cy="287338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259088" cy="319087"/>
          </a:xfrm>
          <a:noFill/>
        </p:spPr>
        <p:txBody>
          <a:bodyPr/>
          <a:lstStyle>
            <a:lvl1pPr defTabSz="414338" eaLnBrk="0">
              <a:spcAft>
                <a:spcPts val="1288"/>
              </a:spcAft>
              <a:buClr>
                <a:schemeClr val="bg2"/>
              </a:buClr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81050" indent="-260350" defTabSz="414338" eaLnBrk="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71575" indent="-193675" defTabSz="414338" eaLnBrk="0">
              <a:spcAft>
                <a:spcPts val="775"/>
              </a:spcAft>
              <a:buClr>
                <a:schemeClr val="bg2"/>
              </a:buClr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563688" indent="-192088" defTabSz="414338" eaLnBrk="0">
              <a:spcAft>
                <a:spcPts val="525"/>
              </a:spcAft>
              <a:buClr>
                <a:schemeClr val="bg2"/>
              </a:buClr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955800" indent="-195263" defTabSz="414338" eaLnBrk="0">
              <a:spcAft>
                <a:spcPts val="263"/>
              </a:spcAft>
              <a:buClr>
                <a:schemeClr val="bg2"/>
              </a:buClr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4130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8702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3274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7846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altLang="en-US" sz="900" dirty="0" smtClean="0">
                <a:solidFill>
                  <a:schemeClr val="bg2"/>
                </a:solidFill>
              </a:rPr>
              <a:t>Delft-FEWS Configuration Course - FEWS Static Configuration </a:t>
            </a:r>
            <a:endParaRPr lang="en-GB" altLang="en-US" sz="900" dirty="0" smtClean="0">
              <a:solidFill>
                <a:schemeClr val="bg2"/>
              </a:solidFill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spcAft>
                <a:spcPts val="1288"/>
              </a:spcAft>
              <a:buClr>
                <a:schemeClr val="bg2"/>
              </a:buClr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81050" indent="-260350" defTabSz="414338" eaLnBrk="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71575" indent="-193675" defTabSz="414338" eaLnBrk="0">
              <a:spcAft>
                <a:spcPts val="775"/>
              </a:spcAft>
              <a:buClr>
                <a:schemeClr val="bg2"/>
              </a:buClr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563688" indent="-192088" defTabSz="414338" eaLnBrk="0">
              <a:spcAft>
                <a:spcPts val="525"/>
              </a:spcAft>
              <a:buClr>
                <a:schemeClr val="bg2"/>
              </a:buClr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955800" indent="-195263" defTabSz="414338" eaLnBrk="0">
              <a:spcAft>
                <a:spcPts val="263"/>
              </a:spcAft>
              <a:buClr>
                <a:schemeClr val="bg2"/>
              </a:buClr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4130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8702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3274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7846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spcAft>
                <a:spcPct val="0"/>
              </a:spcAft>
              <a:buClr>
                <a:srgbClr val="000000"/>
              </a:buClr>
              <a:buSzPct val="45000"/>
            </a:pPr>
            <a:fld id="{380A8C4C-0FAF-4170-8926-F76EE482D4F0}" type="slidenum">
              <a:rPr lang="en-GB" altLang="en-US" sz="900" smtClean="0">
                <a:solidFill>
                  <a:schemeClr val="bg2"/>
                </a:solidFill>
              </a:rPr>
              <a:pPr eaLnBrk="1">
                <a:spcAft>
                  <a:spcPct val="0"/>
                </a:spcAft>
                <a:buClr>
                  <a:srgbClr val="000000"/>
                </a:buClr>
                <a:buSzPct val="45000"/>
              </a:pPr>
              <a:t>7</a:t>
            </a:fld>
            <a:endParaRPr lang="en-GB" altLang="en-US" sz="900" smtClean="0">
              <a:solidFill>
                <a:schemeClr val="bg2"/>
              </a:solidFill>
            </a:endParaRPr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defTabSz="914400" eaLnBrk="1"/>
            <a:r>
              <a:rPr lang="nl-NL" altLang="en-US" smtClean="0"/>
              <a:t>LocationSets - the meta data approach</a:t>
            </a:r>
            <a:endParaRPr lang="en-GB" altLang="en-US" smtClean="0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4850" y="1312863"/>
            <a:ext cx="8720138" cy="4999037"/>
          </a:xfrm>
        </p:spPr>
        <p:txBody>
          <a:bodyPr/>
          <a:lstStyle/>
          <a:p>
            <a:pPr marL="342900" indent="-342900" defTabSz="914400" eaLnBrk="1">
              <a:lnSpc>
                <a:spcPct val="100000"/>
              </a:lnSpc>
              <a:spcAft>
                <a:spcPct val="0"/>
              </a:spcAft>
              <a:buSzTx/>
              <a:buFontTx/>
              <a:buChar char="•"/>
            </a:pPr>
            <a:r>
              <a:rPr lang="nl-NL" altLang="en-US" dirty="0" smtClean="0"/>
              <a:t>XML was the basis </a:t>
            </a:r>
            <a:r>
              <a:rPr lang="nl-NL" altLang="en-US" dirty="0" err="1" smtClean="0"/>
              <a:t>for</a:t>
            </a:r>
            <a:r>
              <a:rPr lang="nl-NL" altLang="en-US" dirty="0" smtClean="0"/>
              <a:t> FEWS </a:t>
            </a:r>
            <a:r>
              <a:rPr lang="nl-NL" altLang="en-US" dirty="0" err="1" smtClean="0"/>
              <a:t>for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many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years</a:t>
            </a:r>
            <a:r>
              <a:rPr lang="nl-NL" altLang="en-US" dirty="0" smtClean="0"/>
              <a:t> ...but</a:t>
            </a:r>
          </a:p>
          <a:p>
            <a:pPr marL="342900" indent="-342900" defTabSz="914400" eaLnBrk="1">
              <a:lnSpc>
                <a:spcPct val="100000"/>
              </a:lnSpc>
              <a:spcAft>
                <a:spcPct val="0"/>
              </a:spcAft>
              <a:buSzTx/>
              <a:buFontTx/>
              <a:buChar char="•"/>
            </a:pPr>
            <a:endParaRPr lang="nl-NL" altLang="en-US" dirty="0" smtClean="0"/>
          </a:p>
          <a:p>
            <a:pPr marL="342900" indent="-342900" defTabSz="914400" eaLnBrk="1">
              <a:lnSpc>
                <a:spcPct val="100000"/>
              </a:lnSpc>
              <a:spcAft>
                <a:spcPct val="0"/>
              </a:spcAft>
              <a:buSzTx/>
              <a:buFontTx/>
              <a:buChar char="•"/>
            </a:pPr>
            <a:r>
              <a:rPr lang="nl-NL" altLang="en-US" dirty="0" err="1" smtClean="0"/>
              <a:t>Location</a:t>
            </a:r>
            <a:r>
              <a:rPr lang="nl-NL" altLang="en-US" dirty="0" smtClean="0"/>
              <a:t> meta data </a:t>
            </a:r>
            <a:r>
              <a:rPr lang="nl-NL" altLang="en-US" dirty="0" err="1" smtClean="0"/>
              <a:t>often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managed</a:t>
            </a:r>
            <a:r>
              <a:rPr lang="nl-NL" altLang="en-US" dirty="0" smtClean="0"/>
              <a:t> in </a:t>
            </a:r>
            <a:r>
              <a:rPr lang="nl-NL" altLang="en-US" dirty="0" err="1" smtClean="0"/>
              <a:t>other</a:t>
            </a:r>
            <a:r>
              <a:rPr lang="nl-NL" altLang="en-US" dirty="0" smtClean="0"/>
              <a:t> systems (e.g. GIS)</a:t>
            </a:r>
          </a:p>
          <a:p>
            <a:pPr marL="342900" indent="-342900" defTabSz="914400" eaLnBrk="1">
              <a:lnSpc>
                <a:spcPct val="100000"/>
              </a:lnSpc>
              <a:spcAft>
                <a:spcPct val="0"/>
              </a:spcAft>
              <a:buSzTx/>
              <a:buFontTx/>
              <a:buChar char="•"/>
            </a:pPr>
            <a:r>
              <a:rPr lang="nl-NL" altLang="en-US" dirty="0" err="1" smtClean="0"/>
              <a:t>Location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coordinates</a:t>
            </a:r>
            <a:r>
              <a:rPr lang="nl-NL" altLang="en-US" dirty="0" smtClean="0"/>
              <a:t> in </a:t>
            </a:r>
            <a:r>
              <a:rPr lang="nl-NL" altLang="en-US" dirty="0" err="1" smtClean="0"/>
              <a:t>shape</a:t>
            </a:r>
            <a:r>
              <a:rPr lang="nl-NL" altLang="en-US" dirty="0" smtClean="0"/>
              <a:t> (.</a:t>
            </a:r>
            <a:r>
              <a:rPr lang="nl-NL" altLang="en-US" dirty="0" err="1" smtClean="0"/>
              <a:t>shp</a:t>
            </a:r>
            <a:r>
              <a:rPr lang="nl-NL" altLang="en-US" dirty="0" smtClean="0"/>
              <a:t>), </a:t>
            </a:r>
            <a:r>
              <a:rPr lang="nl-NL" altLang="en-US" dirty="0" err="1" smtClean="0"/>
              <a:t>associated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attributes</a:t>
            </a:r>
            <a:r>
              <a:rPr lang="nl-NL" altLang="en-US" dirty="0" smtClean="0"/>
              <a:t> in </a:t>
            </a:r>
            <a:r>
              <a:rPr lang="nl-NL" altLang="en-US" dirty="0" err="1" smtClean="0"/>
              <a:t>tabular</a:t>
            </a:r>
            <a:r>
              <a:rPr lang="nl-NL" altLang="en-US" dirty="0" smtClean="0"/>
              <a:t> form (.</a:t>
            </a:r>
            <a:r>
              <a:rPr lang="nl-NL" altLang="en-US" dirty="0" err="1" smtClean="0"/>
              <a:t>dbf</a:t>
            </a:r>
            <a:r>
              <a:rPr lang="nl-NL" altLang="en-US" dirty="0" smtClean="0"/>
              <a:t>)</a:t>
            </a:r>
          </a:p>
          <a:p>
            <a:pPr marL="342900" indent="-342900" defTabSz="914400" eaLnBrk="1">
              <a:lnSpc>
                <a:spcPct val="100000"/>
              </a:lnSpc>
              <a:spcAft>
                <a:spcPct val="0"/>
              </a:spcAft>
              <a:buSzTx/>
              <a:buFontTx/>
              <a:buChar char="•"/>
            </a:pPr>
            <a:r>
              <a:rPr lang="nl-NL" altLang="en-US" dirty="0" err="1" smtClean="0"/>
              <a:t>Introduced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to</a:t>
            </a:r>
            <a:r>
              <a:rPr lang="nl-NL" altLang="en-US" dirty="0" smtClean="0"/>
              <a:t> FEWS in 2007/2008</a:t>
            </a:r>
          </a:p>
          <a:p>
            <a:pPr marL="342900" indent="-342900" defTabSz="914400" eaLnBrk="1">
              <a:lnSpc>
                <a:spcPct val="100000"/>
              </a:lnSpc>
              <a:spcAft>
                <a:spcPct val="0"/>
              </a:spcAft>
              <a:buSzTx/>
              <a:buFontTx/>
              <a:buChar char="•"/>
            </a:pPr>
            <a:r>
              <a:rPr lang="nl-NL" altLang="en-US" dirty="0" err="1" smtClean="0"/>
              <a:t>Since</a:t>
            </a:r>
            <a:r>
              <a:rPr lang="nl-NL" altLang="en-US" dirty="0" smtClean="0"/>
              <a:t> 2013 </a:t>
            </a:r>
            <a:r>
              <a:rPr lang="nl-NL" altLang="en-US" dirty="0" err="1" smtClean="0"/>
              <a:t>also</a:t>
            </a:r>
            <a:r>
              <a:rPr lang="nl-NL" altLang="en-US" dirty="0" smtClean="0"/>
              <a:t> in .</a:t>
            </a:r>
            <a:r>
              <a:rPr lang="nl-NL" altLang="en-US" dirty="0" err="1" smtClean="0"/>
              <a:t>csv</a:t>
            </a:r>
            <a:r>
              <a:rPr lang="nl-NL" altLang="en-US" dirty="0" smtClean="0"/>
              <a:t> files</a:t>
            </a:r>
          </a:p>
          <a:p>
            <a:pPr marL="342900" indent="-342900" defTabSz="914400" eaLnBrk="1">
              <a:lnSpc>
                <a:spcPct val="100000"/>
              </a:lnSpc>
              <a:spcAft>
                <a:spcPct val="0"/>
              </a:spcAft>
              <a:buSzTx/>
              <a:buFontTx/>
              <a:buChar char="•"/>
            </a:pPr>
            <a:r>
              <a:rPr lang="en-GB" dirty="0"/>
              <a:t>easier to maintain locations</a:t>
            </a:r>
          </a:p>
          <a:p>
            <a:pPr marL="342900" indent="-342900" defTabSz="914400" eaLnBrk="1">
              <a:lnSpc>
                <a:spcPct val="100000"/>
              </a:lnSpc>
              <a:spcAft>
                <a:spcPct val="0"/>
              </a:spcAft>
              <a:buSzTx/>
              <a:buFontTx/>
              <a:buChar char="•"/>
            </a:pPr>
            <a:endParaRPr lang="nl-NL" altLang="en-US" dirty="0" smtClean="0"/>
          </a:p>
          <a:p>
            <a:pPr marL="342900" indent="-342900" defTabSz="914400" eaLnBrk="1">
              <a:lnSpc>
                <a:spcPct val="100000"/>
              </a:lnSpc>
              <a:spcAft>
                <a:spcPct val="0"/>
              </a:spcAft>
              <a:buSzTx/>
              <a:buFontTx/>
              <a:buChar char="•"/>
            </a:pPr>
            <a:r>
              <a:rPr lang="nl-NL" altLang="en-US" sz="2400" dirty="0" err="1" smtClean="0"/>
              <a:t>Location</a:t>
            </a:r>
            <a:r>
              <a:rPr lang="nl-NL" altLang="en-US" sz="2400" dirty="0" smtClean="0"/>
              <a:t> </a:t>
            </a:r>
            <a:r>
              <a:rPr lang="nl-NL" altLang="en-US" sz="2400" dirty="0" err="1" smtClean="0"/>
              <a:t>attributes</a:t>
            </a:r>
            <a:r>
              <a:rPr lang="nl-NL" altLang="en-US" sz="2400" dirty="0" smtClean="0"/>
              <a:t> </a:t>
            </a:r>
            <a:r>
              <a:rPr lang="nl-NL" altLang="en-US" sz="2400" dirty="0" err="1" smtClean="0"/>
              <a:t>can</a:t>
            </a:r>
            <a:r>
              <a:rPr lang="nl-NL" altLang="en-US" sz="2400" dirty="0" smtClean="0"/>
              <a:t> </a:t>
            </a:r>
            <a:r>
              <a:rPr lang="nl-NL" altLang="en-US" sz="2400" dirty="0" err="1" smtClean="0"/>
              <a:t>be</a:t>
            </a:r>
            <a:r>
              <a:rPr lang="nl-NL" altLang="en-US" sz="2400" dirty="0" smtClean="0"/>
              <a:t> </a:t>
            </a:r>
            <a:r>
              <a:rPr lang="nl-NL" altLang="en-US" sz="2400" dirty="0" err="1" smtClean="0"/>
              <a:t>used</a:t>
            </a:r>
            <a:r>
              <a:rPr lang="nl-NL" altLang="en-US" sz="2400" dirty="0" smtClean="0"/>
              <a:t> </a:t>
            </a:r>
            <a:r>
              <a:rPr lang="nl-NL" altLang="en-US" sz="2400" dirty="0" err="1" smtClean="0"/>
              <a:t>to</a:t>
            </a:r>
            <a:r>
              <a:rPr lang="nl-NL" altLang="en-US" sz="2400" dirty="0" smtClean="0"/>
              <a:t>:</a:t>
            </a:r>
          </a:p>
          <a:p>
            <a:pPr marL="742950" lvl="1" indent="-285750" defTabSz="914400" eaLnBrk="1">
              <a:lnSpc>
                <a:spcPct val="100000"/>
              </a:lnSpc>
              <a:spcAft>
                <a:spcPct val="0"/>
              </a:spcAft>
              <a:buSzTx/>
              <a:buFontTx/>
              <a:buChar char="•"/>
            </a:pPr>
            <a:r>
              <a:rPr lang="nl-NL" altLang="en-US" sz="1800" dirty="0" err="1" smtClean="0"/>
              <a:t>compose</a:t>
            </a:r>
            <a:r>
              <a:rPr lang="nl-NL" altLang="en-US" sz="1800" dirty="0" smtClean="0"/>
              <a:t> </a:t>
            </a:r>
            <a:r>
              <a:rPr lang="nl-NL" altLang="en-US" sz="1800" dirty="0" err="1" smtClean="0"/>
              <a:t>location</a:t>
            </a:r>
            <a:r>
              <a:rPr lang="nl-NL" altLang="en-US" sz="1800" dirty="0" smtClean="0"/>
              <a:t> sets </a:t>
            </a:r>
            <a:r>
              <a:rPr lang="nl-NL" altLang="en-US" sz="1800" dirty="0" err="1" smtClean="0"/>
              <a:t>with</a:t>
            </a:r>
            <a:r>
              <a:rPr lang="nl-NL" altLang="en-US" sz="1800" dirty="0" smtClean="0"/>
              <a:t> </a:t>
            </a:r>
            <a:r>
              <a:rPr lang="nl-NL" altLang="en-US" sz="1800" dirty="0" err="1" smtClean="0"/>
              <a:t>similar</a:t>
            </a:r>
            <a:r>
              <a:rPr lang="nl-NL" altLang="en-US" sz="1800" dirty="0" smtClean="0"/>
              <a:t> </a:t>
            </a:r>
            <a:r>
              <a:rPr lang="nl-NL" altLang="en-US" sz="1800" dirty="0" err="1" smtClean="0"/>
              <a:t>characteristics</a:t>
            </a:r>
            <a:endParaRPr lang="nl-NL" altLang="en-US" sz="1800" dirty="0" smtClean="0"/>
          </a:p>
          <a:p>
            <a:pPr marL="742950" lvl="1" indent="-285750" defTabSz="914400" eaLnBrk="1">
              <a:lnSpc>
                <a:spcPct val="100000"/>
              </a:lnSpc>
              <a:spcAft>
                <a:spcPct val="0"/>
              </a:spcAft>
              <a:buSzTx/>
              <a:buFontTx/>
              <a:buChar char="•"/>
            </a:pPr>
            <a:r>
              <a:rPr lang="nl-NL" altLang="en-US" sz="1800" dirty="0" err="1" smtClean="0"/>
              <a:t>define</a:t>
            </a:r>
            <a:r>
              <a:rPr lang="nl-NL" altLang="en-US" sz="1800" dirty="0" smtClean="0"/>
              <a:t> </a:t>
            </a:r>
            <a:r>
              <a:rPr lang="nl-NL" altLang="en-US" sz="1800" dirty="0" err="1" smtClean="0"/>
              <a:t>idmaps</a:t>
            </a:r>
            <a:r>
              <a:rPr lang="nl-NL" altLang="en-US" sz="1800" dirty="0" smtClean="0"/>
              <a:t> (</a:t>
            </a:r>
            <a:r>
              <a:rPr lang="nl-NL" altLang="en-US" sz="1800" dirty="0" err="1" smtClean="0"/>
              <a:t>translation</a:t>
            </a:r>
            <a:r>
              <a:rPr lang="nl-NL" altLang="en-US" sz="1800" dirty="0" smtClean="0"/>
              <a:t> </a:t>
            </a:r>
            <a:r>
              <a:rPr lang="nl-NL" altLang="en-US" sz="1800" dirty="0" err="1" smtClean="0"/>
              <a:t>tables</a:t>
            </a:r>
            <a:r>
              <a:rPr lang="nl-NL" altLang="en-US" sz="1800" dirty="0" smtClean="0"/>
              <a:t> </a:t>
            </a:r>
            <a:r>
              <a:rPr lang="nl-NL" altLang="en-US" sz="1800" dirty="0" err="1" smtClean="0"/>
              <a:t>for</a:t>
            </a:r>
            <a:r>
              <a:rPr lang="nl-NL" altLang="en-US" sz="1800" dirty="0" smtClean="0"/>
              <a:t> </a:t>
            </a:r>
            <a:r>
              <a:rPr lang="nl-NL" altLang="en-US" sz="1800" dirty="0" err="1" smtClean="0"/>
              <a:t>importing</a:t>
            </a:r>
            <a:r>
              <a:rPr lang="nl-NL" altLang="en-US" sz="1800" dirty="0" smtClean="0"/>
              <a:t>/export data)</a:t>
            </a:r>
          </a:p>
          <a:p>
            <a:pPr marL="742950" lvl="1" indent="-285750" defTabSz="914400" eaLnBrk="1">
              <a:lnSpc>
                <a:spcPct val="100000"/>
              </a:lnSpc>
              <a:spcAft>
                <a:spcPct val="0"/>
              </a:spcAft>
              <a:buSzTx/>
              <a:buFontTx/>
              <a:buChar char="•"/>
            </a:pPr>
            <a:r>
              <a:rPr lang="nl-NL" altLang="en-US" sz="1800" dirty="0" err="1" smtClean="0"/>
              <a:t>define</a:t>
            </a:r>
            <a:r>
              <a:rPr lang="nl-NL" altLang="en-US" sz="1800" dirty="0" smtClean="0"/>
              <a:t> </a:t>
            </a:r>
            <a:r>
              <a:rPr lang="nl-NL" altLang="en-US" sz="1800" dirty="0" err="1" smtClean="0"/>
              <a:t>threshold</a:t>
            </a:r>
            <a:r>
              <a:rPr lang="nl-NL" altLang="en-US" sz="1800" dirty="0" smtClean="0"/>
              <a:t> crossing </a:t>
            </a:r>
            <a:r>
              <a:rPr lang="nl-NL" altLang="en-US" sz="1800" dirty="0" err="1" smtClean="0"/>
              <a:t>values</a:t>
            </a:r>
            <a:endParaRPr lang="nl-NL" altLang="en-US" sz="1800" dirty="0" smtClean="0"/>
          </a:p>
          <a:p>
            <a:pPr marL="742950" lvl="1" indent="-285750" defTabSz="914400" eaLnBrk="1">
              <a:lnSpc>
                <a:spcPct val="100000"/>
              </a:lnSpc>
              <a:spcAft>
                <a:spcPct val="0"/>
              </a:spcAft>
              <a:buSzTx/>
              <a:buFontTx/>
              <a:buChar char="•"/>
            </a:pPr>
            <a:r>
              <a:rPr lang="nl-NL" altLang="en-US" sz="1800" dirty="0" err="1" smtClean="0"/>
              <a:t>define</a:t>
            </a:r>
            <a:r>
              <a:rPr lang="nl-NL" altLang="en-US" sz="1800" dirty="0" smtClean="0"/>
              <a:t> range </a:t>
            </a:r>
            <a:r>
              <a:rPr lang="nl-NL" altLang="en-US" sz="1800" dirty="0" err="1" smtClean="0"/>
              <a:t>values</a:t>
            </a:r>
            <a:r>
              <a:rPr lang="nl-NL" altLang="en-US" sz="1800" dirty="0" smtClean="0"/>
              <a:t> </a:t>
            </a:r>
            <a:r>
              <a:rPr lang="nl-NL" altLang="en-US" sz="1800" dirty="0" err="1" smtClean="0"/>
              <a:t>for</a:t>
            </a:r>
            <a:r>
              <a:rPr lang="nl-NL" altLang="en-US" sz="1800" dirty="0" smtClean="0"/>
              <a:t> </a:t>
            </a:r>
            <a:r>
              <a:rPr lang="nl-NL" altLang="en-US" sz="1800" dirty="0" err="1" smtClean="0"/>
              <a:t>validation</a:t>
            </a:r>
            <a:r>
              <a:rPr lang="nl-NL" altLang="en-US" sz="1800" dirty="0" smtClean="0"/>
              <a:t> </a:t>
            </a:r>
            <a:r>
              <a:rPr lang="nl-NL" altLang="en-US" sz="1800" dirty="0" err="1" smtClean="0"/>
              <a:t>rules</a:t>
            </a:r>
            <a:endParaRPr lang="nl-NL" altLang="en-US" sz="1800" dirty="0" smtClean="0"/>
          </a:p>
          <a:p>
            <a:pPr marL="742950" lvl="1" indent="-285750" defTabSz="914400" eaLnBrk="1">
              <a:lnSpc>
                <a:spcPct val="100000"/>
              </a:lnSpc>
              <a:spcAft>
                <a:spcPct val="0"/>
              </a:spcAft>
              <a:buSzTx/>
              <a:buFontTx/>
              <a:buChar char="•"/>
            </a:pPr>
            <a:r>
              <a:rPr lang="nl-NL" altLang="en-US" sz="1800" dirty="0" err="1" smtClean="0"/>
              <a:t>define</a:t>
            </a:r>
            <a:r>
              <a:rPr lang="nl-NL" altLang="en-US" sz="1800" dirty="0" smtClean="0"/>
              <a:t> </a:t>
            </a:r>
            <a:r>
              <a:rPr lang="nl-NL" altLang="en-US" sz="1800" dirty="0" err="1" smtClean="0"/>
              <a:t>coefficients</a:t>
            </a:r>
            <a:r>
              <a:rPr lang="nl-NL" altLang="en-US" sz="1800" dirty="0" smtClean="0"/>
              <a:t> </a:t>
            </a:r>
            <a:r>
              <a:rPr lang="nl-NL" altLang="en-US" sz="1800" dirty="0" err="1" smtClean="0"/>
              <a:t>for</a:t>
            </a:r>
            <a:r>
              <a:rPr lang="nl-NL" altLang="en-US" sz="1800" dirty="0" smtClean="0"/>
              <a:t> </a:t>
            </a:r>
            <a:r>
              <a:rPr lang="nl-NL" altLang="en-US" sz="1800" dirty="0" err="1" smtClean="0"/>
              <a:t>calculations</a:t>
            </a:r>
            <a:endParaRPr lang="nl-NL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6192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1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331096" cy="319087"/>
          </a:xfrm>
          <a:noFill/>
        </p:spPr>
        <p:txBody>
          <a:bodyPr/>
          <a:lstStyle>
            <a:lvl1pPr defTabSz="414338" eaLnBrk="0">
              <a:spcAft>
                <a:spcPts val="1288"/>
              </a:spcAft>
              <a:buClr>
                <a:schemeClr val="bg2"/>
              </a:buClr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81050" indent="-260350" defTabSz="414338" eaLnBrk="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71575" indent="-193675" defTabSz="414338" eaLnBrk="0">
              <a:spcAft>
                <a:spcPts val="775"/>
              </a:spcAft>
              <a:buClr>
                <a:schemeClr val="bg2"/>
              </a:buClr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563688" indent="-192088" defTabSz="414338" eaLnBrk="0">
              <a:spcAft>
                <a:spcPts val="525"/>
              </a:spcAft>
              <a:buClr>
                <a:schemeClr val="bg2"/>
              </a:buClr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955800" indent="-195263" defTabSz="414338" eaLnBrk="0">
              <a:spcAft>
                <a:spcPts val="263"/>
              </a:spcAft>
              <a:buClr>
                <a:schemeClr val="bg2"/>
              </a:buClr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4130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8702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3274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7846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altLang="en-US" sz="900" dirty="0" smtClean="0">
                <a:solidFill>
                  <a:schemeClr val="bg2"/>
                </a:solidFill>
              </a:rPr>
              <a:t>Delft-FEWS Configuration Course - FEWS Static Configuration </a:t>
            </a:r>
            <a:endParaRPr lang="en-GB" altLang="en-US" sz="900" dirty="0" smtClean="0">
              <a:solidFill>
                <a:schemeClr val="bg2"/>
              </a:solidFill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spcAft>
                <a:spcPts val="1288"/>
              </a:spcAft>
              <a:buClr>
                <a:schemeClr val="bg2"/>
              </a:buClr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81050" indent="-260350" defTabSz="414338" eaLnBrk="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71575" indent="-193675" defTabSz="414338" eaLnBrk="0">
              <a:spcAft>
                <a:spcPts val="775"/>
              </a:spcAft>
              <a:buClr>
                <a:schemeClr val="bg2"/>
              </a:buClr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563688" indent="-192088" defTabSz="414338" eaLnBrk="0">
              <a:spcAft>
                <a:spcPts val="525"/>
              </a:spcAft>
              <a:buClr>
                <a:schemeClr val="bg2"/>
              </a:buClr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955800" indent="-195263" defTabSz="414338" eaLnBrk="0">
              <a:spcAft>
                <a:spcPts val="263"/>
              </a:spcAft>
              <a:buClr>
                <a:schemeClr val="bg2"/>
              </a:buClr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4130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8702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3274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7846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spcAft>
                <a:spcPct val="0"/>
              </a:spcAft>
              <a:buClr>
                <a:srgbClr val="000000"/>
              </a:buClr>
              <a:buSzPct val="45000"/>
            </a:pPr>
            <a:fld id="{EB0DF8F6-A215-47B1-82DA-0EBC3169E519}" type="slidenum">
              <a:rPr lang="en-GB" altLang="en-US" sz="900" smtClean="0">
                <a:solidFill>
                  <a:schemeClr val="bg2"/>
                </a:solidFill>
              </a:rPr>
              <a:pPr eaLnBrk="1">
                <a:spcAft>
                  <a:spcPct val="0"/>
                </a:spcAft>
                <a:buClr>
                  <a:srgbClr val="000000"/>
                </a:buClr>
                <a:buSzPct val="45000"/>
              </a:pPr>
              <a:t>8</a:t>
            </a:fld>
            <a:endParaRPr lang="en-GB" altLang="en-US" sz="900" smtClean="0">
              <a:solidFill>
                <a:schemeClr val="bg2"/>
              </a:solidFill>
            </a:endParaRPr>
          </a:p>
        </p:txBody>
      </p:sp>
      <p:sp>
        <p:nvSpPr>
          <p:cNvPr id="7578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defTabSz="914400" eaLnBrk="1"/>
            <a:r>
              <a:rPr lang="nl-NL" altLang="en-US" smtClean="0"/>
              <a:t>Xml and CSV – the meta data approach</a:t>
            </a:r>
            <a:endParaRPr lang="en-GB" altLang="en-US" smtClean="0"/>
          </a:p>
        </p:txBody>
      </p:sp>
      <p:sp>
        <p:nvSpPr>
          <p:cNvPr id="757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4850" y="1116013"/>
            <a:ext cx="8720138" cy="5195887"/>
          </a:xfrm>
        </p:spPr>
        <p:txBody>
          <a:bodyPr/>
          <a:lstStyle/>
          <a:p>
            <a:pPr marL="381000" indent="-381000" defTabSz="914400" eaLnBrk="1">
              <a:lnSpc>
                <a:spcPct val="100000"/>
              </a:lnSpc>
              <a:spcAft>
                <a:spcPct val="0"/>
              </a:spcAft>
              <a:buSzTx/>
            </a:pPr>
            <a:r>
              <a:rPr lang="nl-NL" altLang="en-US" b="1" dirty="0" smtClean="0"/>
              <a:t>3 step </a:t>
            </a:r>
            <a:r>
              <a:rPr lang="nl-NL" altLang="en-US" b="1" dirty="0" err="1" smtClean="0"/>
              <a:t>definition</a:t>
            </a:r>
            <a:endParaRPr lang="nl-NL" altLang="en-US" b="1" dirty="0" smtClean="0"/>
          </a:p>
          <a:p>
            <a:pPr marL="381000" indent="-381000" defTabSz="914400" eaLnBrk="1">
              <a:lnSpc>
                <a:spcPct val="100000"/>
              </a:lnSpc>
              <a:spcAft>
                <a:spcPct val="0"/>
              </a:spcAft>
              <a:buSzTx/>
              <a:buFontTx/>
              <a:buAutoNum type="arabicPeriod"/>
            </a:pPr>
            <a:r>
              <a:rPr lang="nl-NL" altLang="en-US" dirty="0" smtClean="0"/>
              <a:t>The CSV file </a:t>
            </a:r>
            <a:r>
              <a:rPr lang="nl-NL" altLang="en-US" dirty="0" err="1" smtClean="0"/>
              <a:t>defines</a:t>
            </a:r>
            <a:r>
              <a:rPr lang="nl-NL" altLang="en-US" dirty="0" smtClean="0"/>
              <a:t> per </a:t>
            </a:r>
            <a:r>
              <a:rPr lang="nl-NL" altLang="en-US" dirty="0" err="1" smtClean="0"/>
              <a:t>location</a:t>
            </a:r>
            <a:r>
              <a:rPr lang="nl-NL" altLang="en-US" dirty="0" smtClean="0"/>
              <a:t> (</a:t>
            </a:r>
            <a:r>
              <a:rPr lang="nl-NL" altLang="en-US" dirty="0" err="1" smtClean="0"/>
              <a:t>row</a:t>
            </a:r>
            <a:r>
              <a:rPr lang="nl-NL" altLang="en-US" dirty="0" smtClean="0"/>
              <a:t>) the </a:t>
            </a:r>
            <a:r>
              <a:rPr lang="nl-NL" altLang="en-US" dirty="0" err="1" smtClean="0"/>
              <a:t>value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for</a:t>
            </a:r>
            <a:r>
              <a:rPr lang="nl-NL" altLang="en-US" dirty="0" smtClean="0"/>
              <a:t> a </a:t>
            </a:r>
            <a:r>
              <a:rPr lang="nl-NL" altLang="en-US" dirty="0" err="1" smtClean="0"/>
              <a:t>specific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attribute</a:t>
            </a:r>
            <a:r>
              <a:rPr lang="nl-NL" altLang="en-US" dirty="0" smtClean="0"/>
              <a:t> (</a:t>
            </a:r>
            <a:r>
              <a:rPr lang="nl-NL" altLang="en-US" dirty="0" err="1" smtClean="0"/>
              <a:t>by</a:t>
            </a:r>
            <a:r>
              <a:rPr lang="nl-NL" altLang="en-US" dirty="0" smtClean="0"/>
              <a:t> column)</a:t>
            </a:r>
          </a:p>
          <a:p>
            <a:pPr marL="838200" lvl="1" indent="-381000" defTabSz="914400" eaLnBrk="1">
              <a:lnSpc>
                <a:spcPct val="100000"/>
              </a:lnSpc>
              <a:spcAft>
                <a:spcPct val="0"/>
              </a:spcAft>
              <a:buSzTx/>
              <a:buFontTx/>
              <a:buAutoNum type="arabicPeriod"/>
            </a:pPr>
            <a:endParaRPr lang="nl-NL" altLang="en-US" dirty="0" smtClean="0"/>
          </a:p>
          <a:p>
            <a:pPr marL="838200" lvl="1" indent="-381000" defTabSz="914400" eaLnBrk="1">
              <a:lnSpc>
                <a:spcPct val="100000"/>
              </a:lnSpc>
              <a:spcAft>
                <a:spcPct val="0"/>
              </a:spcAft>
              <a:buSzTx/>
              <a:buFontTx/>
              <a:buAutoNum type="arabicPeriod"/>
            </a:pPr>
            <a:endParaRPr lang="nl-NL" altLang="en-US" dirty="0" smtClean="0"/>
          </a:p>
          <a:p>
            <a:pPr marL="838200" lvl="1" indent="-381000" defTabSz="914400" eaLnBrk="1">
              <a:lnSpc>
                <a:spcPct val="100000"/>
              </a:lnSpc>
              <a:spcAft>
                <a:spcPct val="0"/>
              </a:spcAft>
              <a:buSzTx/>
              <a:buFontTx/>
              <a:buAutoNum type="arabicPeriod"/>
            </a:pPr>
            <a:endParaRPr lang="nl-NL" altLang="en-US" dirty="0" smtClean="0"/>
          </a:p>
          <a:p>
            <a:pPr marL="838200" lvl="1" indent="-381000" defTabSz="914400" eaLnBrk="1">
              <a:lnSpc>
                <a:spcPct val="100000"/>
              </a:lnSpc>
              <a:spcAft>
                <a:spcPct val="0"/>
              </a:spcAft>
              <a:buSzTx/>
              <a:buFontTx/>
              <a:buAutoNum type="arabicPeriod"/>
            </a:pPr>
            <a:endParaRPr lang="nl-NL" altLang="en-US" dirty="0" smtClean="0"/>
          </a:p>
          <a:p>
            <a:pPr marL="381000" indent="-381000" defTabSz="914400" eaLnBrk="1">
              <a:lnSpc>
                <a:spcPct val="100000"/>
              </a:lnSpc>
              <a:spcAft>
                <a:spcPct val="0"/>
              </a:spcAft>
              <a:buSzTx/>
              <a:buFontTx/>
              <a:buAutoNum type="arabicPeriod"/>
            </a:pPr>
            <a:r>
              <a:rPr lang="nl-NL" altLang="en-US" dirty="0" smtClean="0"/>
              <a:t>LocationSets.xml file </a:t>
            </a:r>
            <a:r>
              <a:rPr lang="nl-NL" altLang="en-US" dirty="0" err="1" smtClean="0"/>
              <a:t>tells</a:t>
            </a:r>
            <a:r>
              <a:rPr lang="nl-NL" altLang="en-US" dirty="0" smtClean="0"/>
              <a:t> FEWS </a:t>
            </a:r>
            <a:r>
              <a:rPr lang="nl-NL" altLang="en-US" dirty="0" err="1" smtClean="0"/>
              <a:t>how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to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read</a:t>
            </a:r>
            <a:r>
              <a:rPr lang="nl-NL" altLang="en-US" dirty="0" smtClean="0"/>
              <a:t> the CSV file</a:t>
            </a:r>
            <a:br>
              <a:rPr lang="nl-NL" altLang="en-US" dirty="0" smtClean="0"/>
            </a:br>
            <a:r>
              <a:rPr lang="nl-NL" altLang="en-US" dirty="0" err="1" smtClean="0"/>
              <a:t>by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allocating</a:t>
            </a:r>
            <a:r>
              <a:rPr lang="nl-NL" altLang="en-US" dirty="0" smtClean="0"/>
              <a:t> ‘%</a:t>
            </a:r>
            <a:r>
              <a:rPr lang="nl-NL" altLang="en-US" dirty="0" err="1" smtClean="0"/>
              <a:t>column_name</a:t>
            </a:r>
            <a:r>
              <a:rPr lang="nl-NL" altLang="en-US" dirty="0" smtClean="0"/>
              <a:t>%’ </a:t>
            </a:r>
            <a:r>
              <a:rPr lang="nl-NL" altLang="en-US" dirty="0" err="1" smtClean="0"/>
              <a:t>to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location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attribute</a:t>
            </a:r>
            <a:endParaRPr lang="nl-NL" altLang="en-US" dirty="0" smtClean="0"/>
          </a:p>
          <a:p>
            <a:pPr marL="838200" lvl="1" indent="-381000" defTabSz="914400" eaLnBrk="1">
              <a:lnSpc>
                <a:spcPct val="100000"/>
              </a:lnSpc>
              <a:spcAft>
                <a:spcPct val="0"/>
              </a:spcAft>
              <a:buSzTx/>
              <a:buFontTx/>
              <a:buAutoNum type="arabicPeriod"/>
            </a:pPr>
            <a:endParaRPr lang="nl-NL" altLang="en-US" dirty="0" smtClean="0"/>
          </a:p>
          <a:p>
            <a:pPr marL="838200" lvl="1" indent="-381000" defTabSz="914400" eaLnBrk="1">
              <a:lnSpc>
                <a:spcPct val="100000"/>
              </a:lnSpc>
              <a:spcAft>
                <a:spcPct val="0"/>
              </a:spcAft>
              <a:buSzTx/>
              <a:buFontTx/>
              <a:buAutoNum type="arabicPeriod"/>
            </a:pPr>
            <a:endParaRPr lang="nl-NL" altLang="en-US" dirty="0" smtClean="0"/>
          </a:p>
          <a:p>
            <a:pPr marL="838200" lvl="1" indent="-381000" defTabSz="914400" eaLnBrk="1">
              <a:lnSpc>
                <a:spcPct val="100000"/>
              </a:lnSpc>
              <a:spcAft>
                <a:spcPct val="0"/>
              </a:spcAft>
              <a:buSzTx/>
              <a:buFontTx/>
              <a:buAutoNum type="arabicPeriod"/>
            </a:pPr>
            <a:endParaRPr lang="nl-NL" altLang="en-US" dirty="0" smtClean="0"/>
          </a:p>
          <a:p>
            <a:pPr marL="838200" lvl="1" indent="-381000" defTabSz="914400" eaLnBrk="1">
              <a:lnSpc>
                <a:spcPct val="100000"/>
              </a:lnSpc>
              <a:spcAft>
                <a:spcPct val="0"/>
              </a:spcAft>
              <a:buSzTx/>
              <a:buFontTx/>
              <a:buAutoNum type="arabicPeriod"/>
            </a:pPr>
            <a:endParaRPr lang="nl-NL" altLang="en-US" dirty="0" smtClean="0"/>
          </a:p>
          <a:p>
            <a:pPr marL="838200" lvl="1" indent="-381000" defTabSz="914400" eaLnBrk="1">
              <a:lnSpc>
                <a:spcPct val="100000"/>
              </a:lnSpc>
              <a:spcAft>
                <a:spcPct val="0"/>
              </a:spcAft>
              <a:buSzTx/>
              <a:buFontTx/>
              <a:buAutoNum type="arabicPeriod"/>
            </a:pPr>
            <a:endParaRPr lang="nl-NL" altLang="en-US" dirty="0" smtClean="0"/>
          </a:p>
          <a:p>
            <a:pPr marL="381000" indent="-381000" defTabSz="914400" eaLnBrk="1">
              <a:lnSpc>
                <a:spcPct val="100000"/>
              </a:lnSpc>
              <a:spcAft>
                <a:spcPct val="0"/>
              </a:spcAft>
              <a:buSzTx/>
              <a:buFontTx/>
              <a:buAutoNum type="arabicPeriod"/>
            </a:pPr>
            <a:r>
              <a:rPr lang="nl-NL" altLang="en-US" dirty="0" err="1" smtClean="0"/>
              <a:t>Other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configuration</a:t>
            </a:r>
            <a:r>
              <a:rPr lang="nl-NL" altLang="en-US" dirty="0" smtClean="0"/>
              <a:t> files </a:t>
            </a:r>
            <a:r>
              <a:rPr lang="nl-NL" altLang="en-US" dirty="0" err="1" smtClean="0"/>
              <a:t>apply</a:t>
            </a:r>
            <a:r>
              <a:rPr lang="nl-NL" altLang="en-US" dirty="0" smtClean="0"/>
              <a:t> these </a:t>
            </a:r>
            <a:r>
              <a:rPr lang="nl-NL" altLang="en-US" dirty="0" err="1" smtClean="0"/>
              <a:t>attribute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values</a:t>
            </a:r>
            <a:r>
              <a:rPr lang="nl-NL" altLang="en-US" dirty="0" smtClean="0"/>
              <a:t/>
            </a:r>
            <a:br>
              <a:rPr lang="nl-NL" altLang="en-US" dirty="0" smtClean="0"/>
            </a:br>
            <a:r>
              <a:rPr lang="nl-NL" altLang="en-US" dirty="0" err="1" smtClean="0"/>
              <a:t>for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various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purposes</a:t>
            </a:r>
            <a:r>
              <a:rPr lang="nl-NL" altLang="en-US" dirty="0" smtClean="0"/>
              <a:t> </a:t>
            </a:r>
            <a:br>
              <a:rPr lang="nl-NL" altLang="en-US" dirty="0" smtClean="0"/>
            </a:br>
            <a:r>
              <a:rPr lang="nl-NL" altLang="en-US" dirty="0" err="1" smtClean="0"/>
              <a:t>Replace</a:t>
            </a:r>
            <a:r>
              <a:rPr lang="nl-NL" altLang="en-US" dirty="0" smtClean="0"/>
              <a:t> ‘@</a:t>
            </a:r>
            <a:r>
              <a:rPr lang="nl-NL" altLang="en-US" dirty="0" err="1" smtClean="0"/>
              <a:t>attribute</a:t>
            </a:r>
            <a:r>
              <a:rPr lang="nl-NL" altLang="en-US" dirty="0" smtClean="0"/>
              <a:t>-name@’ </a:t>
            </a:r>
            <a:r>
              <a:rPr lang="nl-NL" altLang="en-US" dirty="0" err="1" smtClean="0"/>
              <a:t>with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attribute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value</a:t>
            </a:r>
            <a:endParaRPr lang="nl-NL" altLang="en-US" dirty="0" smtClean="0"/>
          </a:p>
        </p:txBody>
      </p:sp>
      <p:pic>
        <p:nvPicPr>
          <p:cNvPr id="7578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2127250"/>
            <a:ext cx="82486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784" name="Text Box 5"/>
          <p:cNvSpPr txBox="1">
            <a:spLocks noChangeArrowheads="1"/>
          </p:cNvSpPr>
          <p:nvPr/>
        </p:nvSpPr>
        <p:spPr bwMode="auto">
          <a:xfrm>
            <a:off x="6191250" y="1822450"/>
            <a:ext cx="3398838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chemeClr val="bg2"/>
                </a:solidFill>
              </a:rPr>
              <a:t>Values example from: NSW_sensors.csv</a:t>
            </a:r>
          </a:p>
        </p:txBody>
      </p:sp>
      <p:pic>
        <p:nvPicPr>
          <p:cNvPr id="7578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00" y="3971925"/>
            <a:ext cx="314325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786" name="Picture 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7" b="1703"/>
          <a:stretch/>
        </p:blipFill>
        <p:spPr bwMode="auto">
          <a:xfrm>
            <a:off x="6969224" y="3547640"/>
            <a:ext cx="4202748" cy="2761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222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259088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smtClean="0">
                <a:solidFill>
                  <a:schemeClr val="bg2"/>
                </a:solidFill>
              </a:rPr>
              <a:t>Delft-FEWS Configuration Course - FEWS Static Configuration </a:t>
            </a:r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3072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85583599-FBBC-4311-B3A6-95BFCFD3AA35}" type="slidenum">
              <a:rPr lang="en-GB" smtClean="0">
                <a:solidFill>
                  <a:schemeClr val="bg2"/>
                </a:solidFill>
              </a:rPr>
              <a:pPr eaLnBrk="1"/>
              <a:t>9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altLang="en-US" dirty="0" err="1"/>
              <a:t>Composing</a:t>
            </a:r>
            <a:r>
              <a:rPr lang="nl-NL" altLang="en-US" dirty="0"/>
              <a:t> </a:t>
            </a:r>
            <a:r>
              <a:rPr lang="nl-NL" altLang="en-US" dirty="0" err="1"/>
              <a:t>locationSets</a:t>
            </a:r>
            <a:r>
              <a:rPr lang="nl-NL" altLang="en-US" dirty="0"/>
              <a:t> </a:t>
            </a:r>
            <a:r>
              <a:rPr lang="nl-NL" altLang="en-US" dirty="0" err="1"/>
              <a:t>with</a:t>
            </a:r>
            <a:r>
              <a:rPr lang="nl-NL" altLang="en-US" dirty="0"/>
              <a:t> </a:t>
            </a:r>
            <a:r>
              <a:rPr lang="nl-NL" altLang="en-US" dirty="0" err="1"/>
              <a:t>location</a:t>
            </a:r>
            <a:r>
              <a:rPr lang="nl-NL" altLang="en-US" dirty="0"/>
              <a:t> </a:t>
            </a:r>
            <a:r>
              <a:rPr lang="nl-NL" altLang="en-US" dirty="0" err="1"/>
              <a:t>attributes</a:t>
            </a:r>
            <a:endParaRPr lang="en-US" dirty="0" smtClean="0"/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0025" y="1484313"/>
            <a:ext cx="5578475" cy="4114800"/>
          </a:xfrm>
        </p:spPr>
        <p:txBody>
          <a:bodyPr/>
          <a:lstStyle/>
          <a:p>
            <a:pPr marL="0" indent="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r>
              <a:rPr lang="en-GB" dirty="0" err="1" smtClean="0"/>
              <a:t>LocationSets</a:t>
            </a:r>
            <a:r>
              <a:rPr lang="en-GB" dirty="0" smtClean="0"/>
              <a:t> can be generated from another </a:t>
            </a:r>
            <a:r>
              <a:rPr lang="en-GB" dirty="0" err="1" smtClean="0"/>
              <a:t>locationSet</a:t>
            </a:r>
            <a:r>
              <a:rPr lang="en-GB" dirty="0" smtClean="0"/>
              <a:t> by using attributes and conditions:</a:t>
            </a:r>
          </a:p>
          <a:p>
            <a:pPr marL="0" indent="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endParaRPr lang="en-GB" sz="400" dirty="0" smtClean="0"/>
          </a:p>
          <a:p>
            <a:pPr marL="823913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r>
              <a:rPr lang="en-GB" dirty="0" smtClean="0"/>
              <a:t>attribute equals</a:t>
            </a:r>
          </a:p>
          <a:p>
            <a:pPr marL="823913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r>
              <a:rPr lang="en-GB" dirty="0" smtClean="0"/>
              <a:t>attribute contains</a:t>
            </a:r>
          </a:p>
          <a:p>
            <a:pPr marL="823913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r>
              <a:rPr lang="en-GB" dirty="0" smtClean="0"/>
              <a:t>attribute starts with</a:t>
            </a:r>
          </a:p>
          <a:p>
            <a:pPr marL="823913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r>
              <a:rPr lang="en-GB" dirty="0" smtClean="0"/>
              <a:t>id contains</a:t>
            </a:r>
          </a:p>
          <a:p>
            <a:pPr marL="823913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r>
              <a:rPr lang="en-GB" dirty="0" smtClean="0"/>
              <a:t>attribute exists</a:t>
            </a:r>
          </a:p>
          <a:p>
            <a:pPr marL="823913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r>
              <a:rPr lang="en-GB" dirty="0" smtClean="0"/>
              <a:t>…</a:t>
            </a:r>
          </a:p>
        </p:txBody>
      </p:sp>
      <p:pic>
        <p:nvPicPr>
          <p:cNvPr id="3072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763" y="1196975"/>
            <a:ext cx="3152775" cy="267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5013325"/>
            <a:ext cx="8785225" cy="9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63" y="2813050"/>
            <a:ext cx="3887787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30" name="Line 8"/>
          <p:cNvSpPr>
            <a:spLocks noChangeShapeType="1"/>
          </p:cNvSpPr>
          <p:nvPr/>
        </p:nvSpPr>
        <p:spPr bwMode="auto">
          <a:xfrm>
            <a:off x="6897688" y="4797425"/>
            <a:ext cx="1727200" cy="21590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31" name="Line 9"/>
          <p:cNvSpPr>
            <a:spLocks noChangeShapeType="1"/>
          </p:cNvSpPr>
          <p:nvPr/>
        </p:nvSpPr>
        <p:spPr bwMode="auto">
          <a:xfrm flipV="1">
            <a:off x="6392863" y="3573463"/>
            <a:ext cx="1439862" cy="64770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70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isstijl">
  <a:themeElements>
    <a:clrScheme name="">
      <a:dk1>
        <a:srgbClr val="000000"/>
      </a:dk1>
      <a:lt1>
        <a:srgbClr val="FFFFFF"/>
      </a:lt1>
      <a:dk2>
        <a:srgbClr val="000000"/>
      </a:dk2>
      <a:lt2>
        <a:srgbClr val="008FC5"/>
      </a:lt2>
      <a:accent1>
        <a:srgbClr val="FFFFFF"/>
      </a:accent1>
      <a:accent2>
        <a:srgbClr val="A6A698"/>
      </a:accent2>
      <a:accent3>
        <a:srgbClr val="FFFFFF"/>
      </a:accent3>
      <a:accent4>
        <a:srgbClr val="000000"/>
      </a:accent4>
      <a:accent5>
        <a:srgbClr val="FFFFFF"/>
      </a:accent5>
      <a:accent6>
        <a:srgbClr val="969689"/>
      </a:accent6>
      <a:hlink>
        <a:srgbClr val="008FC5"/>
      </a:hlink>
      <a:folHlink>
        <a:srgbClr val="B2B2B2"/>
      </a:folHlink>
    </a:clrScheme>
    <a:fontScheme name="huisstijl">
      <a:majorFont>
        <a:latin typeface="Arial"/>
        <a:ea typeface="MS Gothic"/>
        <a:cs typeface=""/>
      </a:majorFont>
      <a:minorFont>
        <a:latin typeface="Arial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S Gothic" pitchFamily="4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S Gothic" pitchFamily="49" charset="-128"/>
          </a:defRPr>
        </a:defPPr>
      </a:lstStyle>
    </a:lnDef>
  </a:objectDefaults>
  <a:extraClrSchemeLst>
    <a:extraClrScheme>
      <a:clrScheme name="huisstij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isstij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isstij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isstij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isstij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isstij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isstij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huisstijl</Template>
  <TotalTime>2996</TotalTime>
  <Words>1004</Words>
  <Application>Microsoft Office PowerPoint</Application>
  <PresentationFormat>A4 Paper (210x297 mm)</PresentationFormat>
  <Paragraphs>291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huisstijl</vt:lpstr>
      <vt:lpstr>PowerPoint Presentation</vt:lpstr>
      <vt:lpstr>FEWS Static Configuration Data</vt:lpstr>
      <vt:lpstr>Locations</vt:lpstr>
      <vt:lpstr>Location Icons</vt:lpstr>
      <vt:lpstr>Grids are locations to FEWS</vt:lpstr>
      <vt:lpstr>LocationSets</vt:lpstr>
      <vt:lpstr>LocationSets - the meta data approach</vt:lpstr>
      <vt:lpstr>Xml and CSV – the meta data approach</vt:lpstr>
      <vt:lpstr>Composing locationSets with location attributes</vt:lpstr>
      <vt:lpstr>Calculation coefficients via location attributes</vt:lpstr>
      <vt:lpstr>Xml and CSV recap</vt:lpstr>
      <vt:lpstr>Exercise</vt:lpstr>
      <vt:lpstr>Parameters</vt:lpstr>
      <vt:lpstr>Parameters – unit conversions</vt:lpstr>
      <vt:lpstr>Parameters – time series display configuration</vt:lpstr>
      <vt:lpstr>Exercise</vt:lpstr>
      <vt:lpstr>FEWS Maps</vt:lpstr>
      <vt:lpstr>FEWS Map Layers</vt:lpstr>
      <vt:lpstr>FEWS Maps – Configuration</vt:lpstr>
      <vt:lpstr>FEWS Explorer</vt:lpstr>
      <vt:lpstr>FEWS Explorer – explorer options</vt:lpstr>
      <vt:lpstr>FEWS Explorer – zoom extents</vt:lpstr>
      <vt:lpstr>FEWS Explorer – tasks</vt:lpstr>
      <vt:lpstr>FEWS Explorer – additional settings</vt:lpstr>
      <vt:lpstr>Exercise</vt:lpstr>
      <vt:lpstr>FEWS Static Configurations - Profiles</vt:lpstr>
      <vt:lpstr>FEWS Static Configurations - Grids</vt:lpstr>
    </vt:vector>
  </TitlesOfParts>
  <Company>WL | Delft Hydraulics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minett</dc:creator>
  <cp:lastModifiedBy>Simone De Kleermaeker</cp:lastModifiedBy>
  <cp:revision>123</cp:revision>
  <cp:lastPrinted>2007-09-10T07:19:41Z</cp:lastPrinted>
  <dcterms:created xsi:type="dcterms:W3CDTF">2008-01-22T10:52:40Z</dcterms:created>
  <dcterms:modified xsi:type="dcterms:W3CDTF">2014-11-25T03:37:10Z</dcterms:modified>
</cp:coreProperties>
</file>