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7" r:id="rId2"/>
    <p:sldId id="538" r:id="rId3"/>
    <p:sldId id="571" r:id="rId4"/>
    <p:sldId id="572" r:id="rId5"/>
    <p:sldId id="569" r:id="rId6"/>
    <p:sldId id="603" r:id="rId7"/>
    <p:sldId id="587" r:id="rId8"/>
    <p:sldId id="583" r:id="rId9"/>
  </p:sldIdLst>
  <p:sldSz cx="9906000" cy="6858000" type="A4"/>
  <p:notesSz cx="7772400" cy="10058400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B56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6" autoAdjust="0"/>
    <p:restoredTop sz="87345" autoAdjust="0"/>
  </p:normalViewPr>
  <p:slideViewPr>
    <p:cSldViewPr showGuides="1">
      <p:cViewPr>
        <p:scale>
          <a:sx n="75" d="100"/>
          <a:sy n="75" d="100"/>
        </p:scale>
        <p:origin x="-2586" y="-6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243BED9-FA29-487B-B2DF-DF7D06B98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5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63588"/>
            <a:ext cx="5443538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AC9FD2-9304-4C9B-B5A5-30A28ED6CB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18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9E86A3C-3B12-41DD-805C-B01D9BB8811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5063" cy="452596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6EE48E3-79B7-4E35-A2D5-64B1FDA5053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754063"/>
            <a:ext cx="5449887" cy="3773487"/>
          </a:xfrm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059AAE7-9418-42DF-AA19-BF6D42D4BF3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763588"/>
            <a:ext cx="5443537" cy="3768725"/>
          </a:xfrm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4776788"/>
            <a:ext cx="6211887" cy="4524375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268FE7E-DA21-45AF-BEFA-B1A6E0A1C71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763588"/>
            <a:ext cx="5443537" cy="3768725"/>
          </a:xfrm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4776788"/>
            <a:ext cx="6211887" cy="4524375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AB9961C-7512-4BA2-A124-87146C24114D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16731527-1A72-4EA2-AD58-203FBCDC02C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754063"/>
            <a:ext cx="5451475" cy="3773487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4778375"/>
            <a:ext cx="5695950" cy="4525963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243A1-1825-4018-86B6-860D9F9D6D3C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4B62-8864-430F-B256-54EA52A770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2AFEF-4FF6-49BC-875F-0C9C1ACBF8C6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F70A-CD49-49A6-B2E8-20267430F2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1F2DF-972A-4E7A-A927-55C636061FD3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21FB-57A0-4A4D-9656-0587B79BB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C0CFC-7E3F-4CBA-9597-4047E299AC5E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89B90-999E-42DE-B5F5-F62280F0BA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BCEBF-D8AD-4E51-B573-AAA736A5EF8F}" type="datetime1">
              <a:rPr lang="en-GB" smtClean="0"/>
              <a:t>15/07/2014</a:t>
            </a:fld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614D-86B9-4E67-93F9-89D6ECD5CD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BDB0-DB52-47FE-B357-5B311F7199DC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6B4A1-6645-4966-91FF-CA308B3AEF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8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5F89-7C62-45B1-B061-BB7B951089D0}" type="datetime1">
              <a:rPr lang="en-GB" smtClean="0"/>
              <a:t>15/07/2014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E35D6-540B-49DD-B480-998331EEE1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4C3AF-0C9B-4917-A90F-A7DF7AF36911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5E13-4CA6-48AC-BAF6-5D97DCABF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6B25-EE02-43DB-A944-F5A5F369F5F1}" type="datetime1">
              <a:rPr lang="en-GB" smtClean="0"/>
              <a:t>15/07/2014</a:t>
            </a:fld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5258B-6503-4165-A6FF-341F73C334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41BAE-5138-44A5-9879-9F2DBF57015E}" type="datetime1">
              <a:rPr lang="en-GB" smtClean="0"/>
              <a:t>15/07/2014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4EC88-C24D-4ED4-B811-0C0766CC56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E27F3-8AE2-4FE5-96D8-24C705D94EBC}" type="datetime1">
              <a:rPr lang="en-GB" smtClean="0"/>
              <a:t>15/07/2014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B802-394F-4F22-BF84-7C02EEF2D1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C1687-A1B1-4E04-86C4-2A477BA6D273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ADA9-AF0F-4FE8-901E-3105131E8B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7BFF4-EEA5-4BB4-8DEF-F3E1A4EE97F5}" type="datetime1">
              <a:rPr lang="en-GB" smtClean="0"/>
              <a:t>15/07/2014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6ABB3-3ACC-458B-9E46-51FDBB3709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608388" y="6615113"/>
            <a:ext cx="143668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2AD9648-09FD-42F7-ACBB-3DE661C99FCD}" type="datetime1">
              <a:rPr lang="en-GB" smtClean="0"/>
              <a:t>15/07/2014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8987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1CFFC3-82D7-463B-9F64-3A526A80DF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.wldelft.nl/display/FEWSDO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Tools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DF2C124-EEA1-44F2-9DC4-601A660A72E5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165258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>
                <a:solidFill>
                  <a:srgbClr val="FFFFFF"/>
                </a:solidFill>
              </a:rPr>
              <a:t>Tools</a:t>
            </a:r>
            <a:endParaRPr lang="en-GB" sz="2500" b="1">
              <a:solidFill>
                <a:srgbClr val="FFFFFF"/>
              </a:solidFill>
            </a:endParaRPr>
          </a:p>
        </p:txBody>
      </p:sp>
      <p:pic>
        <p:nvPicPr>
          <p:cNvPr id="48136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1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2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8143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Tools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FF6AD92-E29A-4A46-AFCD-F7BEBD9936EB}" type="slidenum">
              <a:rPr lang="en-GB" smtClean="0">
                <a:solidFill>
                  <a:schemeClr val="bg2"/>
                </a:solidFill>
              </a:rPr>
              <a:pPr eaLnBrk="1"/>
              <a:t>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Tools</a:t>
            </a:r>
            <a:endParaRPr lang="en-US" smtClean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268413"/>
            <a:ext cx="8720138" cy="5040312"/>
          </a:xfrm>
        </p:spPr>
        <p:txBody>
          <a:bodyPr/>
          <a:lstStyle/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r>
              <a:rPr lang="nl-NL" sz="1600" dirty="0"/>
              <a:t>Workflow Navigator</a:t>
            </a:r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r>
              <a:rPr lang="nl-NL" sz="1600" dirty="0"/>
              <a:t>Database Viewer</a:t>
            </a:r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r>
              <a:rPr lang="nl-NL" sz="1600" dirty="0" err="1" smtClean="0"/>
              <a:t>Diplays</a:t>
            </a:r>
            <a:endParaRPr lang="nl-NL" sz="1600" dirty="0"/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r>
              <a:rPr lang="nl-NL" sz="1600" dirty="0" smtClean="0"/>
              <a:t>WIKI</a:t>
            </a:r>
            <a:endParaRPr lang="nl-NL" sz="1600" dirty="0"/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r>
              <a:rPr lang="nl-NL" sz="1600" dirty="0"/>
              <a:t>XML </a:t>
            </a:r>
            <a:r>
              <a:rPr lang="nl-NL" sz="1600" dirty="0" err="1"/>
              <a:t>Spy</a:t>
            </a:r>
            <a:r>
              <a:rPr lang="nl-NL" sz="1600" dirty="0"/>
              <a:t>, </a:t>
            </a:r>
            <a:r>
              <a:rPr lang="nl-NL" sz="1600" dirty="0" err="1"/>
              <a:t>oXygen</a:t>
            </a:r>
            <a:endParaRPr lang="nl-NL" sz="1600" dirty="0"/>
          </a:p>
          <a:p>
            <a:pPr marL="742950" lvl="1" indent="-285750" defTabSz="914400" eaLnBrk="1">
              <a:lnSpc>
                <a:spcPct val="60000"/>
              </a:lnSpc>
            </a:pPr>
            <a:r>
              <a:rPr lang="nl-NL" sz="1600" dirty="0" err="1"/>
              <a:t>creating</a:t>
            </a:r>
            <a:r>
              <a:rPr lang="nl-NL" sz="1600" dirty="0"/>
              <a:t>, editing, </a:t>
            </a:r>
            <a:r>
              <a:rPr lang="nl-NL" sz="1600" dirty="0" err="1"/>
              <a:t>validating</a:t>
            </a:r>
            <a:r>
              <a:rPr lang="nl-NL" sz="1600" dirty="0"/>
              <a:t> (schema) </a:t>
            </a:r>
            <a:endParaRPr lang="nl-NL" sz="1600" dirty="0" smtClean="0"/>
          </a:p>
          <a:p>
            <a:pPr marL="0" lvl="1" indent="0" defTabSz="914400" eaLnBrk="1">
              <a:lnSpc>
                <a:spcPct val="60000"/>
              </a:lnSpc>
              <a:spcAft>
                <a:spcPts val="1288"/>
              </a:spcAft>
              <a:buNone/>
            </a:pPr>
            <a:r>
              <a:rPr lang="nl-NL" sz="1600" dirty="0"/>
              <a:t>_________________________________________________________</a:t>
            </a:r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r>
              <a:rPr lang="en-US" sz="1600" dirty="0" smtClean="0"/>
              <a:t>FEWS </a:t>
            </a:r>
            <a:r>
              <a:rPr lang="en-US" sz="1600" dirty="0"/>
              <a:t>Configuration manager (special class in OC)</a:t>
            </a:r>
          </a:p>
          <a:p>
            <a:pPr marL="742950" lvl="1" indent="-285750" defTabSz="914400" eaLnBrk="1">
              <a:lnSpc>
                <a:spcPct val="60000"/>
              </a:lnSpc>
            </a:pPr>
            <a:r>
              <a:rPr lang="nl-NL" sz="1600" dirty="0" smtClean="0"/>
              <a:t>Managing the (</a:t>
            </a:r>
            <a:r>
              <a:rPr lang="nl-NL" sz="1600" dirty="0" err="1" smtClean="0"/>
              <a:t>operational</a:t>
            </a:r>
            <a:r>
              <a:rPr lang="nl-NL" sz="1600" dirty="0" smtClean="0"/>
              <a:t>) </a:t>
            </a:r>
            <a:r>
              <a:rPr lang="nl-NL" sz="1600" dirty="0" err="1" smtClean="0"/>
              <a:t>configuration</a:t>
            </a:r>
            <a:endParaRPr lang="nl-NL" sz="1600" dirty="0" smtClean="0"/>
          </a:p>
          <a:p>
            <a:pPr marL="742950" lvl="1" indent="-285750" defTabSz="914400" eaLnBrk="1">
              <a:lnSpc>
                <a:spcPct val="60000"/>
              </a:lnSpc>
            </a:pPr>
            <a:r>
              <a:rPr lang="nl-NL" sz="1600" dirty="0" err="1" smtClean="0"/>
              <a:t>Distribute</a:t>
            </a:r>
            <a:r>
              <a:rPr lang="nl-NL" sz="1600" dirty="0" smtClean="0"/>
              <a:t> </a:t>
            </a:r>
            <a:r>
              <a:rPr lang="nl-NL" sz="1600" dirty="0" err="1" smtClean="0"/>
              <a:t>through</a:t>
            </a:r>
            <a:r>
              <a:rPr lang="nl-NL" sz="1600" dirty="0" smtClean="0"/>
              <a:t> the database(s)</a:t>
            </a:r>
            <a:endParaRPr lang="en-US" sz="1600" dirty="0" smtClean="0"/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endParaRPr lang="en-US" sz="1600" dirty="0" smtClean="0"/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r>
              <a:rPr lang="en-US" sz="1600" dirty="0" smtClean="0"/>
              <a:t>Admin interface (Web application)</a:t>
            </a:r>
          </a:p>
          <a:p>
            <a:pPr marL="742950" lvl="1" indent="-285750" defTabSz="914400" eaLnBrk="1">
              <a:lnSpc>
                <a:spcPct val="60000"/>
              </a:lnSpc>
            </a:pPr>
            <a:r>
              <a:rPr lang="nl-NL" sz="1600" dirty="0" smtClean="0"/>
              <a:t>System Management</a:t>
            </a:r>
          </a:p>
          <a:p>
            <a:pPr marL="742950" lvl="1" indent="-285750" defTabSz="914400" eaLnBrk="1">
              <a:lnSpc>
                <a:spcPct val="60000"/>
              </a:lnSpc>
            </a:pPr>
            <a:r>
              <a:rPr lang="nl-NL" sz="1600" dirty="0" err="1" smtClean="0"/>
              <a:t>Scheduling</a:t>
            </a:r>
            <a:r>
              <a:rPr lang="nl-NL" sz="1600" dirty="0" smtClean="0"/>
              <a:t> </a:t>
            </a:r>
            <a:r>
              <a:rPr lang="nl-NL" sz="1600" dirty="0" err="1" smtClean="0"/>
              <a:t>tasks</a:t>
            </a:r>
            <a:r>
              <a:rPr lang="nl-NL" sz="1600" dirty="0" smtClean="0"/>
              <a:t>/</a:t>
            </a:r>
            <a:r>
              <a:rPr lang="nl-NL" sz="1600" dirty="0" err="1" smtClean="0"/>
              <a:t>workflows</a:t>
            </a:r>
            <a:endParaRPr lang="nl-NL" sz="1600" dirty="0" smtClean="0"/>
          </a:p>
          <a:p>
            <a:pPr marL="742950" lvl="1" indent="-285750" defTabSz="914400" eaLnBrk="1">
              <a:lnSpc>
                <a:spcPct val="60000"/>
              </a:lnSpc>
            </a:pPr>
            <a:r>
              <a:rPr lang="nl-NL" sz="1600" dirty="0" smtClean="0"/>
              <a:t>Health </a:t>
            </a:r>
            <a:r>
              <a:rPr lang="nl-NL" sz="1600" dirty="0" err="1" smtClean="0"/>
              <a:t>checking</a:t>
            </a:r>
            <a:endParaRPr lang="nl-NL" sz="1600" dirty="0" smtClean="0"/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endParaRPr lang="nl-NL" sz="1600" dirty="0" smtClean="0"/>
          </a:p>
          <a:p>
            <a:pPr marL="342900" indent="-342900" defTabSz="914400" eaLnBrk="1">
              <a:lnSpc>
                <a:spcPct val="60000"/>
              </a:lnSpc>
              <a:buFontTx/>
              <a:buChar char="."/>
            </a:pPr>
            <a:endParaRPr lang="nl-NL" sz="1600" dirty="0" smtClean="0"/>
          </a:p>
          <a:p>
            <a:pPr marL="342900" indent="-342900" defTabSz="914400" eaLnBrk="1">
              <a:lnSpc>
                <a:spcPct val="60000"/>
              </a:lnSpc>
            </a:pPr>
            <a:endParaRPr lang="en-GB" sz="1200" dirty="0" smtClean="0"/>
          </a:p>
        </p:txBody>
      </p:sp>
      <p:pic>
        <p:nvPicPr>
          <p:cNvPr id="49159" name="Picture 7" descr="C:\Users\kleerma\Desktop\GreenShot\configcourse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3645024"/>
            <a:ext cx="4332287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Tools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4E9E95D2-8561-4C2D-AB5E-964E67DB8E7D}" type="slidenum">
              <a:rPr lang="en-GB" smtClean="0">
                <a:solidFill>
                  <a:schemeClr val="bg2"/>
                </a:solidFill>
              </a:rPr>
              <a:pPr eaLnBrk="1"/>
              <a:t>3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Tools – Workflow Navigator</a:t>
            </a:r>
            <a:endParaRPr lang="en-US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341438"/>
            <a:ext cx="7396163" cy="2519362"/>
          </a:xfrm>
        </p:spPr>
        <p:txBody>
          <a:bodyPr/>
          <a:lstStyle/>
          <a:p>
            <a:pPr marL="9525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Check configuration step by step</a:t>
            </a:r>
          </a:p>
          <a:p>
            <a:pPr marL="9525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helps you finding errors in the configuration</a:t>
            </a:r>
          </a:p>
        </p:txBody>
      </p:sp>
      <p:pic>
        <p:nvPicPr>
          <p:cNvPr id="5223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00" y="2205038"/>
            <a:ext cx="7254875" cy="432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TextBox 8"/>
          <p:cNvSpPr txBox="1">
            <a:spLocks noChangeArrowheads="1"/>
          </p:cNvSpPr>
          <p:nvPr/>
        </p:nvSpPr>
        <p:spPr bwMode="auto">
          <a:xfrm rot="1436686">
            <a:off x="7202488" y="1543050"/>
            <a:ext cx="25241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z="2800">
                <a:solidFill>
                  <a:srgbClr val="92D050"/>
                </a:solidFill>
              </a:rPr>
              <a:t>Demonstration</a:t>
            </a:r>
            <a:endParaRPr lang="en-GB" sz="280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Tools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32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9AB6C6E-A5DA-42F2-948B-2CB2C096178B}" type="slidenum">
              <a:rPr lang="en-GB" smtClean="0">
                <a:solidFill>
                  <a:schemeClr val="bg2"/>
                </a:solidFill>
              </a:rPr>
              <a:pPr eaLnBrk="1"/>
              <a:t>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Tools – Database Viewer</a:t>
            </a:r>
            <a:endParaRPr lang="en-US" smtClean="0"/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341438"/>
            <a:ext cx="8488363" cy="2519362"/>
          </a:xfrm>
        </p:spPr>
        <p:txBody>
          <a:bodyPr/>
          <a:lstStyle/>
          <a:p>
            <a:pPr marL="9525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Check what has actually been imported to your local data store</a:t>
            </a:r>
          </a:p>
          <a:p>
            <a:pPr marL="9525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helps you finding errors in the configuration</a:t>
            </a:r>
          </a:p>
          <a:p>
            <a:pPr marL="95250" indent="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</p:txBody>
      </p:sp>
      <p:pic>
        <p:nvPicPr>
          <p:cNvPr id="5325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8088" y="2276475"/>
            <a:ext cx="8189912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Box 7"/>
          <p:cNvSpPr txBox="1">
            <a:spLocks noChangeArrowheads="1"/>
          </p:cNvSpPr>
          <p:nvPr/>
        </p:nvSpPr>
        <p:spPr bwMode="auto">
          <a:xfrm rot="-766087">
            <a:off x="7202488" y="1543050"/>
            <a:ext cx="25241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z="2800" dirty="0">
                <a:solidFill>
                  <a:srgbClr val="92D050"/>
                </a:solidFill>
              </a:rPr>
              <a:t>Demonstration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Tools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B34F0F3-6686-4119-86CD-7909F845A5E2}" type="slidenum">
              <a:rPr lang="en-GB" smtClean="0">
                <a:solidFill>
                  <a:schemeClr val="bg2"/>
                </a:solidFill>
              </a:rPr>
              <a:pPr eaLnBrk="1"/>
              <a:t>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Tools - WIKI</a:t>
            </a:r>
            <a:endParaRPr lang="en-US" smtClean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720138" cy="4300537"/>
          </a:xfrm>
        </p:spPr>
        <p:txBody>
          <a:bodyPr/>
          <a:lstStyle/>
          <a:p>
            <a:pPr eaLnBrk="1"/>
            <a:r>
              <a:rPr lang="nl-NL" smtClean="0"/>
              <a:t>Documentation on Public Wiki</a:t>
            </a:r>
          </a:p>
          <a:p>
            <a:pPr eaLnBrk="1"/>
            <a:r>
              <a:rPr lang="en-US" sz="2800" smtClean="0">
                <a:hlinkClick r:id="rId3"/>
              </a:rPr>
              <a:t>http://public.wldelft.nl/display/FEWSDOC</a:t>
            </a:r>
            <a:endParaRPr lang="en-US" sz="2800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205038"/>
            <a:ext cx="7831137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0" name="TextBox 7"/>
          <p:cNvSpPr txBox="1">
            <a:spLocks noChangeArrowheads="1"/>
          </p:cNvSpPr>
          <p:nvPr/>
        </p:nvSpPr>
        <p:spPr bwMode="auto">
          <a:xfrm rot="694146">
            <a:off x="7152335" y="1542810"/>
            <a:ext cx="262443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/>
            <a:r>
              <a:rPr lang="en-US" sz="2800" dirty="0" smtClean="0">
                <a:solidFill>
                  <a:srgbClr val="92D050"/>
                </a:solidFill>
              </a:rPr>
              <a:t>Demonstration 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Displays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Delft-FEWS Configuration Course - Tools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1189B90-999E-42DE-B5F5-F62280F0BA6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 rot="753900">
            <a:off x="4081608" y="1370456"/>
            <a:ext cx="174278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/>
            <a:r>
              <a:rPr lang="en-US" sz="2800" dirty="0" smtClean="0">
                <a:solidFill>
                  <a:srgbClr val="92D050"/>
                </a:solidFill>
              </a:rPr>
              <a:t>Exercises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tomorrow</a:t>
            </a:r>
            <a:endParaRPr lang="en-GB" sz="2800" dirty="0">
              <a:solidFill>
                <a:srgbClr val="92D050"/>
              </a:solidFill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1" y="2615456"/>
            <a:ext cx="4270251" cy="351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84" y="2615456"/>
            <a:ext cx="4345794" cy="358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96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Tools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01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90794FA-2C3A-4A7A-856C-1CD279C951F5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grpSp>
        <p:nvGrpSpPr>
          <p:cNvPr id="50181" name="Group 17"/>
          <p:cNvGrpSpPr>
            <a:grpSpLocks/>
          </p:cNvGrpSpPr>
          <p:nvPr/>
        </p:nvGrpSpPr>
        <p:grpSpPr bwMode="auto">
          <a:xfrm>
            <a:off x="6681788" y="3335338"/>
            <a:ext cx="1795462" cy="1100137"/>
            <a:chOff x="671" y="2919"/>
            <a:chExt cx="1588" cy="693"/>
          </a:xfrm>
        </p:grpSpPr>
        <p:sp>
          <p:nvSpPr>
            <p:cNvPr id="50203" name="AutoShape 18"/>
            <p:cNvSpPr>
              <a:spLocks noChangeArrowheads="1"/>
            </p:cNvSpPr>
            <p:nvPr/>
          </p:nvSpPr>
          <p:spPr bwMode="auto">
            <a:xfrm>
              <a:off x="671" y="2931"/>
              <a:ext cx="1588" cy="68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204" name="Text Box 19"/>
            <p:cNvSpPr txBox="1">
              <a:spLocks noChangeArrowheads="1"/>
            </p:cNvSpPr>
            <p:nvPr/>
          </p:nvSpPr>
          <p:spPr bwMode="auto">
            <a:xfrm>
              <a:off x="677" y="2919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nl-NL" i="1">
                  <a:solidFill>
                    <a:schemeClr val="tx1"/>
                  </a:solidFill>
                </a:rPr>
                <a:t>user</a:t>
              </a:r>
              <a:endParaRPr lang="en-US" i="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0182" name="Object 20"/>
          <p:cNvGraphicFramePr>
            <a:graphicFrameLocks noChangeAspect="1"/>
          </p:cNvGraphicFramePr>
          <p:nvPr/>
        </p:nvGraphicFramePr>
        <p:xfrm>
          <a:off x="7802563" y="2852738"/>
          <a:ext cx="11128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Visio" r:id="rId3" imgW="1027054" imgH="947725" progId="Visio.Drawing.11">
                  <p:embed/>
                </p:oleObj>
              </mc:Choice>
              <mc:Fallback>
                <p:oleObj name="Visio" r:id="rId3" imgW="1027054" imgH="94772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2852738"/>
                        <a:ext cx="11128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21"/>
          <p:cNvGraphicFramePr>
            <a:graphicFrameLocks noChangeAspect="1"/>
          </p:cNvGraphicFramePr>
          <p:nvPr/>
        </p:nvGraphicFramePr>
        <p:xfrm>
          <a:off x="7040563" y="3836988"/>
          <a:ext cx="7921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Visio" r:id="rId5" imgW="1395415" imgH="1438006" progId="Visio.Drawing.11">
                  <p:embed/>
                </p:oleObj>
              </mc:Choice>
              <mc:Fallback>
                <p:oleObj name="Visio" r:id="rId5" imgW="1395415" imgH="1438006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3836988"/>
                        <a:ext cx="7921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22"/>
          <p:cNvSpPr txBox="1">
            <a:spLocks noChangeArrowheads="1"/>
          </p:cNvSpPr>
          <p:nvPr/>
        </p:nvSpPr>
        <p:spPr bwMode="auto">
          <a:xfrm>
            <a:off x="7966075" y="4130675"/>
            <a:ext cx="5270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nl-NL" b="1">
                <a:solidFill>
                  <a:schemeClr val="tx1"/>
                </a:solidFill>
              </a:rPr>
              <a:t>OC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185" name="Text Box 23"/>
          <p:cNvSpPr txBox="1">
            <a:spLocks noChangeArrowheads="1"/>
          </p:cNvSpPr>
          <p:nvPr/>
        </p:nvSpPr>
        <p:spPr bwMode="auto">
          <a:xfrm>
            <a:off x="6757988" y="3659188"/>
            <a:ext cx="1433512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z="1400" b="1">
                <a:solidFill>
                  <a:schemeClr val="tx1"/>
                </a:solidFill>
              </a:rPr>
              <a:t>local datastore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2088"/>
            <a:ext cx="4300538" cy="4667250"/>
          </a:xfrm>
        </p:spPr>
        <p:txBody>
          <a:bodyPr/>
          <a:lstStyle/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None/>
            </a:pPr>
            <a:r>
              <a:rPr lang="en-GB" smtClean="0"/>
              <a:t>Management of the configuration files 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None/>
            </a:pPr>
            <a:endParaRPr lang="en-GB" smtClean="0"/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None/>
            </a:pPr>
            <a:r>
              <a:rPr lang="nl-NL" smtClean="0"/>
              <a:t>To the central database</a:t>
            </a:r>
            <a:endParaRPr lang="en-US" smtClean="0"/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AutoNum type="arabicPeriod"/>
            </a:pPr>
            <a:r>
              <a:rPr lang="en-US" smtClean="0"/>
              <a:t>update XML-files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AutoNum type="arabicPeriod"/>
            </a:pPr>
            <a:r>
              <a:rPr lang="en-US" smtClean="0"/>
              <a:t>import to OC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AutoNum type="arabicPeriod"/>
            </a:pPr>
            <a:r>
              <a:rPr lang="en-US" smtClean="0"/>
              <a:t>validate changes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AutoNum type="arabicPeriod"/>
            </a:pPr>
            <a:r>
              <a:rPr lang="en-US" smtClean="0"/>
              <a:t>upload config change to MC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AutoNum type="arabicPeriod"/>
            </a:pPr>
            <a:endParaRPr lang="nl-NL" smtClean="0"/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Marlett" pitchFamily="2" charset="2"/>
              <a:buNone/>
            </a:pPr>
            <a:r>
              <a:rPr lang="nl-NL" smtClean="0"/>
              <a:t>To the file system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arlett" pitchFamily="2" charset="2"/>
              <a:buAutoNum type="arabicPeriod" startAt="5"/>
            </a:pPr>
            <a:r>
              <a:rPr lang="en-US" smtClean="0"/>
              <a:t>download configuration to OC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arlett" pitchFamily="2" charset="2"/>
              <a:buAutoNum type="arabicPeriod" startAt="5"/>
            </a:pPr>
            <a:r>
              <a:rPr lang="en-US" smtClean="0"/>
              <a:t>export from OC to file system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arlett" pitchFamily="2" charset="2"/>
              <a:buAutoNum type="arabicPeriod" startAt="5"/>
            </a:pPr>
            <a:r>
              <a:rPr lang="en-US" smtClean="0"/>
              <a:t>go to 1</a:t>
            </a:r>
          </a:p>
          <a:p>
            <a:pPr marL="673100" indent="-666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arlett" pitchFamily="2" charset="2"/>
              <a:buAutoNum type="arabicPeriod" startAt="5"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50187" name="AutoShape 7"/>
          <p:cNvSpPr>
            <a:spLocks/>
          </p:cNvSpPr>
          <p:nvPr/>
        </p:nvSpPr>
        <p:spPr bwMode="auto">
          <a:xfrm>
            <a:off x="7069138" y="4949825"/>
            <a:ext cx="1073150" cy="868363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6E1E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pPr algn="ctr" defTabSz="642938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200">
                <a:solidFill>
                  <a:schemeClr val="tx1"/>
                </a:solidFill>
                <a:sym typeface="Times" pitchFamily="18" charset="0"/>
              </a:rPr>
              <a:t>files</a:t>
            </a:r>
          </a:p>
        </p:txBody>
      </p:sp>
      <p:sp>
        <p:nvSpPr>
          <p:cNvPr id="687114" name="AutoShape 10"/>
          <p:cNvSpPr>
            <a:spLocks/>
          </p:cNvSpPr>
          <p:nvPr/>
        </p:nvSpPr>
        <p:spPr bwMode="auto">
          <a:xfrm rot="-5400000">
            <a:off x="6819106" y="2753519"/>
            <a:ext cx="739775" cy="439738"/>
          </a:xfrm>
          <a:prstGeom prst="leftArrow">
            <a:avLst>
              <a:gd name="adj1" fmla="val 50000"/>
              <a:gd name="adj2" fmla="val 4205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pPr algn="ctr" defTabSz="642938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ym typeface="Times" pitchFamily="18" charset="0"/>
              </a:rPr>
              <a:t>5</a:t>
            </a:r>
          </a:p>
        </p:txBody>
      </p:sp>
      <p:sp>
        <p:nvSpPr>
          <p:cNvPr id="687115" name="AutoShape 11"/>
          <p:cNvSpPr>
            <a:spLocks/>
          </p:cNvSpPr>
          <p:nvPr/>
        </p:nvSpPr>
        <p:spPr bwMode="auto">
          <a:xfrm rot="16200000" flipH="1">
            <a:off x="7587456" y="2705894"/>
            <a:ext cx="719138" cy="438150"/>
          </a:xfrm>
          <a:prstGeom prst="leftArrow">
            <a:avLst>
              <a:gd name="adj1" fmla="val 50000"/>
              <a:gd name="adj2" fmla="val 4103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pPr algn="ctr" defTabSz="642938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ym typeface="Times" pitchFamily="18" charset="0"/>
              </a:rPr>
              <a:t>4</a:t>
            </a:r>
          </a:p>
        </p:txBody>
      </p:sp>
      <p:sp>
        <p:nvSpPr>
          <p:cNvPr id="687116" name="AutoShape 12"/>
          <p:cNvSpPr>
            <a:spLocks/>
          </p:cNvSpPr>
          <p:nvPr/>
        </p:nvSpPr>
        <p:spPr bwMode="auto">
          <a:xfrm>
            <a:off x="7100888" y="4449763"/>
            <a:ext cx="442912" cy="500062"/>
          </a:xfrm>
          <a:prstGeom prst="downArrow">
            <a:avLst>
              <a:gd name="adj1" fmla="val 50000"/>
              <a:gd name="adj2" fmla="val 2822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64291" tIns="32146" rIns="64291" bIns="32146" anchor="ctr"/>
          <a:lstStyle/>
          <a:p>
            <a:pPr algn="ctr" defTabSz="642938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ym typeface="Times" pitchFamily="18" charset="0"/>
              </a:rPr>
              <a:t>6</a:t>
            </a:r>
          </a:p>
        </p:txBody>
      </p:sp>
      <p:sp>
        <p:nvSpPr>
          <p:cNvPr id="687117" name="AutoShape 13"/>
          <p:cNvSpPr>
            <a:spLocks/>
          </p:cNvSpPr>
          <p:nvPr/>
        </p:nvSpPr>
        <p:spPr bwMode="auto">
          <a:xfrm flipV="1">
            <a:off x="7740650" y="4446588"/>
            <a:ext cx="442913" cy="500062"/>
          </a:xfrm>
          <a:prstGeom prst="downArrow">
            <a:avLst>
              <a:gd name="adj1" fmla="val 50000"/>
              <a:gd name="adj2" fmla="val 2822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64291" tIns="32146" rIns="64291" bIns="32146" anchor="ctr"/>
          <a:lstStyle/>
          <a:p>
            <a:pPr algn="ctr" defTabSz="642938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ym typeface="Times" pitchFamily="18" charset="0"/>
              </a:rPr>
              <a:t>2</a:t>
            </a:r>
          </a:p>
        </p:txBody>
      </p:sp>
      <p:sp>
        <p:nvSpPr>
          <p:cNvPr id="687118" name="AutoShape 14"/>
          <p:cNvSpPr>
            <a:spLocks/>
          </p:cNvSpPr>
          <p:nvPr/>
        </p:nvSpPr>
        <p:spPr bwMode="auto">
          <a:xfrm>
            <a:off x="7212013" y="5797550"/>
            <a:ext cx="850900" cy="704850"/>
          </a:xfrm>
          <a:prstGeom prst="curvedUpArrow">
            <a:avLst>
              <a:gd name="adj1" fmla="val 24144"/>
              <a:gd name="adj2" fmla="val 48288"/>
              <a:gd name="adj3" fmla="val 33333"/>
            </a:avLst>
          </a:prstGeom>
          <a:solidFill>
            <a:srgbClr val="B6E1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291" tIns="32146" rIns="64291" bIns="32146" anchor="ctr"/>
          <a:lstStyle/>
          <a:p>
            <a:pPr algn="ctr" defTabSz="642938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sym typeface="Times" pitchFamily="18" charset="0"/>
              </a:rPr>
              <a:t>1</a:t>
            </a:r>
          </a:p>
        </p:txBody>
      </p:sp>
      <p:sp>
        <p:nvSpPr>
          <p:cNvPr id="687119" name="Text Box 15"/>
          <p:cNvSpPr txBox="1">
            <a:spLocks/>
          </p:cNvSpPr>
          <p:nvPr/>
        </p:nvSpPr>
        <p:spPr bwMode="auto">
          <a:xfrm>
            <a:off x="7335838" y="4090988"/>
            <a:ext cx="238125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6E1E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291" tIns="32146" rIns="64291" bIns="32146">
            <a:spAutoFit/>
          </a:bodyPr>
          <a:lstStyle>
            <a:lvl1pPr defTabSz="642938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642938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642938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642938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642938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6429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6429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6429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6429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sym typeface="Times" pitchFamily="18" charset="0"/>
              </a:rPr>
              <a:t>3</a:t>
            </a:r>
          </a:p>
        </p:txBody>
      </p:sp>
      <p:grpSp>
        <p:nvGrpSpPr>
          <p:cNvPr id="50194" name="Group 32"/>
          <p:cNvGrpSpPr>
            <a:grpSpLocks/>
          </p:cNvGrpSpPr>
          <p:nvPr/>
        </p:nvGrpSpPr>
        <p:grpSpPr bwMode="auto">
          <a:xfrm>
            <a:off x="6392863" y="908050"/>
            <a:ext cx="3032125" cy="1635125"/>
            <a:chOff x="1805" y="3290"/>
            <a:chExt cx="1910" cy="1030"/>
          </a:xfrm>
        </p:grpSpPr>
        <p:grpSp>
          <p:nvGrpSpPr>
            <p:cNvPr id="50197" name="Group 26"/>
            <p:cNvGrpSpPr>
              <a:grpSpLocks/>
            </p:cNvGrpSpPr>
            <p:nvPr/>
          </p:nvGrpSpPr>
          <p:grpSpPr bwMode="auto">
            <a:xfrm>
              <a:off x="1805" y="3627"/>
              <a:ext cx="1720" cy="693"/>
              <a:chOff x="671" y="2919"/>
              <a:chExt cx="1588" cy="693"/>
            </a:xfrm>
          </p:grpSpPr>
          <p:sp>
            <p:nvSpPr>
              <p:cNvPr id="50201" name="AutoShape 27"/>
              <p:cNvSpPr>
                <a:spLocks noChangeArrowheads="1"/>
              </p:cNvSpPr>
              <p:nvPr/>
            </p:nvSpPr>
            <p:spPr bwMode="auto">
              <a:xfrm>
                <a:off x="671" y="2931"/>
                <a:ext cx="1588" cy="681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202" name="Text Box 28"/>
              <p:cNvSpPr txBox="1">
                <a:spLocks noChangeArrowheads="1"/>
              </p:cNvSpPr>
              <p:nvPr/>
            </p:nvSpPr>
            <p:spPr bwMode="auto">
              <a:xfrm>
                <a:off x="676" y="2919"/>
                <a:ext cx="108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1pPr>
                <a:lvl2pPr marL="742950" indent="-28575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2pPr>
                <a:lvl3pPr marL="1143000" indent="-22860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3pPr>
                <a:lvl4pPr marL="1600200" indent="-22860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4pPr>
                <a:lvl5pPr marL="2057400" indent="-228600" eaLnBrk="0"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itchFamily="2" charset="2"/>
                  <a:defRPr>
                    <a:solidFill>
                      <a:schemeClr val="bg1"/>
                    </a:solidFill>
                    <a:latin typeface="Arial" charset="0"/>
                    <a:ea typeface="MS Gothic" pitchFamily="49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nl-NL">
                    <a:solidFill>
                      <a:schemeClr val="tx1"/>
                    </a:solidFill>
                  </a:rPr>
                  <a:t>central database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50198" name="Object 29"/>
            <p:cNvGraphicFramePr>
              <a:graphicFrameLocks noChangeAspect="1"/>
            </p:cNvGraphicFramePr>
            <p:nvPr/>
          </p:nvGraphicFramePr>
          <p:xfrm>
            <a:off x="2031" y="3866"/>
            <a:ext cx="127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4" name="Visio" r:id="rId7" imgW="1395415" imgH="1438006" progId="Visio.Drawing.11">
                    <p:embed/>
                  </p:oleObj>
                </mc:Choice>
                <mc:Fallback>
                  <p:oleObj name="Visio" r:id="rId7" imgW="1395415" imgH="1438006" progId="Visio.Drawing.11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3866"/>
                          <a:ext cx="127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Object 30"/>
            <p:cNvGraphicFramePr>
              <a:graphicFrameLocks noChangeAspect="1"/>
            </p:cNvGraphicFramePr>
            <p:nvPr/>
          </p:nvGraphicFramePr>
          <p:xfrm>
            <a:off x="3212" y="3290"/>
            <a:ext cx="503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5" name="Visio" r:id="rId8" imgW="736397" imgH="962030" progId="Visio.Drawing.11">
                    <p:embed/>
                  </p:oleObj>
                </mc:Choice>
                <mc:Fallback>
                  <p:oleObj name="Visio" r:id="rId8" imgW="736397" imgH="962030" progId="Visio.Drawing.11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3290"/>
                          <a:ext cx="503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0" name="Text Box 31"/>
            <p:cNvSpPr txBox="1">
              <a:spLocks noChangeArrowheads="1"/>
            </p:cNvSpPr>
            <p:nvPr/>
          </p:nvSpPr>
          <p:spPr bwMode="auto">
            <a:xfrm>
              <a:off x="2217" y="3977"/>
              <a:ext cx="82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bg1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eaLnBrk="1"/>
              <a:r>
                <a:rPr lang="en-US" b="1">
                  <a:solidFill>
                    <a:schemeClr val="tx1"/>
                  </a:solidFill>
                </a:rPr>
                <a:t>e.g. oracle</a:t>
              </a:r>
            </a:p>
          </p:txBody>
        </p:sp>
      </p:grpSp>
      <p:sp>
        <p:nvSpPr>
          <p:cNvPr id="50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nl-NL" smtClean="0"/>
              <a:t>Tools – Configuration Manager</a:t>
            </a:r>
            <a:endParaRPr lang="en-US" smtClean="0"/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 rot="20692624">
            <a:off x="3995010" y="5486001"/>
            <a:ext cx="2624436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/>
            <a:r>
              <a:rPr lang="en-US" sz="2800" dirty="0" smtClean="0">
                <a:solidFill>
                  <a:srgbClr val="92D050"/>
                </a:solidFill>
              </a:rPr>
              <a:t>Demonstration 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tomorrow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8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68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4" grpId="0" animBg="1"/>
      <p:bldP spid="687115" grpId="0" animBg="1"/>
      <p:bldP spid="687116" grpId="0" animBg="1"/>
      <p:bldP spid="687117" grpId="0" animBg="1"/>
      <p:bldP spid="687118" grpId="0" animBg="1"/>
      <p:bldP spid="687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Tools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95308AB-D175-4D47-BCB6-8CB13A8564D0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Tools – Admin Interface</a:t>
            </a:r>
            <a:endParaRPr lang="en-US" smtClean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 eaLnBrk="1"/>
            <a:endParaRPr lang="en-US" smtClean="0"/>
          </a:p>
          <a:p>
            <a:pPr marL="342900" indent="-342900" defTabSz="914400" eaLnBrk="1"/>
            <a:endParaRPr lang="en-GB" smtClean="0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976313" y="21971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Administration tool for live system</a:t>
            </a: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Direct access to Central Database</a:t>
            </a: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Main tasks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US" sz="2000">
                <a:solidFill>
                  <a:srgbClr val="000000"/>
                </a:solidFill>
              </a:rPr>
              <a:t>Monitoring (health) of live system components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US" sz="2000">
                <a:solidFill>
                  <a:srgbClr val="000000"/>
                </a:solidFill>
              </a:rPr>
              <a:t>Scheduling of tasks (</a:t>
            </a:r>
            <a:r>
              <a:rPr lang="en-US" sz="2000" i="1">
                <a:solidFill>
                  <a:srgbClr val="000000"/>
                </a:solidFill>
              </a:rPr>
              <a:t>current</a:t>
            </a:r>
            <a:r>
              <a:rPr lang="en-US" sz="2000">
                <a:solidFill>
                  <a:srgbClr val="000000"/>
                </a:solidFill>
              </a:rPr>
              <a:t>!)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US" sz="2000">
                <a:solidFill>
                  <a:srgbClr val="000000"/>
                </a:solidFill>
              </a:rPr>
              <a:t>Monitoring of task queues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US" sz="2000">
                <a:solidFill>
                  <a:srgbClr val="000000"/>
                </a:solidFill>
              </a:rPr>
              <a:t>Management of Forecasting Shell Servers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nl-NL" sz="2000">
                <a:solidFill>
                  <a:srgbClr val="000000"/>
                </a:solidFill>
              </a:rPr>
              <a:t>Setting enhanced forecasting etc.</a:t>
            </a: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nl-NL" sz="2000">
              <a:solidFill>
                <a:srgbClr val="000000"/>
              </a:solidFill>
            </a:endParaRP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en-GB" sz="2000">
              <a:solidFill>
                <a:srgbClr val="000000"/>
              </a:solidFill>
            </a:endParaRPr>
          </a:p>
        </p:txBody>
      </p:sp>
      <p:pic>
        <p:nvPicPr>
          <p:cNvPr id="5120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0"/>
            <a:ext cx="4640262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5" y="4005263"/>
            <a:ext cx="2911475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0" name="TextBox 9"/>
          <p:cNvSpPr txBox="1">
            <a:spLocks noChangeArrowheads="1"/>
          </p:cNvSpPr>
          <p:nvPr/>
        </p:nvSpPr>
        <p:spPr bwMode="auto">
          <a:xfrm rot="414065">
            <a:off x="3961938" y="5666099"/>
            <a:ext cx="252505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/>
            <a:r>
              <a:rPr lang="en-US" sz="2800" dirty="0" smtClean="0">
                <a:solidFill>
                  <a:srgbClr val="92D050"/>
                </a:solidFill>
              </a:rPr>
              <a:t>Demonstration</a:t>
            </a:r>
          </a:p>
          <a:p>
            <a:pPr algn="ctr" eaLnBrk="1"/>
            <a:r>
              <a:rPr lang="en-US" sz="2800" dirty="0" smtClean="0">
                <a:solidFill>
                  <a:srgbClr val="92D050"/>
                </a:solidFill>
              </a:rPr>
              <a:t>tomorrow</a:t>
            </a:r>
            <a:endParaRPr lang="en-GB" sz="2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2947</TotalTime>
  <Words>267</Words>
  <Application>Microsoft Office PowerPoint</Application>
  <PresentationFormat>A4 Paper (210x297 mm)</PresentationFormat>
  <Paragraphs>93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huisstijl</vt:lpstr>
      <vt:lpstr>Visio</vt:lpstr>
      <vt:lpstr>PowerPoint Presentation</vt:lpstr>
      <vt:lpstr>Tools</vt:lpstr>
      <vt:lpstr>Tools – Workflow Navigator</vt:lpstr>
      <vt:lpstr>Tools – Database Viewer</vt:lpstr>
      <vt:lpstr>Tools - WIKI</vt:lpstr>
      <vt:lpstr>Tools - Displays</vt:lpstr>
      <vt:lpstr>Tools – Configuration Manager</vt:lpstr>
      <vt:lpstr>Tools – Admin Interface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Lora Buckman</cp:lastModifiedBy>
  <cp:revision>120</cp:revision>
  <cp:lastPrinted>2007-09-10T07:19:41Z</cp:lastPrinted>
  <dcterms:created xsi:type="dcterms:W3CDTF">2008-01-22T10:52:40Z</dcterms:created>
  <dcterms:modified xsi:type="dcterms:W3CDTF">2014-07-15T08:54:19Z</dcterms:modified>
</cp:coreProperties>
</file>