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12" r:id="rId2"/>
    <p:sldId id="569" r:id="rId3"/>
    <p:sldId id="572" r:id="rId4"/>
    <p:sldId id="573" r:id="rId5"/>
    <p:sldId id="570" r:id="rId6"/>
    <p:sldId id="571" r:id="rId7"/>
    <p:sldId id="513" r:id="rId8"/>
    <p:sldId id="515" r:id="rId9"/>
    <p:sldId id="563" r:id="rId10"/>
  </p:sldIdLst>
  <p:sldSz cx="9906000" cy="6858000" type="A4"/>
  <p:notesSz cx="7102475" cy="10234613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AC2E"/>
    <a:srgbClr val="D0EBB3"/>
    <a:srgbClr val="64C800"/>
    <a:srgbClr val="3366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912" autoAdjust="0"/>
    <p:restoredTop sz="89379" autoAdjust="0"/>
  </p:normalViewPr>
  <p:slideViewPr>
    <p:cSldViewPr snapToGrid="0" showGuides="1">
      <p:cViewPr>
        <p:scale>
          <a:sx n="75" d="100"/>
          <a:sy n="75" d="100"/>
        </p:scale>
        <p:origin x="-2340" y="-666"/>
      </p:cViewPr>
      <p:guideLst>
        <p:guide orient="horz" pos="2160"/>
        <p:guide orient="horz" pos="104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96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95CBC36-13DA-47EA-9940-817A70AD1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9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utoShape 2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9463" y="776288"/>
            <a:ext cx="55403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59338"/>
            <a:ext cx="5678488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1955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A83A22C-8B9A-4226-9F7C-1CE94CD7DF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BA7659D-6442-4F8F-9708-93879D0AFC4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252538" y="776288"/>
            <a:ext cx="4597400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/>
          </p:nvPr>
        </p:nvSpPr>
        <p:spPr>
          <a:xfrm>
            <a:off x="711200" y="4859338"/>
            <a:ext cx="5678488" cy="4606925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BA7659D-6442-4F8F-9708-93879D0AFC4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252538" y="776288"/>
            <a:ext cx="4597400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/>
          </p:nvPr>
        </p:nvSpPr>
        <p:spPr>
          <a:xfrm>
            <a:off x="711200" y="4859338"/>
            <a:ext cx="5678488" cy="4606925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A11E45FA-1D59-4614-98C0-E7CE3D3342D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9DF60B77-40B0-42CF-AD97-EE71A32E0EB4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F9F0D6AD-CBF0-4851-82CB-1877E41DEA5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DD23E83-5C3C-4D2C-BE28-8B7472D67AB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0925"/>
            <a:ext cx="5203825" cy="4605338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96C0D-C675-4B27-BB69-FA394213C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3A86-59F0-4DE9-BB7B-6AF71025ED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B85CA-96FB-41F4-85EB-E71321BD21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6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46678-A0D2-4250-80DA-12C504F227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8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8720138" cy="4300538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7B-66D1-4436-81CA-C533A5C754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8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006A8-9BA0-4102-94C4-4D5E0710E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0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F8BBE-27FB-4735-B69C-D0886626CF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4A7C4-66A3-4002-B857-4204DCD72E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222A3-C44B-4327-90D7-93BC45E382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F692-624F-428D-878C-02C945E846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BC193-606E-4CB8-BE85-EAB5F93762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A99FC-EDC6-4F16-AC68-0C3C92A7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706E3-855A-44BF-A4EA-5563DA7315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E51B9-094D-44B5-AFAD-232DD663A2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7B18B-4B03-4930-ACDB-71243FFCDB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124200" y="6615113"/>
            <a:ext cx="143668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4384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Delft-FEWS Configuration Course - FEWS Modules &amp; Workflows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EDFA1D-07C2-44CC-A4D7-237F881F8F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FEWS Modules &amp; Workflows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1B5A699-072F-45D6-BBBB-5A456005FC3D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7848066" cy="134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endParaRPr lang="en-GB" sz="4400" b="1" dirty="0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</a:pPr>
            <a:r>
              <a:rPr lang="en-GB" sz="4400" b="1" dirty="0" smtClean="0">
                <a:solidFill>
                  <a:srgbClr val="FFFFFF"/>
                </a:solidFill>
              </a:rPr>
              <a:t>How to run a model in FEWS</a:t>
            </a:r>
            <a:endParaRPr lang="en-GB" sz="2500" b="1" dirty="0">
              <a:solidFill>
                <a:srgbClr val="FFFFFF"/>
              </a:solidFill>
            </a:endParaRPr>
          </a:p>
        </p:txBody>
      </p:sp>
      <p:pic>
        <p:nvPicPr>
          <p:cNvPr id="12296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1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2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2303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FEWS Modules &amp; Workflows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1B5A699-072F-45D6-BBBB-5A456005FC3D}" type="slidenum">
              <a:rPr lang="en-GB" smtClean="0">
                <a:solidFill>
                  <a:schemeClr val="bg2"/>
                </a:solidFill>
              </a:rPr>
              <a:pPr eaLnBrk="1"/>
              <a:t>2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8559800" cy="134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endParaRPr lang="en-GB" sz="4400" b="1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</a:pPr>
            <a:r>
              <a:rPr lang="en-GB" sz="4400" b="1">
                <a:solidFill>
                  <a:srgbClr val="FFFFFF"/>
                </a:solidFill>
              </a:rPr>
              <a:t>FEWS Modules and Workflows </a:t>
            </a:r>
            <a:endParaRPr lang="en-GB" sz="2500" b="1">
              <a:solidFill>
                <a:srgbClr val="FFFFFF"/>
              </a:solidFill>
            </a:endParaRPr>
          </a:p>
        </p:txBody>
      </p:sp>
      <p:pic>
        <p:nvPicPr>
          <p:cNvPr id="12296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1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2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2303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919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E59B1F1A-455E-4C9C-9CD1-87951D4E73D4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8533CAEB-D40A-4502-9906-F2223C126CE8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3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2613025" y="2133600"/>
            <a:ext cx="4914900" cy="3960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solidFill>
                  <a:schemeClr val="tx1"/>
                </a:solidFill>
                <a:latin typeface="Arial Unicode MS" pitchFamily="34" charset="-128"/>
              </a:rPr>
              <a:t>anyModule </a:t>
            </a:r>
            <a:endParaRPr lang="en-GB" altLang="en-US" sz="24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altLang="en-US" smtClean="0"/>
              <a:t>General Module layout</a:t>
            </a:r>
            <a:endParaRPr lang="en-GB" altLang="en-US" smtClean="0"/>
          </a:p>
        </p:txBody>
      </p:sp>
      <p:sp>
        <p:nvSpPr>
          <p:cNvPr id="33799" name="AutoShape 4"/>
          <p:cNvSpPr>
            <a:spLocks noChangeArrowheads="1"/>
          </p:cNvSpPr>
          <p:nvPr/>
        </p:nvSpPr>
        <p:spPr bwMode="auto">
          <a:xfrm>
            <a:off x="3705225" y="2782888"/>
            <a:ext cx="2651125" cy="900112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solidFill>
                  <a:schemeClr val="tx1"/>
                </a:solidFill>
                <a:latin typeface="Arial Unicode MS" pitchFamily="34" charset="-128"/>
              </a:rPr>
              <a:t>Request data </a:t>
            </a:r>
          </a:p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solidFill>
                  <a:schemeClr val="tx1"/>
                </a:solidFill>
                <a:latin typeface="Arial Unicode MS" pitchFamily="34" charset="-128"/>
              </a:rPr>
              <a:t>from datastore</a:t>
            </a:r>
            <a:endParaRPr lang="en-GB" altLang="en-US" sz="24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3800" name="AutoShape 5"/>
          <p:cNvSpPr>
            <a:spLocks noChangeArrowheads="1"/>
          </p:cNvSpPr>
          <p:nvPr/>
        </p:nvSpPr>
        <p:spPr bwMode="auto">
          <a:xfrm>
            <a:off x="3705225" y="3898900"/>
            <a:ext cx="2651125" cy="576263"/>
          </a:xfrm>
          <a:prstGeom prst="flowChartAlternate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latin typeface="Arial Unicode MS" pitchFamily="34" charset="-128"/>
              </a:rPr>
              <a:t>Do something …</a:t>
            </a:r>
            <a:endParaRPr lang="en-GB" altLang="en-US" sz="2400">
              <a:latin typeface="Arial Unicode MS" pitchFamily="34" charset="-128"/>
            </a:endParaRPr>
          </a:p>
        </p:txBody>
      </p:sp>
      <p:sp>
        <p:nvSpPr>
          <p:cNvPr id="33801" name="AutoShape 6"/>
          <p:cNvSpPr>
            <a:spLocks noChangeArrowheads="1"/>
          </p:cNvSpPr>
          <p:nvPr/>
        </p:nvSpPr>
        <p:spPr bwMode="auto">
          <a:xfrm>
            <a:off x="3705225" y="4725988"/>
            <a:ext cx="2651125" cy="865187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solidFill>
                  <a:schemeClr val="tx1"/>
                </a:solidFill>
                <a:latin typeface="Arial Unicode MS" pitchFamily="34" charset="-128"/>
              </a:rPr>
              <a:t>Write data </a:t>
            </a:r>
          </a:p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solidFill>
                  <a:schemeClr val="tx1"/>
                </a:solidFill>
                <a:latin typeface="Arial Unicode MS" pitchFamily="34" charset="-128"/>
              </a:rPr>
              <a:t>to datastore</a:t>
            </a:r>
            <a:endParaRPr lang="en-GB" altLang="en-US" sz="2400">
              <a:solidFill>
                <a:schemeClr val="tx1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1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429001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Modules &amp; Workflows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8AE765F4-C8A0-4B0F-9F61-0DE2C32E8F26}" type="slidenum">
              <a:rPr lang="en-GB" smtClean="0">
                <a:solidFill>
                  <a:schemeClr val="bg2"/>
                </a:solidFill>
              </a:rPr>
              <a:pPr eaLnBrk="1"/>
              <a:t>4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dirty="0" smtClean="0"/>
              <a:t>Modules </a:t>
            </a:r>
            <a:r>
              <a:rPr lang="nl-NL" dirty="0" err="1" smtClean="0"/>
              <a:t>and</a:t>
            </a:r>
            <a:r>
              <a:rPr lang="nl-NL" dirty="0" smtClean="0"/>
              <a:t> Module </a:t>
            </a:r>
            <a:r>
              <a:rPr lang="nl-NL" dirty="0" err="1" smtClean="0"/>
              <a:t>Instances</a:t>
            </a:r>
            <a:endParaRPr lang="en-US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651000"/>
            <a:ext cx="4476750" cy="4300538"/>
          </a:xfrm>
        </p:spPr>
        <p:txBody>
          <a:bodyPr/>
          <a:lstStyle/>
          <a:p>
            <a:pPr marL="342900" indent="-342900" defTabSz="914400" eaLnBrk="1">
              <a:buFontTx/>
              <a:buChar char="."/>
            </a:pPr>
            <a:r>
              <a:rPr lang="en-GB" dirty="0" smtClean="0"/>
              <a:t>Modules are </a:t>
            </a:r>
          </a:p>
          <a:p>
            <a:pPr marL="742950" lvl="1" indent="-285750" defTabSz="914400" eaLnBrk="1"/>
            <a:r>
              <a:rPr lang="en-GB" dirty="0" smtClean="0"/>
              <a:t>FEWS plug-ins that can be used in a workflow</a:t>
            </a:r>
          </a:p>
          <a:p>
            <a:pPr marL="742950" lvl="1" indent="-285750" defTabSz="914400" eaLnBrk="1"/>
            <a:r>
              <a:rPr lang="en-GB" dirty="0" smtClean="0"/>
              <a:t>registered in </a:t>
            </a:r>
            <a:r>
              <a:rPr lang="en-GB" dirty="0" err="1" smtClean="0">
                <a:solidFill>
                  <a:schemeClr val="tx1"/>
                </a:solidFill>
              </a:rPr>
              <a:t>ModuleDescriptor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/>
              <a:t>file as Java Classes</a:t>
            </a:r>
          </a:p>
          <a:p>
            <a:pPr marL="742950" lvl="1" indent="-285750" defTabSz="914400" eaLnBrk="1"/>
            <a:r>
              <a:rPr lang="en-GB" dirty="0" smtClean="0"/>
              <a:t>part of the system configuration</a:t>
            </a:r>
          </a:p>
          <a:p>
            <a:pPr marL="742950" lvl="1" indent="-285750" defTabSz="914400" eaLnBrk="1"/>
            <a:endParaRPr lang="en-GB" dirty="0" smtClean="0"/>
          </a:p>
          <a:p>
            <a:pPr marL="342900" indent="-342900" defTabSz="914400" eaLnBrk="1">
              <a:buFontTx/>
              <a:buChar char="."/>
            </a:pPr>
            <a:r>
              <a:rPr lang="en-GB" dirty="0" smtClean="0"/>
              <a:t>Module Instances are</a:t>
            </a:r>
          </a:p>
          <a:p>
            <a:pPr marL="742950" lvl="1" indent="-285750" defTabSz="914400" eaLnBrk="1"/>
            <a:r>
              <a:rPr lang="en-GB" dirty="0" smtClean="0"/>
              <a:t>configured modules of a particular module</a:t>
            </a:r>
          </a:p>
          <a:p>
            <a:pPr marL="742950" lvl="1" indent="-285750" defTabSz="914400" eaLnBrk="1"/>
            <a:r>
              <a:rPr lang="en-GB" dirty="0" smtClean="0"/>
              <a:t>registered in </a:t>
            </a:r>
            <a:r>
              <a:rPr lang="en-GB" dirty="0" err="1" smtClean="0">
                <a:solidFill>
                  <a:schemeClr val="tx1"/>
                </a:solidFill>
              </a:rPr>
              <a:t>ModuleInstanceDescriptors</a:t>
            </a:r>
            <a:r>
              <a:rPr lang="en-GB" dirty="0" smtClean="0"/>
              <a:t> file</a:t>
            </a:r>
          </a:p>
          <a:p>
            <a:pPr marL="742950" lvl="1" indent="-285750" defTabSz="914400" eaLnBrk="1"/>
            <a:r>
              <a:rPr lang="en-GB" dirty="0" smtClean="0"/>
              <a:t>part of the regional configuration</a:t>
            </a:r>
          </a:p>
          <a:p>
            <a:pPr marL="742950" lvl="1" indent="-285750" defTabSz="914400" eaLnBrk="1"/>
            <a:endParaRPr lang="en-GB" dirty="0" smtClean="0"/>
          </a:p>
        </p:txBody>
      </p:sp>
      <p:graphicFrame>
        <p:nvGraphicFramePr>
          <p:cNvPr id="1334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61409"/>
              </p:ext>
            </p:extLst>
          </p:nvPr>
        </p:nvGraphicFramePr>
        <p:xfrm>
          <a:off x="5029200" y="1568450"/>
          <a:ext cx="4543425" cy="4732538"/>
        </p:xfrm>
        <a:graphic>
          <a:graphicData uri="http://schemas.openxmlformats.org/drawingml/2006/table">
            <a:tbl>
              <a:tblPr/>
              <a:tblGrid>
                <a:gridCol w="1162050"/>
                <a:gridCol w="3381375"/>
              </a:tblGrid>
              <a:tr h="361950">
                <a:tc>
                  <a:txBody>
                    <a:bodyPr/>
                    <a:lstStyle/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Module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ModuleInstance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Import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Gothic" pitchFamily="49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Char char=".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HIRLAM data</a:t>
                      </a:r>
                    </a:p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Char char=".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CSV data</a:t>
                      </a:r>
                    </a:p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Char char=".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NetCDF…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3200">
                <a:tc>
                  <a:txBody>
                    <a:bodyPr/>
                    <a:lstStyle/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Trans-formation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Gothic" pitchFamily="49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Char char=".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Temporal Interpolation</a:t>
                      </a:r>
                    </a:p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Char char=".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Spatial Interpolation</a:t>
                      </a:r>
                    </a:p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Char char=".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Aggregation</a:t>
                      </a:r>
                    </a:p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Char char=".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User Defined Transformation…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General Adapter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Gothic" pitchFamily="49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Char char=".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Running a model, e.g. SOBEK, MIKE, HBV…</a:t>
                      </a:r>
                    </a:p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Char char=".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Running a script, e.g. R, Python …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Export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Gothic" pitchFamily="49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Char char=".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To HTML</a:t>
                      </a:r>
                    </a:p>
                    <a:p>
                      <a:pPr marL="95250" marR="0" lvl="0" indent="-95250" algn="l" defTabSz="414338" rtl="0" eaLnBrk="1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ts val="1288"/>
                        </a:spcAft>
                        <a:buClr>
                          <a:schemeClr val="bg2"/>
                        </a:buClr>
                        <a:buSzPct val="300000"/>
                        <a:buFontTx/>
                        <a:buChar char=".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To XML…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7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99F0E5D2-F987-4C5F-8939-40CD5414B8C6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776E938F-038D-41A1-B177-C8352F4A2895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5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 smtClean="0"/>
              <a:t>Workflow – FEWS concepts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268413"/>
            <a:ext cx="8936037" cy="4968875"/>
          </a:xfrm>
        </p:spPr>
        <p:txBody>
          <a:bodyPr/>
          <a:lstStyle/>
          <a:p>
            <a:pPr eaLnBrk="1"/>
            <a:r>
              <a:rPr lang="en-US" altLang="en-US" dirty="0" smtClean="0"/>
              <a:t>Module instance - defines processing step </a:t>
            </a:r>
          </a:p>
          <a:p>
            <a:pPr eaLnBrk="1"/>
            <a:r>
              <a:rPr lang="en-US" altLang="en-US" dirty="0" smtClean="0"/>
              <a:t>Workflow - Logical sequence of module instances</a:t>
            </a:r>
          </a:p>
          <a:p>
            <a:pPr eaLnBrk="1"/>
            <a:r>
              <a:rPr lang="en-US" altLang="en-US" dirty="0" smtClean="0"/>
              <a:t>Task run - Actual execution of a workflow</a:t>
            </a:r>
          </a:p>
          <a:p>
            <a:pPr eaLnBrk="1"/>
            <a:endParaRPr lang="en-US" altLang="en-US" dirty="0" smtClean="0"/>
          </a:p>
          <a:p>
            <a:pPr eaLnBrk="1"/>
            <a:r>
              <a:rPr lang="en-US" altLang="en-US" dirty="0" err="1" smtClean="0">
                <a:solidFill>
                  <a:schemeClr val="bg2"/>
                </a:solidFill>
              </a:rPr>
              <a:t>TimeserieSets</a:t>
            </a:r>
            <a:r>
              <a:rPr lang="en-US" altLang="en-US" dirty="0" smtClean="0">
                <a:solidFill>
                  <a:schemeClr val="bg2"/>
                </a:solidFill>
              </a:rPr>
              <a:t> connect the dataflow between </a:t>
            </a:r>
            <a:br>
              <a:rPr lang="en-US" altLang="en-US" dirty="0" smtClean="0">
                <a:solidFill>
                  <a:schemeClr val="bg2"/>
                </a:solidFill>
              </a:rPr>
            </a:br>
            <a:r>
              <a:rPr lang="en-US" altLang="en-US" dirty="0" smtClean="0">
                <a:solidFill>
                  <a:schemeClr val="bg2"/>
                </a:solidFill>
              </a:rPr>
              <a:t>the module instances</a:t>
            </a:r>
          </a:p>
          <a:p>
            <a:pPr eaLnBrk="1"/>
            <a:endParaRPr lang="en-US" altLang="en-US" dirty="0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6608763" y="1412875"/>
            <a:ext cx="1657350" cy="3603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Import</a:t>
            </a: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6608763" y="2276475"/>
            <a:ext cx="1657350" cy="3603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Preprocess</a:t>
            </a:r>
          </a:p>
        </p:txBody>
      </p:sp>
      <p:sp>
        <p:nvSpPr>
          <p:cNvPr id="34825" name="Rectangle 6"/>
          <p:cNvSpPr>
            <a:spLocks noChangeArrowheads="1"/>
          </p:cNvSpPr>
          <p:nvPr/>
        </p:nvSpPr>
        <p:spPr bwMode="auto">
          <a:xfrm>
            <a:off x="6608763" y="3140075"/>
            <a:ext cx="1657350" cy="3603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Run Model</a:t>
            </a:r>
          </a:p>
        </p:txBody>
      </p:sp>
      <p:sp>
        <p:nvSpPr>
          <p:cNvPr id="34826" name="Rectangle 7"/>
          <p:cNvSpPr>
            <a:spLocks noChangeArrowheads="1"/>
          </p:cNvSpPr>
          <p:nvPr/>
        </p:nvSpPr>
        <p:spPr bwMode="auto">
          <a:xfrm>
            <a:off x="6608763" y="4005263"/>
            <a:ext cx="1657350" cy="3603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Post process</a:t>
            </a:r>
          </a:p>
        </p:txBody>
      </p:sp>
      <p:sp>
        <p:nvSpPr>
          <p:cNvPr id="34827" name="Rectangle 8"/>
          <p:cNvSpPr>
            <a:spLocks noChangeArrowheads="1"/>
          </p:cNvSpPr>
          <p:nvPr/>
        </p:nvSpPr>
        <p:spPr bwMode="auto">
          <a:xfrm>
            <a:off x="7886700" y="5427663"/>
            <a:ext cx="1585913" cy="3603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Report</a:t>
            </a:r>
          </a:p>
        </p:txBody>
      </p:sp>
      <p:sp>
        <p:nvSpPr>
          <p:cNvPr id="34828" name="Rectangle 9"/>
          <p:cNvSpPr>
            <a:spLocks noChangeArrowheads="1"/>
          </p:cNvSpPr>
          <p:nvPr/>
        </p:nvSpPr>
        <p:spPr bwMode="auto">
          <a:xfrm>
            <a:off x="6375400" y="5427663"/>
            <a:ext cx="1295400" cy="3603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Export</a:t>
            </a:r>
          </a:p>
        </p:txBody>
      </p:sp>
      <p:sp>
        <p:nvSpPr>
          <p:cNvPr id="34829" name="Rectangle 10"/>
          <p:cNvSpPr>
            <a:spLocks noChangeArrowheads="1"/>
          </p:cNvSpPr>
          <p:nvPr/>
        </p:nvSpPr>
        <p:spPr bwMode="auto">
          <a:xfrm>
            <a:off x="4864100" y="5427663"/>
            <a:ext cx="1295400" cy="3603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Archive</a:t>
            </a:r>
          </a:p>
        </p:txBody>
      </p:sp>
      <p:pic>
        <p:nvPicPr>
          <p:cNvPr id="348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3851275"/>
            <a:ext cx="3751263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831" name="AutoShape 13"/>
          <p:cNvCxnSpPr>
            <a:cxnSpLocks noChangeShapeType="1"/>
            <a:stCxn id="34823" idx="2"/>
            <a:endCxn id="34824" idx="0"/>
          </p:cNvCxnSpPr>
          <p:nvPr/>
        </p:nvCxnSpPr>
        <p:spPr bwMode="auto">
          <a:xfrm rot="5400000">
            <a:off x="7185819" y="2024857"/>
            <a:ext cx="5032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4"/>
          <p:cNvCxnSpPr>
            <a:cxnSpLocks noChangeShapeType="1"/>
            <a:stCxn id="34824" idx="2"/>
            <a:endCxn id="34825" idx="0"/>
          </p:cNvCxnSpPr>
          <p:nvPr/>
        </p:nvCxnSpPr>
        <p:spPr bwMode="auto">
          <a:xfrm rot="5400000">
            <a:off x="7185819" y="2888457"/>
            <a:ext cx="5032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5"/>
          <p:cNvCxnSpPr>
            <a:cxnSpLocks noChangeShapeType="1"/>
            <a:stCxn id="34825" idx="2"/>
            <a:endCxn id="34826" idx="0"/>
          </p:cNvCxnSpPr>
          <p:nvPr/>
        </p:nvCxnSpPr>
        <p:spPr bwMode="auto">
          <a:xfrm rot="5400000">
            <a:off x="7185025" y="3752851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6"/>
          <p:cNvCxnSpPr>
            <a:cxnSpLocks noChangeShapeType="1"/>
            <a:stCxn id="34826" idx="2"/>
            <a:endCxn id="34828" idx="0"/>
          </p:cNvCxnSpPr>
          <p:nvPr/>
        </p:nvCxnSpPr>
        <p:spPr bwMode="auto">
          <a:xfrm rot="5400000">
            <a:off x="6699250" y="4689475"/>
            <a:ext cx="1062038" cy="414338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5" name="AutoShape 17"/>
          <p:cNvCxnSpPr>
            <a:cxnSpLocks noChangeShapeType="1"/>
            <a:stCxn id="34826" idx="2"/>
            <a:endCxn id="34827" idx="0"/>
          </p:cNvCxnSpPr>
          <p:nvPr/>
        </p:nvCxnSpPr>
        <p:spPr bwMode="auto">
          <a:xfrm rot="16200000" flipH="1">
            <a:off x="7527925" y="4275138"/>
            <a:ext cx="1062038" cy="1243012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6" name="AutoShape 18"/>
          <p:cNvCxnSpPr>
            <a:cxnSpLocks noChangeShapeType="1"/>
            <a:stCxn id="34826" idx="2"/>
            <a:endCxn id="34829" idx="0"/>
          </p:cNvCxnSpPr>
          <p:nvPr/>
        </p:nvCxnSpPr>
        <p:spPr bwMode="auto">
          <a:xfrm rot="5400000">
            <a:off x="5943600" y="3933825"/>
            <a:ext cx="1062038" cy="1925638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7" name="AutoShape 19"/>
          <p:cNvCxnSpPr>
            <a:cxnSpLocks noChangeShapeType="1"/>
            <a:stCxn id="34826" idx="2"/>
            <a:endCxn id="34830" idx="3"/>
          </p:cNvCxnSpPr>
          <p:nvPr/>
        </p:nvCxnSpPr>
        <p:spPr bwMode="auto">
          <a:xfrm rot="5400000">
            <a:off x="5716588" y="3175000"/>
            <a:ext cx="530225" cy="2911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8" name="Freeform 23"/>
          <p:cNvSpPr>
            <a:spLocks/>
          </p:cNvSpPr>
          <p:nvPr/>
        </p:nvSpPr>
        <p:spPr bwMode="auto">
          <a:xfrm>
            <a:off x="5253038" y="2698750"/>
            <a:ext cx="2098675" cy="366713"/>
          </a:xfrm>
          <a:custGeom>
            <a:avLst/>
            <a:gdLst>
              <a:gd name="T0" fmla="*/ 0 w 1322"/>
              <a:gd name="T1" fmla="*/ 2147483647 h 378"/>
              <a:gd name="T2" fmla="*/ 2147483647 w 1322"/>
              <a:gd name="T3" fmla="*/ 2147483647 h 378"/>
              <a:gd name="T4" fmla="*/ 2147483647 w 1322"/>
              <a:gd name="T5" fmla="*/ 2147483647 h 3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2" h="378">
                <a:moveTo>
                  <a:pt x="0" y="378"/>
                </a:moveTo>
                <a:cubicBezTo>
                  <a:pt x="144" y="228"/>
                  <a:pt x="288" y="78"/>
                  <a:pt x="508" y="39"/>
                </a:cubicBezTo>
                <a:cubicBezTo>
                  <a:pt x="728" y="0"/>
                  <a:pt x="1025" y="70"/>
                  <a:pt x="1322" y="141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9" name="Freeform 25"/>
          <p:cNvSpPr>
            <a:spLocks/>
          </p:cNvSpPr>
          <p:nvPr/>
        </p:nvSpPr>
        <p:spPr bwMode="auto">
          <a:xfrm>
            <a:off x="5253038" y="1730375"/>
            <a:ext cx="2106612" cy="1228725"/>
          </a:xfrm>
          <a:custGeom>
            <a:avLst/>
            <a:gdLst>
              <a:gd name="T0" fmla="*/ 0 w 1327"/>
              <a:gd name="T1" fmla="*/ 2147483647 h 774"/>
              <a:gd name="T2" fmla="*/ 2147483647 w 1327"/>
              <a:gd name="T3" fmla="*/ 2147483647 h 774"/>
              <a:gd name="T4" fmla="*/ 2147483647 w 1327"/>
              <a:gd name="T5" fmla="*/ 2147483647 h 7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7" h="774">
                <a:moveTo>
                  <a:pt x="0" y="774"/>
                </a:moveTo>
                <a:cubicBezTo>
                  <a:pt x="208" y="483"/>
                  <a:pt x="417" y="192"/>
                  <a:pt x="638" y="96"/>
                </a:cubicBezTo>
                <a:cubicBezTo>
                  <a:pt x="859" y="0"/>
                  <a:pt x="1212" y="181"/>
                  <a:pt x="1327" y="19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40" name="Freeform 26"/>
          <p:cNvSpPr>
            <a:spLocks/>
          </p:cNvSpPr>
          <p:nvPr/>
        </p:nvSpPr>
        <p:spPr bwMode="auto">
          <a:xfrm>
            <a:off x="5191125" y="3182938"/>
            <a:ext cx="2133600" cy="760412"/>
          </a:xfrm>
          <a:custGeom>
            <a:avLst/>
            <a:gdLst>
              <a:gd name="T0" fmla="*/ 0 w 1344"/>
              <a:gd name="T1" fmla="*/ 0 h 479"/>
              <a:gd name="T2" fmla="*/ 2147483647 w 1344"/>
              <a:gd name="T3" fmla="*/ 2147483647 h 479"/>
              <a:gd name="T4" fmla="*/ 2147483647 w 1344"/>
              <a:gd name="T5" fmla="*/ 2147483647 h 4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479">
                <a:moveTo>
                  <a:pt x="0" y="0"/>
                </a:moveTo>
                <a:cubicBezTo>
                  <a:pt x="209" y="178"/>
                  <a:pt x="419" y="357"/>
                  <a:pt x="643" y="418"/>
                </a:cubicBezTo>
                <a:cubicBezTo>
                  <a:pt x="867" y="479"/>
                  <a:pt x="1105" y="423"/>
                  <a:pt x="1344" y="367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41" name="Freeform 27"/>
          <p:cNvSpPr>
            <a:spLocks/>
          </p:cNvSpPr>
          <p:nvPr/>
        </p:nvSpPr>
        <p:spPr bwMode="auto">
          <a:xfrm>
            <a:off x="5154613" y="3298825"/>
            <a:ext cx="2143125" cy="1609725"/>
          </a:xfrm>
          <a:custGeom>
            <a:avLst/>
            <a:gdLst>
              <a:gd name="T0" fmla="*/ 0 w 1350"/>
              <a:gd name="T1" fmla="*/ 0 h 1014"/>
              <a:gd name="T2" fmla="*/ 2147483647 w 1350"/>
              <a:gd name="T3" fmla="*/ 2147483647 h 1014"/>
              <a:gd name="T4" fmla="*/ 2147483647 w 1350"/>
              <a:gd name="T5" fmla="*/ 2147483647 h 10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0" h="1014">
                <a:moveTo>
                  <a:pt x="0" y="0"/>
                </a:moveTo>
                <a:cubicBezTo>
                  <a:pt x="79" y="363"/>
                  <a:pt x="159" y="726"/>
                  <a:pt x="384" y="870"/>
                </a:cubicBezTo>
                <a:cubicBezTo>
                  <a:pt x="609" y="1014"/>
                  <a:pt x="1189" y="865"/>
                  <a:pt x="1350" y="86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8382000" cy="774700"/>
          </a:xfrm>
        </p:spPr>
        <p:txBody>
          <a:bodyPr/>
          <a:lstStyle/>
          <a:p>
            <a:r>
              <a:rPr lang="en-US" dirty="0" smtClean="0"/>
              <a:t>Workflow types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64A7C4-66A3-4002-B857-4204DCD72E5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6900" y="1562100"/>
            <a:ext cx="8720138" cy="4300538"/>
          </a:xfrm>
        </p:spPr>
        <p:txBody>
          <a:bodyPr/>
          <a:lstStyle/>
          <a:p>
            <a:pPr marL="95250" indent="0">
              <a:buSzPct val="100000"/>
            </a:pPr>
            <a:r>
              <a:rPr lang="en-US" dirty="0" smtClean="0"/>
              <a:t>Manual run</a:t>
            </a:r>
          </a:p>
          <a:p>
            <a:pPr marL="43815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Initiated </a:t>
            </a:r>
            <a:r>
              <a:rPr lang="en-US" dirty="0" smtClean="0"/>
              <a:t>from an Operator Client (selected &amp; run by an active user</a:t>
            </a:r>
            <a:r>
              <a:rPr lang="en-US" dirty="0" smtClean="0"/>
              <a:t>)</a:t>
            </a:r>
          </a:p>
          <a:p>
            <a:pPr marL="43815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95250" indent="0">
              <a:buSzPct val="100000"/>
            </a:pPr>
            <a:r>
              <a:rPr lang="en-US" dirty="0" smtClean="0"/>
              <a:t>Scheduled run</a:t>
            </a:r>
            <a:endParaRPr lang="en-US" dirty="0" smtClean="0"/>
          </a:p>
          <a:p>
            <a:pPr marL="43815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Initiated</a:t>
            </a:r>
            <a:r>
              <a:rPr lang="en-US" i="1" dirty="0" smtClean="0"/>
              <a:t> </a:t>
            </a:r>
            <a:r>
              <a:rPr lang="en-US" dirty="0" smtClean="0"/>
              <a:t>from the Administrator Interface (Master Controller</a:t>
            </a:r>
            <a:r>
              <a:rPr lang="en-US" dirty="0" smtClean="0"/>
              <a:t>)</a:t>
            </a:r>
            <a:endParaRPr lang="en-US" dirty="0" smtClean="0"/>
          </a:p>
          <a:p>
            <a:pPr marL="43815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Scheduled </a:t>
            </a:r>
            <a:r>
              <a:rPr lang="en-US" dirty="0" smtClean="0"/>
              <a:t>to run b</a:t>
            </a:r>
            <a:r>
              <a:rPr lang="en-US" dirty="0" smtClean="0"/>
              <a:t>ased </a:t>
            </a:r>
            <a:r>
              <a:rPr lang="en-US" dirty="0" smtClean="0"/>
              <a:t>on a regular </a:t>
            </a:r>
            <a:r>
              <a:rPr lang="en-US" dirty="0" smtClean="0"/>
              <a:t>interval</a:t>
            </a:r>
          </a:p>
          <a:p>
            <a:pPr marL="95250" indent="0">
              <a:buSzPct val="100000"/>
            </a:pPr>
            <a:endParaRPr lang="en-US" dirty="0" smtClean="0"/>
          </a:p>
          <a:p>
            <a:pPr marL="95250" indent="0">
              <a:buSzPct val="100000"/>
            </a:pPr>
            <a:r>
              <a:rPr lang="en-US" dirty="0" smtClean="0"/>
              <a:t>Triggered run</a:t>
            </a:r>
            <a:endParaRPr lang="en-US" dirty="0" smtClean="0"/>
          </a:p>
          <a:p>
            <a:pPr marL="43815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Initiated</a:t>
            </a:r>
            <a:r>
              <a:rPr lang="en-US" i="1" dirty="0"/>
              <a:t> </a:t>
            </a:r>
            <a:r>
              <a:rPr lang="en-US" dirty="0"/>
              <a:t>from the Administrator Interface (Master Controller)</a:t>
            </a:r>
          </a:p>
          <a:p>
            <a:pPr marL="43815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Triggered to run </a:t>
            </a:r>
            <a:r>
              <a:rPr lang="en-US" dirty="0" smtClean="0"/>
              <a:t>based on an ‘event’ (Event Log Message)</a:t>
            </a:r>
          </a:p>
          <a:p>
            <a:pPr marL="830262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Existing run to change in frequency (e.g. more often)</a:t>
            </a:r>
          </a:p>
          <a:p>
            <a:pPr marL="830262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Suspended run to run </a:t>
            </a:r>
            <a:r>
              <a:rPr lang="en-US" i="1" dirty="0" smtClean="0"/>
              <a:t>one-off</a:t>
            </a:r>
            <a:r>
              <a:rPr lang="en-US" dirty="0" smtClean="0"/>
              <a:t>.</a:t>
            </a:r>
          </a:p>
          <a:p>
            <a:pPr marL="1612900" lvl="3" indent="-342900">
              <a:buSzPct val="100000"/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9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workflows_ro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0950" y="2608263"/>
            <a:ext cx="7385050" cy="33289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571875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Modules &amp; Workflows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43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B47EA15-D860-47B5-91E8-42444663F61A}" type="slidenum">
              <a:rPr lang="en-GB" smtClean="0">
                <a:solidFill>
                  <a:schemeClr val="bg2"/>
                </a:solidFill>
              </a:rPr>
              <a:pPr eaLnBrk="1"/>
              <a:t>7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dirty="0" smtClean="0"/>
              <a:t>Workflow </a:t>
            </a:r>
            <a:r>
              <a:rPr lang="nl-NL" dirty="0" err="1" smtClean="0"/>
              <a:t>configuration</a:t>
            </a:r>
            <a:endParaRPr lang="en-US" dirty="0" smtClean="0"/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647825"/>
            <a:ext cx="8783638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dirty="0" smtClean="0"/>
              <a:t>Workflows are logical sequences of running forecast modules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dirty="0" smtClean="0"/>
              <a:t>Workflows must be registered in the </a:t>
            </a:r>
            <a:r>
              <a:rPr lang="en-GB" dirty="0" err="1" smtClean="0"/>
              <a:t>WorkflowDescriptors</a:t>
            </a:r>
            <a:r>
              <a:rPr lang="en-GB" dirty="0" smtClean="0"/>
              <a:t> file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US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dirty="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Module Instance ID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Sub-workflows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US" dirty="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dirty="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Run independent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err="1" smtClean="0"/>
              <a:t>Fallback</a:t>
            </a:r>
            <a:r>
              <a:rPr lang="en-GB" dirty="0" smtClean="0"/>
              <a:t> activity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Ensemble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590925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Modules &amp; Workflows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ECC373F-E90D-4E4D-A955-A07F308EEB05}" type="slidenum">
              <a:rPr lang="en-GB" smtClean="0">
                <a:solidFill>
                  <a:schemeClr val="bg2"/>
                </a:solidFill>
              </a:rPr>
              <a:pPr eaLnBrk="1"/>
              <a:t>8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dirty="0" err="1" smtClean="0"/>
              <a:t>Workflows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sub </a:t>
            </a:r>
            <a:r>
              <a:rPr lang="nl-NL" dirty="0" err="1" smtClean="0"/>
              <a:t>workflows</a:t>
            </a:r>
            <a:endParaRPr lang="en-US" dirty="0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5165725" cy="43005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nl-NL" smtClean="0"/>
              <a:t>Workflows can be nested:</a:t>
            </a:r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 Workflow “Import.NOAA.GFS”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smtClean="0"/>
              <a:t>(sub)Workflow “Transform.GFS”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nl-NL" smtClean="0"/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nl-NL" smtClean="0"/>
              <a:t>Where:</a:t>
            </a:r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 (sub)Workflow “Transform.GFS”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smtClean="0"/>
              <a:t>ModuleInstance “Interpolate.GFS”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smtClean="0"/>
              <a:t>ModuleInstance “Interpolate.GFS.HC”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nl-NL" smtClean="0"/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nl-NL" sz="1800" smtClean="0"/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US" sz="1800" smtClean="0"/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1619250"/>
            <a:ext cx="3195638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457575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Modules &amp; Workflows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486F08A2-9CDB-4553-826F-5ADBCC2AC603}" type="slidenum">
              <a:rPr lang="en-GB" smtClean="0">
                <a:solidFill>
                  <a:schemeClr val="bg2"/>
                </a:solidFill>
              </a:rPr>
              <a:pPr eaLnBrk="1"/>
              <a:t>9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Workflows</a:t>
            </a:r>
            <a:endParaRPr 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1363" y="1125538"/>
            <a:ext cx="8783637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dirty="0" smtClean="0"/>
              <a:t>Workflows can be run (and debugged) on module basis (ctrl-r or d) in </a:t>
            </a:r>
            <a:br>
              <a:rPr lang="en-GB" dirty="0" smtClean="0"/>
            </a:br>
            <a:r>
              <a:rPr lang="en-GB" dirty="0" smtClean="0"/>
              <a:t>Manual Forecast display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dirty="0" smtClean="0"/>
          </a:p>
        </p:txBody>
      </p:sp>
      <p:sp>
        <p:nvSpPr>
          <p:cNvPr id="16391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5250" indent="0"/>
            <a:endParaRPr lang="en-US" smtClean="0"/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"/>
          <a:stretch/>
        </p:blipFill>
        <p:spPr bwMode="auto">
          <a:xfrm>
            <a:off x="800100" y="1756551"/>
            <a:ext cx="6969125" cy="469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3879</TotalTime>
  <Words>393</Words>
  <Application>Microsoft Office PowerPoint</Application>
  <PresentationFormat>A4 Paper (210x297 mm)</PresentationFormat>
  <Paragraphs>114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huisstijl</vt:lpstr>
      <vt:lpstr>PowerPoint Presentation</vt:lpstr>
      <vt:lpstr>PowerPoint Presentation</vt:lpstr>
      <vt:lpstr>General Module layout</vt:lpstr>
      <vt:lpstr>Modules and Module Instances</vt:lpstr>
      <vt:lpstr>Workflow – FEWS concepts</vt:lpstr>
      <vt:lpstr>Workflow types</vt:lpstr>
      <vt:lpstr>Workflow configuration</vt:lpstr>
      <vt:lpstr>Workflows and sub workflows</vt:lpstr>
      <vt:lpstr>Workflows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Simone De Kleermaeker</cp:lastModifiedBy>
  <cp:revision>161</cp:revision>
  <cp:lastPrinted>2007-09-10T07:19:41Z</cp:lastPrinted>
  <dcterms:created xsi:type="dcterms:W3CDTF">2008-01-22T10:52:40Z</dcterms:created>
  <dcterms:modified xsi:type="dcterms:W3CDTF">2014-11-25T04:14:19Z</dcterms:modified>
</cp:coreProperties>
</file>