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1" r:id="rId2"/>
    <p:sldId id="579" r:id="rId3"/>
    <p:sldId id="585" r:id="rId4"/>
    <p:sldId id="586" r:id="rId5"/>
    <p:sldId id="587" r:id="rId6"/>
    <p:sldId id="588" r:id="rId7"/>
    <p:sldId id="589" r:id="rId8"/>
    <p:sldId id="583" r:id="rId9"/>
    <p:sldId id="584" r:id="rId10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12" autoAdjust="0"/>
    <p:restoredTop sz="89379" autoAdjust="0"/>
  </p:normalViewPr>
  <p:slideViewPr>
    <p:cSldViewPr snapToGrid="0" showGuides="1">
      <p:cViewPr>
        <p:scale>
          <a:sx n="100" d="100"/>
          <a:sy n="100" d="100"/>
        </p:scale>
        <p:origin x="-1560" y="-126"/>
      </p:cViewPr>
      <p:guideLst>
        <p:guide orient="horz" pos="2160"/>
        <p:guide orient="horz" pos="104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BE31B54-43D9-44A0-897D-A2C6948EDED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15335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19907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24479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2905125" indent="-2159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F344BDD-93DD-4480-B6B4-B8411CD0125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9971" name="Rectangle 8"/>
          <p:cNvSpPr txBox="1">
            <a:spLocks noGrp="1" noChangeArrowheads="1"/>
          </p:cNvSpPr>
          <p:nvPr/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>
              <a:lnSpc>
                <a:spcPct val="92000"/>
              </a:lnSpc>
              <a:spcBef>
                <a:spcPct val="0"/>
              </a:spcBef>
              <a:buSzPct val="45000"/>
              <a:buFont typeface="Wingdings" pitchFamily="2" charset="2"/>
              <a:buNone/>
            </a:pPr>
            <a:fld id="{747072A6-DAAF-49C8-85D3-620B0C3D73B2}" type="slidenum">
              <a:rPr lang="en-GB" altLang="en-US" sz="1400"/>
              <a:pPr algn="r" eaLnBrk="1">
                <a:lnSpc>
                  <a:spcPct val="92000"/>
                </a:lnSpc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7</a:t>
            </a:fld>
            <a:endParaRPr lang="en-GB" altLang="en-US" sz="1400"/>
          </a:p>
        </p:txBody>
      </p:sp>
      <p:sp>
        <p:nvSpPr>
          <p:cNvPr id="33997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339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8ED2BF-4A30-40A6-B2E1-401937003335}" type="slidenum">
              <a:rPr lang="en-GB" altLang="en-US" smtClean="0"/>
              <a:pPr eaLnBrk="1" hangingPunct="1"/>
              <a:t>8</a:t>
            </a:fld>
            <a:endParaRPr lang="en-GB" alt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D1A016-0338-47A3-8DE5-62D86A9782D7}" type="slidenum">
              <a:rPr lang="en-GB" altLang="en-US" smtClean="0"/>
              <a:pPr eaLnBrk="1" hangingPunct="1"/>
              <a:t>9</a:t>
            </a:fld>
            <a:endParaRPr lang="en-GB" alt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Importing data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ublicwiki.deltares.nl/display/FEWSDOC/03+Import+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wiki.deltares.nl/display/FEWSDOC/Import+data+using+OPeNDA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wiki.deltares.nl/display/FEWSDOC/07+Display+Configu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Importing data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B7B7361-20C4-42BA-8FEC-C2F2F6BF2503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4043362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Importing data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17416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7423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5400000">
            <a:off x="-432792" y="3499182"/>
            <a:ext cx="5730875" cy="754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93076" y="331788"/>
            <a:ext cx="8488892" cy="6111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Importing data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3647" y="1247775"/>
            <a:ext cx="3666596" cy="5032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Data import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3647" y="1976438"/>
            <a:ext cx="3666596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Pre-processing (transformations)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3647" y="2760664"/>
            <a:ext cx="3666596" cy="1963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040" y="2954338"/>
            <a:ext cx="2885810" cy="374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Pre-adapter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5441" y="3584575"/>
            <a:ext cx="2894409" cy="349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Run model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4358" y="4213225"/>
            <a:ext cx="2875492" cy="330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Post-adapter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681" y="4983163"/>
            <a:ext cx="3611563" cy="525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Post-processing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043" y="5724526"/>
            <a:ext cx="3632200" cy="50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</a:rPr>
              <a:t>Visualisation</a:t>
            </a: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686433" y="1173164"/>
            <a:ext cx="5123259" cy="52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Import meteorological forecasts and water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level and discharge measurements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2819400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Importing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64A7C4-66A3-4002-B857-4204DCD72E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501AA666-B158-4C02-9F48-36893D28D52E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C081A02A-3EDE-4A8E-BBB2-F76D6B015A9F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3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Data import configuration 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196975"/>
            <a:ext cx="9001125" cy="5184775"/>
          </a:xfrm>
        </p:spPr>
        <p:txBody>
          <a:bodyPr/>
          <a:lstStyle/>
          <a:p>
            <a:pPr eaLnBrk="1">
              <a:lnSpc>
                <a:spcPct val="100000"/>
              </a:lnSpc>
              <a:spcAft>
                <a:spcPct val="0"/>
              </a:spcAft>
              <a:buSzTx/>
            </a:pPr>
            <a:r>
              <a:rPr lang="en-GB" altLang="en-US" dirty="0" smtClean="0"/>
              <a:t>Import configuration is defined in: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%REGION_HOME%\</a:t>
            </a:r>
            <a:r>
              <a:rPr lang="en-GB" altLang="en-US" b="1" dirty="0" smtClean="0">
                <a:solidFill>
                  <a:schemeClr val="bg2"/>
                </a:solidFill>
              </a:rPr>
              <a:t>*_</a:t>
            </a:r>
            <a:r>
              <a:rPr lang="en-GB" altLang="en-US" b="1" dirty="0" err="1" smtClean="0">
                <a:solidFill>
                  <a:schemeClr val="bg2"/>
                </a:solidFill>
              </a:rPr>
              <a:t>global.properties</a:t>
            </a:r>
            <a:endParaRPr lang="en-GB" altLang="en-US" b="1" dirty="0" smtClean="0">
              <a:solidFill>
                <a:schemeClr val="bg2"/>
              </a:solidFill>
            </a:endParaRPr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Defines global token with the import directory root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ModuleConfigFiles</a:t>
            </a:r>
            <a:r>
              <a:rPr lang="en-GB" altLang="en-US" dirty="0" smtClean="0"/>
              <a:t>\</a:t>
            </a:r>
            <a:r>
              <a:rPr lang="en-GB" altLang="en-US" b="1" dirty="0" smtClean="0">
                <a:solidFill>
                  <a:schemeClr val="bg2"/>
                </a:solidFill>
              </a:rPr>
              <a:t>Import\Import&lt;TYPE&gt;*.xml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Import instructions for TYPE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IdMapFiles</a:t>
            </a:r>
            <a:r>
              <a:rPr lang="en-GB" altLang="en-US" dirty="0" smtClean="0"/>
              <a:t>\</a:t>
            </a:r>
            <a:r>
              <a:rPr lang="en-GB" altLang="en-US" b="1" dirty="0" err="1" smtClean="0">
                <a:solidFill>
                  <a:schemeClr val="bg2"/>
                </a:solidFill>
              </a:rPr>
              <a:t>IdImport</a:t>
            </a:r>
            <a:r>
              <a:rPr lang="en-GB" altLang="en-US" b="1" dirty="0" smtClean="0">
                <a:solidFill>
                  <a:schemeClr val="bg2"/>
                </a:solidFill>
              </a:rPr>
              <a:t>&lt;TYPE&gt;.xml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Provides id mapping </a:t>
            </a:r>
            <a:r>
              <a:rPr lang="en-GB" altLang="en-US" dirty="0" smtClean="0"/>
              <a:t>instructions </a:t>
            </a:r>
            <a:r>
              <a:rPr lang="en-GB" altLang="en-US" dirty="0" err="1" smtClean="0"/>
              <a:t>voor</a:t>
            </a:r>
            <a:r>
              <a:rPr lang="en-GB" altLang="en-US" dirty="0" smtClean="0"/>
              <a:t> TYPE</a:t>
            </a:r>
            <a:endParaRPr lang="en-GB" altLang="en-US" dirty="0" smtClean="0"/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err="1" smtClean="0"/>
              <a:t>Idmap</a:t>
            </a:r>
            <a:r>
              <a:rPr lang="en-GB" altLang="en-US" dirty="0" smtClean="0"/>
              <a:t> typically fixed or derived from location attributes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MapLayerFiles</a:t>
            </a:r>
            <a:r>
              <a:rPr lang="en-GB" altLang="en-US" dirty="0" smtClean="0"/>
              <a:t>\</a:t>
            </a:r>
            <a:r>
              <a:rPr lang="en-GB" altLang="en-US" b="1" dirty="0" smtClean="0">
                <a:solidFill>
                  <a:schemeClr val="bg2"/>
                </a:solidFill>
              </a:rPr>
              <a:t>sensors.csv</a:t>
            </a:r>
            <a:endParaRPr lang="en-GB" altLang="en-US" b="1" dirty="0" smtClean="0">
              <a:solidFill>
                <a:schemeClr val="bg2"/>
              </a:solidFill>
            </a:endParaRP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RegionConfigFiles</a:t>
            </a:r>
            <a:r>
              <a:rPr lang="en-GB" altLang="en-US" dirty="0" smtClean="0"/>
              <a:t>\</a:t>
            </a:r>
            <a:r>
              <a:rPr lang="en-GB" altLang="en-US" b="1" dirty="0" smtClean="0">
                <a:solidFill>
                  <a:schemeClr val="bg2"/>
                </a:solidFill>
              </a:rPr>
              <a:t>LocatioSets.xml</a:t>
            </a:r>
            <a:endParaRPr lang="en-GB" altLang="en-US" b="1" dirty="0" smtClean="0">
              <a:solidFill>
                <a:schemeClr val="bg2"/>
              </a:solidFill>
            </a:endParaRP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RegionConfigFiles</a:t>
            </a:r>
            <a:r>
              <a:rPr lang="en-GB" altLang="en-US" dirty="0" smtClean="0"/>
              <a:t>\</a:t>
            </a:r>
            <a:r>
              <a:rPr lang="en-GB" altLang="en-US" b="1" dirty="0" smtClean="0">
                <a:solidFill>
                  <a:schemeClr val="bg2"/>
                </a:solidFill>
              </a:rPr>
              <a:t>ValidationRuleSets.xml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Defines primary validation rules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RegionConfigFiles</a:t>
            </a:r>
            <a:r>
              <a:rPr lang="en-GB" altLang="en-US" dirty="0" smtClean="0"/>
              <a:t>\</a:t>
            </a:r>
            <a:r>
              <a:rPr lang="en-GB" altLang="en-US" b="1" dirty="0" smtClean="0">
                <a:solidFill>
                  <a:schemeClr val="bg2"/>
                </a:solidFill>
              </a:rPr>
              <a:t>ModuleInstanceDescriptors.xml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Registers import module instance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\</a:t>
            </a:r>
            <a:r>
              <a:rPr lang="en-GB" altLang="en-US" dirty="0" err="1" smtClean="0"/>
              <a:t>WorkflowFiles</a:t>
            </a:r>
            <a:r>
              <a:rPr lang="en-GB" altLang="en-US" dirty="0" smtClean="0"/>
              <a:t>\</a:t>
            </a:r>
            <a:r>
              <a:rPr lang="en-GB" altLang="en-US" b="1" dirty="0" smtClean="0">
                <a:solidFill>
                  <a:schemeClr val="bg2"/>
                </a:solidFill>
              </a:rPr>
              <a:t>ImportExternal.xml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r>
              <a:rPr lang="en-GB" altLang="en-US" dirty="0" smtClean="0"/>
              <a:t>Lists all import module instances to run as part of import </a:t>
            </a:r>
            <a:r>
              <a:rPr lang="en-GB" altLang="en-US" dirty="0" smtClean="0"/>
              <a:t>workflow</a:t>
            </a:r>
          </a:p>
          <a:p>
            <a:pPr marL="95250" indent="0" eaLnBrk="1">
              <a:lnSpc>
                <a:spcPct val="100000"/>
              </a:lnSpc>
              <a:spcAft>
                <a:spcPct val="0"/>
              </a:spcAft>
              <a:buSzTx/>
            </a:pPr>
            <a:r>
              <a:rPr lang="en-US" altLang="en-US" dirty="0"/>
              <a:t>See </a:t>
            </a:r>
            <a:r>
              <a:rPr lang="en-GB" altLang="en-US" dirty="0">
                <a:hlinkClick r:id="rId2"/>
              </a:rPr>
              <a:t>http://publicwiki.deltares.nl/display/FEWSDOC/03+Import+Module</a:t>
            </a:r>
            <a:endParaRPr lang="en-GB" altLang="en-US" dirty="0" smtClean="0"/>
          </a:p>
          <a:p>
            <a:pPr lvl="1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en-GB" altLang="en-US" dirty="0" smtClean="0"/>
          </a:p>
          <a:p>
            <a:pPr lvl="2" eaLnBrk="1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endParaRPr lang="en-GB" altLang="en-US" dirty="0" smtClean="0"/>
          </a:p>
        </p:txBody>
      </p:sp>
      <p:pic>
        <p:nvPicPr>
          <p:cNvPr id="1095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1412875"/>
            <a:ext cx="23336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3141663"/>
            <a:ext cx="1724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4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7F71901E-BF2C-4773-BE6B-FA447DC4E7C3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26E55A01-5876-4330-9D95-526294EE25B4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8300"/>
            <a:ext cx="8736013" cy="774700"/>
          </a:xfrm>
        </p:spPr>
        <p:txBody>
          <a:bodyPr/>
          <a:lstStyle/>
          <a:p>
            <a:pPr eaLnBrk="1"/>
            <a:r>
              <a:rPr lang="en-US" altLang="en-US" smtClean="0"/>
              <a:t>Let’s have a look at such import module instance</a:t>
            </a:r>
          </a:p>
        </p:txBody>
      </p:sp>
      <p:sp>
        <p:nvSpPr>
          <p:cNvPr id="11059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4850" y="1196975"/>
            <a:ext cx="8713788" cy="5184775"/>
          </a:xfrm>
        </p:spPr>
        <p:txBody>
          <a:bodyPr/>
          <a:lstStyle/>
          <a:p>
            <a:pPr eaLnBrk="1">
              <a:buSzTx/>
              <a:buFontTx/>
              <a:buChar char="•"/>
            </a:pPr>
            <a:r>
              <a:rPr lang="en-US" altLang="en-US" dirty="0" smtClean="0"/>
              <a:t>Module instances </a:t>
            </a:r>
            <a:r>
              <a:rPr lang="en-US" altLang="en-US" dirty="0" smtClean="0"/>
              <a:t>for different import file formats</a:t>
            </a:r>
            <a:endParaRPr lang="en-US" altLang="en-US" dirty="0" smtClean="0"/>
          </a:p>
          <a:p>
            <a:pPr eaLnBrk="1">
              <a:buSzTx/>
              <a:buFontTx/>
              <a:buChar char="•"/>
            </a:pPr>
            <a:r>
              <a:rPr lang="en-US" altLang="en-US" dirty="0" smtClean="0"/>
              <a:t>Directories organized </a:t>
            </a:r>
            <a:r>
              <a:rPr lang="en-US" altLang="en-US" dirty="0" smtClean="0"/>
              <a:t>in folders, e.g. by </a:t>
            </a:r>
            <a:r>
              <a:rPr lang="en-US" altLang="en-US" dirty="0" smtClean="0"/>
              <a:t>data type (parameter)</a:t>
            </a:r>
          </a:p>
          <a:p>
            <a:pPr eaLnBrk="1">
              <a:buSzTx/>
              <a:buFontTx/>
              <a:buChar char="•"/>
            </a:pPr>
            <a:r>
              <a:rPr lang="en-US" altLang="en-US" dirty="0" smtClean="0"/>
              <a:t>Each module </a:t>
            </a:r>
            <a:r>
              <a:rPr lang="en-US" altLang="en-US" dirty="0" smtClean="0"/>
              <a:t>can import </a:t>
            </a:r>
            <a:r>
              <a:rPr lang="en-US" altLang="en-US" dirty="0" smtClean="0"/>
              <a:t>data from one or more directories</a:t>
            </a:r>
          </a:p>
          <a:p>
            <a:pPr eaLnBrk="1"/>
            <a:endParaRPr lang="en-GB" altLang="en-US" dirty="0" smtClean="0"/>
          </a:p>
          <a:p>
            <a:pPr eaLnBrk="1">
              <a:buSzTx/>
              <a:buFontTx/>
              <a:buChar char="•"/>
            </a:pPr>
            <a:endParaRPr lang="en-GB" altLang="en-US" dirty="0" smtClean="0"/>
          </a:p>
        </p:txBody>
      </p:sp>
      <p:pic>
        <p:nvPicPr>
          <p:cNvPr id="11059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0" y="2469863"/>
            <a:ext cx="5261400" cy="297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1811" name="Oval 19"/>
          <p:cNvSpPr>
            <a:spLocks noChangeArrowheads="1"/>
          </p:cNvSpPr>
          <p:nvPr/>
        </p:nvSpPr>
        <p:spPr bwMode="auto">
          <a:xfrm>
            <a:off x="1173162" y="2992438"/>
            <a:ext cx="1763713" cy="28892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1812" name="Oval 20"/>
          <p:cNvSpPr>
            <a:spLocks noChangeArrowheads="1"/>
          </p:cNvSpPr>
          <p:nvPr/>
        </p:nvSpPr>
        <p:spPr bwMode="auto">
          <a:xfrm>
            <a:off x="1724025" y="3409950"/>
            <a:ext cx="1573213" cy="2698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488950" y="5734050"/>
            <a:ext cx="20510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Global properties: </a:t>
            </a:r>
          </a:p>
        </p:txBody>
      </p:sp>
      <p:cxnSp>
        <p:nvCxnSpPr>
          <p:cNvPr id="801814" name="AutoShape 22"/>
          <p:cNvCxnSpPr>
            <a:cxnSpLocks noChangeShapeType="1"/>
            <a:stCxn id="801811" idx="2"/>
            <a:endCxn id="801813" idx="1"/>
          </p:cNvCxnSpPr>
          <p:nvPr/>
        </p:nvCxnSpPr>
        <p:spPr bwMode="auto">
          <a:xfrm rot="10800000" flipV="1">
            <a:off x="488950" y="3136901"/>
            <a:ext cx="684212" cy="2752724"/>
          </a:xfrm>
          <a:prstGeom prst="bentConnector3">
            <a:avLst>
              <a:gd name="adj1" fmla="val 133411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5" name="AutoShape 23"/>
          <p:cNvCxnSpPr>
            <a:cxnSpLocks noChangeShapeType="1"/>
            <a:stCxn id="801812" idx="2"/>
            <a:endCxn id="801813" idx="1"/>
          </p:cNvCxnSpPr>
          <p:nvPr/>
        </p:nvCxnSpPr>
        <p:spPr bwMode="auto">
          <a:xfrm rot="10800000" flipV="1">
            <a:off x="488951" y="3544887"/>
            <a:ext cx="1235075" cy="2344737"/>
          </a:xfrm>
          <a:prstGeom prst="bentConnector3">
            <a:avLst>
              <a:gd name="adj1" fmla="val 118509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018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5445125"/>
            <a:ext cx="32385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6" name="Picture 2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"/>
          <a:stretch/>
        </p:blipFill>
        <p:spPr bwMode="auto">
          <a:xfrm>
            <a:off x="6392863" y="3068638"/>
            <a:ext cx="2000250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1" grpId="0" animBg="1"/>
      <p:bldP spid="801812" grpId="0" animBg="1"/>
      <p:bldP spid="8018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FBDDCF56-D79D-450C-AC62-7AE1163FD68F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3D04C4CE-A4D1-450B-B066-071F86014AF0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5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8300"/>
            <a:ext cx="8736013" cy="774700"/>
          </a:xfrm>
        </p:spPr>
        <p:txBody>
          <a:bodyPr/>
          <a:lstStyle/>
          <a:p>
            <a:pPr eaLnBrk="1"/>
            <a:r>
              <a:rPr lang="en-US" altLang="en-US" smtClean="0"/>
              <a:t>Let’s have a look at such import module instance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96975"/>
            <a:ext cx="8713788" cy="5184775"/>
          </a:xfrm>
        </p:spPr>
        <p:txBody>
          <a:bodyPr/>
          <a:lstStyle/>
          <a:p>
            <a:pPr eaLnBrk="1">
              <a:buSzTx/>
            </a:pPr>
            <a:r>
              <a:rPr lang="en-US" altLang="en-US" dirty="0" err="1" smtClean="0"/>
              <a:t>TimeSeriesSet</a:t>
            </a:r>
            <a:r>
              <a:rPr lang="en-US" altLang="en-US" dirty="0" smtClean="0"/>
              <a:t> specifies storage instructions</a:t>
            </a:r>
          </a:p>
          <a:p>
            <a:pPr eaLnBrk="1">
              <a:buSzTx/>
              <a:buFontTx/>
              <a:buChar char="•"/>
            </a:pPr>
            <a:endParaRPr lang="en-US" altLang="en-US" dirty="0" smtClean="0"/>
          </a:p>
          <a:p>
            <a:pPr eaLnBrk="1">
              <a:buSzTx/>
              <a:buFontTx/>
              <a:buChar char="•"/>
            </a:pPr>
            <a:r>
              <a:rPr lang="en-US" altLang="en-US" dirty="0" smtClean="0">
                <a:solidFill>
                  <a:schemeClr val="bg2"/>
                </a:solidFill>
              </a:rPr>
              <a:t>Who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bg2"/>
                </a:solidFill>
              </a:rPr>
              <a:t>generated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(ModuleInstanceDescriptors.xml)</a:t>
            </a:r>
          </a:p>
          <a:p>
            <a:pPr eaLnBrk="1">
              <a:buSzTx/>
              <a:buFontTx/>
              <a:buChar char="•"/>
            </a:pPr>
            <a:r>
              <a:rPr lang="en-US" altLang="en-US" dirty="0" smtClean="0">
                <a:solidFill>
                  <a:schemeClr val="bg2"/>
                </a:solidFill>
              </a:rPr>
              <a:t>Internal data storage format</a:t>
            </a:r>
          </a:p>
          <a:p>
            <a:pPr eaLnBrk="1">
              <a:buSzTx/>
              <a:buFontTx/>
              <a:buChar char="•"/>
            </a:pPr>
            <a:r>
              <a:rPr lang="en-US" altLang="en-US" dirty="0" smtClean="0">
                <a:solidFill>
                  <a:schemeClr val="bg2"/>
                </a:solidFill>
              </a:rPr>
              <a:t>What</a:t>
            </a:r>
            <a:r>
              <a:rPr lang="en-US" altLang="en-US" dirty="0" smtClean="0"/>
              <a:t> does it </a:t>
            </a:r>
            <a:r>
              <a:rPr lang="en-US" altLang="en-US" dirty="0" smtClean="0">
                <a:solidFill>
                  <a:schemeClr val="bg2"/>
                </a:solidFill>
              </a:rPr>
              <a:t>represent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(Parameters.xml, Qualifiers.xml)</a:t>
            </a:r>
          </a:p>
          <a:p>
            <a:pPr eaLnBrk="1">
              <a:buSzTx/>
              <a:buFontTx/>
              <a:buChar char="•"/>
            </a:pPr>
            <a:r>
              <a:rPr lang="en-US" altLang="en-US" dirty="0" smtClean="0">
                <a:solidFill>
                  <a:schemeClr val="bg2"/>
                </a:solidFill>
              </a:rPr>
              <a:t>Where</a:t>
            </a:r>
            <a:r>
              <a:rPr lang="en-US" altLang="en-US" dirty="0" smtClean="0"/>
              <a:t> does it apply</a:t>
            </a:r>
            <a:br>
              <a:rPr lang="en-US" altLang="en-US" dirty="0" smtClean="0"/>
            </a:br>
            <a:r>
              <a:rPr lang="en-US" altLang="en-US" dirty="0" smtClean="0"/>
              <a:t>(LocationSets.xml)</a:t>
            </a:r>
          </a:p>
          <a:p>
            <a:pPr eaLnBrk="1">
              <a:buSzTx/>
              <a:buFontTx/>
              <a:buChar char="•"/>
            </a:pPr>
            <a:r>
              <a:rPr lang="en-US" altLang="en-US" dirty="0" smtClean="0"/>
              <a:t>What </a:t>
            </a:r>
            <a:r>
              <a:rPr lang="en-US" altLang="en-US" dirty="0" err="1" smtClean="0">
                <a:solidFill>
                  <a:schemeClr val="bg2"/>
                </a:solidFill>
              </a:rPr>
              <a:t>behaviour</a:t>
            </a:r>
            <a:endParaRPr lang="en-US" altLang="en-US" dirty="0" smtClean="0">
              <a:solidFill>
                <a:schemeClr val="bg2"/>
              </a:solidFill>
            </a:endParaRPr>
          </a:p>
          <a:p>
            <a:pPr eaLnBrk="1">
              <a:buSzTx/>
              <a:buFontTx/>
              <a:buChar char="•"/>
            </a:pPr>
            <a:r>
              <a:rPr lang="en-US" altLang="en-US" dirty="0" smtClean="0"/>
              <a:t>What </a:t>
            </a:r>
            <a:r>
              <a:rPr lang="en-US" altLang="en-US" dirty="0" smtClean="0"/>
              <a:t>time step do values apply</a:t>
            </a:r>
            <a:endParaRPr lang="en-GB" altLang="en-US" dirty="0" smtClean="0"/>
          </a:p>
          <a:p>
            <a:pPr eaLnBrk="1">
              <a:buSzTx/>
              <a:buFontTx/>
              <a:buChar char="•"/>
            </a:pPr>
            <a:endParaRPr lang="en-GB" altLang="en-US" dirty="0" smtClean="0"/>
          </a:p>
        </p:txBody>
      </p:sp>
      <p:pic>
        <p:nvPicPr>
          <p:cNvPr id="1116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205038"/>
            <a:ext cx="41243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4" name="Line 15"/>
          <p:cNvSpPr>
            <a:spLocks noChangeShapeType="1"/>
          </p:cNvSpPr>
          <p:nvPr/>
        </p:nvSpPr>
        <p:spPr bwMode="auto">
          <a:xfrm>
            <a:off x="4881563" y="2276475"/>
            <a:ext cx="7191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5" name="Line 16"/>
          <p:cNvSpPr>
            <a:spLocks noChangeShapeType="1"/>
          </p:cNvSpPr>
          <p:nvPr/>
        </p:nvSpPr>
        <p:spPr bwMode="auto">
          <a:xfrm flipV="1">
            <a:off x="4448175" y="2708275"/>
            <a:ext cx="12255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6" name="Line 17"/>
          <p:cNvSpPr>
            <a:spLocks noChangeShapeType="1"/>
          </p:cNvSpPr>
          <p:nvPr/>
        </p:nvSpPr>
        <p:spPr bwMode="auto">
          <a:xfrm flipV="1">
            <a:off x="4737100" y="2997200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7" name="Line 18"/>
          <p:cNvSpPr>
            <a:spLocks noChangeShapeType="1"/>
          </p:cNvSpPr>
          <p:nvPr/>
        </p:nvSpPr>
        <p:spPr bwMode="auto">
          <a:xfrm flipV="1">
            <a:off x="3297238" y="3357563"/>
            <a:ext cx="237648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8" name="Line 19"/>
          <p:cNvSpPr>
            <a:spLocks noChangeShapeType="1"/>
          </p:cNvSpPr>
          <p:nvPr/>
        </p:nvSpPr>
        <p:spPr bwMode="auto">
          <a:xfrm flipV="1">
            <a:off x="4089400" y="3495675"/>
            <a:ext cx="1584325" cy="1012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9" name="Line 20"/>
          <p:cNvSpPr>
            <a:spLocks noChangeShapeType="1"/>
          </p:cNvSpPr>
          <p:nvPr/>
        </p:nvSpPr>
        <p:spPr bwMode="auto">
          <a:xfrm flipV="1">
            <a:off x="4737100" y="3717130"/>
            <a:ext cx="936625" cy="1224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B1437A57-E4EF-42E7-8E4C-5E52623AF99C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F7B8E1AF-6A52-4AC8-8E09-0E7334EFA1CA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6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8300"/>
            <a:ext cx="8736013" cy="774700"/>
          </a:xfrm>
        </p:spPr>
        <p:txBody>
          <a:bodyPr/>
          <a:lstStyle/>
          <a:p>
            <a:pPr eaLnBrk="1"/>
            <a:r>
              <a:rPr lang="en-US" altLang="en-US" smtClean="0"/>
              <a:t>Let’s have a look at such import module instance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96975"/>
            <a:ext cx="8713788" cy="5184775"/>
          </a:xfrm>
        </p:spPr>
        <p:txBody>
          <a:bodyPr/>
          <a:lstStyle/>
          <a:p>
            <a:pPr eaLnBrk="1">
              <a:buSzTx/>
              <a:buFontTx/>
              <a:buChar char="•"/>
            </a:pPr>
            <a:r>
              <a:rPr lang="en-US" altLang="en-US" smtClean="0"/>
              <a:t>IdMap defines translation table between external and internal identifiers</a:t>
            </a:r>
          </a:p>
          <a:p>
            <a:pPr eaLnBrk="1">
              <a:buSzTx/>
              <a:buFontTx/>
              <a:buChar char="•"/>
            </a:pPr>
            <a:r>
              <a:rPr lang="en-US" altLang="en-US" smtClean="0"/>
              <a:t>IdMap derived from meta data</a:t>
            </a:r>
          </a:p>
          <a:p>
            <a:pPr eaLnBrk="1"/>
            <a:endParaRPr lang="en-GB" altLang="en-US" smtClean="0"/>
          </a:p>
          <a:p>
            <a:pPr eaLnBrk="1">
              <a:buSzTx/>
              <a:buFontTx/>
              <a:buChar char="•"/>
            </a:pPr>
            <a:endParaRPr lang="en-GB" altLang="en-US" smtClean="0"/>
          </a:p>
        </p:txBody>
      </p:sp>
      <p:pic>
        <p:nvPicPr>
          <p:cNvPr id="11264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594100"/>
            <a:ext cx="41243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8" name="Line 15"/>
          <p:cNvSpPr>
            <a:spLocks noChangeShapeType="1"/>
          </p:cNvSpPr>
          <p:nvPr/>
        </p:nvSpPr>
        <p:spPr bwMode="auto">
          <a:xfrm>
            <a:off x="887413" y="3057525"/>
            <a:ext cx="0" cy="128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9" name="Line 16"/>
          <p:cNvSpPr>
            <a:spLocks noChangeShapeType="1"/>
          </p:cNvSpPr>
          <p:nvPr/>
        </p:nvSpPr>
        <p:spPr bwMode="auto">
          <a:xfrm flipV="1">
            <a:off x="860425" y="4319588"/>
            <a:ext cx="36401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50" name="Line 17"/>
          <p:cNvSpPr>
            <a:spLocks noChangeShapeType="1"/>
          </p:cNvSpPr>
          <p:nvPr/>
        </p:nvSpPr>
        <p:spPr bwMode="auto">
          <a:xfrm>
            <a:off x="2189163" y="4702175"/>
            <a:ext cx="2274887" cy="15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51" name="Line 18"/>
          <p:cNvSpPr>
            <a:spLocks noChangeShapeType="1"/>
          </p:cNvSpPr>
          <p:nvPr/>
        </p:nvSpPr>
        <p:spPr bwMode="auto">
          <a:xfrm>
            <a:off x="2168525" y="2986088"/>
            <a:ext cx="0" cy="1720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52" name="Line 19"/>
          <p:cNvSpPr>
            <a:spLocks noChangeShapeType="1"/>
          </p:cNvSpPr>
          <p:nvPr/>
        </p:nvSpPr>
        <p:spPr bwMode="auto">
          <a:xfrm>
            <a:off x="3514725" y="3082925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53" name="Line 20"/>
          <p:cNvSpPr>
            <a:spLocks noChangeShapeType="1"/>
          </p:cNvSpPr>
          <p:nvPr/>
        </p:nvSpPr>
        <p:spPr bwMode="auto">
          <a:xfrm flipV="1">
            <a:off x="3506788" y="5091113"/>
            <a:ext cx="1155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54" name="Text Box 21"/>
          <p:cNvSpPr txBox="1">
            <a:spLocks noChangeArrowheads="1"/>
          </p:cNvSpPr>
          <p:nvPr/>
        </p:nvSpPr>
        <p:spPr bwMode="auto">
          <a:xfrm>
            <a:off x="284163" y="4371975"/>
            <a:ext cx="111918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tx1"/>
                </a:solidFill>
              </a:rPr>
              <a:t>RN</a:t>
            </a:r>
            <a:r>
              <a:rPr lang="en-US" altLang="en-US" sz="1400">
                <a:solidFill>
                  <a:schemeClr val="tx1"/>
                </a:solidFill>
                <a:sym typeface="Wingdings" pitchFamily="2" charset="2"/>
              </a:rPr>
              <a:t> P.obs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12655" name="Text Box 22"/>
          <p:cNvSpPr txBox="1">
            <a:spLocks noChangeArrowheads="1"/>
          </p:cNvSpPr>
          <p:nvPr/>
        </p:nvSpPr>
        <p:spPr bwMode="auto">
          <a:xfrm>
            <a:off x="1252538" y="4748213"/>
            <a:ext cx="213042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bg2"/>
                </a:solidFill>
              </a:rPr>
              <a:t>052020-2</a:t>
            </a:r>
            <a:r>
              <a:rPr lang="en-US" altLang="en-US" sz="1400">
                <a:solidFill>
                  <a:schemeClr val="bg2"/>
                </a:solidFill>
                <a:sym typeface="Wingdings" pitchFamily="2" charset="2"/>
              </a:rPr>
              <a:t> H052020-02</a:t>
            </a:r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112656" name="Picture 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5"/>
          <a:stretch/>
        </p:blipFill>
        <p:spPr bwMode="auto">
          <a:xfrm>
            <a:off x="554038" y="2276475"/>
            <a:ext cx="5694362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4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3AE4FCF2-DBE4-496A-A844-1F1659AE5B6D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36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568F5CCE-861A-401C-99E7-584104DDA670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7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113669" name="Date Placeholder 4"/>
          <p:cNvSpPr txBox="1">
            <a:spLocks noGrp="1"/>
          </p:cNvSpPr>
          <p:nvPr/>
        </p:nvSpPr>
        <p:spPr bwMode="auto">
          <a:xfrm>
            <a:off x="3608388" y="6615113"/>
            <a:ext cx="14366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2000"/>
              </a:lnSpc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>
                <a:solidFill>
                  <a:schemeClr val="bg2"/>
                </a:solidFill>
              </a:rPr>
              <a:t>September 2013</a:t>
            </a:r>
            <a:endParaRPr lang="en-GB" altLang="en-US" sz="900">
              <a:solidFill>
                <a:schemeClr val="bg2"/>
              </a:solidFill>
            </a:endParaRPr>
          </a:p>
        </p:txBody>
      </p:sp>
      <p:sp>
        <p:nvSpPr>
          <p:cNvPr id="113670" name="Footer Placeholder 5"/>
          <p:cNvSpPr txBox="1">
            <a:spLocks noGrp="1"/>
          </p:cNvSpPr>
          <p:nvPr/>
        </p:nvSpPr>
        <p:spPr bwMode="auto">
          <a:xfrm>
            <a:off x="685800" y="6615113"/>
            <a:ext cx="2898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2000"/>
              </a:lnSpc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altLang="en-US" sz="900">
                <a:solidFill>
                  <a:schemeClr val="bg2"/>
                </a:solidFill>
              </a:rPr>
              <a:t>Delft-FEWS Configuration Course</a:t>
            </a:r>
            <a:endParaRPr lang="en-GB" altLang="en-US" sz="900">
              <a:solidFill>
                <a:schemeClr val="bg2"/>
              </a:solidFill>
            </a:endParaRPr>
          </a:p>
        </p:txBody>
      </p:sp>
      <p:sp>
        <p:nvSpPr>
          <p:cNvPr id="113671" name="Slide Number Placeholder 6"/>
          <p:cNvSpPr txBox="1">
            <a:spLocks noGrp="1"/>
          </p:cNvSpPr>
          <p:nvPr/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r" eaLnBrk="1">
              <a:lnSpc>
                <a:spcPct val="92000"/>
              </a:lnSpc>
              <a:spcAft>
                <a:spcPct val="0"/>
              </a:spcAft>
              <a:buClr>
                <a:srgbClr val="000000"/>
              </a:buClr>
              <a:buSzPct val="45000"/>
            </a:pPr>
            <a:fld id="{189576F1-6F28-4DF7-9C82-195168767E93}" type="slidenum">
              <a:rPr lang="en-GB" altLang="en-US" sz="900">
                <a:solidFill>
                  <a:schemeClr val="bg2"/>
                </a:solidFill>
              </a:rPr>
              <a:pPr algn="r" eaLnBrk="1">
                <a:lnSpc>
                  <a:spcPct val="92000"/>
                </a:lnSpc>
                <a:spcAft>
                  <a:spcPct val="0"/>
                </a:spcAft>
                <a:buClr>
                  <a:srgbClr val="000000"/>
                </a:buClr>
                <a:buSzPct val="45000"/>
              </a:pPr>
              <a:t>7</a:t>
            </a:fld>
            <a:endParaRPr lang="en-GB" altLang="en-US" sz="900">
              <a:solidFill>
                <a:schemeClr val="bg2"/>
              </a:solidFill>
            </a:endParaRPr>
          </a:p>
        </p:txBody>
      </p:sp>
      <p:sp>
        <p:nvSpPr>
          <p:cNvPr id="1136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IdMapping (translation) with location attributes</a:t>
            </a:r>
            <a:endParaRPr lang="en-GB" altLang="en-US" smtClean="0"/>
          </a:p>
        </p:txBody>
      </p:sp>
      <p:sp>
        <p:nvSpPr>
          <p:cNvPr id="1136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0075" y="1169988"/>
            <a:ext cx="8034338" cy="4856162"/>
          </a:xfrm>
        </p:spPr>
        <p:txBody>
          <a:bodyPr/>
          <a:lstStyle/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smtClean="0"/>
              <a:t>Define identifier attributes</a:t>
            </a:r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smtClean="0"/>
              <a:t>Define attribute values per location</a:t>
            </a:r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AutoNum type="arabicPeriod"/>
            </a:pPr>
            <a:r>
              <a:rPr lang="nl-NL" altLang="en-US" smtClean="0"/>
              <a:t>Apply during import/export to translate identifiers </a:t>
            </a:r>
            <a:br>
              <a:rPr lang="nl-NL" altLang="en-US" smtClean="0"/>
            </a:br>
            <a:r>
              <a:rPr lang="nl-NL" altLang="en-US" smtClean="0"/>
              <a:t>Replaces ‘@attribute-name@’ with attribute value</a:t>
            </a:r>
          </a:p>
          <a:p>
            <a:pPr marL="838200" lvl="1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•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."/>
            </a:pPr>
            <a:endParaRPr lang="nl-NL" altLang="en-US" smtClean="0"/>
          </a:p>
          <a:p>
            <a:pPr marL="381000" indent="-381000" defTabSz="914400" eaLnBrk="1">
              <a:lnSpc>
                <a:spcPct val="100000"/>
              </a:lnSpc>
              <a:spcAft>
                <a:spcPct val="0"/>
              </a:spcAft>
              <a:buSzTx/>
              <a:buFontTx/>
              <a:buChar char="."/>
            </a:pPr>
            <a:endParaRPr lang="nl-NL" altLang="en-US" smtClean="0"/>
          </a:p>
        </p:txBody>
      </p:sp>
      <p:pic>
        <p:nvPicPr>
          <p:cNvPr id="1136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66850"/>
            <a:ext cx="614362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24425"/>
            <a:ext cx="53911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676" name="Oval 9"/>
          <p:cNvSpPr>
            <a:spLocks noChangeArrowheads="1"/>
          </p:cNvSpPr>
          <p:nvPr/>
        </p:nvSpPr>
        <p:spPr bwMode="auto">
          <a:xfrm>
            <a:off x="3514725" y="5067300"/>
            <a:ext cx="638175" cy="2381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3677" name="Oval 10"/>
          <p:cNvSpPr>
            <a:spLocks noChangeArrowheads="1"/>
          </p:cNvSpPr>
          <p:nvPr/>
        </p:nvSpPr>
        <p:spPr bwMode="auto">
          <a:xfrm>
            <a:off x="3473450" y="6016625"/>
            <a:ext cx="1228725" cy="2381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3678" name="Text Box 11"/>
          <p:cNvSpPr txBox="1">
            <a:spLocks noChangeArrowheads="1"/>
          </p:cNvSpPr>
          <p:nvPr/>
        </p:nvSpPr>
        <p:spPr bwMode="auto">
          <a:xfrm>
            <a:off x="288925" y="5434013"/>
            <a:ext cx="19240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Internal to FEWS</a:t>
            </a:r>
          </a:p>
        </p:txBody>
      </p:sp>
      <p:sp>
        <p:nvSpPr>
          <p:cNvPr id="113679" name="Line 12"/>
          <p:cNvSpPr>
            <a:spLocks noChangeShapeType="1"/>
          </p:cNvSpPr>
          <p:nvPr/>
        </p:nvSpPr>
        <p:spPr bwMode="auto">
          <a:xfrm flipV="1">
            <a:off x="2209800" y="5248275"/>
            <a:ext cx="1266825" cy="285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80" name="Line 13"/>
          <p:cNvSpPr>
            <a:spLocks noChangeShapeType="1"/>
          </p:cNvSpPr>
          <p:nvPr/>
        </p:nvSpPr>
        <p:spPr bwMode="auto">
          <a:xfrm>
            <a:off x="2111375" y="5702300"/>
            <a:ext cx="1352550" cy="400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368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3387725"/>
            <a:ext cx="5715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682" name="Text Box 15"/>
          <p:cNvSpPr txBox="1">
            <a:spLocks noChangeArrowheads="1"/>
          </p:cNvSpPr>
          <p:nvPr/>
        </p:nvSpPr>
        <p:spPr bwMode="auto">
          <a:xfrm>
            <a:off x="4540250" y="1147763"/>
            <a:ext cx="47783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bg2"/>
                </a:solidFill>
              </a:rPr>
              <a:t>Attribute definition example from: LocationsSets_NSW.xml</a:t>
            </a:r>
          </a:p>
        </p:txBody>
      </p:sp>
      <p:sp>
        <p:nvSpPr>
          <p:cNvPr id="113683" name="Text Box 16"/>
          <p:cNvSpPr txBox="1">
            <a:spLocks noChangeArrowheads="1"/>
          </p:cNvSpPr>
          <p:nvPr/>
        </p:nvSpPr>
        <p:spPr bwMode="auto">
          <a:xfrm>
            <a:off x="4964113" y="3087688"/>
            <a:ext cx="4570412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bg2"/>
                </a:solidFill>
              </a:rPr>
              <a:t>Attribute values example from: NSW_sensor_idmap.csv</a:t>
            </a:r>
          </a:p>
        </p:txBody>
      </p:sp>
      <p:sp>
        <p:nvSpPr>
          <p:cNvPr id="113684" name="Text Box 17"/>
          <p:cNvSpPr txBox="1">
            <a:spLocks noChangeArrowheads="1"/>
          </p:cNvSpPr>
          <p:nvPr/>
        </p:nvSpPr>
        <p:spPr bwMode="auto">
          <a:xfrm>
            <a:off x="5481638" y="4556125"/>
            <a:ext cx="3948112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bg2"/>
                </a:solidFill>
              </a:rPr>
              <a:t>Attribute usage example from: IdImportHCS.xml</a:t>
            </a:r>
          </a:p>
        </p:txBody>
      </p:sp>
    </p:spTree>
    <p:extLst>
      <p:ext uri="{BB962C8B-B14F-4D97-AF65-F5344CB8AC3E}">
        <p14:creationId xmlns:p14="http://schemas.microsoft.com/office/powerpoint/2010/main" val="17701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2565" y="1412875"/>
            <a:ext cx="8633354" cy="4114800"/>
          </a:xfrm>
        </p:spPr>
        <p:txBody>
          <a:bodyPr/>
          <a:lstStyle/>
          <a:p>
            <a:pPr marL="0" indent="0">
              <a:buSzPct val="100000"/>
              <a:defRPr/>
            </a:pPr>
            <a:r>
              <a:rPr lang="en-GB" dirty="0" smtClean="0"/>
              <a:t>Delft-FEWS can import data directly from </a:t>
            </a:r>
            <a:r>
              <a:rPr lang="en-GB" dirty="0" err="1" smtClean="0"/>
              <a:t>OpenDAP</a:t>
            </a:r>
            <a:r>
              <a:rPr lang="en-GB" dirty="0" smtClean="0"/>
              <a:t> databases. </a:t>
            </a:r>
            <a:r>
              <a:rPr lang="en-GB" dirty="0" err="1" smtClean="0"/>
              <a:t>OpenDAP</a:t>
            </a:r>
            <a:r>
              <a:rPr lang="en-GB" dirty="0" smtClean="0"/>
              <a:t> is a database type commonly used in the world of coastal and oceanographic forecasting.</a:t>
            </a:r>
          </a:p>
          <a:p>
            <a:pPr marL="0" indent="0">
              <a:buSzPct val="100000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SzPct val="100000"/>
              <a:defRPr/>
            </a:pPr>
            <a:r>
              <a:rPr lang="en-US" dirty="0" smtClean="0"/>
              <a:t>See </a:t>
            </a:r>
            <a:r>
              <a:rPr lang="en-GB" sz="1800" dirty="0" smtClean="0">
                <a:hlinkClick r:id="rId3"/>
              </a:rPr>
              <a:t>http://publicwiki.deltares.nl/display/FEWSDOC/Import+data+using+OPeNDAP</a:t>
            </a:r>
            <a:endParaRPr lang="en-GB" sz="1800" dirty="0">
              <a:solidFill>
                <a:srgbClr val="FF0000"/>
              </a:solidFill>
            </a:endParaRPr>
          </a:p>
          <a:p>
            <a:pPr>
              <a:buSzPct val="100000"/>
              <a:buFont typeface="Times New Roman" pitchFamily="18" charset="0"/>
              <a:buNone/>
              <a:defRPr/>
            </a:pPr>
            <a:endParaRPr lang="en-GB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6197" y="334963"/>
            <a:ext cx="8879284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143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143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algn="l" defTabSz="4143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algn="l" defTabSz="4143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algn="l" defTabSz="4143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457200" algn="ctr" defTabSz="414338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914400" algn="ctr" defTabSz="414338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1371600" algn="ctr" defTabSz="414338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1828800" algn="ctr" defTabSz="414338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nl-NL" altLang="en-US" kern="0" dirty="0" err="1" smtClean="0"/>
              <a:t>OpenDAP</a:t>
            </a:r>
            <a:endParaRPr lang="en-US" altLang="en-US" kern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799" y="6615113"/>
            <a:ext cx="2809875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0006A8-9BA0-4102-94C4-4D5E0710E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7" y="317500"/>
            <a:ext cx="8382265" cy="774700"/>
          </a:xfrm>
        </p:spPr>
        <p:txBody>
          <a:bodyPr/>
          <a:lstStyle/>
          <a:p>
            <a:r>
              <a:rPr lang="nl-NL" altLang="en-US" dirty="0" err="1" smtClean="0"/>
              <a:t>Visualization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2565" y="1412875"/>
            <a:ext cx="8633354" cy="4114800"/>
          </a:xfrm>
        </p:spPr>
        <p:txBody>
          <a:bodyPr/>
          <a:lstStyle/>
          <a:p>
            <a:pPr marL="0" indent="0"/>
            <a:r>
              <a:rPr lang="en-GB" altLang="en-US" dirty="0" smtClean="0"/>
              <a:t>Once available in Delft-FEWS, data can be visualized in various ways:</a:t>
            </a:r>
          </a:p>
          <a:p>
            <a:pPr marL="0" indent="0"/>
            <a:endParaRPr lang="en-GB" altLang="en-US" dirty="0" smtClean="0"/>
          </a:p>
          <a:p>
            <a:pPr marL="0" indent="0"/>
            <a:r>
              <a:rPr lang="en-US" altLang="en-US" dirty="0" smtClean="0"/>
              <a:t>- Gridded data can be shown in de grid display</a:t>
            </a:r>
          </a:p>
          <a:p>
            <a:pPr marL="0" indent="0"/>
            <a:r>
              <a:rPr lang="en-US" altLang="en-US" dirty="0" smtClean="0"/>
              <a:t>- Scalar data can be shown in the filters, predefined plots and grid display</a:t>
            </a:r>
          </a:p>
          <a:p>
            <a:pPr marL="0" indent="0"/>
            <a:r>
              <a:rPr lang="en-US" altLang="en-US" dirty="0" smtClean="0"/>
              <a:t>- The layout of plots can be modified in various ways</a:t>
            </a:r>
            <a:endParaRPr lang="en-GB" altLang="en-US" dirty="0" smtClean="0"/>
          </a:p>
          <a:p>
            <a:pPr marL="0" indent="0"/>
            <a:endParaRPr lang="en-US" altLang="en-US" dirty="0" smtClean="0">
              <a:solidFill>
                <a:srgbClr val="FF0000"/>
              </a:solidFill>
            </a:endParaRPr>
          </a:p>
          <a:p>
            <a:pPr marL="0" indent="0"/>
            <a:r>
              <a:rPr lang="en-US" altLang="en-US" dirty="0" smtClean="0"/>
              <a:t>See </a:t>
            </a:r>
            <a:r>
              <a:rPr lang="en-GB" altLang="en-US" sz="1800" dirty="0" smtClean="0">
                <a:hlinkClick r:id="rId3"/>
              </a:rPr>
              <a:t>http://publicwiki.deltares.nl/display/FEWSDOC/07+Display+Configuration</a:t>
            </a:r>
            <a:endParaRPr lang="en-GB" altLang="en-US" sz="1800" dirty="0" smtClean="0">
              <a:solidFill>
                <a:srgbClr val="FF0000"/>
              </a:solidFill>
            </a:endParaRPr>
          </a:p>
          <a:p>
            <a:pPr marL="0" indent="0">
              <a:buFont typeface="Times New Roman" pitchFamily="18" charset="0"/>
              <a:buNone/>
            </a:pPr>
            <a:endParaRPr lang="en-GB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685800" y="6615113"/>
            <a:ext cx="2743200" cy="3190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Delft-FEWS Configuration Course - 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0006A8-9BA0-4102-94C4-4D5E0710E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3867</TotalTime>
  <Words>382</Words>
  <Application>Microsoft Office PowerPoint</Application>
  <PresentationFormat>A4 Paper (210x297 mm)</PresentationFormat>
  <Paragraphs>108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huisstijl</vt:lpstr>
      <vt:lpstr>PowerPoint Presentation</vt:lpstr>
      <vt:lpstr>Importing data</vt:lpstr>
      <vt:lpstr>Data import configuration </vt:lpstr>
      <vt:lpstr>Let’s have a look at such import module instance</vt:lpstr>
      <vt:lpstr>Let’s have a look at such import module instance</vt:lpstr>
      <vt:lpstr>Let’s have a look at such import module instance</vt:lpstr>
      <vt:lpstr>IdMapping (translation) with location attributes</vt:lpstr>
      <vt:lpstr>PowerPoint Presentation</vt:lpstr>
      <vt:lpstr>Visualization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160</cp:revision>
  <cp:lastPrinted>2007-09-10T07:19:41Z</cp:lastPrinted>
  <dcterms:created xsi:type="dcterms:W3CDTF">2008-01-22T10:52:40Z</dcterms:created>
  <dcterms:modified xsi:type="dcterms:W3CDTF">2014-11-25T04:30:30Z</dcterms:modified>
</cp:coreProperties>
</file>