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70" r:id="rId2"/>
    <p:sldId id="579" r:id="rId3"/>
    <p:sldId id="580" r:id="rId4"/>
    <p:sldId id="581" r:id="rId5"/>
    <p:sldId id="582" r:id="rId6"/>
    <p:sldId id="572" r:id="rId7"/>
    <p:sldId id="573" r:id="rId8"/>
    <p:sldId id="574" r:id="rId9"/>
    <p:sldId id="575" r:id="rId10"/>
    <p:sldId id="586" r:id="rId11"/>
    <p:sldId id="577" r:id="rId12"/>
    <p:sldId id="584" r:id="rId13"/>
    <p:sldId id="585" r:id="rId14"/>
    <p:sldId id="578" r:id="rId15"/>
    <p:sldId id="367" r:id="rId16"/>
    <p:sldId id="368" r:id="rId17"/>
    <p:sldId id="370" r:id="rId18"/>
    <p:sldId id="371" r:id="rId19"/>
    <p:sldId id="372" r:id="rId20"/>
    <p:sldId id="374" r:id="rId21"/>
    <p:sldId id="376" r:id="rId22"/>
    <p:sldId id="378" r:id="rId23"/>
  </p:sldIdLst>
  <p:sldSz cx="9906000" cy="6858000" type="A4"/>
  <p:notesSz cx="7102475" cy="10234613"/>
  <p:defaultTextStyle>
    <a:defPPr>
      <a:defRPr lang="en-GB"/>
    </a:defPPr>
    <a:lvl1pPr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86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44525" indent="-214313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60425" indent="-212725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63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0AC2E"/>
    <a:srgbClr val="D0EBB3"/>
    <a:srgbClr val="64C800"/>
    <a:srgbClr val="336600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912" autoAdjust="0"/>
    <p:restoredTop sz="89379" autoAdjust="0"/>
  </p:normalViewPr>
  <p:slideViewPr>
    <p:cSldViewPr snapToGrid="0" showGuides="1">
      <p:cViewPr>
        <p:scale>
          <a:sx n="100" d="100"/>
          <a:sy n="100" d="100"/>
        </p:scale>
        <p:origin x="-1560" y="-126"/>
      </p:cViewPr>
      <p:guideLst>
        <p:guide orient="horz" pos="2160"/>
        <p:guide orient="horz" pos="104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96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t" anchorCtr="0" compatLnSpc="1">
            <a:prstTxWarp prst="textNoShape">
              <a:avLst/>
            </a:prstTxWarp>
          </a:bodyPr>
          <a:lstStyle>
            <a:lvl1pPr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t" anchorCtr="0" compatLnSpc="1">
            <a:prstTxWarp prst="textNoShape">
              <a:avLst/>
            </a:prstTxWarp>
          </a:bodyPr>
          <a:lstStyle>
            <a:lvl1pPr algn="r"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81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b" anchorCtr="0" compatLnSpc="1">
            <a:prstTxWarp prst="textNoShape">
              <a:avLst/>
            </a:prstTxWarp>
          </a:bodyPr>
          <a:lstStyle>
            <a:lvl1pPr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81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b" anchorCtr="0" compatLnSpc="1">
            <a:prstTxWarp prst="textNoShape">
              <a:avLst/>
            </a:prstTxWarp>
          </a:bodyPr>
          <a:lstStyle>
            <a:lvl1pPr algn="r"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95CBC36-13DA-47EA-9940-817A70AD1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92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1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AutoShape 2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9463" y="776288"/>
            <a:ext cx="5540375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11200" y="4859338"/>
            <a:ext cx="5678488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81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19550" y="0"/>
            <a:ext cx="30781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A83A22C-8B9A-4226-9F7C-1CE94CD7DF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32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4455D6D6-734B-46BE-AD56-4E10A79386AF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1252538" y="776288"/>
            <a:ext cx="4597400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/>
          </p:nvPr>
        </p:nvSpPr>
        <p:spPr>
          <a:xfrm>
            <a:off x="711200" y="4859338"/>
            <a:ext cx="5678488" cy="4606925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C5440645-473C-4C3E-8356-B6CBA22727FE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7FAD1B5F-381A-43C9-85E7-96D57DD2BBE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r>
              <a:rPr lang="en-GB" smtClean="0"/>
              <a:t>Id mapping files are in the id mapping folder and should be “registered” in the appropriate descriptors file.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A1C1B63D-4A4D-4CFD-A048-B3F00AA8F7A0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F4CCF637-2FA5-4451-B151-B4ED74A85683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F15385BA-A90A-4D19-8DB9-E80694CF466B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C52D9BF5-980F-4D79-B4CE-62FF3D418013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8503FD8D-63CC-4788-A7BA-C87F5FFDCCA9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5E42C94-2D2D-433C-9D95-2273E7378F63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39FA9362-67D5-4D25-9C96-E5FF01FE413B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0C4304D7-489B-44CD-9C4B-70B34CB344DB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0611DEB-1F94-4057-BA4D-E60F3752AC64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15335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19907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24479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29051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5BEB0C1-7518-4C7C-A8D6-1FF918B0FEC2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10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6115" name="Text Box 2"/>
          <p:cNvSpPr txBox="1">
            <a:spLocks noChangeArrowheads="1"/>
          </p:cNvSpPr>
          <p:nvPr/>
        </p:nvSpPr>
        <p:spPr bwMode="auto">
          <a:xfrm>
            <a:off x="4024313" y="9717088"/>
            <a:ext cx="30765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860" tIns="49327" rIns="94860" bIns="49327" anchor="b"/>
          <a:lstStyle>
            <a:lvl1pPr defTabSz="482600" eaLnBrk="0">
              <a:tabLst>
                <a:tab pos="0" algn="l"/>
                <a:tab pos="482600" algn="l"/>
                <a:tab pos="963613" algn="l"/>
                <a:tab pos="1446213" algn="l"/>
                <a:tab pos="1927225" algn="l"/>
                <a:tab pos="2409825" algn="l"/>
                <a:tab pos="2890838" algn="l"/>
                <a:tab pos="3373438" algn="l"/>
                <a:tab pos="3854450" algn="l"/>
                <a:tab pos="4337050" algn="l"/>
                <a:tab pos="4819650" algn="l"/>
                <a:tab pos="5300663" algn="l"/>
                <a:tab pos="5783263" algn="l"/>
                <a:tab pos="6264275" algn="l"/>
                <a:tab pos="6746875" algn="l"/>
                <a:tab pos="7227888" algn="l"/>
                <a:tab pos="7710488" algn="l"/>
                <a:tab pos="8191500" algn="l"/>
                <a:tab pos="8674100" algn="l"/>
                <a:tab pos="9155113" algn="l"/>
                <a:tab pos="9637713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82638" indent="-300038" defTabSz="482600" eaLnBrk="0">
              <a:tabLst>
                <a:tab pos="0" algn="l"/>
                <a:tab pos="482600" algn="l"/>
                <a:tab pos="963613" algn="l"/>
                <a:tab pos="1446213" algn="l"/>
                <a:tab pos="1927225" algn="l"/>
                <a:tab pos="2409825" algn="l"/>
                <a:tab pos="2890838" algn="l"/>
                <a:tab pos="3373438" algn="l"/>
                <a:tab pos="3854450" algn="l"/>
                <a:tab pos="4337050" algn="l"/>
                <a:tab pos="4819650" algn="l"/>
                <a:tab pos="5300663" algn="l"/>
                <a:tab pos="5783263" algn="l"/>
                <a:tab pos="6264275" algn="l"/>
                <a:tab pos="6746875" algn="l"/>
                <a:tab pos="7227888" algn="l"/>
                <a:tab pos="7710488" algn="l"/>
                <a:tab pos="8191500" algn="l"/>
                <a:tab pos="8674100" algn="l"/>
                <a:tab pos="9155113" algn="l"/>
                <a:tab pos="9637713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204913" indent="-241300" defTabSz="482600" eaLnBrk="0">
              <a:tabLst>
                <a:tab pos="0" algn="l"/>
                <a:tab pos="482600" algn="l"/>
                <a:tab pos="963613" algn="l"/>
                <a:tab pos="1446213" algn="l"/>
                <a:tab pos="1927225" algn="l"/>
                <a:tab pos="2409825" algn="l"/>
                <a:tab pos="2890838" algn="l"/>
                <a:tab pos="3373438" algn="l"/>
                <a:tab pos="3854450" algn="l"/>
                <a:tab pos="4337050" algn="l"/>
                <a:tab pos="4819650" algn="l"/>
                <a:tab pos="5300663" algn="l"/>
                <a:tab pos="5783263" algn="l"/>
                <a:tab pos="6264275" algn="l"/>
                <a:tab pos="6746875" algn="l"/>
                <a:tab pos="7227888" algn="l"/>
                <a:tab pos="7710488" algn="l"/>
                <a:tab pos="8191500" algn="l"/>
                <a:tab pos="8674100" algn="l"/>
                <a:tab pos="9155113" algn="l"/>
                <a:tab pos="9637713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85925" indent="-239713" defTabSz="482600" eaLnBrk="0">
              <a:tabLst>
                <a:tab pos="0" algn="l"/>
                <a:tab pos="482600" algn="l"/>
                <a:tab pos="963613" algn="l"/>
                <a:tab pos="1446213" algn="l"/>
                <a:tab pos="1927225" algn="l"/>
                <a:tab pos="2409825" algn="l"/>
                <a:tab pos="2890838" algn="l"/>
                <a:tab pos="3373438" algn="l"/>
                <a:tab pos="3854450" algn="l"/>
                <a:tab pos="4337050" algn="l"/>
                <a:tab pos="4819650" algn="l"/>
                <a:tab pos="5300663" algn="l"/>
                <a:tab pos="5783263" algn="l"/>
                <a:tab pos="6264275" algn="l"/>
                <a:tab pos="6746875" algn="l"/>
                <a:tab pos="7227888" algn="l"/>
                <a:tab pos="7710488" algn="l"/>
                <a:tab pos="8191500" algn="l"/>
                <a:tab pos="8674100" algn="l"/>
                <a:tab pos="9155113" algn="l"/>
                <a:tab pos="9637713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168525" indent="-241300" defTabSz="482600" eaLnBrk="0">
              <a:tabLst>
                <a:tab pos="0" algn="l"/>
                <a:tab pos="482600" algn="l"/>
                <a:tab pos="963613" algn="l"/>
                <a:tab pos="1446213" algn="l"/>
                <a:tab pos="1927225" algn="l"/>
                <a:tab pos="2409825" algn="l"/>
                <a:tab pos="2890838" algn="l"/>
                <a:tab pos="3373438" algn="l"/>
                <a:tab pos="3854450" algn="l"/>
                <a:tab pos="4337050" algn="l"/>
                <a:tab pos="4819650" algn="l"/>
                <a:tab pos="5300663" algn="l"/>
                <a:tab pos="5783263" algn="l"/>
                <a:tab pos="6264275" algn="l"/>
                <a:tab pos="6746875" algn="l"/>
                <a:tab pos="7227888" algn="l"/>
                <a:tab pos="7710488" algn="l"/>
                <a:tab pos="8191500" algn="l"/>
                <a:tab pos="8674100" algn="l"/>
                <a:tab pos="9155113" algn="l"/>
                <a:tab pos="9637713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625725" indent="-241300" defTabSz="482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82600" algn="l"/>
                <a:tab pos="963613" algn="l"/>
                <a:tab pos="1446213" algn="l"/>
                <a:tab pos="1927225" algn="l"/>
                <a:tab pos="2409825" algn="l"/>
                <a:tab pos="2890838" algn="l"/>
                <a:tab pos="3373438" algn="l"/>
                <a:tab pos="3854450" algn="l"/>
                <a:tab pos="4337050" algn="l"/>
                <a:tab pos="4819650" algn="l"/>
                <a:tab pos="5300663" algn="l"/>
                <a:tab pos="5783263" algn="l"/>
                <a:tab pos="6264275" algn="l"/>
                <a:tab pos="6746875" algn="l"/>
                <a:tab pos="7227888" algn="l"/>
                <a:tab pos="7710488" algn="l"/>
                <a:tab pos="8191500" algn="l"/>
                <a:tab pos="8674100" algn="l"/>
                <a:tab pos="9155113" algn="l"/>
                <a:tab pos="9637713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3082925" indent="-241300" defTabSz="482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82600" algn="l"/>
                <a:tab pos="963613" algn="l"/>
                <a:tab pos="1446213" algn="l"/>
                <a:tab pos="1927225" algn="l"/>
                <a:tab pos="2409825" algn="l"/>
                <a:tab pos="2890838" algn="l"/>
                <a:tab pos="3373438" algn="l"/>
                <a:tab pos="3854450" algn="l"/>
                <a:tab pos="4337050" algn="l"/>
                <a:tab pos="4819650" algn="l"/>
                <a:tab pos="5300663" algn="l"/>
                <a:tab pos="5783263" algn="l"/>
                <a:tab pos="6264275" algn="l"/>
                <a:tab pos="6746875" algn="l"/>
                <a:tab pos="7227888" algn="l"/>
                <a:tab pos="7710488" algn="l"/>
                <a:tab pos="8191500" algn="l"/>
                <a:tab pos="8674100" algn="l"/>
                <a:tab pos="9155113" algn="l"/>
                <a:tab pos="9637713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540125" indent="-241300" defTabSz="482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82600" algn="l"/>
                <a:tab pos="963613" algn="l"/>
                <a:tab pos="1446213" algn="l"/>
                <a:tab pos="1927225" algn="l"/>
                <a:tab pos="2409825" algn="l"/>
                <a:tab pos="2890838" algn="l"/>
                <a:tab pos="3373438" algn="l"/>
                <a:tab pos="3854450" algn="l"/>
                <a:tab pos="4337050" algn="l"/>
                <a:tab pos="4819650" algn="l"/>
                <a:tab pos="5300663" algn="l"/>
                <a:tab pos="5783263" algn="l"/>
                <a:tab pos="6264275" algn="l"/>
                <a:tab pos="6746875" algn="l"/>
                <a:tab pos="7227888" algn="l"/>
                <a:tab pos="7710488" algn="l"/>
                <a:tab pos="8191500" algn="l"/>
                <a:tab pos="8674100" algn="l"/>
                <a:tab pos="9155113" algn="l"/>
                <a:tab pos="9637713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997325" indent="-241300" defTabSz="482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82600" algn="l"/>
                <a:tab pos="963613" algn="l"/>
                <a:tab pos="1446213" algn="l"/>
                <a:tab pos="1927225" algn="l"/>
                <a:tab pos="2409825" algn="l"/>
                <a:tab pos="2890838" algn="l"/>
                <a:tab pos="3373438" algn="l"/>
                <a:tab pos="3854450" algn="l"/>
                <a:tab pos="4337050" algn="l"/>
                <a:tab pos="4819650" algn="l"/>
                <a:tab pos="5300663" algn="l"/>
                <a:tab pos="5783263" algn="l"/>
                <a:tab pos="6264275" algn="l"/>
                <a:tab pos="6746875" algn="l"/>
                <a:tab pos="7227888" algn="l"/>
                <a:tab pos="7710488" algn="l"/>
                <a:tab pos="8191500" algn="l"/>
                <a:tab pos="8674100" algn="l"/>
                <a:tab pos="9155113" algn="l"/>
                <a:tab pos="9637713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fld id="{94E9C6A6-910D-4185-BBA4-3BB2A7F5DE16}" type="slidenum">
              <a:rPr lang="nl-NL" altLang="en-US" sz="13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Lucida Sans Unicode" pitchFamily="34" charset="0"/>
              </a:rPr>
              <a:pPr algn="r" eaLnBrk="1" hangingPunct="1">
                <a:lnSpc>
                  <a:spcPct val="100000"/>
                </a:lnSpc>
                <a:buClrTx/>
                <a:buFontTx/>
                <a:buNone/>
              </a:pPr>
              <a:t>10</a:t>
            </a:fld>
            <a:endParaRPr lang="nl-NL" altLang="en-US" sz="130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Lucida Sans Unicode" pitchFamily="34" charset="0"/>
            </a:endParaRPr>
          </a:p>
        </p:txBody>
      </p:sp>
      <p:sp>
        <p:nvSpPr>
          <p:cNvPr id="34611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781050" y="766763"/>
            <a:ext cx="5546725" cy="38401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46117" name="Rectangle 4"/>
          <p:cNvSpPr>
            <a:spLocks noChangeArrowheads="1"/>
          </p:cNvSpPr>
          <p:nvPr>
            <p:ph type="body" idx="1"/>
          </p:nvPr>
        </p:nvSpPr>
        <p:spPr>
          <a:xfrm>
            <a:off x="711200" y="4862513"/>
            <a:ext cx="5673725" cy="45958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FD683301-4198-4BD9-94D0-140067FBE46A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3EA770A4-5047-4A47-8162-DC25EA9F0A2D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929EB250-B073-4B6D-ABDC-99FF52E5FE9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Time Series Sets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96C0D-C675-4B27-BB69-FA394213C8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7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Time Series Sets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93A86-59F0-4DE9-BB7B-6AF71025ED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4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7250" y="368300"/>
            <a:ext cx="2198688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8300"/>
            <a:ext cx="644525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Time Series Sets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B85CA-96FB-41F4-85EB-E71321BD21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361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Time Series Sets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46678-A0D2-4250-80DA-12C504F227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282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828800"/>
            <a:ext cx="8720138" cy="4300538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Time Series Sets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3AC7B-66D1-4436-81CA-C533A5C754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883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Time Series Sets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006A8-9BA0-4102-94C4-4D5E0710E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206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Time Series Sets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F8BBE-27FB-4735-B69C-D0886626CF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8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Time Series Sets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4A7C4-66A3-4002-B857-4204DCD72E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4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Time Series Sets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222A3-C44B-4327-90D7-93BC45E382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4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Time Series Sets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2F692-624F-428D-878C-02C945E846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9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Time Series Sets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BC193-606E-4CB8-BE85-EAB5F93762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Time Series Sets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A99FC-EDC6-4F16-AC68-0C3C92A749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4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Time Series Sets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706E3-855A-44BF-A4EA-5563DA7315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6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Time Series Sets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E51B9-094D-44B5-AFAD-232DD663A2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63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Time Series Sets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7B18B-4B03-4930-ACDB-71243FFCDB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2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>
            <a:off x="0" y="0"/>
            <a:ext cx="9906000" cy="1036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7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50" y="0"/>
            <a:ext cx="16160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11" descr="D111-00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-22225"/>
            <a:ext cx="1722438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0" y="346075"/>
            <a:ext cx="9906000" cy="346075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4"/>
          <p:cNvSpPr>
            <a:spLocks noChangeArrowheads="1"/>
          </p:cNvSpPr>
          <p:nvPr/>
        </p:nvSpPr>
        <p:spPr bwMode="auto">
          <a:xfrm>
            <a:off x="0" y="692150"/>
            <a:ext cx="9906000" cy="344488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>
            <a:off x="0" y="692150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" name="Line 17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8720138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124200" y="6615113"/>
            <a:ext cx="1436688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685800" y="6615113"/>
            <a:ext cx="24384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Delft-FEWS Configuration Course - Time Series Sets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484688" y="6615113"/>
            <a:ext cx="468312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7EDFA1D-07C2-44CC-A4D7-237F881F8F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9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8300"/>
            <a:ext cx="8382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pic>
        <p:nvPicPr>
          <p:cNvPr id="1040" name="Picture 23" descr="woordmerk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Line 25"/>
          <p:cNvSpPr>
            <a:spLocks noChangeShapeType="1"/>
          </p:cNvSpPr>
          <p:nvPr/>
        </p:nvSpPr>
        <p:spPr bwMode="auto">
          <a:xfrm flipH="1">
            <a:off x="0" y="6477000"/>
            <a:ext cx="7467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2pPr>
      <a:lvl3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3pPr>
      <a:lvl4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4pPr>
      <a:lvl5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5pPr>
      <a:lvl6pPr marL="4572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6pPr>
      <a:lvl7pPr marL="9144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7pPr>
      <a:lvl8pPr marL="13716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8pPr>
      <a:lvl9pPr marL="18288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9pPr>
    </p:titleStyle>
    <p:bodyStyle>
      <a:lvl1pPr marL="388938" indent="-293688" algn="l" defTabSz="414338" rtl="0" eaLnBrk="0" fontAlgn="base" hangingPunct="0">
        <a:lnSpc>
          <a:spcPct val="80000"/>
        </a:lnSpc>
        <a:spcBef>
          <a:spcPct val="0"/>
        </a:spcBef>
        <a:spcAft>
          <a:spcPts val="1288"/>
        </a:spcAft>
        <a:buClr>
          <a:schemeClr val="bg2"/>
        </a:buClr>
        <a:buSzPct val="30000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81050" indent="-260350" algn="l" defTabSz="414338" rtl="0" eaLnBrk="0" fontAlgn="base" hangingPunct="0">
        <a:lnSpc>
          <a:spcPct val="80000"/>
        </a:lnSpc>
        <a:spcBef>
          <a:spcPct val="0"/>
        </a:spcBef>
        <a:spcAft>
          <a:spcPts val="1038"/>
        </a:spcAft>
        <a:buClr>
          <a:schemeClr val="bg2"/>
        </a:buClr>
        <a:buSzPct val="300000"/>
        <a:buFont typeface="Symbol" pitchFamily="18" charset="2"/>
        <a:buChar char=""/>
        <a:defRPr sz="2000">
          <a:solidFill>
            <a:srgbClr val="000000"/>
          </a:solidFill>
          <a:latin typeface="+mn-lt"/>
          <a:ea typeface="+mn-ea"/>
        </a:defRPr>
      </a:lvl2pPr>
      <a:lvl3pPr marL="1171575" indent="-193675" algn="l" defTabSz="414338" rtl="0" eaLnBrk="0" fontAlgn="base" hangingPunct="0">
        <a:lnSpc>
          <a:spcPct val="80000"/>
        </a:lnSpc>
        <a:spcBef>
          <a:spcPct val="0"/>
        </a:spcBef>
        <a:spcAft>
          <a:spcPts val="775"/>
        </a:spcAft>
        <a:buClr>
          <a:schemeClr val="bg2"/>
        </a:buClr>
        <a:buChar char="&gt;"/>
        <a:defRPr sz="2000">
          <a:solidFill>
            <a:srgbClr val="000000"/>
          </a:solidFill>
          <a:latin typeface="+mn-lt"/>
          <a:ea typeface="+mn-ea"/>
        </a:defRPr>
      </a:lvl3pPr>
      <a:lvl4pPr marL="1563688" indent="-192088" algn="l" defTabSz="414338" rtl="0" eaLnBrk="0" fontAlgn="base" hangingPunct="0">
        <a:lnSpc>
          <a:spcPct val="80000"/>
        </a:lnSpc>
        <a:spcBef>
          <a:spcPct val="0"/>
        </a:spcBef>
        <a:spcAft>
          <a:spcPts val="525"/>
        </a:spcAft>
        <a:buClr>
          <a:schemeClr val="bg2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1955800" indent="-195263" algn="l" defTabSz="414338" rtl="0" eaLnBrk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4130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28702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3274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7846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Time Series Sets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CDB7A40D-6AD1-4C35-9062-93625C7BD8F4}" type="slidenum">
              <a:rPr lang="en-GB" smtClean="0">
                <a:solidFill>
                  <a:schemeClr val="bg2"/>
                </a:solidFill>
              </a:rPr>
              <a:pPr eaLnBrk="1"/>
              <a:t>1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0" y="1866900"/>
            <a:ext cx="9906000" cy="4991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9928225" cy="66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674688" y="3732213"/>
            <a:ext cx="432752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93000"/>
              </a:lnSpc>
            </a:pPr>
            <a:endParaRPr lang="en-GB" sz="4400" b="1">
              <a:solidFill>
                <a:srgbClr val="FFFFFF"/>
              </a:solidFill>
            </a:endParaRPr>
          </a:p>
          <a:p>
            <a:pPr eaLnBrk="1">
              <a:lnSpc>
                <a:spcPct val="93000"/>
              </a:lnSpc>
            </a:pPr>
            <a:r>
              <a:rPr lang="en-GB" sz="4400" b="1">
                <a:solidFill>
                  <a:srgbClr val="FFFFFF"/>
                </a:solidFill>
              </a:rPr>
              <a:t>TimeSeriesSets</a:t>
            </a:r>
            <a:endParaRPr lang="en-GB" sz="2500" b="1">
              <a:solidFill>
                <a:srgbClr val="FFFFFF"/>
              </a:solidFill>
            </a:endParaRPr>
          </a:p>
        </p:txBody>
      </p:sp>
      <p:pic>
        <p:nvPicPr>
          <p:cNvPr id="3080" name="Picture 5" descr="onderk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8"/>
          <a:stretch>
            <a:fillRect/>
          </a:stretch>
        </p:blipFill>
        <p:spPr bwMode="auto">
          <a:xfrm>
            <a:off x="0" y="5721350"/>
            <a:ext cx="9906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6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7"/>
          <p:cNvSpPr>
            <a:spLocks noChangeArrowheads="1"/>
          </p:cNvSpPr>
          <p:nvPr/>
        </p:nvSpPr>
        <p:spPr bwMode="auto">
          <a:xfrm>
            <a:off x="0" y="346075"/>
            <a:ext cx="9906000" cy="344488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8"/>
          <p:cNvSpPr>
            <a:spLocks noChangeArrowheads="1"/>
          </p:cNvSpPr>
          <p:nvPr/>
        </p:nvSpPr>
        <p:spPr bwMode="auto">
          <a:xfrm>
            <a:off x="0" y="690563"/>
            <a:ext cx="9937750" cy="34607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3084" name="Line 9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85" name="Line 10"/>
          <p:cNvSpPr>
            <a:spLocks noChangeShapeType="1"/>
          </p:cNvSpPr>
          <p:nvPr/>
        </p:nvSpPr>
        <p:spPr bwMode="auto">
          <a:xfrm>
            <a:off x="0" y="690563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86" name="Line 11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3087" name="Picture 12" descr="woordme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276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06D7F8E2-93E1-4B25-BF39-F513FD5D96C8}" type="slidenum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10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121860" name="Rectangle 3"/>
          <p:cNvSpPr>
            <a:spLocks noChangeArrowheads="1"/>
          </p:cNvSpPr>
          <p:nvPr/>
        </p:nvSpPr>
        <p:spPr bwMode="auto">
          <a:xfrm>
            <a:off x="661988" y="1268413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3375" indent="-333375" eaLnBrk="0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SzPct val="100000"/>
              <a:buFont typeface="Arial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ea typeface="SimSun" pitchFamily="2" charset="-122"/>
              </a:rPr>
              <a:t>Referenced by the module instance that produced them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SzPct val="100000"/>
              <a:buFont typeface="Arial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ea typeface="SimSun" pitchFamily="2" charset="-122"/>
              </a:rPr>
              <a:t>exist ONLY during the run that created the </a:t>
            </a:r>
            <a:r>
              <a:rPr lang="en-US" altLang="en-US" sz="2000" dirty="0" smtClean="0">
                <a:solidFill>
                  <a:srgbClr val="000000"/>
                </a:solidFill>
                <a:ea typeface="SimSun" pitchFamily="2" charset="-122"/>
              </a:rPr>
              <a:t>series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buSzPct val="100000"/>
              <a:buFont typeface="Arial" charset="0"/>
              <a:buChar char="•"/>
            </a:pPr>
            <a:r>
              <a:rPr lang="nl-NL" sz="2000" dirty="0" smtClean="0">
                <a:solidFill>
                  <a:srgbClr val="000000"/>
                </a:solidFill>
              </a:rPr>
              <a:t>E.g. time </a:t>
            </a:r>
            <a:r>
              <a:rPr lang="nl-NL" sz="2000" dirty="0">
                <a:solidFill>
                  <a:srgbClr val="000000"/>
                </a:solidFill>
              </a:rPr>
              <a:t>series </a:t>
            </a:r>
            <a:r>
              <a:rPr lang="nl-NL" sz="2000" dirty="0" err="1">
                <a:solidFill>
                  <a:srgbClr val="000000"/>
                </a:solidFill>
              </a:rPr>
              <a:t>used</a:t>
            </a:r>
            <a:r>
              <a:rPr lang="nl-NL" sz="2000" dirty="0">
                <a:solidFill>
                  <a:srgbClr val="000000"/>
                </a:solidFill>
              </a:rPr>
              <a:t> in pre- / post-processing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SzPct val="100000"/>
              <a:buFont typeface="Arial" charset="0"/>
              <a:buChar char="•"/>
            </a:pPr>
            <a:endParaRPr lang="en-US" altLang="en-US" sz="2000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121861" name="Oval 4"/>
          <p:cNvSpPr>
            <a:spLocks noChangeArrowheads="1"/>
          </p:cNvSpPr>
          <p:nvPr/>
        </p:nvSpPr>
        <p:spPr bwMode="auto">
          <a:xfrm>
            <a:off x="895350" y="3357563"/>
            <a:ext cx="1092200" cy="3587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Pct val="100000"/>
              <a:buFontTx/>
              <a:buNone/>
            </a:pPr>
            <a:r>
              <a:rPr lang="en-US" altLang="en-US">
                <a:solidFill>
                  <a:srgbClr val="000000"/>
                </a:solidFill>
                <a:ea typeface="SimSun" pitchFamily="2" charset="-122"/>
              </a:rPr>
              <a:t>module 1</a:t>
            </a:r>
          </a:p>
        </p:txBody>
      </p:sp>
      <p:sp>
        <p:nvSpPr>
          <p:cNvPr id="121862" name="Oval 5"/>
          <p:cNvSpPr>
            <a:spLocks noChangeArrowheads="1"/>
          </p:cNvSpPr>
          <p:nvPr/>
        </p:nvSpPr>
        <p:spPr bwMode="auto">
          <a:xfrm>
            <a:off x="895350" y="3860800"/>
            <a:ext cx="1092200" cy="3587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Pct val="100000"/>
              <a:buFontTx/>
              <a:buNone/>
            </a:pPr>
            <a:r>
              <a:rPr lang="en-US" altLang="en-US">
                <a:solidFill>
                  <a:srgbClr val="000000"/>
                </a:solidFill>
                <a:ea typeface="SimSun" pitchFamily="2" charset="-122"/>
              </a:rPr>
              <a:t>module 2</a:t>
            </a:r>
          </a:p>
        </p:txBody>
      </p:sp>
      <p:sp>
        <p:nvSpPr>
          <p:cNvPr id="121863" name="Oval 6"/>
          <p:cNvSpPr>
            <a:spLocks noChangeArrowheads="1"/>
          </p:cNvSpPr>
          <p:nvPr/>
        </p:nvSpPr>
        <p:spPr bwMode="auto">
          <a:xfrm>
            <a:off x="895350" y="4365625"/>
            <a:ext cx="1092200" cy="3587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Pct val="100000"/>
              <a:buFontTx/>
              <a:buNone/>
            </a:pPr>
            <a:r>
              <a:rPr lang="en-US" altLang="en-US">
                <a:solidFill>
                  <a:srgbClr val="000000"/>
                </a:solidFill>
                <a:ea typeface="SimSun" pitchFamily="2" charset="-122"/>
              </a:rPr>
              <a:t>module 3</a:t>
            </a:r>
          </a:p>
        </p:txBody>
      </p:sp>
      <p:sp>
        <p:nvSpPr>
          <p:cNvPr id="121864" name="Rectangle 7"/>
          <p:cNvSpPr>
            <a:spLocks noChangeArrowheads="1"/>
          </p:cNvSpPr>
          <p:nvPr/>
        </p:nvSpPr>
        <p:spPr bwMode="auto">
          <a:xfrm>
            <a:off x="2457450" y="3933825"/>
            <a:ext cx="2105025" cy="287338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Pct val="100000"/>
              <a:buFontTx/>
              <a:buNone/>
            </a:pPr>
            <a:r>
              <a:rPr lang="en-US" altLang="en-US">
                <a:solidFill>
                  <a:srgbClr val="000000"/>
                </a:solidFill>
                <a:ea typeface="SimSun" pitchFamily="2" charset="-122"/>
              </a:rPr>
              <a:t>temporary series</a:t>
            </a:r>
          </a:p>
        </p:txBody>
      </p:sp>
      <p:sp>
        <p:nvSpPr>
          <p:cNvPr id="121865" name="Line 8"/>
          <p:cNvSpPr>
            <a:spLocks noChangeShapeType="1"/>
          </p:cNvSpPr>
          <p:nvPr/>
        </p:nvSpPr>
        <p:spPr bwMode="auto">
          <a:xfrm>
            <a:off x="1987550" y="3500438"/>
            <a:ext cx="4699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66" name="Line 9"/>
          <p:cNvSpPr>
            <a:spLocks noChangeShapeType="1"/>
          </p:cNvSpPr>
          <p:nvPr/>
        </p:nvSpPr>
        <p:spPr bwMode="auto">
          <a:xfrm flipH="1">
            <a:off x="1978025" y="4221163"/>
            <a:ext cx="490538" cy="2873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67" name="Line 10"/>
          <p:cNvSpPr>
            <a:spLocks noChangeShapeType="1"/>
          </p:cNvSpPr>
          <p:nvPr/>
        </p:nvSpPr>
        <p:spPr bwMode="auto">
          <a:xfrm>
            <a:off x="1443038" y="3716338"/>
            <a:ext cx="1587" cy="1444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68" name="Line 11"/>
          <p:cNvSpPr>
            <a:spLocks noChangeShapeType="1"/>
          </p:cNvSpPr>
          <p:nvPr/>
        </p:nvSpPr>
        <p:spPr bwMode="auto">
          <a:xfrm>
            <a:off x="1363663" y="4221163"/>
            <a:ext cx="1587" cy="1444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69" name="Oval 12"/>
          <p:cNvSpPr>
            <a:spLocks noChangeArrowheads="1"/>
          </p:cNvSpPr>
          <p:nvPr/>
        </p:nvSpPr>
        <p:spPr bwMode="auto">
          <a:xfrm>
            <a:off x="6202363" y="3357563"/>
            <a:ext cx="1090612" cy="3587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Pct val="100000"/>
              <a:buFontTx/>
              <a:buNone/>
            </a:pPr>
            <a:r>
              <a:rPr lang="en-US" altLang="en-US">
                <a:solidFill>
                  <a:srgbClr val="000000"/>
                </a:solidFill>
                <a:ea typeface="SimSun" pitchFamily="2" charset="-122"/>
              </a:rPr>
              <a:t>module 1</a:t>
            </a:r>
          </a:p>
        </p:txBody>
      </p:sp>
      <p:sp>
        <p:nvSpPr>
          <p:cNvPr id="121870" name="Oval 13"/>
          <p:cNvSpPr>
            <a:spLocks noChangeArrowheads="1"/>
          </p:cNvSpPr>
          <p:nvPr/>
        </p:nvSpPr>
        <p:spPr bwMode="auto">
          <a:xfrm>
            <a:off x="6202363" y="3860800"/>
            <a:ext cx="1090612" cy="3587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Pct val="100000"/>
              <a:buFontTx/>
              <a:buNone/>
            </a:pPr>
            <a:r>
              <a:rPr lang="en-US" altLang="en-US">
                <a:solidFill>
                  <a:srgbClr val="000000"/>
                </a:solidFill>
                <a:ea typeface="SimSun" pitchFamily="2" charset="-122"/>
              </a:rPr>
              <a:t>module 2</a:t>
            </a:r>
          </a:p>
        </p:txBody>
      </p:sp>
      <p:sp>
        <p:nvSpPr>
          <p:cNvPr id="121871" name="Oval 14"/>
          <p:cNvSpPr>
            <a:spLocks noChangeArrowheads="1"/>
          </p:cNvSpPr>
          <p:nvPr/>
        </p:nvSpPr>
        <p:spPr bwMode="auto">
          <a:xfrm>
            <a:off x="6202363" y="4365625"/>
            <a:ext cx="1090612" cy="3587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Pct val="100000"/>
              <a:buFontTx/>
              <a:buNone/>
            </a:pPr>
            <a:r>
              <a:rPr lang="en-US" altLang="en-US">
                <a:solidFill>
                  <a:srgbClr val="000000"/>
                </a:solidFill>
                <a:ea typeface="SimSun" pitchFamily="2" charset="-122"/>
              </a:rPr>
              <a:t>module 3</a:t>
            </a:r>
          </a:p>
        </p:txBody>
      </p:sp>
      <p:sp>
        <p:nvSpPr>
          <p:cNvPr id="121872" name="Line 15"/>
          <p:cNvSpPr>
            <a:spLocks noChangeShapeType="1"/>
          </p:cNvSpPr>
          <p:nvPr/>
        </p:nvSpPr>
        <p:spPr bwMode="auto">
          <a:xfrm>
            <a:off x="6748463" y="3716338"/>
            <a:ext cx="1587" cy="1444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73" name="Line 16"/>
          <p:cNvSpPr>
            <a:spLocks noChangeShapeType="1"/>
          </p:cNvSpPr>
          <p:nvPr/>
        </p:nvSpPr>
        <p:spPr bwMode="auto">
          <a:xfrm>
            <a:off x="6669088" y="4221163"/>
            <a:ext cx="1587" cy="1444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74" name="Text Box 17"/>
          <p:cNvSpPr txBox="1">
            <a:spLocks noChangeArrowheads="1"/>
          </p:cNvSpPr>
          <p:nvPr/>
        </p:nvSpPr>
        <p:spPr bwMode="auto">
          <a:xfrm>
            <a:off x="804863" y="5248275"/>
            <a:ext cx="13541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Pct val="100000"/>
              <a:buFontTx/>
              <a:buNone/>
            </a:pPr>
            <a:r>
              <a:rPr lang="en-US" altLang="en-US">
                <a:solidFill>
                  <a:srgbClr val="000000"/>
                </a:solidFill>
                <a:ea typeface="SimSun" pitchFamily="2" charset="-122"/>
              </a:rPr>
              <a:t>workflow 1</a:t>
            </a:r>
          </a:p>
        </p:txBody>
      </p:sp>
      <p:sp>
        <p:nvSpPr>
          <p:cNvPr id="121875" name="Text Box 18"/>
          <p:cNvSpPr txBox="1">
            <a:spLocks noChangeArrowheads="1"/>
          </p:cNvSpPr>
          <p:nvPr/>
        </p:nvSpPr>
        <p:spPr bwMode="auto">
          <a:xfrm>
            <a:off x="6288088" y="5229225"/>
            <a:ext cx="1352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Pct val="100000"/>
              <a:buFontTx/>
              <a:buNone/>
            </a:pPr>
            <a:r>
              <a:rPr lang="en-US" altLang="en-US">
                <a:solidFill>
                  <a:srgbClr val="000000"/>
                </a:solidFill>
                <a:ea typeface="SimSun" pitchFamily="2" charset="-122"/>
              </a:rPr>
              <a:t>workflow 2</a:t>
            </a:r>
          </a:p>
        </p:txBody>
      </p:sp>
      <p:sp>
        <p:nvSpPr>
          <p:cNvPr id="121876" name="Rectangle 19"/>
          <p:cNvSpPr>
            <a:spLocks noChangeArrowheads="1"/>
          </p:cNvSpPr>
          <p:nvPr/>
        </p:nvSpPr>
        <p:spPr bwMode="auto">
          <a:xfrm>
            <a:off x="350838" y="2924175"/>
            <a:ext cx="4602162" cy="31686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1877" name="Rectangle 20"/>
          <p:cNvSpPr>
            <a:spLocks noChangeArrowheads="1"/>
          </p:cNvSpPr>
          <p:nvPr/>
        </p:nvSpPr>
        <p:spPr bwMode="auto">
          <a:xfrm>
            <a:off x="5576888" y="2924175"/>
            <a:ext cx="3667125" cy="31686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1878" name="Line 21"/>
          <p:cNvSpPr>
            <a:spLocks noChangeShapeType="1"/>
          </p:cNvSpPr>
          <p:nvPr/>
        </p:nvSpPr>
        <p:spPr bwMode="auto">
          <a:xfrm>
            <a:off x="4641850" y="4221163"/>
            <a:ext cx="1481138" cy="2873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79" name="Line 22"/>
          <p:cNvSpPr>
            <a:spLocks noChangeShapeType="1"/>
          </p:cNvSpPr>
          <p:nvPr/>
        </p:nvSpPr>
        <p:spPr bwMode="auto">
          <a:xfrm flipH="1">
            <a:off x="5019675" y="4076700"/>
            <a:ext cx="723900" cy="647700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80" name="Line 23"/>
          <p:cNvSpPr>
            <a:spLocks noChangeShapeType="1"/>
          </p:cNvSpPr>
          <p:nvPr/>
        </p:nvSpPr>
        <p:spPr bwMode="auto">
          <a:xfrm>
            <a:off x="5186363" y="3860800"/>
            <a:ext cx="625475" cy="1223963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Time Series – </a:t>
            </a:r>
            <a:r>
              <a:rPr lang="nl-NL" dirty="0" err="1"/>
              <a:t>temporary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561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timeseriesse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0250" y="-12700"/>
            <a:ext cx="5372100" cy="64928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305175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Time Series Sets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02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35F5D880-579D-49C3-B015-9637F17AB11F}" type="slidenum">
              <a:rPr lang="en-GB" smtClean="0">
                <a:solidFill>
                  <a:schemeClr val="bg2"/>
                </a:solidFill>
              </a:rPr>
              <a:pPr eaLnBrk="1"/>
              <a:t>11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Time Series Sets</a:t>
            </a:r>
            <a:endParaRPr lang="en-GB" smtClean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4273550" cy="4300538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r>
              <a:rPr lang="en-US" dirty="0" smtClean="0"/>
              <a:t>Properties of a </a:t>
            </a:r>
            <a:r>
              <a:rPr lang="en-US" dirty="0" err="1" smtClean="0"/>
              <a:t>timeSeriesSet</a:t>
            </a:r>
            <a:endParaRPr lang="en-US" dirty="0" smtClean="0"/>
          </a:p>
          <a:p>
            <a:pPr marL="735012" lvl="1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Courier New" pitchFamily="49" charset="0"/>
              <a:buChar char="o"/>
              <a:defRPr/>
            </a:pPr>
            <a:r>
              <a:rPr lang="en-GB" dirty="0" smtClean="0"/>
              <a:t>Some elements are only used when retrieving time series, other elements only when storing data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endParaRPr lang="en-US" dirty="0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endParaRPr lang="en-GB" dirty="0" smtClean="0"/>
          </a:p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GB" dirty="0" smtClean="0"/>
              <a:t>All data handling is done through Time Series Sets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endParaRPr lang="en-GB" dirty="0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03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99F0E5D2-F987-4C5F-8939-40CD5414B8C6}" type="datetime1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25/11/2014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900" smtClean="0">
                <a:solidFill>
                  <a:schemeClr val="bg2"/>
                </a:solidFill>
              </a:rPr>
              <a:t>Deltares Configuration Course 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776E938F-038D-41A1-B177-C8352F4A2895}" type="slidenum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12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mtClean="0"/>
              <a:t>Workflow – FEWS concepts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268413"/>
            <a:ext cx="8936037" cy="4968875"/>
          </a:xfrm>
        </p:spPr>
        <p:txBody>
          <a:bodyPr/>
          <a:lstStyle/>
          <a:p>
            <a:pPr eaLnBrk="1"/>
            <a:r>
              <a:rPr lang="en-US" altLang="en-US" dirty="0" smtClean="0"/>
              <a:t>Module instance - defines processing step </a:t>
            </a:r>
          </a:p>
          <a:p>
            <a:pPr eaLnBrk="1"/>
            <a:r>
              <a:rPr lang="en-US" altLang="en-US" dirty="0" smtClean="0"/>
              <a:t>Workflow - Logical sequence of module instances</a:t>
            </a:r>
          </a:p>
          <a:p>
            <a:pPr eaLnBrk="1"/>
            <a:r>
              <a:rPr lang="en-US" altLang="en-US" dirty="0" smtClean="0"/>
              <a:t>Task run - Actual execution of a workflow</a:t>
            </a:r>
          </a:p>
          <a:p>
            <a:pPr eaLnBrk="1"/>
            <a:endParaRPr lang="en-US" altLang="en-US" dirty="0" smtClean="0"/>
          </a:p>
          <a:p>
            <a:pPr eaLnBrk="1"/>
            <a:r>
              <a:rPr lang="en-US" altLang="en-US" dirty="0" err="1" smtClean="0">
                <a:solidFill>
                  <a:schemeClr val="bg2"/>
                </a:solidFill>
              </a:rPr>
              <a:t>TimeserieSets</a:t>
            </a:r>
            <a:r>
              <a:rPr lang="en-US" altLang="en-US" dirty="0" smtClean="0">
                <a:solidFill>
                  <a:schemeClr val="bg2"/>
                </a:solidFill>
              </a:rPr>
              <a:t> connect the dataflow between </a:t>
            </a:r>
            <a:br>
              <a:rPr lang="en-US" altLang="en-US" dirty="0" smtClean="0">
                <a:solidFill>
                  <a:schemeClr val="bg2"/>
                </a:solidFill>
              </a:rPr>
            </a:br>
            <a:r>
              <a:rPr lang="en-US" altLang="en-US" dirty="0" smtClean="0">
                <a:solidFill>
                  <a:schemeClr val="bg2"/>
                </a:solidFill>
              </a:rPr>
              <a:t>the module instances</a:t>
            </a:r>
          </a:p>
          <a:p>
            <a:pPr eaLnBrk="1"/>
            <a:endParaRPr lang="en-US" altLang="en-US" dirty="0" smtClean="0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6608763" y="1412875"/>
            <a:ext cx="1657350" cy="3603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Import</a:t>
            </a:r>
          </a:p>
        </p:txBody>
      </p:sp>
      <p:sp>
        <p:nvSpPr>
          <p:cNvPr id="34824" name="Rectangle 5"/>
          <p:cNvSpPr>
            <a:spLocks noChangeArrowheads="1"/>
          </p:cNvSpPr>
          <p:nvPr/>
        </p:nvSpPr>
        <p:spPr bwMode="auto">
          <a:xfrm>
            <a:off x="6608763" y="2276475"/>
            <a:ext cx="1657350" cy="3603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Preprocess</a:t>
            </a:r>
          </a:p>
        </p:txBody>
      </p:sp>
      <p:sp>
        <p:nvSpPr>
          <p:cNvPr id="34825" name="Rectangle 6"/>
          <p:cNvSpPr>
            <a:spLocks noChangeArrowheads="1"/>
          </p:cNvSpPr>
          <p:nvPr/>
        </p:nvSpPr>
        <p:spPr bwMode="auto">
          <a:xfrm>
            <a:off x="6608763" y="3140075"/>
            <a:ext cx="1657350" cy="3603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Run Model</a:t>
            </a:r>
          </a:p>
        </p:txBody>
      </p:sp>
      <p:sp>
        <p:nvSpPr>
          <p:cNvPr id="34826" name="Rectangle 7"/>
          <p:cNvSpPr>
            <a:spLocks noChangeArrowheads="1"/>
          </p:cNvSpPr>
          <p:nvPr/>
        </p:nvSpPr>
        <p:spPr bwMode="auto">
          <a:xfrm>
            <a:off x="6608763" y="4005263"/>
            <a:ext cx="1657350" cy="3603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Post process</a:t>
            </a:r>
          </a:p>
        </p:txBody>
      </p:sp>
      <p:sp>
        <p:nvSpPr>
          <p:cNvPr id="34827" name="Rectangle 8"/>
          <p:cNvSpPr>
            <a:spLocks noChangeArrowheads="1"/>
          </p:cNvSpPr>
          <p:nvPr/>
        </p:nvSpPr>
        <p:spPr bwMode="auto">
          <a:xfrm>
            <a:off x="7886700" y="5427663"/>
            <a:ext cx="1585913" cy="3603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Report</a:t>
            </a:r>
          </a:p>
        </p:txBody>
      </p:sp>
      <p:sp>
        <p:nvSpPr>
          <p:cNvPr id="34828" name="Rectangle 9"/>
          <p:cNvSpPr>
            <a:spLocks noChangeArrowheads="1"/>
          </p:cNvSpPr>
          <p:nvPr/>
        </p:nvSpPr>
        <p:spPr bwMode="auto">
          <a:xfrm>
            <a:off x="6375400" y="5427663"/>
            <a:ext cx="1295400" cy="3603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Export</a:t>
            </a:r>
          </a:p>
        </p:txBody>
      </p:sp>
      <p:sp>
        <p:nvSpPr>
          <p:cNvPr id="34829" name="Rectangle 10"/>
          <p:cNvSpPr>
            <a:spLocks noChangeArrowheads="1"/>
          </p:cNvSpPr>
          <p:nvPr/>
        </p:nvSpPr>
        <p:spPr bwMode="auto">
          <a:xfrm>
            <a:off x="4864100" y="5427663"/>
            <a:ext cx="1295400" cy="3603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Archive</a:t>
            </a:r>
          </a:p>
        </p:txBody>
      </p:sp>
      <p:pic>
        <p:nvPicPr>
          <p:cNvPr id="3483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3851275"/>
            <a:ext cx="3751263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831" name="AutoShape 13"/>
          <p:cNvCxnSpPr>
            <a:cxnSpLocks noChangeShapeType="1"/>
            <a:stCxn id="34823" idx="2"/>
            <a:endCxn id="34824" idx="0"/>
          </p:cNvCxnSpPr>
          <p:nvPr/>
        </p:nvCxnSpPr>
        <p:spPr bwMode="auto">
          <a:xfrm rot="5400000">
            <a:off x="7185819" y="2024857"/>
            <a:ext cx="5032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2" name="AutoShape 14"/>
          <p:cNvCxnSpPr>
            <a:cxnSpLocks noChangeShapeType="1"/>
            <a:stCxn id="34824" idx="2"/>
            <a:endCxn id="34825" idx="0"/>
          </p:cNvCxnSpPr>
          <p:nvPr/>
        </p:nvCxnSpPr>
        <p:spPr bwMode="auto">
          <a:xfrm rot="5400000">
            <a:off x="7185819" y="2888457"/>
            <a:ext cx="5032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3" name="AutoShape 15"/>
          <p:cNvCxnSpPr>
            <a:cxnSpLocks noChangeShapeType="1"/>
            <a:stCxn id="34825" idx="2"/>
            <a:endCxn id="34826" idx="0"/>
          </p:cNvCxnSpPr>
          <p:nvPr/>
        </p:nvCxnSpPr>
        <p:spPr bwMode="auto">
          <a:xfrm rot="5400000">
            <a:off x="7185025" y="3752851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4" name="AutoShape 16"/>
          <p:cNvCxnSpPr>
            <a:cxnSpLocks noChangeShapeType="1"/>
            <a:stCxn id="34826" idx="2"/>
            <a:endCxn id="34828" idx="0"/>
          </p:cNvCxnSpPr>
          <p:nvPr/>
        </p:nvCxnSpPr>
        <p:spPr bwMode="auto">
          <a:xfrm rot="5400000">
            <a:off x="6699250" y="4689475"/>
            <a:ext cx="1062038" cy="414338"/>
          </a:xfrm>
          <a:prstGeom prst="bent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5" name="AutoShape 17"/>
          <p:cNvCxnSpPr>
            <a:cxnSpLocks noChangeShapeType="1"/>
            <a:stCxn id="34826" idx="2"/>
            <a:endCxn id="34827" idx="0"/>
          </p:cNvCxnSpPr>
          <p:nvPr/>
        </p:nvCxnSpPr>
        <p:spPr bwMode="auto">
          <a:xfrm rot="16200000" flipH="1">
            <a:off x="7527925" y="4275138"/>
            <a:ext cx="1062038" cy="1243012"/>
          </a:xfrm>
          <a:prstGeom prst="bent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6" name="AutoShape 18"/>
          <p:cNvCxnSpPr>
            <a:cxnSpLocks noChangeShapeType="1"/>
            <a:stCxn id="34826" idx="2"/>
            <a:endCxn id="34829" idx="0"/>
          </p:cNvCxnSpPr>
          <p:nvPr/>
        </p:nvCxnSpPr>
        <p:spPr bwMode="auto">
          <a:xfrm rot="5400000">
            <a:off x="5943600" y="3933825"/>
            <a:ext cx="1062038" cy="1925638"/>
          </a:xfrm>
          <a:prstGeom prst="bent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7" name="AutoShape 19"/>
          <p:cNvCxnSpPr>
            <a:cxnSpLocks noChangeShapeType="1"/>
            <a:stCxn id="34826" idx="2"/>
            <a:endCxn id="34830" idx="3"/>
          </p:cNvCxnSpPr>
          <p:nvPr/>
        </p:nvCxnSpPr>
        <p:spPr bwMode="auto">
          <a:xfrm rot="5400000">
            <a:off x="5716588" y="3175000"/>
            <a:ext cx="530225" cy="29114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8" name="Freeform 23"/>
          <p:cNvSpPr>
            <a:spLocks/>
          </p:cNvSpPr>
          <p:nvPr/>
        </p:nvSpPr>
        <p:spPr bwMode="auto">
          <a:xfrm>
            <a:off x="5253038" y="2698750"/>
            <a:ext cx="2098675" cy="366713"/>
          </a:xfrm>
          <a:custGeom>
            <a:avLst/>
            <a:gdLst>
              <a:gd name="T0" fmla="*/ 0 w 1322"/>
              <a:gd name="T1" fmla="*/ 2147483647 h 378"/>
              <a:gd name="T2" fmla="*/ 2147483647 w 1322"/>
              <a:gd name="T3" fmla="*/ 2147483647 h 378"/>
              <a:gd name="T4" fmla="*/ 2147483647 w 1322"/>
              <a:gd name="T5" fmla="*/ 2147483647 h 3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2" h="378">
                <a:moveTo>
                  <a:pt x="0" y="378"/>
                </a:moveTo>
                <a:cubicBezTo>
                  <a:pt x="144" y="228"/>
                  <a:pt x="288" y="78"/>
                  <a:pt x="508" y="39"/>
                </a:cubicBezTo>
                <a:cubicBezTo>
                  <a:pt x="728" y="0"/>
                  <a:pt x="1025" y="70"/>
                  <a:pt x="1322" y="141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9" name="Freeform 25"/>
          <p:cNvSpPr>
            <a:spLocks/>
          </p:cNvSpPr>
          <p:nvPr/>
        </p:nvSpPr>
        <p:spPr bwMode="auto">
          <a:xfrm>
            <a:off x="5253038" y="1730375"/>
            <a:ext cx="2106612" cy="1228725"/>
          </a:xfrm>
          <a:custGeom>
            <a:avLst/>
            <a:gdLst>
              <a:gd name="T0" fmla="*/ 0 w 1327"/>
              <a:gd name="T1" fmla="*/ 2147483647 h 774"/>
              <a:gd name="T2" fmla="*/ 2147483647 w 1327"/>
              <a:gd name="T3" fmla="*/ 2147483647 h 774"/>
              <a:gd name="T4" fmla="*/ 2147483647 w 1327"/>
              <a:gd name="T5" fmla="*/ 2147483647 h 7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7" h="774">
                <a:moveTo>
                  <a:pt x="0" y="774"/>
                </a:moveTo>
                <a:cubicBezTo>
                  <a:pt x="208" y="483"/>
                  <a:pt x="417" y="192"/>
                  <a:pt x="638" y="96"/>
                </a:cubicBezTo>
                <a:cubicBezTo>
                  <a:pt x="859" y="0"/>
                  <a:pt x="1212" y="181"/>
                  <a:pt x="1327" y="19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40" name="Freeform 26"/>
          <p:cNvSpPr>
            <a:spLocks/>
          </p:cNvSpPr>
          <p:nvPr/>
        </p:nvSpPr>
        <p:spPr bwMode="auto">
          <a:xfrm>
            <a:off x="5191125" y="3182938"/>
            <a:ext cx="2133600" cy="760412"/>
          </a:xfrm>
          <a:custGeom>
            <a:avLst/>
            <a:gdLst>
              <a:gd name="T0" fmla="*/ 0 w 1344"/>
              <a:gd name="T1" fmla="*/ 0 h 479"/>
              <a:gd name="T2" fmla="*/ 2147483647 w 1344"/>
              <a:gd name="T3" fmla="*/ 2147483647 h 479"/>
              <a:gd name="T4" fmla="*/ 2147483647 w 1344"/>
              <a:gd name="T5" fmla="*/ 2147483647 h 4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4" h="479">
                <a:moveTo>
                  <a:pt x="0" y="0"/>
                </a:moveTo>
                <a:cubicBezTo>
                  <a:pt x="209" y="178"/>
                  <a:pt x="419" y="357"/>
                  <a:pt x="643" y="418"/>
                </a:cubicBezTo>
                <a:cubicBezTo>
                  <a:pt x="867" y="479"/>
                  <a:pt x="1105" y="423"/>
                  <a:pt x="1344" y="367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41" name="Freeform 27"/>
          <p:cNvSpPr>
            <a:spLocks/>
          </p:cNvSpPr>
          <p:nvPr/>
        </p:nvSpPr>
        <p:spPr bwMode="auto">
          <a:xfrm>
            <a:off x="5154613" y="3298825"/>
            <a:ext cx="2143125" cy="1609725"/>
          </a:xfrm>
          <a:custGeom>
            <a:avLst/>
            <a:gdLst>
              <a:gd name="T0" fmla="*/ 0 w 1350"/>
              <a:gd name="T1" fmla="*/ 0 h 1014"/>
              <a:gd name="T2" fmla="*/ 2147483647 w 1350"/>
              <a:gd name="T3" fmla="*/ 2147483647 h 1014"/>
              <a:gd name="T4" fmla="*/ 2147483647 w 1350"/>
              <a:gd name="T5" fmla="*/ 2147483647 h 10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50" h="1014">
                <a:moveTo>
                  <a:pt x="0" y="0"/>
                </a:moveTo>
                <a:cubicBezTo>
                  <a:pt x="79" y="363"/>
                  <a:pt x="159" y="726"/>
                  <a:pt x="384" y="870"/>
                </a:cubicBezTo>
                <a:cubicBezTo>
                  <a:pt x="609" y="1014"/>
                  <a:pt x="1189" y="865"/>
                  <a:pt x="1350" y="864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06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E59B1F1A-455E-4C9C-9CD1-87951D4E73D4}" type="datetime1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25/11/2014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900" smtClean="0">
                <a:solidFill>
                  <a:schemeClr val="bg2"/>
                </a:solidFill>
              </a:rPr>
              <a:t>Deltares Configuration Course 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8533CAEB-D40A-4502-9906-F2223C126CE8}" type="slidenum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13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2613025" y="2133600"/>
            <a:ext cx="4914900" cy="39608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 sz="2400">
                <a:solidFill>
                  <a:schemeClr val="tx1"/>
                </a:solidFill>
                <a:latin typeface="Arial Unicode MS" pitchFamily="34" charset="-128"/>
              </a:rPr>
              <a:t>anyModule </a:t>
            </a:r>
            <a:endParaRPr lang="en-GB" altLang="en-US" sz="240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nl-NL" altLang="en-US" smtClean="0"/>
              <a:t>General Module layout</a:t>
            </a:r>
            <a:endParaRPr lang="en-GB" altLang="en-US" smtClean="0"/>
          </a:p>
        </p:txBody>
      </p:sp>
      <p:sp>
        <p:nvSpPr>
          <p:cNvPr id="33799" name="AutoShape 4"/>
          <p:cNvSpPr>
            <a:spLocks noChangeArrowheads="1"/>
          </p:cNvSpPr>
          <p:nvPr/>
        </p:nvSpPr>
        <p:spPr bwMode="auto">
          <a:xfrm>
            <a:off x="3705225" y="2782888"/>
            <a:ext cx="2651125" cy="900112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 sz="2400">
                <a:solidFill>
                  <a:schemeClr val="tx1"/>
                </a:solidFill>
                <a:latin typeface="Arial Unicode MS" pitchFamily="34" charset="-128"/>
              </a:rPr>
              <a:t>Request data </a:t>
            </a:r>
          </a:p>
          <a:p>
            <a:pPr algn="ctr" eaLnBrk="0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 sz="2400">
                <a:solidFill>
                  <a:schemeClr val="tx1"/>
                </a:solidFill>
                <a:latin typeface="Arial Unicode MS" pitchFamily="34" charset="-128"/>
              </a:rPr>
              <a:t>from datastore</a:t>
            </a:r>
            <a:endParaRPr lang="en-GB" altLang="en-US" sz="240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3800" name="AutoShape 5"/>
          <p:cNvSpPr>
            <a:spLocks noChangeArrowheads="1"/>
          </p:cNvSpPr>
          <p:nvPr/>
        </p:nvSpPr>
        <p:spPr bwMode="auto">
          <a:xfrm>
            <a:off x="3705225" y="3898900"/>
            <a:ext cx="2651125" cy="576263"/>
          </a:xfrm>
          <a:prstGeom prst="flowChartAlternate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 sz="2400">
                <a:latin typeface="Arial Unicode MS" pitchFamily="34" charset="-128"/>
              </a:rPr>
              <a:t>Do something …</a:t>
            </a:r>
            <a:endParaRPr lang="en-GB" altLang="en-US" sz="2400">
              <a:latin typeface="Arial Unicode MS" pitchFamily="34" charset="-128"/>
            </a:endParaRPr>
          </a:p>
        </p:txBody>
      </p:sp>
      <p:sp>
        <p:nvSpPr>
          <p:cNvPr id="33801" name="AutoShape 6"/>
          <p:cNvSpPr>
            <a:spLocks noChangeArrowheads="1"/>
          </p:cNvSpPr>
          <p:nvPr/>
        </p:nvSpPr>
        <p:spPr bwMode="auto">
          <a:xfrm>
            <a:off x="3705225" y="4725988"/>
            <a:ext cx="2651125" cy="865187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 sz="2400">
                <a:solidFill>
                  <a:schemeClr val="tx1"/>
                </a:solidFill>
                <a:latin typeface="Arial Unicode MS" pitchFamily="34" charset="-128"/>
              </a:rPr>
              <a:t>Write data </a:t>
            </a:r>
          </a:p>
          <a:p>
            <a:pPr algn="ctr" eaLnBrk="0">
              <a:lnSpc>
                <a:spcPct val="100000"/>
              </a:lnSpc>
              <a:buClrTx/>
              <a:buSzTx/>
              <a:buFontTx/>
              <a:buNone/>
            </a:pPr>
            <a:r>
              <a:rPr lang="nl-NL" altLang="en-US" sz="2400">
                <a:solidFill>
                  <a:schemeClr val="tx1"/>
                </a:solidFill>
                <a:latin typeface="Arial Unicode MS" pitchFamily="34" charset="-128"/>
              </a:rPr>
              <a:t>to datastore</a:t>
            </a:r>
            <a:endParaRPr lang="en-GB" altLang="en-US" sz="2400">
              <a:solidFill>
                <a:schemeClr val="tx1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60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438526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Time Series Sets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E956B023-ABAE-4FB7-85EE-6D04BBA5A6A6}" type="slidenum">
              <a:rPr lang="en-GB" smtClean="0">
                <a:solidFill>
                  <a:schemeClr val="bg2"/>
                </a:solidFill>
              </a:rPr>
              <a:pPr eaLnBrk="1"/>
              <a:t>14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Time Series Sets - Examples</a:t>
            </a:r>
            <a:endParaRPr lang="en-US" smtClean="0"/>
          </a:p>
        </p:txBody>
      </p:sp>
      <p:pic>
        <p:nvPicPr>
          <p:cNvPr id="11270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65350"/>
            <a:ext cx="5324475" cy="3527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127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846" r="19846"/>
          <a:stretch>
            <a:fillRect/>
          </a:stretch>
        </p:blipFill>
        <p:spPr>
          <a:xfrm>
            <a:off x="4162425" y="2171700"/>
            <a:ext cx="5743575" cy="2463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742950" y="1779588"/>
            <a:ext cx="8420100" cy="379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defTabSz="914400"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r>
              <a:rPr lang="en-GB" sz="2000">
                <a:solidFill>
                  <a:srgbClr val="000000"/>
                </a:solidFill>
              </a:rPr>
              <a:t>Import Run			     	 General Adapter Run	</a:t>
            </a:r>
          </a:p>
          <a:p>
            <a:pPr marL="742950" lvl="1" indent="-285750" defTabSz="91440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endParaRPr lang="en-GB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2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495676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Time Series Sets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D9A18B5B-37BE-42E4-94CA-8476C9D1A5B9}" type="slidenum">
              <a:rPr lang="en-GB" smtClean="0">
                <a:solidFill>
                  <a:schemeClr val="bg2"/>
                </a:solidFill>
              </a:rPr>
              <a:pPr eaLnBrk="1"/>
              <a:t>15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Importing data</a:t>
            </a:r>
            <a:endParaRPr lang="en-US" smtClean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651000"/>
            <a:ext cx="8775700" cy="4114800"/>
          </a:xfrm>
        </p:spPr>
        <p:txBody>
          <a:bodyPr/>
          <a:lstStyle/>
          <a:p>
            <a:pPr marL="342900" indent="-342900" defTabSz="914400" eaLnBrk="1"/>
            <a:r>
              <a:rPr lang="en-GB" dirty="0" smtClean="0"/>
              <a:t>Import Modules allows data from external sources to be imported</a:t>
            </a:r>
          </a:p>
          <a:p>
            <a:pPr marL="342900" indent="-342900" defTabSz="914400" eaLnBrk="1">
              <a:buFontTx/>
              <a:buChar char="."/>
            </a:pPr>
            <a:endParaRPr lang="en-GB" dirty="0" smtClean="0"/>
          </a:p>
          <a:p>
            <a:pPr marL="342900" indent="-342900" defTabSz="914400" eaLnBrk="1">
              <a:buFontTx/>
              <a:buChar char="."/>
            </a:pPr>
            <a:r>
              <a:rPr lang="en-GB" dirty="0" smtClean="0"/>
              <a:t>Various Scalars – e.g. PI XML and </a:t>
            </a:r>
            <a:r>
              <a:rPr lang="en-GB" dirty="0" err="1" smtClean="0"/>
              <a:t>Wiski</a:t>
            </a:r>
            <a:r>
              <a:rPr lang="en-GB" dirty="0" smtClean="0"/>
              <a:t> </a:t>
            </a:r>
          </a:p>
          <a:p>
            <a:pPr marL="342900" indent="-342900" defTabSz="914400" eaLnBrk="1">
              <a:buFontTx/>
              <a:buChar char="."/>
            </a:pPr>
            <a:r>
              <a:rPr lang="en-GB" dirty="0" smtClean="0"/>
              <a:t>ASCII grid time series</a:t>
            </a:r>
          </a:p>
          <a:p>
            <a:pPr marL="342900" indent="-342900" defTabSz="914400" eaLnBrk="1">
              <a:buFontTx/>
              <a:buChar char="."/>
            </a:pPr>
            <a:r>
              <a:rPr lang="en-GB" dirty="0" smtClean="0"/>
              <a:t>Binary GRIB (grid) and BIL time series</a:t>
            </a:r>
          </a:p>
          <a:p>
            <a:pPr marL="342900" indent="-342900" defTabSz="914400" eaLnBrk="1">
              <a:buFontTx/>
              <a:buChar char="."/>
            </a:pPr>
            <a:r>
              <a:rPr lang="en-GB" dirty="0" smtClean="0"/>
              <a:t>Currently around 50 data import types</a:t>
            </a:r>
          </a:p>
          <a:p>
            <a:pPr marL="342900" indent="-342900" defTabSz="914400" eaLnBrk="1"/>
            <a:endParaRPr lang="en-GB" dirty="0" smtClean="0"/>
          </a:p>
          <a:p>
            <a:pPr marL="342900" indent="-342900" defTabSz="914400" eaLnBrk="1"/>
            <a:r>
              <a:rPr lang="en-GB" dirty="0" smtClean="0"/>
              <a:t>FEWS imports files from directories specified in the </a:t>
            </a:r>
            <a:r>
              <a:rPr lang="en-GB" dirty="0" err="1" smtClean="0"/>
              <a:t>global.properties</a:t>
            </a:r>
            <a:r>
              <a:rPr lang="en-GB" dirty="0" smtClean="0"/>
              <a:t> file</a:t>
            </a:r>
          </a:p>
          <a:p>
            <a:pPr marL="342900" indent="-342900" defTabSz="914400" eaLnBrk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6" r="3696"/>
          <a:stretch>
            <a:fillRect/>
          </a:stretch>
        </p:blipFill>
        <p:spPr bwMode="auto">
          <a:xfrm>
            <a:off x="5287963" y="473075"/>
            <a:ext cx="5151437" cy="619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419476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Time Series Sets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D5DEF4FA-02C2-4230-A8D0-E28C1978A510}" type="slidenum">
              <a:rPr lang="en-GB" smtClean="0">
                <a:solidFill>
                  <a:schemeClr val="bg2"/>
                </a:solidFill>
              </a:rPr>
              <a:pPr eaLnBrk="1"/>
              <a:t>16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Import Module</a:t>
            </a:r>
            <a:endParaRPr lang="en-US" smtClean="0"/>
          </a:p>
        </p:txBody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651000"/>
            <a:ext cx="4648200" cy="4867275"/>
          </a:xfrm>
        </p:spPr>
        <p:txBody>
          <a:bodyPr/>
          <a:lstStyle/>
          <a:p>
            <a:pPr marL="342900" indent="-342900" defTabSz="914400" eaLnBrk="1"/>
            <a:r>
              <a:rPr lang="en-GB" dirty="0" smtClean="0"/>
              <a:t>Key Features:</a:t>
            </a:r>
          </a:p>
          <a:p>
            <a:pPr marL="342900" indent="-342900" defTabSz="914400" eaLnBrk="1">
              <a:buFontTx/>
              <a:buChar char="."/>
            </a:pPr>
            <a:r>
              <a:rPr lang="en-GB" dirty="0" smtClean="0"/>
              <a:t>ID mapping &gt; idMap.xml</a:t>
            </a:r>
          </a:p>
          <a:p>
            <a:pPr marL="342900" indent="-342900" defTabSz="914400" eaLnBrk="1">
              <a:buFontTx/>
              <a:buChar char="."/>
            </a:pPr>
            <a:r>
              <a:rPr lang="en-GB" dirty="0" smtClean="0"/>
              <a:t>Units mapping &gt; unitConversion.xml</a:t>
            </a:r>
          </a:p>
          <a:p>
            <a:pPr marL="342900" indent="-342900" defTabSz="914400" eaLnBrk="1">
              <a:buFontTx/>
              <a:buChar char="."/>
            </a:pPr>
            <a:r>
              <a:rPr lang="en-GB" dirty="0" smtClean="0"/>
              <a:t>Flag mapping &gt; flagConversions.xml</a:t>
            </a:r>
          </a:p>
          <a:p>
            <a:pPr marL="342900" indent="-342900" defTabSz="914400" eaLnBrk="1">
              <a:buFontTx/>
              <a:buChar char="."/>
            </a:pPr>
            <a:endParaRPr lang="en-GB" dirty="0" smtClean="0"/>
          </a:p>
          <a:p>
            <a:pPr marL="342900" indent="-342900" defTabSz="914400" eaLnBrk="1">
              <a:buFontTx/>
              <a:buChar char="."/>
            </a:pPr>
            <a:endParaRPr lang="en-GB" dirty="0" smtClean="0"/>
          </a:p>
          <a:p>
            <a:pPr marL="342900" indent="-342900" defTabSz="914400" eaLnBrk="1">
              <a:buFontTx/>
              <a:buChar char="."/>
            </a:pPr>
            <a:r>
              <a:rPr lang="en-GB" dirty="0" smtClean="0"/>
              <a:t>Tolerance: when imported data is not exactly observed at the cardinal time step</a:t>
            </a:r>
          </a:p>
          <a:p>
            <a:pPr marL="342900" indent="-342900" defTabSz="914400" eaLnBrk="1">
              <a:buFontTx/>
              <a:buChar char="."/>
            </a:pPr>
            <a:r>
              <a:rPr lang="en-GB" dirty="0" smtClean="0"/>
              <a:t>Time zone mapping: database stores all data in GMT, specify time zone when importing</a:t>
            </a:r>
          </a:p>
          <a:p>
            <a:pPr marL="342900" lvl="1" indent="-342900" defTabSz="914400" eaLnBrk="1">
              <a:spcAft>
                <a:spcPts val="1288"/>
              </a:spcAft>
              <a:buFontTx/>
              <a:buChar char="."/>
            </a:pPr>
            <a:r>
              <a:rPr lang="en-US" dirty="0" smtClean="0"/>
              <a:t>Validate: </a:t>
            </a:r>
            <a:r>
              <a:rPr lang="en-GB" dirty="0" smtClean="0"/>
              <a:t>Imported files can be validated against their own schema</a:t>
            </a:r>
          </a:p>
        </p:txBody>
      </p:sp>
      <p:pic>
        <p:nvPicPr>
          <p:cNvPr id="2048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" t="44208" r="68304" b="44284"/>
          <a:stretch>
            <a:fillRect/>
          </a:stretch>
        </p:blipFill>
        <p:spPr bwMode="auto">
          <a:xfrm>
            <a:off x="2727325" y="3205163"/>
            <a:ext cx="256063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647825"/>
            <a:ext cx="8634413" cy="4114800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dirty="0" smtClean="0"/>
              <a:t>Matching ‘</a:t>
            </a:r>
            <a:r>
              <a:rPr lang="en-GB" dirty="0" smtClean="0">
                <a:solidFill>
                  <a:srgbClr val="FF3300"/>
                </a:solidFill>
              </a:rPr>
              <a:t>outside </a:t>
            </a:r>
            <a:r>
              <a:rPr lang="en-GB" dirty="0" smtClean="0">
                <a:solidFill>
                  <a:schemeClr val="tx1"/>
                </a:solidFill>
              </a:rPr>
              <a:t>world</a:t>
            </a:r>
            <a:r>
              <a:rPr lang="en-GB" dirty="0" smtClean="0"/>
              <a:t>’ to the ‘</a:t>
            </a:r>
            <a:r>
              <a:rPr lang="en-GB" dirty="0" smtClean="0">
                <a:solidFill>
                  <a:srgbClr val="FF3300"/>
                </a:solidFill>
              </a:rPr>
              <a:t>FEWS </a:t>
            </a:r>
            <a:r>
              <a:rPr lang="en-GB" dirty="0" smtClean="0">
                <a:solidFill>
                  <a:schemeClr val="tx1"/>
                </a:solidFill>
              </a:rPr>
              <a:t>world</a:t>
            </a:r>
            <a:r>
              <a:rPr lang="en-GB" dirty="0" smtClean="0"/>
              <a:t>’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smtClean="0"/>
              <a:t>locations (ids)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smtClean="0"/>
              <a:t>parameter (ids)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dirty="0" smtClean="0"/>
              <a:t>Three levels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smtClean="0">
                <a:solidFill>
                  <a:srgbClr val="64C800"/>
                </a:solidFill>
              </a:rPr>
              <a:t>direct mapping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en-GB" dirty="0" smtClean="0"/>
              <a:t> location names AND parameter names differ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smtClean="0">
                <a:solidFill>
                  <a:srgbClr val="64C800"/>
                </a:solidFill>
              </a:rPr>
              <a:t>indirect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either location names or parameter names differ</a:t>
            </a:r>
            <a:br>
              <a:rPr lang="en-GB" dirty="0" smtClean="0">
                <a:sym typeface="Wingdings" pitchFamily="2" charset="2"/>
              </a:rPr>
            </a:br>
            <a:r>
              <a:rPr lang="en-GB" dirty="0" smtClean="0">
                <a:sym typeface="Wingdings" pitchFamily="2" charset="2"/>
              </a:rPr>
              <a:t/>
            </a:r>
            <a:br>
              <a:rPr lang="en-GB" dirty="0" smtClean="0">
                <a:sym typeface="Wingdings" pitchFamily="2" charset="2"/>
              </a:rPr>
            </a:br>
            <a:r>
              <a:rPr lang="en-GB" dirty="0" smtClean="0">
                <a:sym typeface="Wingdings" pitchFamily="2" charset="2"/>
              </a:rPr>
              <a:t/>
            </a:r>
            <a:br>
              <a:rPr lang="en-GB" dirty="0" smtClean="0">
                <a:sym typeface="Wingdings" pitchFamily="2" charset="2"/>
              </a:rPr>
            </a:br>
            <a:endParaRPr lang="en-GB" sz="1000" dirty="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smtClean="0">
                <a:solidFill>
                  <a:srgbClr val="64C800"/>
                </a:solidFill>
              </a:rPr>
              <a:t>1:1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location and parameter names do NOT differ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dirty="0" smtClean="0">
              <a:sym typeface="Wingdings" pitchFamily="2" charset="2"/>
            </a:endParaRP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dirty="0" smtClean="0"/>
              <a:t>Used when importing and exporting time series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dirty="0" smtClean="0"/>
          </a:p>
        </p:txBody>
      </p:sp>
      <p:pic>
        <p:nvPicPr>
          <p:cNvPr id="21506" name="Picture 1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2075" y="4400550"/>
            <a:ext cx="4103688" cy="808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4392613"/>
            <a:ext cx="36671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23850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Time Series Sets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151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DE120CD4-DCD9-4783-8554-4283523EE4EE}" type="slidenum">
              <a:rPr lang="en-GB" smtClean="0">
                <a:solidFill>
                  <a:schemeClr val="bg2"/>
                </a:solidFill>
              </a:rPr>
              <a:pPr eaLnBrk="1"/>
              <a:t>17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15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Import Module &amp; Id mapping</a:t>
            </a:r>
            <a:endParaRPr lang="en-US" smtClean="0"/>
          </a:p>
        </p:txBody>
      </p:sp>
      <p:pic>
        <p:nvPicPr>
          <p:cNvPr id="21513" name="Picture 1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0175" y="3427413"/>
            <a:ext cx="7056438" cy="679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5583238"/>
            <a:ext cx="39592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27660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Time Series Sets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253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416EF7CD-A668-4FEA-A99A-2B9BC9C16B21}" type="slidenum">
              <a:rPr lang="en-GB" smtClean="0">
                <a:solidFill>
                  <a:schemeClr val="bg2"/>
                </a:solidFill>
              </a:rPr>
              <a:pPr eaLnBrk="1"/>
              <a:t>18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Import Module &amp; Unit conversion</a:t>
            </a:r>
            <a:endParaRPr lang="en-US" smtClean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2950" y="1892300"/>
            <a:ext cx="8456613" cy="4114800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Map internal units to external units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Used when importing and exporting time series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Extra option to convert datum of level recordings (external unit mAOD)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smtClean="0"/>
          </a:p>
        </p:txBody>
      </p:sp>
      <p:pic>
        <p:nvPicPr>
          <p:cNvPr id="22535" name="Picture 4" descr="unitconversions_roo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000" y="3054350"/>
            <a:ext cx="7038975" cy="28511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flagconversion_roo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7500" y="731838"/>
            <a:ext cx="7683500" cy="61595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29565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Time Series Sets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305BDF88-4560-482A-8B4E-2F5C5431D77C}" type="slidenum">
              <a:rPr lang="en-GB" smtClean="0">
                <a:solidFill>
                  <a:schemeClr val="bg2"/>
                </a:solidFill>
              </a:rPr>
              <a:pPr eaLnBrk="1"/>
              <a:t>19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Import Module &amp; Flag conversion</a:t>
            </a:r>
            <a:endParaRPr lang="en-US" smtClean="0"/>
          </a:p>
        </p:txBody>
      </p:sp>
      <p:sp>
        <p:nvSpPr>
          <p:cNvPr id="235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62125"/>
            <a:ext cx="8512175" cy="4300538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Map internal quality flags </a:t>
            </a:r>
            <a:br>
              <a:rPr lang="en-GB" smtClean="0"/>
            </a:br>
            <a:r>
              <a:rPr lang="en-GB" smtClean="0"/>
              <a:t>to external quality flags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Used when importing and </a:t>
            </a:r>
            <a:br>
              <a:rPr lang="en-GB" smtClean="0"/>
            </a:br>
            <a:r>
              <a:rPr lang="en-GB" smtClean="0"/>
              <a:t>exporting time series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F416982B-474C-4C7C-93B3-9A67870EC673}" type="datetime1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25/11/2014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900" smtClean="0">
                <a:solidFill>
                  <a:schemeClr val="bg2"/>
                </a:solidFill>
              </a:rPr>
              <a:t>Deltares Configuration Course 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A96170AC-2166-4476-B9EF-DAC49FA1E638}" type="slidenum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2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mtClean="0"/>
              <a:t>Time Series - What it’s all about</a:t>
            </a:r>
          </a:p>
        </p:txBody>
      </p:sp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4025900"/>
            <a:ext cx="3751263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584575" y="1679575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What ?</a:t>
            </a:r>
          </a:p>
        </p:txBody>
      </p:sp>
      <p:grpSp>
        <p:nvGrpSpPr>
          <p:cNvPr id="30728" name="Group 32"/>
          <p:cNvGrpSpPr>
            <a:grpSpLocks/>
          </p:cNvGrpSpPr>
          <p:nvPr/>
        </p:nvGrpSpPr>
        <p:grpSpPr bwMode="auto">
          <a:xfrm>
            <a:off x="3513138" y="2852738"/>
            <a:ext cx="1828800" cy="1828800"/>
            <a:chOff x="2258" y="1797"/>
            <a:chExt cx="1152" cy="1152"/>
          </a:xfrm>
        </p:grpSpPr>
        <p:pic>
          <p:nvPicPr>
            <p:cNvPr id="30743" name="Picture 8" descr="MC900433835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8" y="1797"/>
              <a:ext cx="1152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44" name="Text Box 9"/>
            <p:cNvSpPr txBox="1">
              <a:spLocks noChangeArrowheads="1"/>
            </p:cNvSpPr>
            <p:nvPr/>
          </p:nvSpPr>
          <p:spPr bwMode="auto">
            <a:xfrm>
              <a:off x="2394" y="2328"/>
              <a:ext cx="7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tx1"/>
                  </a:solidFill>
                </a:rPr>
                <a:t>numbers</a:t>
              </a:r>
            </a:p>
          </p:txBody>
        </p:sp>
      </p:grp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4881563" y="1463675"/>
            <a:ext cx="1058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When ?</a:t>
            </a:r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6753225" y="19685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Where ?</a:t>
            </a:r>
          </a:p>
        </p:txBody>
      </p:sp>
      <p:sp>
        <p:nvSpPr>
          <p:cNvPr id="30731" name="Text Box 13"/>
          <p:cNvSpPr txBox="1">
            <a:spLocks noChangeArrowheads="1"/>
          </p:cNvSpPr>
          <p:nvPr/>
        </p:nvSpPr>
        <p:spPr bwMode="auto">
          <a:xfrm>
            <a:off x="2360613" y="3336925"/>
            <a:ext cx="1144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Creation</a:t>
            </a: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1784350" y="4632325"/>
            <a:ext cx="904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How ?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633413" y="3409950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By Whom ?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1568450" y="2184400"/>
            <a:ext cx="1058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When ?</a:t>
            </a:r>
          </a:p>
        </p:txBody>
      </p:sp>
      <p:sp>
        <p:nvSpPr>
          <p:cNvPr id="30735" name="Text Box 22"/>
          <p:cNvSpPr txBox="1">
            <a:spLocks noChangeArrowheads="1"/>
          </p:cNvSpPr>
          <p:nvPr/>
        </p:nvSpPr>
        <p:spPr bwMode="auto">
          <a:xfrm>
            <a:off x="4808538" y="2184400"/>
            <a:ext cx="1370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Semantics</a:t>
            </a:r>
          </a:p>
        </p:txBody>
      </p:sp>
      <p:cxnSp>
        <p:nvCxnSpPr>
          <p:cNvPr id="30736" name="AutoShape 25"/>
          <p:cNvCxnSpPr>
            <a:cxnSpLocks noChangeShapeType="1"/>
            <a:stCxn id="30734" idx="2"/>
            <a:endCxn id="30731" idx="0"/>
          </p:cNvCxnSpPr>
          <p:nvPr/>
        </p:nvCxnSpPr>
        <p:spPr bwMode="auto">
          <a:xfrm>
            <a:off x="2098675" y="2520950"/>
            <a:ext cx="835025" cy="815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7" name="AutoShape 26"/>
          <p:cNvCxnSpPr>
            <a:cxnSpLocks noChangeShapeType="1"/>
            <a:stCxn id="30733" idx="3"/>
            <a:endCxn id="30731" idx="1"/>
          </p:cNvCxnSpPr>
          <p:nvPr/>
        </p:nvCxnSpPr>
        <p:spPr bwMode="auto">
          <a:xfrm flipV="1">
            <a:off x="2128838" y="3505200"/>
            <a:ext cx="231775" cy="73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8" name="AutoShape 27"/>
          <p:cNvCxnSpPr>
            <a:cxnSpLocks noChangeShapeType="1"/>
            <a:stCxn id="30732" idx="0"/>
            <a:endCxn id="30731" idx="2"/>
          </p:cNvCxnSpPr>
          <p:nvPr/>
        </p:nvCxnSpPr>
        <p:spPr bwMode="auto">
          <a:xfrm flipV="1">
            <a:off x="2236788" y="3673475"/>
            <a:ext cx="696912" cy="958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9" name="AutoShape 28"/>
          <p:cNvCxnSpPr>
            <a:cxnSpLocks noChangeShapeType="1"/>
            <a:stCxn id="30727" idx="2"/>
            <a:endCxn id="30735" idx="1"/>
          </p:cNvCxnSpPr>
          <p:nvPr/>
        </p:nvCxnSpPr>
        <p:spPr bwMode="auto">
          <a:xfrm>
            <a:off x="4078288" y="2016125"/>
            <a:ext cx="73025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0" name="AutoShape 29"/>
          <p:cNvCxnSpPr>
            <a:cxnSpLocks noChangeShapeType="1"/>
            <a:stCxn id="30729" idx="2"/>
            <a:endCxn id="30735" idx="0"/>
          </p:cNvCxnSpPr>
          <p:nvPr/>
        </p:nvCxnSpPr>
        <p:spPr bwMode="auto">
          <a:xfrm>
            <a:off x="5411788" y="1800225"/>
            <a:ext cx="82550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1" name="AutoShape 30"/>
          <p:cNvCxnSpPr>
            <a:cxnSpLocks noChangeShapeType="1"/>
            <a:stCxn id="30730" idx="1"/>
            <a:endCxn id="30735" idx="3"/>
          </p:cNvCxnSpPr>
          <p:nvPr/>
        </p:nvCxnSpPr>
        <p:spPr bwMode="auto">
          <a:xfrm flipH="1">
            <a:off x="6178550" y="2136775"/>
            <a:ext cx="57467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2" name="AutoShape 33"/>
          <p:cNvSpPr>
            <a:spLocks noChangeArrowheads="1"/>
          </p:cNvSpPr>
          <p:nvPr/>
        </p:nvSpPr>
        <p:spPr bwMode="auto">
          <a:xfrm rot="-3874340">
            <a:off x="5168900" y="3789363"/>
            <a:ext cx="504825" cy="5048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702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467101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Time Series Sets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45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3A69806E-B616-4FA7-8285-3EDE2C218F1F}" type="slidenum">
              <a:rPr lang="en-GB" smtClean="0">
                <a:solidFill>
                  <a:schemeClr val="bg2"/>
                </a:solidFill>
              </a:rPr>
              <a:pPr eaLnBrk="1"/>
              <a:t>20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Exercise</a:t>
            </a:r>
            <a:endParaRPr lang="en-US" smtClean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8875713" cy="4300538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nl-NL" dirty="0" err="1" smtClean="0"/>
              <a:t>Exercise</a:t>
            </a:r>
            <a:r>
              <a:rPr lang="nl-NL" dirty="0" smtClean="0"/>
              <a:t> 5: Import </a:t>
            </a:r>
            <a:r>
              <a:rPr lang="nl-NL" dirty="0"/>
              <a:t>t</a:t>
            </a:r>
            <a:r>
              <a:rPr lang="nl-NL" dirty="0" smtClean="0"/>
              <a:t>ime series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nl-NL" dirty="0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dirty="0" smtClean="0"/>
              <a:t>Add </a:t>
            </a:r>
            <a:r>
              <a:rPr lang="en-GB" dirty="0" smtClean="0"/>
              <a:t>elements to ID mapping table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dirty="0" smtClean="0"/>
              <a:t>Run import workflow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dirty="0" smtClean="0"/>
              <a:t>Analyse data with the Time Series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590926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Time Series Sets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50ABC814-836A-48FA-B765-29C9F0C52B05}" type="slidenum">
              <a:rPr lang="en-GB" smtClean="0">
                <a:solidFill>
                  <a:schemeClr val="bg2"/>
                </a:solidFill>
              </a:rPr>
              <a:pPr eaLnBrk="1"/>
              <a:t>21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Validating Data</a:t>
            </a:r>
            <a:endParaRPr lang="en-US" smtClean="0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6"/>
          <a:stretch>
            <a:fillRect/>
          </a:stretch>
        </p:blipFill>
        <p:spPr bwMode="auto">
          <a:xfrm>
            <a:off x="6499225" y="1549400"/>
            <a:ext cx="3511550" cy="347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628775"/>
            <a:ext cx="8459788" cy="4114800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r>
              <a:rPr lang="en-GB" dirty="0" smtClean="0"/>
              <a:t>Allow quality checking of all scalar time series data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endParaRPr lang="en-GB" sz="400" dirty="0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r>
              <a:rPr lang="en-GB" dirty="0" smtClean="0"/>
              <a:t>Difference in hard limit and soft limit checks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  <a:defRPr/>
            </a:pPr>
            <a:r>
              <a:rPr lang="en-GB" dirty="0" smtClean="0"/>
              <a:t>Hard limit checks mark data as unreliable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  <a:defRPr/>
            </a:pPr>
            <a:r>
              <a:rPr lang="en-GB" dirty="0" smtClean="0"/>
              <a:t>Soft limit checks mark data as doubtful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  <a:defRPr/>
            </a:pPr>
            <a:r>
              <a:rPr lang="en-GB" dirty="0" smtClean="0"/>
              <a:t>Option to enter monthly limits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r>
              <a:rPr lang="en-GB" dirty="0" smtClean="0"/>
              <a:t>Specify rule for 1 time </a:t>
            </a:r>
            <a:r>
              <a:rPr lang="en-GB" dirty="0"/>
              <a:t>series or </a:t>
            </a:r>
            <a:r>
              <a:rPr lang="en-GB" dirty="0" smtClean="0"/>
              <a:t>a </a:t>
            </a:r>
            <a:r>
              <a:rPr lang="en-GB" dirty="0"/>
              <a:t>complete set</a:t>
            </a:r>
          </a:p>
          <a:p>
            <a:pPr marL="342900" lvl="1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endParaRPr lang="en-GB" dirty="0">
              <a:cs typeface="+mn-cs"/>
            </a:endParaRPr>
          </a:p>
        </p:txBody>
      </p:sp>
      <p:pic>
        <p:nvPicPr>
          <p:cNvPr id="2560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7650" y="3857625"/>
            <a:ext cx="6896100" cy="2651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cxnSp>
        <p:nvCxnSpPr>
          <p:cNvPr id="25609" name="Straight Arrow Connector 2"/>
          <p:cNvCxnSpPr>
            <a:cxnSpLocks noChangeShapeType="1"/>
          </p:cNvCxnSpPr>
          <p:nvPr/>
        </p:nvCxnSpPr>
        <p:spPr bwMode="auto">
          <a:xfrm flipV="1">
            <a:off x="5772150" y="3362325"/>
            <a:ext cx="819150" cy="11906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371851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Time Series Sets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E2A14D28-376A-4124-970C-08B770551997}" type="slidenum">
              <a:rPr lang="en-GB" smtClean="0">
                <a:solidFill>
                  <a:schemeClr val="bg2"/>
                </a:solidFill>
              </a:rPr>
              <a:pPr eaLnBrk="1"/>
              <a:t>22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Exercise</a:t>
            </a:r>
            <a:endParaRPr lang="en-US" smtClean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277938"/>
            <a:ext cx="8667750" cy="4300537"/>
          </a:xfrm>
        </p:spPr>
        <p:txBody>
          <a:bodyPr/>
          <a:lstStyle/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nl-NL" dirty="0" err="1" smtClean="0"/>
              <a:t>Exercise</a:t>
            </a:r>
            <a:r>
              <a:rPr lang="nl-NL" dirty="0" smtClean="0"/>
              <a:t> 6: </a:t>
            </a:r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 </a:t>
            </a:r>
            <a:r>
              <a:rPr lang="nl-NL" dirty="0" err="1" smtClean="0"/>
              <a:t>rules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imported</a:t>
            </a:r>
            <a:r>
              <a:rPr lang="nl-NL" dirty="0" smtClean="0"/>
              <a:t> data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r>
              <a:rPr lang="en-GB" dirty="0" smtClean="0"/>
              <a:t>Check the data just imported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r>
              <a:rPr lang="en-GB" dirty="0" smtClean="0"/>
              <a:t>Define validation rules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r>
              <a:rPr lang="en-GB" dirty="0" smtClean="0"/>
              <a:t>Enter the rules in the </a:t>
            </a:r>
            <a:r>
              <a:rPr lang="en-GB" dirty="0" err="1" smtClean="0"/>
              <a:t>ValidationRuleSets</a:t>
            </a:r>
            <a:r>
              <a:rPr lang="en-GB" dirty="0" smtClean="0"/>
              <a:t> XML file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r>
              <a:rPr lang="en-GB" dirty="0" smtClean="0"/>
              <a:t>Delete the data store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r>
              <a:rPr lang="en-GB" dirty="0" smtClean="0"/>
              <a:t>Run import workflow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r>
              <a:rPr lang="en-GB" dirty="0" smtClean="0"/>
              <a:t>View data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/>
            </a:pPr>
            <a:r>
              <a:rPr lang="en-GB" dirty="0" smtClean="0"/>
              <a:t>Check the difference!</a:t>
            </a:r>
          </a:p>
        </p:txBody>
      </p:sp>
      <p:pic>
        <p:nvPicPr>
          <p:cNvPr id="2663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08550" y="2824163"/>
            <a:ext cx="4997450" cy="3335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6632" name="Oval 5"/>
          <p:cNvSpPr>
            <a:spLocks noChangeArrowheads="1"/>
          </p:cNvSpPr>
          <p:nvPr/>
        </p:nvSpPr>
        <p:spPr bwMode="auto">
          <a:xfrm>
            <a:off x="5473700" y="4070350"/>
            <a:ext cx="649288" cy="7921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663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279900"/>
            <a:ext cx="2360612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4" name="Oval 7"/>
          <p:cNvSpPr>
            <a:spLocks noChangeArrowheads="1"/>
          </p:cNvSpPr>
          <p:nvPr/>
        </p:nvSpPr>
        <p:spPr bwMode="auto">
          <a:xfrm>
            <a:off x="1763713" y="4279900"/>
            <a:ext cx="649287" cy="5048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663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359400"/>
            <a:ext cx="3784600" cy="1160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6" name="Line 9"/>
          <p:cNvSpPr>
            <a:spLocks noChangeShapeType="1"/>
          </p:cNvSpPr>
          <p:nvPr/>
        </p:nvSpPr>
        <p:spPr bwMode="auto">
          <a:xfrm>
            <a:off x="2268538" y="4711700"/>
            <a:ext cx="142875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FFD64FA1-7569-464C-94BA-4651B21F9B92}" type="datetime1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25/11/2014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900" smtClean="0">
                <a:solidFill>
                  <a:schemeClr val="bg2"/>
                </a:solidFill>
              </a:rPr>
              <a:t>Deltares Configuration Course 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2DCD83CA-B4D4-48D6-A4F0-7E2F0C55F43B}" type="slidenum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3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mtClean="0"/>
              <a:t>Time Series - What it’s all about</a:t>
            </a:r>
          </a:p>
        </p:txBody>
      </p:sp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4025900"/>
            <a:ext cx="3751263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3525838" y="1320800"/>
            <a:ext cx="1368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chemeClr val="bg2"/>
                </a:solidFill>
              </a:rPr>
              <a:t>What ?</a:t>
            </a:r>
          </a:p>
          <a:p>
            <a:pPr algn="ctr"/>
            <a:r>
              <a:rPr lang="en-US" altLang="en-US" sz="2000">
                <a:solidFill>
                  <a:schemeClr val="tx1"/>
                </a:solidFill>
              </a:rPr>
              <a:t>Parameter</a:t>
            </a:r>
          </a:p>
        </p:txBody>
      </p:sp>
      <p:grpSp>
        <p:nvGrpSpPr>
          <p:cNvPr id="31752" name="Group 25"/>
          <p:cNvGrpSpPr>
            <a:grpSpLocks/>
          </p:cNvGrpSpPr>
          <p:nvPr/>
        </p:nvGrpSpPr>
        <p:grpSpPr bwMode="auto">
          <a:xfrm>
            <a:off x="4016375" y="3141663"/>
            <a:ext cx="1295400" cy="576262"/>
            <a:chOff x="2304" y="2205"/>
            <a:chExt cx="816" cy="363"/>
          </a:xfrm>
        </p:grpSpPr>
        <p:sp>
          <p:nvSpPr>
            <p:cNvPr id="31769" name="AutoShape 24"/>
            <p:cNvSpPr>
              <a:spLocks noChangeArrowheads="1"/>
            </p:cNvSpPr>
            <p:nvPr/>
          </p:nvSpPr>
          <p:spPr bwMode="auto">
            <a:xfrm>
              <a:off x="2304" y="2205"/>
              <a:ext cx="816" cy="363"/>
            </a:xfrm>
            <a:prstGeom prst="can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1770" name="Text Box 7"/>
            <p:cNvSpPr txBox="1">
              <a:spLocks noChangeArrowheads="1"/>
            </p:cNvSpPr>
            <p:nvPr/>
          </p:nvSpPr>
          <p:spPr bwMode="auto">
            <a:xfrm>
              <a:off x="2374" y="2276"/>
              <a:ext cx="7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tx1"/>
                  </a:solidFill>
                </a:rPr>
                <a:t>numbers</a:t>
              </a:r>
            </a:p>
          </p:txBody>
        </p:sp>
      </p:grp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4959350" y="1350963"/>
            <a:ext cx="1509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chemeClr val="bg2"/>
                </a:solidFill>
              </a:rPr>
              <a:t>When ?</a:t>
            </a:r>
          </a:p>
          <a:p>
            <a:pPr algn="ctr"/>
            <a:r>
              <a:rPr lang="en-US" altLang="en-US" sz="2000">
                <a:solidFill>
                  <a:schemeClr val="tx1"/>
                </a:solidFill>
              </a:rPr>
              <a:t>Time stamp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6705600" y="1854200"/>
            <a:ext cx="11445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chemeClr val="bg2"/>
                </a:solidFill>
              </a:rPr>
              <a:t>Where ?</a:t>
            </a:r>
          </a:p>
          <a:p>
            <a:pPr algn="ctr"/>
            <a:r>
              <a:rPr lang="en-US" altLang="en-US" sz="200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2360613" y="3336925"/>
            <a:ext cx="1144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Creation</a:t>
            </a:r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1692275" y="4632325"/>
            <a:ext cx="20335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chemeClr val="bg2"/>
                </a:solidFill>
              </a:rPr>
              <a:t>How ?</a:t>
            </a:r>
          </a:p>
          <a:p>
            <a:pPr algn="ctr"/>
            <a:r>
              <a:rPr lang="en-US" altLang="en-US" sz="2000">
                <a:solidFill>
                  <a:schemeClr val="tx1"/>
                </a:solidFill>
              </a:rPr>
              <a:t>Module instance</a:t>
            </a:r>
          </a:p>
        </p:txBody>
      </p:sp>
      <p:sp>
        <p:nvSpPr>
          <p:cNvPr id="31757" name="Text Box 12"/>
          <p:cNvSpPr txBox="1">
            <a:spLocks noChangeArrowheads="1"/>
          </p:cNvSpPr>
          <p:nvPr/>
        </p:nvSpPr>
        <p:spPr bwMode="auto">
          <a:xfrm>
            <a:off x="449263" y="3389313"/>
            <a:ext cx="1495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chemeClr val="bg2"/>
                </a:solidFill>
              </a:rPr>
              <a:t>By Whom ?</a:t>
            </a:r>
          </a:p>
          <a:p>
            <a:pPr algn="ctr"/>
            <a:r>
              <a:rPr lang="en-US" altLang="en-US" sz="200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31758" name="Text Box 13"/>
          <p:cNvSpPr txBox="1">
            <a:spLocks noChangeArrowheads="1"/>
          </p:cNvSpPr>
          <p:nvPr/>
        </p:nvSpPr>
        <p:spPr bwMode="auto">
          <a:xfrm>
            <a:off x="1519238" y="2184400"/>
            <a:ext cx="11715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chemeClr val="bg2"/>
                </a:solidFill>
              </a:rPr>
              <a:t>When ?</a:t>
            </a:r>
          </a:p>
          <a:p>
            <a:pPr algn="ctr"/>
            <a:r>
              <a:rPr lang="en-US" altLang="en-US" sz="2000">
                <a:solidFill>
                  <a:schemeClr val="tx1"/>
                </a:solidFill>
              </a:rPr>
              <a:t>Task run</a:t>
            </a:r>
          </a:p>
        </p:txBody>
      </p:sp>
      <p:sp>
        <p:nvSpPr>
          <p:cNvPr id="31759" name="Text Box 14"/>
          <p:cNvSpPr txBox="1">
            <a:spLocks noChangeArrowheads="1"/>
          </p:cNvSpPr>
          <p:nvPr/>
        </p:nvSpPr>
        <p:spPr bwMode="auto">
          <a:xfrm>
            <a:off x="4665663" y="2616200"/>
            <a:ext cx="1370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Semantics</a:t>
            </a:r>
          </a:p>
        </p:txBody>
      </p:sp>
      <p:cxnSp>
        <p:nvCxnSpPr>
          <p:cNvPr id="31760" name="AutoShape 15"/>
          <p:cNvCxnSpPr>
            <a:cxnSpLocks noChangeShapeType="1"/>
            <a:stCxn id="31758" idx="2"/>
            <a:endCxn id="31755" idx="0"/>
          </p:cNvCxnSpPr>
          <p:nvPr/>
        </p:nvCxnSpPr>
        <p:spPr bwMode="auto">
          <a:xfrm>
            <a:off x="2105025" y="2765425"/>
            <a:ext cx="828675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1" name="AutoShape 16"/>
          <p:cNvCxnSpPr>
            <a:cxnSpLocks noChangeShapeType="1"/>
            <a:stCxn id="31757" idx="3"/>
            <a:endCxn id="31755" idx="1"/>
          </p:cNvCxnSpPr>
          <p:nvPr/>
        </p:nvCxnSpPr>
        <p:spPr bwMode="auto">
          <a:xfrm flipV="1">
            <a:off x="1944688" y="3505200"/>
            <a:ext cx="4159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2" name="AutoShape 17"/>
          <p:cNvCxnSpPr>
            <a:cxnSpLocks noChangeShapeType="1"/>
            <a:stCxn id="31756" idx="0"/>
            <a:endCxn id="31755" idx="2"/>
          </p:cNvCxnSpPr>
          <p:nvPr/>
        </p:nvCxnSpPr>
        <p:spPr bwMode="auto">
          <a:xfrm flipV="1">
            <a:off x="2709863" y="3673475"/>
            <a:ext cx="223837" cy="958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3" name="AutoShape 18"/>
          <p:cNvCxnSpPr>
            <a:cxnSpLocks noChangeShapeType="1"/>
            <a:stCxn id="31751" idx="2"/>
            <a:endCxn id="31759" idx="1"/>
          </p:cNvCxnSpPr>
          <p:nvPr/>
        </p:nvCxnSpPr>
        <p:spPr bwMode="auto">
          <a:xfrm>
            <a:off x="4210050" y="1901825"/>
            <a:ext cx="455613" cy="882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4" name="AutoShape 19"/>
          <p:cNvCxnSpPr>
            <a:cxnSpLocks noChangeShapeType="1"/>
            <a:stCxn id="31753" idx="2"/>
            <a:endCxn id="31759" idx="0"/>
          </p:cNvCxnSpPr>
          <p:nvPr/>
        </p:nvCxnSpPr>
        <p:spPr bwMode="auto">
          <a:xfrm flipH="1">
            <a:off x="5351463" y="1931988"/>
            <a:ext cx="363537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5" name="AutoShape 20"/>
          <p:cNvCxnSpPr>
            <a:cxnSpLocks noChangeShapeType="1"/>
            <a:stCxn id="31754" idx="1"/>
            <a:endCxn id="31759" idx="3"/>
          </p:cNvCxnSpPr>
          <p:nvPr/>
        </p:nvCxnSpPr>
        <p:spPr bwMode="auto">
          <a:xfrm flipH="1">
            <a:off x="6035675" y="2144713"/>
            <a:ext cx="669925" cy="639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6" name="AutoShape 21"/>
          <p:cNvSpPr>
            <a:spLocks noChangeArrowheads="1"/>
          </p:cNvSpPr>
          <p:nvPr/>
        </p:nvSpPr>
        <p:spPr bwMode="auto">
          <a:xfrm rot="-3874340">
            <a:off x="5168900" y="3789363"/>
            <a:ext cx="504825" cy="5048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1767" name="Text Box 22"/>
          <p:cNvSpPr txBox="1">
            <a:spLocks noChangeArrowheads="1"/>
          </p:cNvSpPr>
          <p:nvPr/>
        </p:nvSpPr>
        <p:spPr bwMode="auto">
          <a:xfrm>
            <a:off x="2413000" y="1312863"/>
            <a:ext cx="636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1"/>
                </a:solidFill>
              </a:rPr>
              <a:t>Unit</a:t>
            </a:r>
          </a:p>
        </p:txBody>
      </p:sp>
      <p:cxnSp>
        <p:nvCxnSpPr>
          <p:cNvPr id="31768" name="AutoShape 23"/>
          <p:cNvCxnSpPr>
            <a:cxnSpLocks noChangeShapeType="1"/>
            <a:stCxn id="31751" idx="1"/>
            <a:endCxn id="31767" idx="3"/>
          </p:cNvCxnSpPr>
          <p:nvPr/>
        </p:nvCxnSpPr>
        <p:spPr bwMode="auto">
          <a:xfrm flipH="1" flipV="1">
            <a:off x="3049588" y="1481138"/>
            <a:ext cx="47625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822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150F0E78-A3E7-4247-831D-7CF65BC249A1}" type="datetime1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25/11/2014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900" smtClean="0">
                <a:solidFill>
                  <a:schemeClr val="bg2"/>
                </a:solidFill>
              </a:rPr>
              <a:t>Deltares Configuration Course 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B3F6AC52-5627-4019-A34F-EE84B55331BD}" type="slidenum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4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mtClean="0"/>
              <a:t>Time Series – FEWS concepts</a:t>
            </a:r>
          </a:p>
        </p:txBody>
      </p:sp>
      <p:sp>
        <p:nvSpPr>
          <p:cNvPr id="3277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4488" y="1268413"/>
            <a:ext cx="8936037" cy="4968875"/>
          </a:xfrm>
        </p:spPr>
        <p:txBody>
          <a:bodyPr/>
          <a:lstStyle/>
          <a:p>
            <a:pPr eaLnBrk="1"/>
            <a:r>
              <a:rPr lang="en-US" altLang="en-US" b="1" dirty="0" smtClean="0"/>
              <a:t>Primary keys for time series identification:</a:t>
            </a:r>
          </a:p>
          <a:p>
            <a:pPr eaLnBrk="1"/>
            <a:r>
              <a:rPr lang="en-US" altLang="en-US" dirty="0" smtClean="0"/>
              <a:t>Parameter:		Define </a:t>
            </a:r>
            <a:r>
              <a:rPr lang="en-US" altLang="en-US" dirty="0" smtClean="0">
                <a:solidFill>
                  <a:schemeClr val="bg2"/>
                </a:solidFill>
              </a:rPr>
              <a:t>what</a:t>
            </a:r>
            <a:r>
              <a:rPr lang="en-US" altLang="en-US" dirty="0" smtClean="0"/>
              <a:t> the time series represents</a:t>
            </a:r>
          </a:p>
          <a:p>
            <a:pPr eaLnBrk="1"/>
            <a:r>
              <a:rPr lang="en-US" altLang="en-US" dirty="0" smtClean="0"/>
              <a:t>Location:			Defines </a:t>
            </a:r>
            <a:r>
              <a:rPr lang="en-US" altLang="en-US" dirty="0" smtClean="0">
                <a:solidFill>
                  <a:schemeClr val="bg2"/>
                </a:solidFill>
              </a:rPr>
              <a:t>where</a:t>
            </a:r>
            <a:r>
              <a:rPr lang="en-US" altLang="en-US" dirty="0" smtClean="0"/>
              <a:t> a time series value applies</a:t>
            </a:r>
          </a:p>
          <a:p>
            <a:pPr eaLnBrk="1"/>
            <a:r>
              <a:rPr lang="en-US" altLang="en-US" dirty="0" smtClean="0"/>
              <a:t>Time step:		Defines </a:t>
            </a:r>
            <a:r>
              <a:rPr lang="en-US" altLang="en-US" dirty="0" smtClean="0">
                <a:solidFill>
                  <a:schemeClr val="bg2"/>
                </a:solidFill>
              </a:rPr>
              <a:t>when</a:t>
            </a:r>
            <a:r>
              <a:rPr lang="en-US" altLang="en-US" dirty="0" smtClean="0"/>
              <a:t> a time series value applies</a:t>
            </a:r>
          </a:p>
          <a:p>
            <a:pPr eaLnBrk="1"/>
            <a:r>
              <a:rPr lang="en-US" altLang="en-US" dirty="0" smtClean="0"/>
              <a:t>Time series type: Defines its </a:t>
            </a:r>
            <a:r>
              <a:rPr lang="en-US" altLang="en-US" dirty="0" err="1" smtClean="0">
                <a:solidFill>
                  <a:schemeClr val="bg2"/>
                </a:solidFill>
              </a:rPr>
              <a:t>behaviour</a:t>
            </a:r>
            <a:r>
              <a:rPr lang="en-US" altLang="en-US" dirty="0" smtClean="0">
                <a:solidFill>
                  <a:schemeClr val="bg2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in the system</a:t>
            </a:r>
          </a:p>
          <a:p>
            <a:pPr eaLnBrk="1"/>
            <a:r>
              <a:rPr lang="en-US" altLang="en-US" dirty="0" smtClean="0"/>
              <a:t>Value type:		Defines its </a:t>
            </a:r>
            <a:r>
              <a:rPr lang="en-US" altLang="en-US" dirty="0" smtClean="0">
                <a:solidFill>
                  <a:schemeClr val="bg2"/>
                </a:solidFill>
              </a:rPr>
              <a:t>internal data format</a:t>
            </a:r>
          </a:p>
          <a:p>
            <a:pPr eaLnBrk="1"/>
            <a:r>
              <a:rPr lang="en-US" altLang="en-US" dirty="0" smtClean="0"/>
              <a:t>Module instance: Defines </a:t>
            </a:r>
            <a:r>
              <a:rPr lang="en-US" altLang="en-US" dirty="0" smtClean="0">
                <a:solidFill>
                  <a:schemeClr val="bg2"/>
                </a:solidFill>
              </a:rPr>
              <a:t>how</a:t>
            </a:r>
            <a:r>
              <a:rPr lang="en-US" altLang="en-US" dirty="0" smtClean="0"/>
              <a:t> a time series value is </a:t>
            </a:r>
            <a:r>
              <a:rPr lang="en-US" altLang="en-US" dirty="0" smtClean="0">
                <a:solidFill>
                  <a:schemeClr val="bg2"/>
                </a:solidFill>
              </a:rPr>
              <a:t>generated</a:t>
            </a:r>
          </a:p>
          <a:p>
            <a:pPr eaLnBrk="1"/>
            <a:endParaRPr lang="en-US" altLang="en-US" dirty="0" smtClean="0"/>
          </a:p>
          <a:p>
            <a:pPr eaLnBrk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89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150F0E78-A3E7-4247-831D-7CF65BC249A1}" type="datetime1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25/11/2014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900" smtClean="0">
                <a:solidFill>
                  <a:schemeClr val="bg2"/>
                </a:solidFill>
              </a:rPr>
              <a:t>Deltares Configuration Course 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B3F6AC52-5627-4019-A34F-EE84B55331BD}" type="slidenum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5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mtClean="0"/>
              <a:t>Time Series – FEWS concepts</a:t>
            </a:r>
          </a:p>
        </p:txBody>
      </p:sp>
      <p:sp>
        <p:nvSpPr>
          <p:cNvPr id="3277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4488" y="1268413"/>
            <a:ext cx="8936037" cy="4968875"/>
          </a:xfrm>
        </p:spPr>
        <p:txBody>
          <a:bodyPr/>
          <a:lstStyle/>
          <a:p>
            <a:pPr eaLnBrk="1"/>
            <a:r>
              <a:rPr lang="en-US" altLang="en-US" b="1" dirty="0" smtClean="0"/>
              <a:t>Primary keys for time series identification:</a:t>
            </a:r>
          </a:p>
          <a:p>
            <a:pPr eaLnBrk="1"/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</a:rPr>
              <a:t>Parameter:		Define what the time series represents</a:t>
            </a:r>
          </a:p>
          <a:p>
            <a:pPr eaLnBrk="1"/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</a:rPr>
              <a:t>Location:			Defines where a time series value applies</a:t>
            </a:r>
          </a:p>
          <a:p>
            <a:pPr eaLnBrk="1"/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</a:rPr>
              <a:t>Time step:		Defines when a time series value applies</a:t>
            </a:r>
          </a:p>
          <a:p>
            <a:pPr eaLnBrk="1"/>
            <a:r>
              <a:rPr lang="en-US" altLang="en-US" dirty="0" smtClean="0"/>
              <a:t>Time series type: External or Simulated, and</a:t>
            </a:r>
          </a:p>
          <a:p>
            <a:pPr eaLnBrk="1"/>
            <a:r>
              <a:rPr lang="en-US" altLang="en-US" dirty="0" smtClean="0"/>
              <a:t>						Historical (</a:t>
            </a:r>
            <a:r>
              <a:rPr lang="nl-NL" dirty="0" err="1"/>
              <a:t>continuous</a:t>
            </a:r>
            <a:r>
              <a:rPr lang="nl-NL" dirty="0"/>
              <a:t> in time</a:t>
            </a:r>
            <a:r>
              <a:rPr lang="en-US" altLang="en-US" dirty="0" smtClean="0"/>
              <a:t>) or Forecasting (start time T0)</a:t>
            </a:r>
          </a:p>
          <a:p>
            <a:pPr eaLnBrk="1"/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</a:rPr>
              <a:t>					or Temporary</a:t>
            </a:r>
          </a:p>
          <a:p>
            <a:pPr eaLnBrk="1"/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</a:rPr>
              <a:t>Value type:		</a:t>
            </a:r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 Defines its internal data format</a:t>
            </a:r>
            <a:endParaRPr lang="en-US" altLang="en-US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/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</a:rPr>
              <a:t>Module instance: Defines how a time series value is generated</a:t>
            </a:r>
          </a:p>
          <a:p>
            <a:pPr eaLnBrk="1"/>
            <a:endParaRPr lang="en-US" altLang="en-US" dirty="0" smtClean="0"/>
          </a:p>
          <a:p>
            <a:pPr eaLnBrk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83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546475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Time Series Sets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896BE51F-BEAE-43CF-A3C7-C55BABA14B52}" type="slidenum">
              <a:rPr lang="en-GB" smtClean="0">
                <a:solidFill>
                  <a:schemeClr val="bg2"/>
                </a:solidFill>
              </a:rPr>
              <a:pPr eaLnBrk="1"/>
              <a:t>6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nl-NL" smtClean="0"/>
              <a:t>Time Series – external historical</a:t>
            </a:r>
            <a:endParaRPr lang="en-US" smtClean="0"/>
          </a:p>
        </p:txBody>
      </p:sp>
      <p:sp>
        <p:nvSpPr>
          <p:cNvPr id="460803" name="Line 3"/>
          <p:cNvSpPr>
            <a:spLocks noChangeShapeType="1"/>
          </p:cNvSpPr>
          <p:nvPr/>
        </p:nvSpPr>
        <p:spPr bwMode="auto">
          <a:xfrm>
            <a:off x="1054100" y="5734050"/>
            <a:ext cx="1889125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804" name="Line 4"/>
          <p:cNvSpPr>
            <a:spLocks noChangeShapeType="1"/>
          </p:cNvSpPr>
          <p:nvPr/>
        </p:nvSpPr>
        <p:spPr bwMode="auto">
          <a:xfrm>
            <a:off x="2746375" y="5319713"/>
            <a:ext cx="1157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805" name="Line 5"/>
          <p:cNvSpPr>
            <a:spLocks noChangeShapeType="1"/>
          </p:cNvSpPr>
          <p:nvPr/>
        </p:nvSpPr>
        <p:spPr bwMode="auto">
          <a:xfrm>
            <a:off x="4232275" y="4921250"/>
            <a:ext cx="1217613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806" name="Line 6"/>
          <p:cNvSpPr>
            <a:spLocks noChangeShapeType="1"/>
          </p:cNvSpPr>
          <p:nvPr/>
        </p:nvSpPr>
        <p:spPr bwMode="auto">
          <a:xfrm>
            <a:off x="5465763" y="4614863"/>
            <a:ext cx="1155700" cy="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7667625" y="4443413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10:00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7667625" y="3417888"/>
            <a:ext cx="165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Complete series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5132" name="Rectangle 15"/>
          <p:cNvSpPr>
            <a:spLocks noChangeArrowheads="1"/>
          </p:cNvSpPr>
          <p:nvPr/>
        </p:nvSpPr>
        <p:spPr bwMode="auto">
          <a:xfrm>
            <a:off x="742950" y="1644650"/>
            <a:ext cx="84201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defTabSz="914400">
              <a:lnSpc>
                <a:spcPct val="90000"/>
              </a:lnSpc>
              <a:spcAft>
                <a:spcPts val="1288"/>
              </a:spcAft>
              <a:buClr>
                <a:schemeClr val="bg2"/>
              </a:buClr>
              <a:buSzPct val="300000"/>
              <a:buFontTx/>
              <a:buChar char="."/>
            </a:pPr>
            <a:r>
              <a:rPr lang="nl-NL" sz="2000" dirty="0" err="1">
                <a:solidFill>
                  <a:srgbClr val="000000"/>
                </a:solidFill>
              </a:rPr>
              <a:t>Added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incrementally</a:t>
            </a:r>
            <a:endParaRPr lang="nl-NL" sz="2000" dirty="0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1288"/>
              </a:spcAft>
              <a:buClr>
                <a:schemeClr val="bg2"/>
              </a:buClr>
              <a:buSzPct val="300000"/>
              <a:buFontTx/>
              <a:buChar char="."/>
            </a:pPr>
            <a:r>
              <a:rPr lang="nl-NL" sz="2000" dirty="0" err="1">
                <a:solidFill>
                  <a:srgbClr val="000000"/>
                </a:solidFill>
              </a:rPr>
              <a:t>Can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be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edited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by</a:t>
            </a:r>
            <a:r>
              <a:rPr lang="nl-NL" sz="2000" dirty="0">
                <a:solidFill>
                  <a:srgbClr val="000000"/>
                </a:solidFill>
              </a:rPr>
              <a:t> the user</a:t>
            </a:r>
          </a:p>
          <a:p>
            <a:pPr marL="342900" indent="-342900" defTabSz="914400">
              <a:lnSpc>
                <a:spcPct val="90000"/>
              </a:lnSpc>
              <a:spcAft>
                <a:spcPts val="1288"/>
              </a:spcAft>
              <a:buClr>
                <a:schemeClr val="bg2"/>
              </a:buClr>
              <a:buSzPct val="300000"/>
              <a:buFontTx/>
              <a:buChar char="."/>
            </a:pPr>
            <a:r>
              <a:rPr lang="nl-NL" sz="2000" dirty="0" err="1">
                <a:solidFill>
                  <a:srgbClr val="000000"/>
                </a:solidFill>
              </a:rPr>
              <a:t>Only</a:t>
            </a:r>
            <a:r>
              <a:rPr lang="nl-NL" sz="2000" dirty="0">
                <a:solidFill>
                  <a:srgbClr val="000000"/>
                </a:solidFill>
              </a:rPr>
              <a:t> new </a:t>
            </a:r>
            <a:r>
              <a:rPr lang="nl-NL" sz="2000" dirty="0" err="1">
                <a:solidFill>
                  <a:srgbClr val="000000"/>
                </a:solidFill>
              </a:rPr>
              <a:t>and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changed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values</a:t>
            </a:r>
            <a:r>
              <a:rPr lang="nl-NL" sz="2000" dirty="0">
                <a:solidFill>
                  <a:srgbClr val="000000"/>
                </a:solidFill>
              </a:rPr>
              <a:t> are </a:t>
            </a:r>
            <a:r>
              <a:rPr lang="nl-NL" sz="2000" dirty="0" err="1">
                <a:solidFill>
                  <a:srgbClr val="000000"/>
                </a:solidFill>
              </a:rPr>
              <a:t>stored</a:t>
            </a:r>
            <a:endParaRPr lang="nl-NL" sz="2000" dirty="0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133" name="Text Box 16"/>
          <p:cNvSpPr txBox="1">
            <a:spLocks noChangeArrowheads="1"/>
          </p:cNvSpPr>
          <p:nvPr/>
        </p:nvSpPr>
        <p:spPr bwMode="auto">
          <a:xfrm>
            <a:off x="7667625" y="4135438"/>
            <a:ext cx="165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Complete series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5134" name="Text Box 21"/>
          <p:cNvSpPr txBox="1">
            <a:spLocks noChangeArrowheads="1"/>
          </p:cNvSpPr>
          <p:nvPr/>
        </p:nvSpPr>
        <p:spPr bwMode="auto">
          <a:xfrm>
            <a:off x="7667625" y="3776663"/>
            <a:ext cx="1233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Manual edit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460824" name="Line 24"/>
          <p:cNvSpPr>
            <a:spLocks noChangeShapeType="1"/>
          </p:cNvSpPr>
          <p:nvPr/>
        </p:nvSpPr>
        <p:spPr bwMode="auto">
          <a:xfrm>
            <a:off x="3944938" y="3937000"/>
            <a:ext cx="3175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6" name="Text Box 25"/>
          <p:cNvSpPr txBox="1">
            <a:spLocks noChangeArrowheads="1"/>
          </p:cNvSpPr>
          <p:nvPr/>
        </p:nvSpPr>
        <p:spPr bwMode="auto">
          <a:xfrm>
            <a:off x="7180263" y="2730500"/>
            <a:ext cx="1484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Time of import</a:t>
            </a:r>
            <a:endParaRPr lang="en-GB" sz="1600">
              <a:solidFill>
                <a:schemeClr val="tx1"/>
              </a:solidFill>
            </a:endParaRPr>
          </a:p>
        </p:txBody>
      </p:sp>
      <p:grpSp>
        <p:nvGrpSpPr>
          <p:cNvPr id="5137" name="Group 2"/>
          <p:cNvGrpSpPr>
            <a:grpSpLocks/>
          </p:cNvGrpSpPr>
          <p:nvPr/>
        </p:nvGrpSpPr>
        <p:grpSpPr bwMode="auto">
          <a:xfrm>
            <a:off x="1081088" y="4287838"/>
            <a:ext cx="5529262" cy="0"/>
            <a:chOff x="1081088" y="4286250"/>
            <a:chExt cx="5529262" cy="0"/>
          </a:xfrm>
        </p:grpSpPr>
        <p:sp>
          <p:nvSpPr>
            <p:cNvPr id="5148" name="Line 18"/>
            <p:cNvSpPr>
              <a:spLocks noChangeShapeType="1"/>
            </p:cNvSpPr>
            <p:nvPr/>
          </p:nvSpPr>
          <p:spPr bwMode="auto">
            <a:xfrm>
              <a:off x="4262438" y="4286250"/>
              <a:ext cx="1217612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9" name="Line 19"/>
            <p:cNvSpPr>
              <a:spLocks noChangeShapeType="1"/>
            </p:cNvSpPr>
            <p:nvPr/>
          </p:nvSpPr>
          <p:spPr bwMode="auto">
            <a:xfrm>
              <a:off x="5454650" y="4286250"/>
              <a:ext cx="1155700" cy="0"/>
            </a:xfrm>
            <a:prstGeom prst="line">
              <a:avLst/>
            </a:prstGeom>
            <a:noFill/>
            <a:ln w="38100">
              <a:solidFill>
                <a:srgbClr val="66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0" name="Line 22"/>
            <p:cNvSpPr>
              <a:spLocks noChangeShapeType="1"/>
            </p:cNvSpPr>
            <p:nvPr/>
          </p:nvSpPr>
          <p:spPr bwMode="auto">
            <a:xfrm>
              <a:off x="1081088" y="4286250"/>
              <a:ext cx="1933575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1" name="Line 17"/>
            <p:cNvSpPr>
              <a:spLocks noChangeShapeType="1"/>
            </p:cNvSpPr>
            <p:nvPr/>
          </p:nvSpPr>
          <p:spPr bwMode="auto">
            <a:xfrm>
              <a:off x="2746375" y="4286250"/>
              <a:ext cx="1157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138" name="Group 1"/>
          <p:cNvGrpSpPr>
            <a:grpSpLocks/>
          </p:cNvGrpSpPr>
          <p:nvPr/>
        </p:nvGrpSpPr>
        <p:grpSpPr bwMode="auto">
          <a:xfrm>
            <a:off x="1042988" y="3579813"/>
            <a:ext cx="5567362" cy="4762"/>
            <a:chOff x="1042988" y="3579813"/>
            <a:chExt cx="5567362" cy="4762"/>
          </a:xfrm>
        </p:grpSpPr>
        <p:sp>
          <p:nvSpPr>
            <p:cNvPr id="5143" name="Line 12"/>
            <p:cNvSpPr>
              <a:spLocks noChangeShapeType="1"/>
            </p:cNvSpPr>
            <p:nvPr/>
          </p:nvSpPr>
          <p:spPr bwMode="auto">
            <a:xfrm>
              <a:off x="4262438" y="3581400"/>
              <a:ext cx="1217612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4" name="Line 13"/>
            <p:cNvSpPr>
              <a:spLocks noChangeShapeType="1"/>
            </p:cNvSpPr>
            <p:nvPr/>
          </p:nvSpPr>
          <p:spPr bwMode="auto">
            <a:xfrm>
              <a:off x="5454650" y="3582988"/>
              <a:ext cx="1155700" cy="0"/>
            </a:xfrm>
            <a:prstGeom prst="line">
              <a:avLst/>
            </a:prstGeom>
            <a:noFill/>
            <a:ln w="38100">
              <a:solidFill>
                <a:srgbClr val="66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5" name="Line 20"/>
            <p:cNvSpPr>
              <a:spLocks noChangeShapeType="1"/>
            </p:cNvSpPr>
            <p:nvPr/>
          </p:nvSpPr>
          <p:spPr bwMode="auto">
            <a:xfrm>
              <a:off x="3929063" y="3579813"/>
              <a:ext cx="317500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6" name="Line 23"/>
            <p:cNvSpPr>
              <a:spLocks noChangeShapeType="1"/>
            </p:cNvSpPr>
            <p:nvPr/>
          </p:nvSpPr>
          <p:spPr bwMode="auto">
            <a:xfrm>
              <a:off x="1042988" y="3582988"/>
              <a:ext cx="1979612" cy="1587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7" name="Line 11"/>
            <p:cNvSpPr>
              <a:spLocks noChangeShapeType="1"/>
            </p:cNvSpPr>
            <p:nvPr/>
          </p:nvSpPr>
          <p:spPr bwMode="auto">
            <a:xfrm>
              <a:off x="2768600" y="3582988"/>
              <a:ext cx="1157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139" name="Line 13"/>
          <p:cNvSpPr>
            <a:spLocks noChangeShapeType="1"/>
          </p:cNvSpPr>
          <p:nvPr/>
        </p:nvSpPr>
        <p:spPr bwMode="auto">
          <a:xfrm flipH="1" flipV="1">
            <a:off x="7608888" y="3557588"/>
            <a:ext cx="7937" cy="2386012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0" name="Text Box 8"/>
          <p:cNvSpPr txBox="1">
            <a:spLocks noChangeArrowheads="1"/>
          </p:cNvSpPr>
          <p:nvPr/>
        </p:nvSpPr>
        <p:spPr bwMode="auto">
          <a:xfrm>
            <a:off x="7662863" y="5570538"/>
            <a:ext cx="696912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00:00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5141" name="Text Box 9"/>
          <p:cNvSpPr txBox="1">
            <a:spLocks noChangeArrowheads="1"/>
          </p:cNvSpPr>
          <p:nvPr/>
        </p:nvSpPr>
        <p:spPr bwMode="auto">
          <a:xfrm>
            <a:off x="7662863" y="5151438"/>
            <a:ext cx="696912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04:00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5142" name="Text Box 10"/>
          <p:cNvSpPr txBox="1">
            <a:spLocks noChangeArrowheads="1"/>
          </p:cNvSpPr>
          <p:nvPr/>
        </p:nvSpPr>
        <p:spPr bwMode="auto">
          <a:xfrm>
            <a:off x="7662863" y="4833938"/>
            <a:ext cx="696912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07:00</a:t>
            </a:r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6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animBg="1"/>
      <p:bldP spid="460804" grpId="0" animBg="1"/>
      <p:bldP spid="460805" grpId="0" animBg="1"/>
      <p:bldP spid="460806" grpId="0" animBg="1"/>
      <p:bldP spid="4608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281364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Time Series Sets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E6AFCEE4-BDCF-449F-9097-EFBBF6528C65}" type="slidenum">
              <a:rPr lang="en-GB" smtClean="0">
                <a:solidFill>
                  <a:schemeClr val="bg2"/>
                </a:solidFill>
              </a:rPr>
              <a:pPr eaLnBrk="1"/>
              <a:t>7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nl-NL" smtClean="0"/>
              <a:t>Time Series – external forecasting</a:t>
            </a:r>
            <a:endParaRPr lang="en-US" smtClean="0"/>
          </a:p>
        </p:txBody>
      </p:sp>
      <p:sp>
        <p:nvSpPr>
          <p:cNvPr id="6150" name="Text Box 3"/>
          <p:cNvSpPr txBox="1">
            <a:spLocks noChangeArrowheads="1"/>
          </p:cNvSpPr>
          <p:nvPr/>
        </p:nvSpPr>
        <p:spPr bwMode="auto">
          <a:xfrm>
            <a:off x="7164388" y="2924175"/>
            <a:ext cx="170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Time of Forecast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742950" y="16510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defTabSz="914400">
              <a:lnSpc>
                <a:spcPct val="90000"/>
              </a:lnSpc>
              <a:spcAft>
                <a:spcPts val="1288"/>
              </a:spcAft>
              <a:buClr>
                <a:schemeClr val="bg2"/>
              </a:buClr>
              <a:buSzPct val="300000"/>
              <a:buFontTx/>
              <a:buChar char="."/>
            </a:pPr>
            <a:r>
              <a:rPr lang="nl-NL" sz="2000" dirty="0" err="1">
                <a:solidFill>
                  <a:srgbClr val="000000"/>
                </a:solidFill>
              </a:rPr>
              <a:t>Added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and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stored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individually</a:t>
            </a:r>
            <a:endParaRPr lang="nl-NL" sz="2000" dirty="0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1288"/>
              </a:spcAft>
              <a:buClr>
                <a:schemeClr val="bg2"/>
              </a:buClr>
              <a:buSzPct val="300000"/>
              <a:buFontTx/>
              <a:buChar char="."/>
            </a:pPr>
            <a:r>
              <a:rPr lang="nl-NL" sz="2000" dirty="0" err="1">
                <a:solidFill>
                  <a:srgbClr val="000000"/>
                </a:solidFill>
              </a:rPr>
              <a:t>Can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be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edited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by</a:t>
            </a:r>
            <a:r>
              <a:rPr lang="nl-NL" sz="2000" dirty="0">
                <a:solidFill>
                  <a:srgbClr val="000000"/>
                </a:solidFill>
              </a:rPr>
              <a:t> the user</a:t>
            </a:r>
          </a:p>
          <a:p>
            <a:pPr marL="342900" indent="-342900" defTabSz="914400">
              <a:lnSpc>
                <a:spcPct val="90000"/>
              </a:lnSpc>
              <a:spcAft>
                <a:spcPts val="1288"/>
              </a:spcAft>
              <a:buClr>
                <a:schemeClr val="bg2"/>
              </a:buClr>
              <a:buSzPct val="300000"/>
              <a:buFontTx/>
              <a:buChar char="."/>
            </a:pPr>
            <a:r>
              <a:rPr lang="nl-NL" sz="2000" dirty="0" err="1">
                <a:solidFill>
                  <a:srgbClr val="000000"/>
                </a:solidFill>
              </a:rPr>
              <a:t>Usage</a:t>
            </a:r>
            <a:r>
              <a:rPr lang="nl-NL" sz="2000" dirty="0">
                <a:solidFill>
                  <a:srgbClr val="000000"/>
                </a:solidFill>
              </a:rPr>
              <a:t> of series </a:t>
            </a:r>
            <a:r>
              <a:rPr lang="nl-NL" sz="2000" dirty="0" err="1">
                <a:solidFill>
                  <a:srgbClr val="000000"/>
                </a:solidFill>
              </a:rPr>
              <a:t>depends</a:t>
            </a:r>
            <a:r>
              <a:rPr lang="nl-NL" sz="2000" dirty="0">
                <a:solidFill>
                  <a:srgbClr val="000000"/>
                </a:solidFill>
              </a:rPr>
              <a:t> on T0 </a:t>
            </a:r>
          </a:p>
          <a:p>
            <a:pPr marL="342900" indent="-342900" defTabSz="914400">
              <a:lnSpc>
                <a:spcPct val="90000"/>
              </a:lnSpc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62853" name="Line 5"/>
          <p:cNvSpPr>
            <a:spLocks noChangeShapeType="1"/>
          </p:cNvSpPr>
          <p:nvPr/>
        </p:nvSpPr>
        <p:spPr bwMode="auto">
          <a:xfrm>
            <a:off x="1054100" y="5734050"/>
            <a:ext cx="3106738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2854" name="Line 6"/>
          <p:cNvSpPr>
            <a:spLocks noChangeShapeType="1"/>
          </p:cNvSpPr>
          <p:nvPr/>
        </p:nvSpPr>
        <p:spPr bwMode="auto">
          <a:xfrm flipV="1">
            <a:off x="2606675" y="5310188"/>
            <a:ext cx="31289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2855" name="Line 7"/>
          <p:cNvSpPr>
            <a:spLocks noChangeShapeType="1"/>
          </p:cNvSpPr>
          <p:nvPr/>
        </p:nvSpPr>
        <p:spPr bwMode="auto">
          <a:xfrm>
            <a:off x="4183063" y="4886325"/>
            <a:ext cx="3089275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7662863" y="3867150"/>
            <a:ext cx="1550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Series at 08:00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7662863" y="4292600"/>
            <a:ext cx="1550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Series at 06:00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H="1" flipV="1">
            <a:off x="7608888" y="3557588"/>
            <a:ext cx="7937" cy="2386012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2862" name="Line 14"/>
          <p:cNvSpPr>
            <a:spLocks noChangeShapeType="1"/>
          </p:cNvSpPr>
          <p:nvPr/>
        </p:nvSpPr>
        <p:spPr bwMode="auto">
          <a:xfrm>
            <a:off x="4167188" y="4038600"/>
            <a:ext cx="3090862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 flipH="1" flipV="1">
            <a:off x="3382963" y="4441825"/>
            <a:ext cx="7937" cy="16002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668338" y="6040438"/>
            <a:ext cx="6597650" cy="2857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638175" y="6145213"/>
            <a:ext cx="769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00:00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2303463" y="6146800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04:00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3854450" y="6169025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08:00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3057525" y="6153150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06:00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 flipV="1">
            <a:off x="4151313" y="3397250"/>
            <a:ext cx="1587" cy="26336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 flipV="1">
            <a:off x="1039813" y="3405188"/>
            <a:ext cx="3175" cy="262413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V="1">
            <a:off x="2611438" y="3419475"/>
            <a:ext cx="1587" cy="262413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2872" name="Line 24"/>
          <p:cNvSpPr>
            <a:spLocks noChangeShapeType="1"/>
          </p:cNvSpPr>
          <p:nvPr/>
        </p:nvSpPr>
        <p:spPr bwMode="auto">
          <a:xfrm flipV="1">
            <a:off x="2635250" y="4462463"/>
            <a:ext cx="31448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9" name="Text Box 8"/>
          <p:cNvSpPr txBox="1">
            <a:spLocks noChangeArrowheads="1"/>
          </p:cNvSpPr>
          <p:nvPr/>
        </p:nvSpPr>
        <p:spPr bwMode="auto">
          <a:xfrm>
            <a:off x="7662863" y="5570538"/>
            <a:ext cx="696912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00:00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170" name="Text Box 9"/>
          <p:cNvSpPr txBox="1">
            <a:spLocks noChangeArrowheads="1"/>
          </p:cNvSpPr>
          <p:nvPr/>
        </p:nvSpPr>
        <p:spPr bwMode="auto">
          <a:xfrm>
            <a:off x="7662863" y="5151438"/>
            <a:ext cx="696912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04:00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171" name="Text Box 10"/>
          <p:cNvSpPr txBox="1">
            <a:spLocks noChangeArrowheads="1"/>
          </p:cNvSpPr>
          <p:nvPr/>
        </p:nvSpPr>
        <p:spPr bwMode="auto">
          <a:xfrm>
            <a:off x="7662863" y="4732338"/>
            <a:ext cx="696912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08:00</a:t>
            </a:r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3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animBg="1"/>
      <p:bldP spid="462854" grpId="0" animBg="1"/>
      <p:bldP spid="462855" grpId="0" animBg="1"/>
      <p:bldP spid="462862" grpId="0" animBg="1"/>
      <p:bldP spid="4628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295651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Time Series Sets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07808B6A-172B-4900-9971-B0E5CF94409F}" type="slidenum">
              <a:rPr lang="en-GB" smtClean="0">
                <a:solidFill>
                  <a:schemeClr val="bg2"/>
                </a:solidFill>
              </a:rPr>
              <a:pPr eaLnBrk="1"/>
              <a:t>8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nl-NL" smtClean="0"/>
              <a:t>Time Series – simulated historical</a:t>
            </a:r>
            <a:endParaRPr lang="en-US" smtClean="0"/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7164388" y="292417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System Time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742950" y="1649413"/>
            <a:ext cx="8420100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defTabSz="914400">
              <a:lnSpc>
                <a:spcPct val="90000"/>
              </a:lnSpc>
              <a:spcAft>
                <a:spcPts val="1288"/>
              </a:spcAft>
              <a:buClr>
                <a:schemeClr val="bg2"/>
              </a:buClr>
              <a:buSzPct val="300000"/>
              <a:buFontTx/>
              <a:buChar char="."/>
            </a:pPr>
            <a:r>
              <a:rPr lang="nl-NL" sz="2000" dirty="0" err="1">
                <a:solidFill>
                  <a:srgbClr val="000000"/>
                </a:solidFill>
              </a:rPr>
              <a:t>Continuous</a:t>
            </a:r>
            <a:r>
              <a:rPr lang="nl-NL" sz="2000" dirty="0">
                <a:solidFill>
                  <a:srgbClr val="000000"/>
                </a:solidFill>
              </a:rPr>
              <a:t> in time</a:t>
            </a:r>
          </a:p>
          <a:p>
            <a:pPr marL="342900" indent="-342900" defTabSz="914400">
              <a:lnSpc>
                <a:spcPct val="90000"/>
              </a:lnSpc>
              <a:spcAft>
                <a:spcPts val="1288"/>
              </a:spcAft>
              <a:buClr>
                <a:schemeClr val="bg2"/>
              </a:buClr>
              <a:buSzPct val="300000"/>
              <a:buFontTx/>
              <a:buChar char="."/>
            </a:pPr>
            <a:r>
              <a:rPr lang="nl-NL" sz="2000" dirty="0" err="1">
                <a:solidFill>
                  <a:srgbClr val="000000"/>
                </a:solidFill>
              </a:rPr>
              <a:t>Referenced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by</a:t>
            </a:r>
            <a:r>
              <a:rPr lang="nl-NL" sz="2000" dirty="0">
                <a:solidFill>
                  <a:srgbClr val="000000"/>
                </a:solidFill>
              </a:rPr>
              <a:t> the forecast model </a:t>
            </a:r>
            <a:r>
              <a:rPr lang="nl-NL" sz="2000" dirty="0" err="1">
                <a:solidFill>
                  <a:srgbClr val="000000"/>
                </a:solidFill>
              </a:rPr>
              <a:t>that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produced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them</a:t>
            </a:r>
            <a:endParaRPr lang="nl-NL" sz="2000" dirty="0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1288"/>
              </a:spcAft>
              <a:buClr>
                <a:schemeClr val="bg2"/>
              </a:buClr>
              <a:buSzPct val="300000"/>
              <a:buFontTx/>
              <a:buChar char="."/>
            </a:pPr>
            <a:r>
              <a:rPr lang="nl-NL" sz="2000" dirty="0" err="1">
                <a:solidFill>
                  <a:srgbClr val="000000"/>
                </a:solidFill>
              </a:rPr>
              <a:t>Approved</a:t>
            </a:r>
            <a:r>
              <a:rPr lang="nl-NL" sz="2000" dirty="0">
                <a:solidFill>
                  <a:srgbClr val="000000"/>
                </a:solidFill>
              </a:rPr>
              <a:t> series </a:t>
            </a:r>
            <a:r>
              <a:rPr lang="nl-NL" sz="2000" dirty="0" err="1">
                <a:solidFill>
                  <a:srgbClr val="000000"/>
                </a:solidFill>
              </a:rPr>
              <a:t>shown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automatically</a:t>
            </a:r>
            <a:r>
              <a:rPr lang="nl-NL" sz="2000" dirty="0">
                <a:solidFill>
                  <a:srgbClr val="000000"/>
                </a:solidFill>
              </a:rPr>
              <a:t> (</a:t>
            </a:r>
            <a:r>
              <a:rPr lang="nl-NL" sz="2000" dirty="0" err="1">
                <a:solidFill>
                  <a:srgbClr val="000000"/>
                </a:solidFill>
              </a:rPr>
              <a:t>including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history</a:t>
            </a:r>
            <a:r>
              <a:rPr lang="nl-NL" sz="2000" dirty="0">
                <a:solidFill>
                  <a:srgbClr val="000000"/>
                </a:solidFill>
              </a:rPr>
              <a:t>)</a:t>
            </a:r>
          </a:p>
          <a:p>
            <a:pPr marL="342900" indent="-342900" defTabSz="914400">
              <a:lnSpc>
                <a:spcPct val="90000"/>
              </a:lnSpc>
              <a:spcAft>
                <a:spcPts val="1288"/>
              </a:spcAft>
              <a:buClr>
                <a:schemeClr val="bg2"/>
              </a:buClr>
              <a:buSzPct val="300000"/>
              <a:buFontTx/>
              <a:buChar char="."/>
            </a:pPr>
            <a:r>
              <a:rPr lang="nl-NL" sz="2000" dirty="0">
                <a:solidFill>
                  <a:srgbClr val="000000"/>
                </a:solidFill>
              </a:rPr>
              <a:t>Most </a:t>
            </a:r>
            <a:r>
              <a:rPr lang="nl-NL" sz="2000" dirty="0" err="1">
                <a:solidFill>
                  <a:srgbClr val="000000"/>
                </a:solidFill>
              </a:rPr>
              <a:t>often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linked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by</a:t>
            </a:r>
            <a:r>
              <a:rPr lang="nl-NL" sz="2000" dirty="0">
                <a:solidFill>
                  <a:srgbClr val="000000"/>
                </a:solidFill>
              </a:rPr>
              <a:t> model </a:t>
            </a:r>
            <a:r>
              <a:rPr lang="nl-NL" sz="2000" dirty="0" err="1">
                <a:solidFill>
                  <a:srgbClr val="000000"/>
                </a:solidFill>
              </a:rPr>
              <a:t>states</a:t>
            </a:r>
            <a:endParaRPr lang="nl-NL" sz="2000" dirty="0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662863" y="5570538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04:00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7662863" y="5151438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08:00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7662863" y="4732338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12:00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7662863" y="3473450"/>
            <a:ext cx="1550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Series at 16:00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662863" y="3892550"/>
            <a:ext cx="1550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Series at 08:00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H="1" flipV="1">
            <a:off x="7608888" y="3365500"/>
            <a:ext cx="7937" cy="25781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2" name="Line 16"/>
          <p:cNvSpPr>
            <a:spLocks noChangeShapeType="1"/>
          </p:cNvSpPr>
          <p:nvPr/>
        </p:nvSpPr>
        <p:spPr bwMode="auto">
          <a:xfrm>
            <a:off x="668338" y="6040438"/>
            <a:ext cx="6796087" cy="2857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3" name="Text Box 17"/>
          <p:cNvSpPr txBox="1">
            <a:spLocks noChangeArrowheads="1"/>
          </p:cNvSpPr>
          <p:nvPr/>
        </p:nvSpPr>
        <p:spPr bwMode="auto">
          <a:xfrm>
            <a:off x="638175" y="6145213"/>
            <a:ext cx="769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00:00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184" name="Text Box 18"/>
          <p:cNvSpPr txBox="1">
            <a:spLocks noChangeArrowheads="1"/>
          </p:cNvSpPr>
          <p:nvPr/>
        </p:nvSpPr>
        <p:spPr bwMode="auto">
          <a:xfrm>
            <a:off x="2303463" y="6146800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04:00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185" name="Text Box 19"/>
          <p:cNvSpPr txBox="1">
            <a:spLocks noChangeArrowheads="1"/>
          </p:cNvSpPr>
          <p:nvPr/>
        </p:nvSpPr>
        <p:spPr bwMode="auto">
          <a:xfrm>
            <a:off x="3854450" y="6169025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08:00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186" name="Text Box 20"/>
          <p:cNvSpPr txBox="1">
            <a:spLocks noChangeArrowheads="1"/>
          </p:cNvSpPr>
          <p:nvPr/>
        </p:nvSpPr>
        <p:spPr bwMode="auto">
          <a:xfrm>
            <a:off x="5414963" y="6143625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12:00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187" name="Line 21"/>
          <p:cNvSpPr>
            <a:spLocks noChangeShapeType="1"/>
          </p:cNvSpPr>
          <p:nvPr/>
        </p:nvSpPr>
        <p:spPr bwMode="auto">
          <a:xfrm flipV="1">
            <a:off x="4151313" y="3397250"/>
            <a:ext cx="1587" cy="26336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8" name="Line 22"/>
          <p:cNvSpPr>
            <a:spLocks noChangeShapeType="1"/>
          </p:cNvSpPr>
          <p:nvPr/>
        </p:nvSpPr>
        <p:spPr bwMode="auto">
          <a:xfrm flipV="1">
            <a:off x="1039813" y="3405188"/>
            <a:ext cx="3175" cy="262413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9" name="Line 23"/>
          <p:cNvSpPr>
            <a:spLocks noChangeShapeType="1"/>
          </p:cNvSpPr>
          <p:nvPr/>
        </p:nvSpPr>
        <p:spPr bwMode="auto">
          <a:xfrm flipV="1">
            <a:off x="2611438" y="3419475"/>
            <a:ext cx="1587" cy="262413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90" name="Line 24"/>
          <p:cNvSpPr>
            <a:spLocks noChangeShapeType="1"/>
          </p:cNvSpPr>
          <p:nvPr/>
        </p:nvSpPr>
        <p:spPr bwMode="auto">
          <a:xfrm flipV="1">
            <a:off x="5741988" y="3421063"/>
            <a:ext cx="1587" cy="2633662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7191" name="Group 6"/>
          <p:cNvGrpSpPr>
            <a:grpSpLocks/>
          </p:cNvGrpSpPr>
          <p:nvPr/>
        </p:nvGrpSpPr>
        <p:grpSpPr bwMode="auto">
          <a:xfrm>
            <a:off x="1052513" y="4046538"/>
            <a:ext cx="3108325" cy="3175"/>
            <a:chOff x="1039813" y="4062413"/>
            <a:chExt cx="3108325" cy="3175"/>
          </a:xfrm>
        </p:grpSpPr>
        <p:sp>
          <p:nvSpPr>
            <p:cNvPr id="7214" name="Line 15"/>
            <p:cNvSpPr>
              <a:spLocks noChangeShapeType="1"/>
            </p:cNvSpPr>
            <p:nvPr/>
          </p:nvSpPr>
          <p:spPr bwMode="auto">
            <a:xfrm>
              <a:off x="1039813" y="4065588"/>
              <a:ext cx="3106737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15" name="Line 25"/>
            <p:cNvSpPr>
              <a:spLocks noChangeShapeType="1"/>
            </p:cNvSpPr>
            <p:nvPr/>
          </p:nvSpPr>
          <p:spPr bwMode="auto">
            <a:xfrm flipV="1">
              <a:off x="2616200" y="4062413"/>
              <a:ext cx="1531938" cy="15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192" name="Group 5"/>
          <p:cNvGrpSpPr>
            <a:grpSpLocks/>
          </p:cNvGrpSpPr>
          <p:nvPr/>
        </p:nvGrpSpPr>
        <p:grpSpPr bwMode="auto">
          <a:xfrm>
            <a:off x="1025525" y="3644900"/>
            <a:ext cx="6246813" cy="9525"/>
            <a:chOff x="1025525" y="3644900"/>
            <a:chExt cx="6246813" cy="9525"/>
          </a:xfrm>
        </p:grpSpPr>
        <p:sp>
          <p:nvSpPr>
            <p:cNvPr id="7210" name="Line 14"/>
            <p:cNvSpPr>
              <a:spLocks noChangeShapeType="1"/>
            </p:cNvSpPr>
            <p:nvPr/>
          </p:nvSpPr>
          <p:spPr bwMode="auto">
            <a:xfrm>
              <a:off x="4156075" y="3644900"/>
              <a:ext cx="1576388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11" name="Line 26"/>
            <p:cNvSpPr>
              <a:spLocks noChangeShapeType="1"/>
            </p:cNvSpPr>
            <p:nvPr/>
          </p:nvSpPr>
          <p:spPr bwMode="auto">
            <a:xfrm>
              <a:off x="1025525" y="3644900"/>
              <a:ext cx="3105150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12" name="Line 27"/>
            <p:cNvSpPr>
              <a:spLocks noChangeShapeType="1"/>
            </p:cNvSpPr>
            <p:nvPr/>
          </p:nvSpPr>
          <p:spPr bwMode="auto">
            <a:xfrm flipV="1">
              <a:off x="2600325" y="3644900"/>
              <a:ext cx="1531938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13" name="Line 29"/>
            <p:cNvSpPr>
              <a:spLocks noChangeShapeType="1"/>
            </p:cNvSpPr>
            <p:nvPr/>
          </p:nvSpPr>
          <p:spPr bwMode="auto">
            <a:xfrm>
              <a:off x="5776913" y="3644900"/>
              <a:ext cx="1495425" cy="9525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193" name="Text Box 30"/>
          <p:cNvSpPr txBox="1">
            <a:spLocks noChangeArrowheads="1"/>
          </p:cNvSpPr>
          <p:nvPr/>
        </p:nvSpPr>
        <p:spPr bwMode="auto">
          <a:xfrm>
            <a:off x="7662863" y="4311650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16:00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194" name="Text Box 31"/>
          <p:cNvSpPr txBox="1">
            <a:spLocks noChangeArrowheads="1"/>
          </p:cNvSpPr>
          <p:nvPr/>
        </p:nvSpPr>
        <p:spPr bwMode="auto">
          <a:xfrm>
            <a:off x="6934200" y="6127750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16:00</a:t>
            </a:r>
            <a:endParaRPr lang="en-GB" sz="1600">
              <a:solidFill>
                <a:schemeClr val="tx1"/>
              </a:solidFill>
            </a:endParaRPr>
          </a:p>
        </p:txBody>
      </p:sp>
      <p:grpSp>
        <p:nvGrpSpPr>
          <p:cNvPr id="7195" name="Group 1"/>
          <p:cNvGrpSpPr>
            <a:grpSpLocks/>
          </p:cNvGrpSpPr>
          <p:nvPr/>
        </p:nvGrpSpPr>
        <p:grpSpPr bwMode="auto">
          <a:xfrm>
            <a:off x="1054100" y="5654675"/>
            <a:ext cx="1627188" cy="160338"/>
            <a:chOff x="1054100" y="5654675"/>
            <a:chExt cx="1627188" cy="160338"/>
          </a:xfrm>
        </p:grpSpPr>
        <p:sp>
          <p:nvSpPr>
            <p:cNvPr id="7208" name="Line 5"/>
            <p:cNvSpPr>
              <a:spLocks noChangeShapeType="1"/>
            </p:cNvSpPr>
            <p:nvPr/>
          </p:nvSpPr>
          <p:spPr bwMode="auto">
            <a:xfrm>
              <a:off x="1054100" y="5734050"/>
              <a:ext cx="1541463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9" name="Rectangle 32"/>
            <p:cNvSpPr>
              <a:spLocks noChangeArrowheads="1"/>
            </p:cNvSpPr>
            <p:nvPr/>
          </p:nvSpPr>
          <p:spPr bwMode="auto">
            <a:xfrm>
              <a:off x="2528888" y="5654675"/>
              <a:ext cx="152400" cy="160338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96" name="Group 2"/>
          <p:cNvGrpSpPr>
            <a:grpSpLocks/>
          </p:cNvGrpSpPr>
          <p:nvPr/>
        </p:nvGrpSpPr>
        <p:grpSpPr bwMode="auto">
          <a:xfrm>
            <a:off x="2606675" y="5237163"/>
            <a:ext cx="1630363" cy="160337"/>
            <a:chOff x="2606675" y="5343525"/>
            <a:chExt cx="1630363" cy="160338"/>
          </a:xfrm>
        </p:grpSpPr>
        <p:sp>
          <p:nvSpPr>
            <p:cNvPr id="7206" name="Line 6"/>
            <p:cNvSpPr>
              <a:spLocks noChangeShapeType="1"/>
            </p:cNvSpPr>
            <p:nvPr/>
          </p:nvSpPr>
          <p:spPr bwMode="auto">
            <a:xfrm flipV="1">
              <a:off x="2606675" y="5419725"/>
              <a:ext cx="153352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7" name="Rectangle 33"/>
            <p:cNvSpPr>
              <a:spLocks noChangeArrowheads="1"/>
            </p:cNvSpPr>
            <p:nvPr/>
          </p:nvSpPr>
          <p:spPr bwMode="auto">
            <a:xfrm>
              <a:off x="4084638" y="5343525"/>
              <a:ext cx="152400" cy="160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97" name="Group 3"/>
          <p:cNvGrpSpPr>
            <a:grpSpLocks/>
          </p:cNvGrpSpPr>
          <p:nvPr/>
        </p:nvGrpSpPr>
        <p:grpSpPr bwMode="auto">
          <a:xfrm>
            <a:off x="4183063" y="4818063"/>
            <a:ext cx="1654175" cy="160337"/>
            <a:chOff x="4183063" y="4983163"/>
            <a:chExt cx="1654175" cy="160337"/>
          </a:xfrm>
        </p:grpSpPr>
        <p:sp>
          <p:nvSpPr>
            <p:cNvPr id="7204" name="Line 7"/>
            <p:cNvSpPr>
              <a:spLocks noChangeShapeType="1"/>
            </p:cNvSpPr>
            <p:nvPr/>
          </p:nvSpPr>
          <p:spPr bwMode="auto">
            <a:xfrm>
              <a:off x="4183063" y="5075238"/>
              <a:ext cx="1533525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5" name="Rectangle 34"/>
            <p:cNvSpPr>
              <a:spLocks noChangeArrowheads="1"/>
            </p:cNvSpPr>
            <p:nvPr/>
          </p:nvSpPr>
          <p:spPr bwMode="auto">
            <a:xfrm>
              <a:off x="5683250" y="4983163"/>
              <a:ext cx="153988" cy="1603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98" name="Group 4"/>
          <p:cNvGrpSpPr>
            <a:grpSpLocks/>
          </p:cNvGrpSpPr>
          <p:nvPr/>
        </p:nvGrpSpPr>
        <p:grpSpPr bwMode="auto">
          <a:xfrm>
            <a:off x="5770563" y="4400550"/>
            <a:ext cx="1579562" cy="160338"/>
            <a:chOff x="5770563" y="4624388"/>
            <a:chExt cx="1579562" cy="160337"/>
          </a:xfrm>
        </p:grpSpPr>
        <p:sp>
          <p:nvSpPr>
            <p:cNvPr id="7202" name="Line 28"/>
            <p:cNvSpPr>
              <a:spLocks noChangeShapeType="1"/>
            </p:cNvSpPr>
            <p:nvPr/>
          </p:nvSpPr>
          <p:spPr bwMode="auto">
            <a:xfrm>
              <a:off x="5770563" y="4694238"/>
              <a:ext cx="1495425" cy="9525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3" name="Rectangle 35"/>
            <p:cNvSpPr>
              <a:spLocks noChangeArrowheads="1"/>
            </p:cNvSpPr>
            <p:nvPr/>
          </p:nvSpPr>
          <p:spPr bwMode="auto">
            <a:xfrm>
              <a:off x="7197725" y="4624388"/>
              <a:ext cx="152400" cy="16033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4932" name="Line 36"/>
          <p:cNvSpPr>
            <a:spLocks noChangeShapeType="1"/>
          </p:cNvSpPr>
          <p:nvPr/>
        </p:nvSpPr>
        <p:spPr bwMode="auto">
          <a:xfrm flipV="1">
            <a:off x="2616200" y="5426075"/>
            <a:ext cx="1588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4933" name="Line 37"/>
          <p:cNvSpPr>
            <a:spLocks noChangeShapeType="1"/>
          </p:cNvSpPr>
          <p:nvPr/>
        </p:nvSpPr>
        <p:spPr bwMode="auto">
          <a:xfrm flipV="1">
            <a:off x="4156075" y="5006975"/>
            <a:ext cx="317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4934" name="Line 38"/>
          <p:cNvSpPr>
            <a:spLocks noChangeShapeType="1"/>
          </p:cNvSpPr>
          <p:nvPr/>
        </p:nvSpPr>
        <p:spPr bwMode="auto">
          <a:xfrm flipV="1">
            <a:off x="5741988" y="4589463"/>
            <a:ext cx="1587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36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32" grpId="0" animBg="1"/>
      <p:bldP spid="464933" grpId="0" animBg="1"/>
      <p:bldP spid="4649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380582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Time Series Sets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FE98BD7D-59B9-4980-BBB6-140DB1094828}" type="slidenum">
              <a:rPr lang="en-GB" smtClean="0">
                <a:solidFill>
                  <a:schemeClr val="bg2"/>
                </a:solidFill>
              </a:rPr>
              <a:pPr eaLnBrk="1"/>
              <a:t>9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nl-NL" smtClean="0"/>
              <a:t>Time Series – simulated forecasting</a:t>
            </a:r>
            <a:endParaRPr lang="en-US" smtClean="0"/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7164388" y="292417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System Time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742950" y="1649413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defTabSz="914400">
              <a:lnSpc>
                <a:spcPct val="90000"/>
              </a:lnSpc>
              <a:spcAft>
                <a:spcPts val="1288"/>
              </a:spcAft>
              <a:buClr>
                <a:schemeClr val="bg2"/>
              </a:buClr>
              <a:buSzPct val="300000"/>
              <a:buFontTx/>
              <a:buChar char="."/>
            </a:pPr>
            <a:r>
              <a:rPr lang="nl-NL" sz="2000" dirty="0" err="1">
                <a:solidFill>
                  <a:srgbClr val="000000"/>
                </a:solidFill>
              </a:rPr>
              <a:t>Continuous</a:t>
            </a:r>
            <a:r>
              <a:rPr lang="nl-NL" sz="2000" dirty="0">
                <a:solidFill>
                  <a:srgbClr val="000000"/>
                </a:solidFill>
              </a:rPr>
              <a:t> in time (in </a:t>
            </a:r>
            <a:r>
              <a:rPr lang="nl-NL" sz="2000" dirty="0" err="1">
                <a:solidFill>
                  <a:srgbClr val="000000"/>
                </a:solidFill>
              </a:rPr>
              <a:t>combination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with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simulated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historical</a:t>
            </a:r>
            <a:r>
              <a:rPr lang="nl-NL" sz="2000" dirty="0">
                <a:solidFill>
                  <a:srgbClr val="000000"/>
                </a:solidFill>
              </a:rPr>
              <a:t>)</a:t>
            </a:r>
          </a:p>
          <a:p>
            <a:pPr marL="342900" indent="-342900" defTabSz="914400">
              <a:lnSpc>
                <a:spcPct val="90000"/>
              </a:lnSpc>
              <a:spcAft>
                <a:spcPts val="1288"/>
              </a:spcAft>
              <a:buClr>
                <a:schemeClr val="bg2"/>
              </a:buClr>
              <a:buSzPct val="300000"/>
              <a:buFontTx/>
              <a:buChar char="."/>
            </a:pPr>
            <a:r>
              <a:rPr lang="nl-NL" sz="2000" dirty="0" err="1">
                <a:solidFill>
                  <a:srgbClr val="000000"/>
                </a:solidFill>
              </a:rPr>
              <a:t>Referenced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by</a:t>
            </a:r>
            <a:r>
              <a:rPr lang="nl-NL" sz="2000" dirty="0">
                <a:solidFill>
                  <a:srgbClr val="000000"/>
                </a:solidFill>
              </a:rPr>
              <a:t> the forecast model </a:t>
            </a:r>
            <a:r>
              <a:rPr lang="nl-NL" sz="2000" dirty="0" err="1">
                <a:solidFill>
                  <a:srgbClr val="000000"/>
                </a:solidFill>
              </a:rPr>
              <a:t>that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produced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them</a:t>
            </a:r>
            <a:endParaRPr lang="nl-NL" sz="2000" dirty="0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1288"/>
              </a:spcAft>
              <a:buClr>
                <a:schemeClr val="bg2"/>
              </a:buClr>
              <a:buSzPct val="300000"/>
              <a:buFontTx/>
              <a:buChar char="."/>
            </a:pPr>
            <a:r>
              <a:rPr lang="nl-NL" sz="2000" dirty="0" err="1">
                <a:solidFill>
                  <a:srgbClr val="000000"/>
                </a:solidFill>
              </a:rPr>
              <a:t>Approved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and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selected</a:t>
            </a:r>
            <a:r>
              <a:rPr lang="nl-NL" sz="2000" dirty="0">
                <a:solidFill>
                  <a:srgbClr val="000000"/>
                </a:solidFill>
              </a:rPr>
              <a:t> series </a:t>
            </a:r>
            <a:r>
              <a:rPr lang="nl-NL" sz="2000" dirty="0" err="1">
                <a:solidFill>
                  <a:srgbClr val="000000"/>
                </a:solidFill>
              </a:rPr>
              <a:t>can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be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viewed</a:t>
            </a:r>
            <a:endParaRPr lang="nl-NL" sz="2000" dirty="0">
              <a:solidFill>
                <a:srgbClr val="000000"/>
              </a:solidFill>
            </a:endParaRP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7662863" y="3856038"/>
            <a:ext cx="1550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Series at 12:00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201" name="Line 12"/>
          <p:cNvSpPr>
            <a:spLocks noChangeShapeType="1"/>
          </p:cNvSpPr>
          <p:nvPr/>
        </p:nvSpPr>
        <p:spPr bwMode="auto">
          <a:xfrm flipH="1" flipV="1">
            <a:off x="7608888" y="3365500"/>
            <a:ext cx="7937" cy="25781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2" name="Line 14"/>
          <p:cNvSpPr>
            <a:spLocks noChangeShapeType="1"/>
          </p:cNvSpPr>
          <p:nvPr/>
        </p:nvSpPr>
        <p:spPr bwMode="auto">
          <a:xfrm>
            <a:off x="668338" y="6040438"/>
            <a:ext cx="6796087" cy="2857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3" name="Line 19"/>
          <p:cNvSpPr>
            <a:spLocks noChangeShapeType="1"/>
          </p:cNvSpPr>
          <p:nvPr/>
        </p:nvSpPr>
        <p:spPr bwMode="auto">
          <a:xfrm flipV="1">
            <a:off x="4151313" y="3397250"/>
            <a:ext cx="1587" cy="26336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4" name="Line 20"/>
          <p:cNvSpPr>
            <a:spLocks noChangeShapeType="1"/>
          </p:cNvSpPr>
          <p:nvPr/>
        </p:nvSpPr>
        <p:spPr bwMode="auto">
          <a:xfrm flipV="1">
            <a:off x="1039813" y="3405188"/>
            <a:ext cx="3175" cy="262413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5" name="Line 21"/>
          <p:cNvSpPr>
            <a:spLocks noChangeShapeType="1"/>
          </p:cNvSpPr>
          <p:nvPr/>
        </p:nvSpPr>
        <p:spPr bwMode="auto">
          <a:xfrm flipV="1">
            <a:off x="2611438" y="3419475"/>
            <a:ext cx="1587" cy="262413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6" name="Line 22"/>
          <p:cNvSpPr>
            <a:spLocks noChangeShapeType="1"/>
          </p:cNvSpPr>
          <p:nvPr/>
        </p:nvSpPr>
        <p:spPr bwMode="auto">
          <a:xfrm flipV="1">
            <a:off x="5741988" y="3421063"/>
            <a:ext cx="1587" cy="2633662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7" name="Line 30"/>
          <p:cNvSpPr>
            <a:spLocks noChangeShapeType="1"/>
          </p:cNvSpPr>
          <p:nvPr/>
        </p:nvSpPr>
        <p:spPr bwMode="auto">
          <a:xfrm>
            <a:off x="2625725" y="5741988"/>
            <a:ext cx="1247775" cy="0"/>
          </a:xfrm>
          <a:prstGeom prst="line">
            <a:avLst/>
          </a:prstGeom>
          <a:noFill/>
          <a:ln w="38100">
            <a:solidFill>
              <a:srgbClr val="6600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8" name="Line 31"/>
          <p:cNvSpPr>
            <a:spLocks noChangeShapeType="1"/>
          </p:cNvSpPr>
          <p:nvPr/>
        </p:nvSpPr>
        <p:spPr bwMode="auto">
          <a:xfrm>
            <a:off x="4186238" y="5334000"/>
            <a:ext cx="1246187" cy="0"/>
          </a:xfrm>
          <a:prstGeom prst="line">
            <a:avLst/>
          </a:prstGeom>
          <a:noFill/>
          <a:ln w="38100">
            <a:solidFill>
              <a:srgbClr val="6600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9" name="Line 32"/>
          <p:cNvSpPr>
            <a:spLocks noChangeShapeType="1"/>
          </p:cNvSpPr>
          <p:nvPr/>
        </p:nvSpPr>
        <p:spPr bwMode="auto">
          <a:xfrm>
            <a:off x="5772150" y="4930775"/>
            <a:ext cx="1246188" cy="0"/>
          </a:xfrm>
          <a:prstGeom prst="line">
            <a:avLst/>
          </a:prstGeom>
          <a:noFill/>
          <a:ln w="38100">
            <a:solidFill>
              <a:srgbClr val="6600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10" name="Group 1"/>
          <p:cNvGrpSpPr>
            <a:grpSpLocks/>
          </p:cNvGrpSpPr>
          <p:nvPr/>
        </p:nvGrpSpPr>
        <p:grpSpPr bwMode="auto">
          <a:xfrm>
            <a:off x="1039813" y="4062413"/>
            <a:ext cx="5975350" cy="12700"/>
            <a:chOff x="1039813" y="4062413"/>
            <a:chExt cx="5975350" cy="12700"/>
          </a:xfrm>
        </p:grpSpPr>
        <p:sp>
          <p:nvSpPr>
            <p:cNvPr id="8231" name="Line 13"/>
            <p:cNvSpPr>
              <a:spLocks noChangeShapeType="1"/>
            </p:cNvSpPr>
            <p:nvPr/>
          </p:nvSpPr>
          <p:spPr bwMode="auto">
            <a:xfrm>
              <a:off x="1039813" y="4065588"/>
              <a:ext cx="3106737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32" name="Line 23"/>
            <p:cNvSpPr>
              <a:spLocks noChangeShapeType="1"/>
            </p:cNvSpPr>
            <p:nvPr/>
          </p:nvSpPr>
          <p:spPr bwMode="auto">
            <a:xfrm flipV="1">
              <a:off x="2616200" y="4062413"/>
              <a:ext cx="1531938" cy="15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33" name="Line 33"/>
            <p:cNvSpPr>
              <a:spLocks noChangeShapeType="1"/>
            </p:cNvSpPr>
            <p:nvPr/>
          </p:nvSpPr>
          <p:spPr bwMode="auto">
            <a:xfrm>
              <a:off x="4179888" y="4075113"/>
              <a:ext cx="1533525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34" name="Line 34"/>
            <p:cNvSpPr>
              <a:spLocks noChangeShapeType="1"/>
            </p:cNvSpPr>
            <p:nvPr/>
          </p:nvSpPr>
          <p:spPr bwMode="auto">
            <a:xfrm>
              <a:off x="5768975" y="4070350"/>
              <a:ext cx="1246188" cy="0"/>
            </a:xfrm>
            <a:prstGeom prst="line">
              <a:avLst/>
            </a:prstGeom>
            <a:noFill/>
            <a:ln w="38100">
              <a:solidFill>
                <a:srgbClr val="66003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211" name="Text Box 8"/>
          <p:cNvSpPr txBox="1">
            <a:spLocks noChangeArrowheads="1"/>
          </p:cNvSpPr>
          <p:nvPr/>
        </p:nvSpPr>
        <p:spPr bwMode="auto">
          <a:xfrm>
            <a:off x="7662863" y="5570538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04:00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212" name="Text Box 9"/>
          <p:cNvSpPr txBox="1">
            <a:spLocks noChangeArrowheads="1"/>
          </p:cNvSpPr>
          <p:nvPr/>
        </p:nvSpPr>
        <p:spPr bwMode="auto">
          <a:xfrm>
            <a:off x="7662863" y="5151438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08:00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213" name="Text Box 10"/>
          <p:cNvSpPr txBox="1">
            <a:spLocks noChangeArrowheads="1"/>
          </p:cNvSpPr>
          <p:nvPr/>
        </p:nvSpPr>
        <p:spPr bwMode="auto">
          <a:xfrm>
            <a:off x="7662863" y="4732338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12:00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214" name="Line 16"/>
          <p:cNvSpPr>
            <a:spLocks noChangeShapeType="1"/>
          </p:cNvSpPr>
          <p:nvPr/>
        </p:nvSpPr>
        <p:spPr bwMode="auto">
          <a:xfrm>
            <a:off x="668338" y="6040438"/>
            <a:ext cx="6796087" cy="2857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5" name="Text Box 17"/>
          <p:cNvSpPr txBox="1">
            <a:spLocks noChangeArrowheads="1"/>
          </p:cNvSpPr>
          <p:nvPr/>
        </p:nvSpPr>
        <p:spPr bwMode="auto">
          <a:xfrm>
            <a:off x="638175" y="6145213"/>
            <a:ext cx="769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00:00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216" name="Text Box 18"/>
          <p:cNvSpPr txBox="1">
            <a:spLocks noChangeArrowheads="1"/>
          </p:cNvSpPr>
          <p:nvPr/>
        </p:nvSpPr>
        <p:spPr bwMode="auto">
          <a:xfrm>
            <a:off x="2303463" y="6146800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04:00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217" name="Text Box 19"/>
          <p:cNvSpPr txBox="1">
            <a:spLocks noChangeArrowheads="1"/>
          </p:cNvSpPr>
          <p:nvPr/>
        </p:nvSpPr>
        <p:spPr bwMode="auto">
          <a:xfrm>
            <a:off x="3854450" y="6169025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08:00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218" name="Text Box 20"/>
          <p:cNvSpPr txBox="1">
            <a:spLocks noChangeArrowheads="1"/>
          </p:cNvSpPr>
          <p:nvPr/>
        </p:nvSpPr>
        <p:spPr bwMode="auto">
          <a:xfrm>
            <a:off x="5414963" y="6143625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12:00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219" name="Text Box 31"/>
          <p:cNvSpPr txBox="1">
            <a:spLocks noChangeArrowheads="1"/>
          </p:cNvSpPr>
          <p:nvPr/>
        </p:nvSpPr>
        <p:spPr bwMode="auto">
          <a:xfrm>
            <a:off x="6934200" y="6127750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nl-NL" sz="1600">
                <a:solidFill>
                  <a:schemeClr val="tx1"/>
                </a:solidFill>
              </a:rPr>
              <a:t>16:00</a:t>
            </a:r>
            <a:endParaRPr lang="en-GB" sz="1600">
              <a:solidFill>
                <a:schemeClr val="tx1"/>
              </a:solidFill>
            </a:endParaRPr>
          </a:p>
        </p:txBody>
      </p:sp>
      <p:grpSp>
        <p:nvGrpSpPr>
          <p:cNvPr id="8220" name="Group 76"/>
          <p:cNvGrpSpPr>
            <a:grpSpLocks/>
          </p:cNvGrpSpPr>
          <p:nvPr/>
        </p:nvGrpSpPr>
        <p:grpSpPr bwMode="auto">
          <a:xfrm>
            <a:off x="1054100" y="5654675"/>
            <a:ext cx="1627188" cy="160338"/>
            <a:chOff x="1054100" y="5654675"/>
            <a:chExt cx="1627188" cy="160338"/>
          </a:xfrm>
        </p:grpSpPr>
        <p:sp>
          <p:nvSpPr>
            <p:cNvPr id="8229" name="Line 5"/>
            <p:cNvSpPr>
              <a:spLocks noChangeShapeType="1"/>
            </p:cNvSpPr>
            <p:nvPr/>
          </p:nvSpPr>
          <p:spPr bwMode="auto">
            <a:xfrm>
              <a:off x="1054100" y="5734050"/>
              <a:ext cx="1541463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30" name="Rectangle 32"/>
            <p:cNvSpPr>
              <a:spLocks noChangeArrowheads="1"/>
            </p:cNvSpPr>
            <p:nvPr/>
          </p:nvSpPr>
          <p:spPr bwMode="auto">
            <a:xfrm>
              <a:off x="2528888" y="5654675"/>
              <a:ext cx="152400" cy="160338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21" name="Group 79"/>
          <p:cNvGrpSpPr>
            <a:grpSpLocks/>
          </p:cNvGrpSpPr>
          <p:nvPr/>
        </p:nvGrpSpPr>
        <p:grpSpPr bwMode="auto">
          <a:xfrm>
            <a:off x="2606675" y="5237163"/>
            <a:ext cx="1630363" cy="160337"/>
            <a:chOff x="2606675" y="5343525"/>
            <a:chExt cx="1630363" cy="160338"/>
          </a:xfrm>
        </p:grpSpPr>
        <p:sp>
          <p:nvSpPr>
            <p:cNvPr id="8227" name="Line 6"/>
            <p:cNvSpPr>
              <a:spLocks noChangeShapeType="1"/>
            </p:cNvSpPr>
            <p:nvPr/>
          </p:nvSpPr>
          <p:spPr bwMode="auto">
            <a:xfrm flipV="1">
              <a:off x="2606675" y="5419725"/>
              <a:ext cx="153352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28" name="Rectangle 33"/>
            <p:cNvSpPr>
              <a:spLocks noChangeArrowheads="1"/>
            </p:cNvSpPr>
            <p:nvPr/>
          </p:nvSpPr>
          <p:spPr bwMode="auto">
            <a:xfrm>
              <a:off x="4084638" y="5343525"/>
              <a:ext cx="152400" cy="160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22" name="Group 82"/>
          <p:cNvGrpSpPr>
            <a:grpSpLocks/>
          </p:cNvGrpSpPr>
          <p:nvPr/>
        </p:nvGrpSpPr>
        <p:grpSpPr bwMode="auto">
          <a:xfrm>
            <a:off x="4183063" y="4818063"/>
            <a:ext cx="1654175" cy="160337"/>
            <a:chOff x="4183063" y="4983163"/>
            <a:chExt cx="1654175" cy="160337"/>
          </a:xfrm>
        </p:grpSpPr>
        <p:sp>
          <p:nvSpPr>
            <p:cNvPr id="8225" name="Line 7"/>
            <p:cNvSpPr>
              <a:spLocks noChangeShapeType="1"/>
            </p:cNvSpPr>
            <p:nvPr/>
          </p:nvSpPr>
          <p:spPr bwMode="auto">
            <a:xfrm>
              <a:off x="4183063" y="5075238"/>
              <a:ext cx="1533525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26" name="Rectangle 34"/>
            <p:cNvSpPr>
              <a:spLocks noChangeArrowheads="1"/>
            </p:cNvSpPr>
            <p:nvPr/>
          </p:nvSpPr>
          <p:spPr bwMode="auto">
            <a:xfrm>
              <a:off x="5683250" y="4983163"/>
              <a:ext cx="153988" cy="1603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" name="Line 36"/>
          <p:cNvSpPr>
            <a:spLocks noChangeShapeType="1"/>
          </p:cNvSpPr>
          <p:nvPr/>
        </p:nvSpPr>
        <p:spPr bwMode="auto">
          <a:xfrm flipV="1">
            <a:off x="2616200" y="5426075"/>
            <a:ext cx="1588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0" name="Line 37"/>
          <p:cNvSpPr>
            <a:spLocks noChangeShapeType="1"/>
          </p:cNvSpPr>
          <p:nvPr/>
        </p:nvSpPr>
        <p:spPr bwMode="auto">
          <a:xfrm flipV="1">
            <a:off x="4156075" y="5006975"/>
            <a:ext cx="317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37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nimBg="1"/>
      <p:bldP spid="8208" grpId="0" animBg="1"/>
      <p:bldP spid="8209" grpId="0" animBg="1"/>
      <p:bldP spid="89" grpId="0" animBg="1"/>
      <p:bldP spid="90" grpId="0" animBg="1"/>
    </p:bldLst>
  </p:timing>
</p:sld>
</file>

<file path=ppt/theme/theme1.xml><?xml version="1.0" encoding="utf-8"?>
<a:theme xmlns:a="http://schemas.openxmlformats.org/drawingml/2006/main" name="huisstijl">
  <a:themeElements>
    <a:clrScheme name="">
      <a:dk1>
        <a:srgbClr val="000000"/>
      </a:dk1>
      <a:lt1>
        <a:srgbClr val="FFFFFF"/>
      </a:lt1>
      <a:dk2>
        <a:srgbClr val="000000"/>
      </a:dk2>
      <a:lt2>
        <a:srgbClr val="008FC5"/>
      </a:lt2>
      <a:accent1>
        <a:srgbClr val="FFFFFF"/>
      </a:accent1>
      <a:accent2>
        <a:srgbClr val="A6A698"/>
      </a:accent2>
      <a:accent3>
        <a:srgbClr val="FFFFFF"/>
      </a:accent3>
      <a:accent4>
        <a:srgbClr val="000000"/>
      </a:accent4>
      <a:accent5>
        <a:srgbClr val="FFFFFF"/>
      </a:accent5>
      <a:accent6>
        <a:srgbClr val="969689"/>
      </a:accent6>
      <a:hlink>
        <a:srgbClr val="008FC5"/>
      </a:hlink>
      <a:folHlink>
        <a:srgbClr val="B2B2B2"/>
      </a:folHlink>
    </a:clrScheme>
    <a:fontScheme name="huisstijl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lnDef>
  </a:objectDefaults>
  <a:extraClrSchemeLst>
    <a:extraClrScheme>
      <a:clrScheme name="huisstij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isstij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huisstijl</Template>
  <TotalTime>3892</TotalTime>
  <Words>868</Words>
  <Application>Microsoft Office PowerPoint</Application>
  <PresentationFormat>A4 Paper (210x297 mm)</PresentationFormat>
  <Paragraphs>271</Paragraphs>
  <Slides>22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huisstijl</vt:lpstr>
      <vt:lpstr>PowerPoint Presentation</vt:lpstr>
      <vt:lpstr>Time Series - What it’s all about</vt:lpstr>
      <vt:lpstr>Time Series - What it’s all about</vt:lpstr>
      <vt:lpstr>Time Series – FEWS concepts</vt:lpstr>
      <vt:lpstr>Time Series – FEWS concepts</vt:lpstr>
      <vt:lpstr>Time Series – external historical</vt:lpstr>
      <vt:lpstr>Time Series – external forecasting</vt:lpstr>
      <vt:lpstr>Time Series – simulated historical</vt:lpstr>
      <vt:lpstr>Time Series – simulated forecasting</vt:lpstr>
      <vt:lpstr>Time Series – temporary</vt:lpstr>
      <vt:lpstr>Time Series Sets</vt:lpstr>
      <vt:lpstr>Workflow – FEWS concepts</vt:lpstr>
      <vt:lpstr>General Module layout</vt:lpstr>
      <vt:lpstr>Time Series Sets - Examples</vt:lpstr>
      <vt:lpstr>Importing data</vt:lpstr>
      <vt:lpstr>Import Module</vt:lpstr>
      <vt:lpstr>Import Module &amp; Id mapping</vt:lpstr>
      <vt:lpstr>Import Module &amp; Unit conversion</vt:lpstr>
      <vt:lpstr>Import Module &amp; Flag conversion</vt:lpstr>
      <vt:lpstr>Exercise</vt:lpstr>
      <vt:lpstr>Validating Data</vt:lpstr>
      <vt:lpstr>Exercise</vt:lpstr>
    </vt:vector>
  </TitlesOfParts>
  <Company>WL | Delft Hydraulics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minett</dc:creator>
  <cp:lastModifiedBy>Simone De Kleermaeker</cp:lastModifiedBy>
  <cp:revision>164</cp:revision>
  <cp:lastPrinted>2007-09-10T07:19:41Z</cp:lastPrinted>
  <dcterms:created xsi:type="dcterms:W3CDTF">2008-01-22T10:52:40Z</dcterms:created>
  <dcterms:modified xsi:type="dcterms:W3CDTF">2014-11-25T04:16:03Z</dcterms:modified>
</cp:coreProperties>
</file>