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7" r:id="rId2"/>
    <p:sldId id="498" r:id="rId3"/>
    <p:sldId id="499" r:id="rId4"/>
    <p:sldId id="500" r:id="rId5"/>
    <p:sldId id="557" r:id="rId6"/>
    <p:sldId id="501" r:id="rId7"/>
    <p:sldId id="502" r:id="rId8"/>
    <p:sldId id="503" r:id="rId9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100" d="100"/>
          <a:sy n="100" d="100"/>
        </p:scale>
        <p:origin x="-1560" y="-12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CEC7106-048C-4183-8353-B255D0235B5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8925683-6516-4614-A6B1-F3CF427D7CF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45660A9-EE06-4026-9405-DA82AEA429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868B996-84CA-4A4F-8243-187B8C0B469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18E5DBC-F51C-4B01-B70A-96F705E0143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B08E4B0-D6A8-4980-A50A-36DC60F7FE12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FDFDFFB-9574-478D-8412-D4BB0388161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8740B46-B8A5-470F-B555-0239098E9CD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Thresholds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02BEBD1-8BC5-4ECF-8363-5B993EE435E5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31750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Thresholds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2765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766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B8CFF1D-61EF-4021-BBD6-286E4212A878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Example (Map)</a:t>
            </a:r>
            <a:endParaRPr lang="en-US" smtClean="0"/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557338"/>
            <a:ext cx="7488238" cy="4922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704850" y="1196975"/>
            <a:ext cx="42830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None/>
            </a:pPr>
            <a:r>
              <a:rPr lang="nl-NL" sz="2000">
                <a:solidFill>
                  <a:srgbClr val="000000"/>
                </a:solidFill>
              </a:rPr>
              <a:t>Willington Cableway (Midlands, UK)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8680" name="AutoShape 5"/>
          <p:cNvSpPr>
            <a:spLocks noChangeArrowheads="1"/>
          </p:cNvSpPr>
          <p:nvPr/>
        </p:nvSpPr>
        <p:spPr bwMode="auto">
          <a:xfrm>
            <a:off x="8164513" y="2420938"/>
            <a:ext cx="1655762" cy="13684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r>
              <a:rPr lang="nl-NL" sz="9600" b="1">
                <a:solidFill>
                  <a:schemeClr val="tx1"/>
                </a:solidFill>
              </a:rPr>
              <a:t>!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8178800" y="3860800"/>
            <a:ext cx="792163" cy="2889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8999538" y="3860800"/>
            <a:ext cx="792162" cy="2889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>
            <a:off x="8982075" y="39338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8707438" y="5105400"/>
            <a:ext cx="539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/>
            <a:r>
              <a:rPr lang="nl-NL" sz="2400" b="1">
                <a:solidFill>
                  <a:schemeClr val="tx1"/>
                </a:solidFill>
              </a:rPr>
              <a:t>T0</a:t>
            </a:r>
            <a:endParaRPr 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CB890C6-6224-49C9-9BBB-E9B666714BB3}" type="slidenum">
              <a:rPr lang="en-GB" smtClean="0">
                <a:solidFill>
                  <a:schemeClr val="bg2"/>
                </a:solidFill>
              </a:rPr>
              <a:pPr eaLnBrk="1"/>
              <a:t>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Example (Graph)</a:t>
            </a:r>
            <a:endParaRPr lang="en-US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196975"/>
            <a:ext cx="4283075" cy="447675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Willington Cableway (Midlands, UK)</a:t>
            </a:r>
            <a:endParaRPr lang="en-US" smtClean="0"/>
          </a:p>
        </p:txBody>
      </p:sp>
      <p:pic>
        <p:nvPicPr>
          <p:cNvPr id="2970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557338"/>
            <a:ext cx="7920038" cy="5138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510A9BA-7D84-4E1C-8A3A-083471AD40CF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Thresholds Utility</a:t>
            </a:r>
            <a:endParaRPr lang="en-US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628775"/>
            <a:ext cx="8853488" cy="4400550"/>
          </a:xfrm>
        </p:spPr>
        <p:txBody>
          <a:bodyPr/>
          <a:lstStyle/>
          <a:p>
            <a:pPr marL="342900" indent="-342900" defTabSz="914400" eaLnBrk="1"/>
            <a:r>
              <a:rPr lang="en-GB" sz="1800" smtClean="0"/>
              <a:t>The thresholds utility checks when time series cross thresholds</a:t>
            </a:r>
          </a:p>
          <a:p>
            <a:pPr marL="742950" lvl="1" indent="-285750" defTabSz="914400" eaLnBrk="1"/>
            <a:r>
              <a:rPr lang="en-GB" sz="1800" smtClean="0"/>
              <a:t>Observed and simulated time series</a:t>
            </a:r>
          </a:p>
          <a:p>
            <a:pPr marL="742950" lvl="1" indent="-285750" defTabSz="914400" eaLnBrk="1"/>
            <a:r>
              <a:rPr lang="en-GB" sz="1800" smtClean="0"/>
              <a:t>Icons are shown on the map</a:t>
            </a:r>
          </a:p>
          <a:p>
            <a:pPr marL="742950" lvl="1" indent="-285750" defTabSz="914400" eaLnBrk="1"/>
            <a:r>
              <a:rPr lang="en-GB" sz="1800" smtClean="0"/>
              <a:t>Graphs/lines cross threshold lines</a:t>
            </a:r>
          </a:p>
          <a:p>
            <a:pPr marL="742950" lvl="1" indent="-285750" defTabSz="914400" eaLnBrk="1"/>
            <a:r>
              <a:rPr lang="en-GB" sz="1800" smtClean="0"/>
              <a:t>Events can be triggered (MC)</a:t>
            </a:r>
          </a:p>
          <a:p>
            <a:pPr marL="742950" lvl="1" indent="-285750" defTabSz="914400" eaLnBrk="1"/>
            <a:r>
              <a:rPr lang="en-GB" sz="1800" smtClean="0"/>
              <a:t>Up events and down events</a:t>
            </a:r>
          </a:p>
          <a:p>
            <a:pPr marL="742950" lvl="1" indent="-285750" defTabSz="914400" eaLnBrk="1"/>
            <a:endParaRPr lang="en-GB" sz="1800" smtClean="0"/>
          </a:p>
          <a:p>
            <a:pPr marL="342900" indent="-342900" defTabSz="914400" eaLnBrk="1"/>
            <a:r>
              <a:rPr lang="en-GB" sz="1800" smtClean="0"/>
              <a:t>Three configuration files</a:t>
            </a:r>
          </a:p>
          <a:p>
            <a:pPr marL="742950" lvl="1" indent="-285750" defTabSz="914400" eaLnBrk="1"/>
            <a:r>
              <a:rPr lang="en-GB" sz="1800" smtClean="0">
                <a:latin typeface="Courier New" pitchFamily="49" charset="0"/>
              </a:rPr>
              <a:t>thresholdWarningLevels.xml </a:t>
            </a:r>
            <a:r>
              <a:rPr lang="en-GB" sz="1800" smtClean="0">
                <a:latin typeface="Courier New" pitchFamily="49" charset="0"/>
                <a:sym typeface="Wingdings" pitchFamily="2" charset="2"/>
              </a:rPr>
              <a:t></a:t>
            </a:r>
            <a:r>
              <a:rPr lang="en-GB" sz="1800" smtClean="0"/>
              <a:t> definition of (unique) thresholds + details</a:t>
            </a:r>
          </a:p>
          <a:p>
            <a:pPr marL="742950" lvl="1" indent="-285750" defTabSz="914400" eaLnBrk="1"/>
            <a:r>
              <a:rPr lang="en-GB" sz="1800" smtClean="0">
                <a:latin typeface="Courier New" pitchFamily="49" charset="0"/>
              </a:rPr>
              <a:t>thresholds.xml</a:t>
            </a:r>
            <a:r>
              <a:rPr lang="en-GB" sz="1800" smtClean="0"/>
              <a:t> </a:t>
            </a:r>
            <a:r>
              <a:rPr lang="en-GB" sz="1800" smtClean="0">
                <a:sym typeface="Wingdings" pitchFamily="2" charset="2"/>
              </a:rPr>
              <a:t> </a:t>
            </a:r>
            <a:r>
              <a:rPr lang="en-GB" sz="1800" smtClean="0"/>
              <a:t>the grouping of the (selected) thresholds</a:t>
            </a:r>
          </a:p>
          <a:p>
            <a:pPr marL="742950" lvl="1" indent="-285750" defTabSz="914400" eaLnBrk="1"/>
            <a:r>
              <a:rPr lang="en-GB" sz="1800" smtClean="0">
                <a:latin typeface="Courier New" pitchFamily="49" charset="0"/>
              </a:rPr>
              <a:t>thresholdValueSets.xml</a:t>
            </a:r>
            <a:r>
              <a:rPr lang="en-GB" sz="1800" smtClean="0"/>
              <a:t> </a:t>
            </a:r>
            <a:r>
              <a:rPr lang="en-GB" sz="1800" smtClean="0">
                <a:sym typeface="Wingdings" pitchFamily="2" charset="2"/>
              </a:rPr>
              <a:t></a:t>
            </a:r>
            <a:r>
              <a:rPr lang="en-GB" sz="1800" smtClean="0"/>
              <a:t> timeseries (loc/par.) and actual levels info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8425" y="762000"/>
            <a:ext cx="7267575" cy="5175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A6E664F-0C49-4006-BEBB-274A947D1F42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pic>
        <p:nvPicPr>
          <p:cNvPr id="31750" name="Picture 1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4818063"/>
            <a:ext cx="9359900" cy="202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Thresholds - thresholdWarningLevels</a:t>
            </a:r>
            <a:endParaRPr lang="en-US" smtClean="0"/>
          </a:p>
        </p:txBody>
      </p:sp>
      <p:sp>
        <p:nvSpPr>
          <p:cNvPr id="317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95413"/>
            <a:ext cx="4283075" cy="2320925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nl-NL" smtClean="0"/>
          </a:p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 Unique threshold information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colors: displays, reports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nl-NL" smtClean="0"/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nl-NL" sz="1600" smtClean="0"/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nl-NL" sz="1600" smtClean="0"/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icons</a:t>
            </a:r>
          </a:p>
          <a:p>
            <a:pPr marL="1036638" lvl="2" indent="-207963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nl-NL" smtClean="0"/>
              <a:t>normal/warning</a:t>
            </a:r>
          </a:p>
          <a:p>
            <a:pPr marL="1036638" lvl="2" indent="-207963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nl-NL" smtClean="0"/>
              <a:t>historic colour</a:t>
            </a:r>
          </a:p>
          <a:p>
            <a:pPr marL="1036638" lvl="2" indent="-207963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nl-NL" smtClean="0"/>
              <a:t>forecast colour</a:t>
            </a:r>
            <a:endParaRPr lang="en-US" smtClean="0"/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5529263" y="3455988"/>
            <a:ext cx="1223962" cy="91281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r>
              <a:rPr lang="nl-NL" sz="6600" b="1">
                <a:solidFill>
                  <a:schemeClr val="tx1"/>
                </a:solidFill>
              </a:rPr>
              <a:t>!</a:t>
            </a:r>
            <a:endParaRPr lang="en-US" sz="6600" b="1">
              <a:solidFill>
                <a:schemeClr val="tx1"/>
              </a:solidFill>
            </a:endParaRP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5540375" y="4416425"/>
            <a:ext cx="585788" cy="19208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6146800" y="4416425"/>
            <a:ext cx="585788" cy="1920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5384800" y="4248150"/>
            <a:ext cx="431800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5961063" y="4535488"/>
            <a:ext cx="647700" cy="165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6392863" y="4535488"/>
            <a:ext cx="1873250" cy="216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27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A762CFD-B46B-4C61-AF79-4E56C95AED01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Thresholds - thresholds</a:t>
            </a:r>
            <a:endParaRPr lang="en-US" smtClean="0"/>
          </a:p>
        </p:txBody>
      </p:sp>
      <p:sp>
        <p:nvSpPr>
          <p:cNvPr id="32774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 Thresholds usage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groups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selection(s)</a:t>
            </a:r>
            <a:endParaRPr lang="en-US" smtClean="0"/>
          </a:p>
        </p:txBody>
      </p:sp>
      <p:pic>
        <p:nvPicPr>
          <p:cNvPr id="32775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728663"/>
            <a:ext cx="5200650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/>
          <a:stretch>
            <a:fillRect/>
          </a:stretch>
        </p:blipFill>
        <p:spPr>
          <a:xfrm>
            <a:off x="-123825" y="3379788"/>
            <a:ext cx="6638925" cy="333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5936121-AACC-4C5D-B467-4BE170FCDC89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Thresholds - thresholdsValuesSets</a:t>
            </a:r>
            <a:endParaRPr lang="en-US" smtClean="0"/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435850" cy="2032000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 Detailed threshold information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per location/parameter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actual values to be crossed for the different thresholds</a:t>
            </a:r>
          </a:p>
          <a:p>
            <a:pPr marL="674688" lvl="1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/>
              <a:t>‘triggers’ (action events for up- or downcrossings)</a:t>
            </a:r>
            <a:endParaRPr lang="en-US" smtClean="0"/>
          </a:p>
        </p:txBody>
      </p:sp>
      <p:pic>
        <p:nvPicPr>
          <p:cNvPr id="337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" y="3933825"/>
            <a:ext cx="9504363" cy="205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Thresholds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5A43320-A93E-45E6-B1BF-4EF9EA81FF59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384175" y="1804988"/>
            <a:ext cx="88534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nl-NL" sz="2000" dirty="0" err="1" smtClean="0">
                <a:solidFill>
                  <a:schemeClr val="tx1"/>
                </a:solidFill>
              </a:rPr>
              <a:t>Exercise</a:t>
            </a:r>
            <a:r>
              <a:rPr lang="nl-NL" sz="2000" dirty="0" smtClean="0">
                <a:solidFill>
                  <a:schemeClr val="tx1"/>
                </a:solidFill>
              </a:rPr>
              <a:t> 7: </a:t>
            </a:r>
            <a:r>
              <a:rPr lang="nl-NL" sz="2000" dirty="0" smtClean="0">
                <a:solidFill>
                  <a:schemeClr val="tx1"/>
                </a:solidFill>
              </a:rPr>
              <a:t>Change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thresholds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for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imported</a:t>
            </a:r>
            <a:r>
              <a:rPr lang="nl-NL" sz="2000" dirty="0" smtClean="0">
                <a:solidFill>
                  <a:schemeClr val="tx1"/>
                </a:solidFill>
              </a:rPr>
              <a:t> data</a:t>
            </a:r>
            <a:endParaRPr lang="nl-NL" sz="2000" dirty="0">
              <a:solidFill>
                <a:schemeClr val="tx1"/>
              </a:solidFill>
            </a:endParaRP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3482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975" y="3576638"/>
            <a:ext cx="9290050" cy="2649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3853</TotalTime>
  <Words>218</Words>
  <Application>Microsoft Office PowerPoint</Application>
  <PresentationFormat>A4 Paper (210x297 mm)</PresentationFormat>
  <Paragraphs>67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huisstijl</vt:lpstr>
      <vt:lpstr>PowerPoint Presentation</vt:lpstr>
      <vt:lpstr>Example (Map)</vt:lpstr>
      <vt:lpstr>Example (Graph)</vt:lpstr>
      <vt:lpstr>Thresholds Utility</vt:lpstr>
      <vt:lpstr>Thresholds - thresholdWarningLevels</vt:lpstr>
      <vt:lpstr>Thresholds - thresholds</vt:lpstr>
      <vt:lpstr>Thresholds - thresholdsValuesSets</vt:lpstr>
      <vt:lpstr>Exercise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160</cp:revision>
  <cp:lastPrinted>2007-09-10T07:19:41Z</cp:lastPrinted>
  <dcterms:created xsi:type="dcterms:W3CDTF">2008-01-22T10:52:40Z</dcterms:created>
  <dcterms:modified xsi:type="dcterms:W3CDTF">2014-11-25T05:13:27Z</dcterms:modified>
</cp:coreProperties>
</file>