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7" r:id="rId2"/>
    <p:sldId id="608" r:id="rId3"/>
    <p:sldId id="564" r:id="rId4"/>
    <p:sldId id="565" r:id="rId5"/>
    <p:sldId id="387" r:id="rId6"/>
    <p:sldId id="560" r:id="rId7"/>
    <p:sldId id="562" r:id="rId8"/>
    <p:sldId id="561" r:id="rId9"/>
    <p:sldId id="391" r:id="rId10"/>
    <p:sldId id="392" r:id="rId11"/>
    <p:sldId id="397" r:id="rId12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100" d="100"/>
          <a:sy n="100" d="100"/>
        </p:scale>
        <p:origin x="-1560" y="-12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ABAC6F7-E23D-491E-B3E3-1BC9A0BC49F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7F96C40-334E-42A8-A21E-AFD125D94CD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7C536F4-EB68-4A0E-BF52-6F99D53B214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3825" cy="4605338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E9D8D2C-82C3-4F7A-BA41-475366E755C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3825" cy="4605338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FA39EA8-A949-444F-BFE2-A961BCCBC99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709442C-CF2F-421D-A93A-3E1080819B08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FE0D97E-8EE7-4438-ADE4-A3BC37D770E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Visualisation of data in FEWS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smtClean="0">
                <a:solidFill>
                  <a:schemeClr val="bg2"/>
                </a:solidFill>
              </a:rPr>
              <a:t> of data in FEWS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9877615-F8D0-4C20-B0B9-F50B1122AA0E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8091145" cy="13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 dirty="0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 dirty="0" smtClean="0">
                <a:solidFill>
                  <a:srgbClr val="FFFFFF"/>
                </a:solidFill>
              </a:rPr>
              <a:t>Visualisation of </a:t>
            </a:r>
            <a:r>
              <a:rPr lang="en-GB" sz="4400" b="1" dirty="0">
                <a:solidFill>
                  <a:srgbClr val="FFFFFF"/>
                </a:solidFill>
              </a:rPr>
              <a:t>data in FEWS</a:t>
            </a:r>
            <a:endParaRPr lang="en-GB" sz="2500" b="1" dirty="0">
              <a:solidFill>
                <a:srgbClr val="FFFFFF"/>
              </a:solidFill>
            </a:endParaRPr>
          </a:p>
        </p:txBody>
      </p:sp>
      <p:pic>
        <p:nvPicPr>
          <p:cNvPr id="35848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35852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5855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570038"/>
            <a:ext cx="6540500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67665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3C6B39B-0A3E-42C4-8E88-BBF257210834}" type="slidenum">
              <a:rPr lang="en-GB" smtClean="0">
                <a:solidFill>
                  <a:schemeClr val="bg2"/>
                </a:solidFill>
              </a:rPr>
              <a:pPr eaLnBrk="1"/>
              <a:t>10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Time Series Display - Configuration</a:t>
            </a:r>
            <a:endParaRPr lang="en-US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09675"/>
            <a:ext cx="8675688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US" smtClean="0"/>
              <a:t>Time Series Display uses 4 configuration files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smtClean="0">
                <a:solidFill>
                  <a:srgbClr val="0070C0"/>
                </a:solidFill>
              </a:rPr>
              <a:t>TimeSeriesDisplayConfig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US" smtClean="0"/>
              <a:t>Thresholds and ThresholdValueSets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US" smtClean="0">
                <a:solidFill>
                  <a:srgbClr val="0070C0"/>
                </a:solidFill>
              </a:rPr>
              <a:t>DisplayGroups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US" smtClean="0"/>
              <a:t>HistoricalEvents</a:t>
            </a:r>
          </a:p>
        </p:txBody>
      </p:sp>
      <p:pic>
        <p:nvPicPr>
          <p:cNvPr id="419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9825"/>
            <a:ext cx="56292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4" name="Rectangle 3"/>
          <p:cNvSpPr>
            <a:spLocks noChangeArrowheads="1"/>
          </p:cNvSpPr>
          <p:nvPr/>
        </p:nvSpPr>
        <p:spPr bwMode="auto">
          <a:xfrm>
            <a:off x="5562600" y="4706938"/>
            <a:ext cx="448151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None/>
            </a:pPr>
            <a:r>
              <a:rPr lang="en-GB" sz="2000">
                <a:solidFill>
                  <a:srgbClr val="000000"/>
                </a:solidFill>
              </a:rPr>
              <a:t>Display groups</a:t>
            </a: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Char char="•"/>
            </a:pPr>
            <a:r>
              <a:rPr lang="en-GB">
                <a:solidFill>
                  <a:srgbClr val="000000"/>
                </a:solidFill>
              </a:rPr>
              <a:t>are pre-defined displays</a:t>
            </a: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Char char="•"/>
            </a:pPr>
            <a:r>
              <a:rPr lang="en-GB">
                <a:solidFill>
                  <a:srgbClr val="000000"/>
                </a:solidFill>
              </a:rPr>
              <a:t>are used to create folder structure of displays</a:t>
            </a: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Char char="•"/>
            </a:pPr>
            <a:r>
              <a:rPr lang="nl-NL">
                <a:solidFill>
                  <a:srgbClr val="000000"/>
                </a:solidFill>
              </a:rPr>
              <a:t>can be nested</a:t>
            </a: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None/>
            </a:pPr>
            <a:endParaRPr lang="en-GB">
              <a:solidFill>
                <a:srgbClr val="000000"/>
              </a:solidFill>
            </a:endParaRP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95250" defTabSz="414338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Times New Roman" pitchFamily="18" charset="0"/>
              <a:buNone/>
            </a:pP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7662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11DFB15-6477-4E6D-9623-7947CE759DB3}" type="slidenum">
              <a:rPr lang="en-GB" smtClean="0">
                <a:solidFill>
                  <a:schemeClr val="bg2"/>
                </a:solidFill>
              </a:rPr>
              <a:pPr eaLnBrk="1"/>
              <a:t>11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US" smtClean="0"/>
              <a:t>Exercise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981200"/>
            <a:ext cx="8437563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dirty="0" err="1" smtClean="0"/>
              <a:t>Exercise</a:t>
            </a:r>
            <a:r>
              <a:rPr lang="nl-NL" dirty="0" smtClean="0"/>
              <a:t> 8: </a:t>
            </a:r>
            <a:r>
              <a:rPr lang="nl-NL" dirty="0" err="1" smtClean="0"/>
              <a:t>Add</a:t>
            </a:r>
            <a:r>
              <a:rPr lang="nl-NL" dirty="0" smtClean="0"/>
              <a:t> pre-</a:t>
            </a:r>
            <a:r>
              <a:rPr lang="nl-NL" dirty="0" err="1" smtClean="0"/>
              <a:t>configured</a:t>
            </a:r>
            <a:r>
              <a:rPr lang="nl-NL" smtClean="0"/>
              <a:t> </a:t>
            </a:r>
            <a:r>
              <a:rPr lang="nl-NL" smtClean="0"/>
              <a:t>displays</a:t>
            </a:r>
            <a:endParaRPr lang="nl-NL" dirty="0" smtClean="0"/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5400000">
            <a:off x="-432792" y="3499182"/>
            <a:ext cx="5730875" cy="754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603647" y="1247775"/>
            <a:ext cx="3666596" cy="5032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Data import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3647" y="1976438"/>
            <a:ext cx="3666596" cy="55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Pre-processing (transformations)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3647" y="2760664"/>
            <a:ext cx="3666596" cy="1963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040" y="2954338"/>
            <a:ext cx="2885810" cy="374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41" y="3584575"/>
            <a:ext cx="2894409" cy="349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Run model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4358" y="4213225"/>
            <a:ext cx="2875492" cy="330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681" y="4983163"/>
            <a:ext cx="3611563" cy="525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Post-processing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043" y="5724526"/>
            <a:ext cx="3632200" cy="5064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</a:rPr>
              <a:t>Visualisation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72674" y="1951039"/>
            <a:ext cx="5123259" cy="40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 smtClean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 smtClean="0"/>
              <a:t>Visualisation</a:t>
            </a:r>
            <a:r>
              <a:rPr lang="en-US" altLang="en-US" dirty="0" smtClean="0"/>
              <a:t> of data in Delft-FEWS</a:t>
            </a: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584444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</a:t>
            </a:r>
            <a:r>
              <a:rPr lang="en-US" dirty="0" err="1" smtClean="0"/>
              <a:t>Visualisation</a:t>
            </a:r>
            <a:r>
              <a:rPr lang="en-US" dirty="0" smtClean="0"/>
              <a:t> of data in FEWS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/ Grid Display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7169"/>
          <a:stretch>
            <a:fillRect/>
          </a:stretch>
        </p:blipFill>
        <p:spPr bwMode="auto">
          <a:xfrm>
            <a:off x="885825" y="1171575"/>
            <a:ext cx="8048625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799" y="6615113"/>
            <a:ext cx="3324225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</a:t>
            </a:r>
            <a:r>
              <a:rPr lang="en-US" dirty="0" err="1" smtClean="0"/>
              <a:t>Visualisation</a:t>
            </a:r>
            <a:r>
              <a:rPr lang="en-US" dirty="0" smtClean="0"/>
              <a:t> of data in FEWS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Schematic Status Display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8" t="6383" r="8594" b="9436"/>
          <a:stretch>
            <a:fillRect/>
          </a:stretch>
        </p:blipFill>
        <p:spPr bwMode="auto">
          <a:xfrm>
            <a:off x="180975" y="1152525"/>
            <a:ext cx="4548188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t="6567" r="6343" b="8060"/>
          <a:stretch>
            <a:fillRect/>
          </a:stretch>
        </p:blipFill>
        <p:spPr bwMode="auto">
          <a:xfrm>
            <a:off x="4846638" y="2822575"/>
            <a:ext cx="49339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799" y="6615113"/>
            <a:ext cx="3248025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</a:t>
            </a:r>
            <a:r>
              <a:rPr lang="en-US" dirty="0" err="1" smtClean="0"/>
              <a:t>Visualisation</a:t>
            </a:r>
            <a:r>
              <a:rPr lang="en-US" dirty="0" smtClean="0"/>
              <a:t> of data in FEWS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909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EFED588-F02C-4F33-9A52-B5EF163C0EA9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Display of data - Filters</a:t>
            </a:r>
            <a:endParaRPr lang="en-US" smtClean="0"/>
          </a:p>
        </p:txBody>
      </p:sp>
      <p:pic>
        <p:nvPicPr>
          <p:cNvPr id="3687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1084263"/>
            <a:ext cx="6913563" cy="536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Oval 10"/>
          <p:cNvSpPr>
            <a:spLocks noChangeArrowheads="1"/>
          </p:cNvSpPr>
          <p:nvPr/>
        </p:nvSpPr>
        <p:spPr bwMode="auto">
          <a:xfrm>
            <a:off x="184150" y="1052513"/>
            <a:ext cx="1655763" cy="504031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Box 1"/>
          <p:cNvSpPr txBox="1">
            <a:spLocks noChangeArrowheads="1"/>
          </p:cNvSpPr>
          <p:nvPr/>
        </p:nvSpPr>
        <p:spPr bwMode="auto">
          <a:xfrm rot="-766087">
            <a:off x="7342691" y="1668463"/>
            <a:ext cx="2501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2800" dirty="0">
                <a:solidFill>
                  <a:srgbClr val="92D050"/>
                </a:solidFill>
              </a:rPr>
              <a:t>Demonstration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401002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Visualisation of data in FEWS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E86AD1D-E9B9-4A7A-8161-545C5D052AB5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Display of data – Filter configuration</a:t>
            </a:r>
            <a:endParaRPr 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533525"/>
            <a:ext cx="5302250" cy="43434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US" dirty="0" smtClean="0"/>
              <a:t>Filters are used to define the: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US" dirty="0" smtClean="0"/>
              <a:t>locations displayed on the map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US" dirty="0" smtClean="0"/>
              <a:t>locations displayed in the list box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dirty="0" smtClean="0"/>
              <a:t>parameters </a:t>
            </a:r>
            <a:r>
              <a:rPr lang="en-US" dirty="0"/>
              <a:t>displayed </a:t>
            </a:r>
            <a:r>
              <a:rPr lang="nl-NL" dirty="0" smtClean="0"/>
              <a:t>in </a:t>
            </a:r>
            <a:r>
              <a:rPr lang="nl-NL" dirty="0" smtClean="0"/>
              <a:t>the list box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US" dirty="0" smtClean="0"/>
              <a:t>Filter: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US" dirty="0" err="1" smtClean="0"/>
              <a:t>organised</a:t>
            </a:r>
            <a:r>
              <a:rPr lang="en-US" dirty="0" smtClean="0"/>
              <a:t> in folders with child filters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dirty="0" err="1" smtClean="0"/>
              <a:t>arrange</a:t>
            </a:r>
            <a:r>
              <a:rPr lang="nl-NL" dirty="0" smtClean="0"/>
              <a:t> time series sets in </a:t>
            </a:r>
            <a:r>
              <a:rPr lang="nl-NL" dirty="0" err="1" smtClean="0"/>
              <a:t>logical</a:t>
            </a:r>
            <a:r>
              <a:rPr lang="nl-NL" dirty="0" smtClean="0"/>
              <a:t> </a:t>
            </a:r>
            <a:r>
              <a:rPr lang="nl-NL" dirty="0" err="1" smtClean="0"/>
              <a:t>groups</a:t>
            </a:r>
            <a:endParaRPr lang="nl-NL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dirty="0" smtClean="0"/>
              <a:t>import </a:t>
            </a:r>
            <a:r>
              <a:rPr lang="nl-NL" dirty="0" err="1" smtClean="0"/>
              <a:t>elements</a:t>
            </a:r>
            <a:r>
              <a:rPr lang="nl-NL" dirty="0" smtClean="0"/>
              <a:t> in the time series set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nl-NL" dirty="0" smtClean="0"/>
              <a:t>extra options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icons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endParaRPr lang="de-DE" dirty="0" smtClean="0"/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extent</a:t>
            </a: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US" dirty="0" smtClean="0"/>
          </a:p>
        </p:txBody>
      </p:sp>
      <p:pic>
        <p:nvPicPr>
          <p:cNvPr id="3789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1963" y="1376363"/>
            <a:ext cx="4249737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100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891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CFCE4D1-F444-4085-9880-4C6F84C9F6AB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Display of data – Filter Configuration</a:t>
            </a:r>
            <a:endParaRPr lang="en-US" smtClean="0"/>
          </a:p>
        </p:txBody>
      </p:sp>
      <p:pic>
        <p:nvPicPr>
          <p:cNvPr id="3891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" y="1052513"/>
            <a:ext cx="1447800" cy="1473200"/>
          </a:xfr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91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838" y="2727325"/>
            <a:ext cx="9285287" cy="365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Line 5"/>
          <p:cNvSpPr>
            <a:spLocks noChangeShapeType="1"/>
          </p:cNvSpPr>
          <p:nvPr/>
        </p:nvSpPr>
        <p:spPr bwMode="auto">
          <a:xfrm flipH="1">
            <a:off x="2768600" y="3789363"/>
            <a:ext cx="4759325" cy="18716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8072438" y="1268413"/>
            <a:ext cx="16383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>
                <a:solidFill>
                  <a:schemeClr val="tx1"/>
                </a:solidFill>
              </a:rPr>
              <a:t>child filter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2" name="Rectangle 7"/>
          <p:cNvSpPr>
            <a:spLocks noChangeArrowheads="1"/>
          </p:cNvSpPr>
          <p:nvPr/>
        </p:nvSpPr>
        <p:spPr bwMode="auto">
          <a:xfrm>
            <a:off x="1489075" y="2997200"/>
            <a:ext cx="1903413" cy="23717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8"/>
          <p:cNvSpPr>
            <a:spLocks noChangeArrowheads="1"/>
          </p:cNvSpPr>
          <p:nvPr/>
        </p:nvSpPr>
        <p:spPr bwMode="auto">
          <a:xfrm>
            <a:off x="1489075" y="5805488"/>
            <a:ext cx="1903413" cy="6477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8924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3788" y="1700213"/>
            <a:ext cx="2462212" cy="1200150"/>
          </a:xfr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925" name="Rectangle 10"/>
          <p:cNvSpPr>
            <a:spLocks noChangeArrowheads="1"/>
          </p:cNvSpPr>
          <p:nvPr/>
        </p:nvSpPr>
        <p:spPr bwMode="auto">
          <a:xfrm>
            <a:off x="7615238" y="3463925"/>
            <a:ext cx="1944687" cy="8001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 flipH="1" flipV="1">
            <a:off x="2006600" y="2174875"/>
            <a:ext cx="434975" cy="803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 flipV="1">
            <a:off x="7632700" y="2921000"/>
            <a:ext cx="157163" cy="508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8" name="Text Box 13"/>
          <p:cNvSpPr txBox="1">
            <a:spLocks noChangeArrowheads="1"/>
          </p:cNvSpPr>
          <p:nvPr/>
        </p:nvSpPr>
        <p:spPr bwMode="auto">
          <a:xfrm>
            <a:off x="2576513" y="1444625"/>
            <a:ext cx="342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>
                <a:solidFill>
                  <a:schemeClr val="tx1"/>
                </a:solidFill>
              </a:rPr>
              <a:t>organised in sub-folders (childs)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78142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0429216-283F-485D-B8E6-360A13ED5AD4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pic>
        <p:nvPicPr>
          <p:cNvPr id="399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25" y="1787525"/>
            <a:ext cx="7583488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Display of data - Filters - Extra options</a:t>
            </a:r>
            <a:endParaRPr lang="en-GB" smtClean="0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7993063" y="3981450"/>
            <a:ext cx="1724025" cy="64611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>
                <a:solidFill>
                  <a:schemeClr val="tx1"/>
                </a:solidFill>
              </a:rPr>
              <a:t>Allow/Disallow </a:t>
            </a:r>
            <a:br>
              <a:rPr lang="nl-NL">
                <a:solidFill>
                  <a:schemeClr val="tx1"/>
                </a:solidFill>
              </a:rPr>
            </a:br>
            <a:r>
              <a:rPr lang="nl-NL">
                <a:solidFill>
                  <a:schemeClr val="tx1"/>
                </a:solidFill>
              </a:rPr>
              <a:t>editing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771525" y="3348038"/>
            <a:ext cx="2373313" cy="6461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>
                <a:solidFill>
                  <a:schemeClr val="tx1"/>
                </a:solidFill>
              </a:rPr>
              <a:t>Relative View Period </a:t>
            </a:r>
            <a:br>
              <a:rPr lang="nl-NL">
                <a:solidFill>
                  <a:schemeClr val="tx1"/>
                </a:solidFill>
              </a:rPr>
            </a:br>
            <a:r>
              <a:rPr lang="nl-NL">
                <a:solidFill>
                  <a:schemeClr val="tx1"/>
                </a:solidFill>
              </a:rPr>
              <a:t>for Icon on main map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3370263" y="4564063"/>
            <a:ext cx="3041650" cy="696912"/>
          </a:xfrm>
          <a:prstGeom prst="rect">
            <a:avLst/>
          </a:prstGeom>
          <a:noFill/>
          <a:ln w="28575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>
                <a:solidFill>
                  <a:schemeClr val="tx1"/>
                </a:solidFill>
              </a:rPr>
              <a:t>synchLevel – for live system</a:t>
            </a:r>
          </a:p>
          <a:p>
            <a:pPr defTabSz="9144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nl-NL">
                <a:solidFill>
                  <a:schemeClr val="tx1"/>
                </a:solidFill>
              </a:rPr>
              <a:t>(5 = edited data)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9946" name="Rectangle 1"/>
          <p:cNvSpPr>
            <a:spLocks noChangeArrowheads="1"/>
          </p:cNvSpPr>
          <p:nvPr/>
        </p:nvSpPr>
        <p:spPr bwMode="auto">
          <a:xfrm>
            <a:off x="3344863" y="3740150"/>
            <a:ext cx="4516437" cy="241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3344863" y="3994150"/>
            <a:ext cx="4516437" cy="239713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3344863" y="4252913"/>
            <a:ext cx="4516437" cy="239712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78142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</a:t>
            </a:r>
            <a:r>
              <a:rPr lang="en-US" dirty="0" err="1" smtClean="0">
                <a:solidFill>
                  <a:schemeClr val="bg2"/>
                </a:solidFill>
              </a:rPr>
              <a:t>Visualisation</a:t>
            </a:r>
            <a:r>
              <a:rPr lang="en-US" dirty="0" smtClean="0">
                <a:solidFill>
                  <a:schemeClr val="bg2"/>
                </a:solidFill>
              </a:rPr>
              <a:t> of data in FEWS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09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D9E8364-DA0D-4D7C-ADD7-AAF10ACB005D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Time Series Display</a:t>
            </a:r>
            <a:endParaRPr lang="en-US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841500"/>
            <a:ext cx="8466138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US" smtClean="0"/>
              <a:t>Time Series Display is used to show data in a graph and in a table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US" smtClean="0"/>
              <a:t>Editing and viewing data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US" smtClean="0"/>
              <a:t>Pre-configured displays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Thresholds</a:t>
            </a:r>
            <a:endParaRPr 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US" smtClean="0"/>
              <a:t>Historic Events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 smtClean="0"/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247900"/>
            <a:ext cx="5762625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6700" r="20190" b="7692"/>
          <a:stretch>
            <a:fillRect/>
          </a:stretch>
        </p:blipFill>
        <p:spPr bwMode="auto">
          <a:xfrm>
            <a:off x="847725" y="3971925"/>
            <a:ext cx="29368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3857</TotalTime>
  <Words>321</Words>
  <Application>Microsoft Office PowerPoint</Application>
  <PresentationFormat>A4 Paper (210x297 mm)</PresentationFormat>
  <Paragraphs>101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huisstijl</vt:lpstr>
      <vt:lpstr>PowerPoint Presentation</vt:lpstr>
      <vt:lpstr>Visualisation</vt:lpstr>
      <vt:lpstr>Spatial / Grid Display</vt:lpstr>
      <vt:lpstr>Schematic Status Display</vt:lpstr>
      <vt:lpstr>Display of data - Filters</vt:lpstr>
      <vt:lpstr>Display of data – Filter configuration</vt:lpstr>
      <vt:lpstr>Display of data – Filter Configuration</vt:lpstr>
      <vt:lpstr>Display of data - Filters - Extra options</vt:lpstr>
      <vt:lpstr>Time Series Display</vt:lpstr>
      <vt:lpstr>Time Series Display - Configuration</vt:lpstr>
      <vt:lpstr>Exercise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161</cp:revision>
  <cp:lastPrinted>2007-09-10T07:19:41Z</cp:lastPrinted>
  <dcterms:created xsi:type="dcterms:W3CDTF">2008-01-22T10:52:40Z</dcterms:created>
  <dcterms:modified xsi:type="dcterms:W3CDTF">2014-11-25T05:18:07Z</dcterms:modified>
</cp:coreProperties>
</file>