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85" r:id="rId2"/>
    <p:sldId id="580" r:id="rId3"/>
    <p:sldId id="581" r:id="rId4"/>
    <p:sldId id="583" r:id="rId5"/>
    <p:sldId id="584" r:id="rId6"/>
    <p:sldId id="409" r:id="rId7"/>
    <p:sldId id="575" r:id="rId8"/>
    <p:sldId id="404" r:id="rId9"/>
    <p:sldId id="405" r:id="rId10"/>
    <p:sldId id="413" r:id="rId11"/>
    <p:sldId id="414" r:id="rId12"/>
    <p:sldId id="415" r:id="rId13"/>
    <p:sldId id="418" r:id="rId14"/>
    <p:sldId id="419" r:id="rId15"/>
    <p:sldId id="420" r:id="rId16"/>
    <p:sldId id="422" r:id="rId17"/>
    <p:sldId id="423" r:id="rId18"/>
    <p:sldId id="426" r:id="rId19"/>
    <p:sldId id="571" r:id="rId20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C751"/>
    <a:srgbClr val="D8EBBF"/>
    <a:srgbClr val="90B56B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912" autoAdjust="0"/>
    <p:restoredTop sz="90508" autoAdjust="0"/>
  </p:normalViewPr>
  <p:slideViewPr>
    <p:cSldViewPr snapToGrid="0" showGuides="1">
      <p:cViewPr>
        <p:scale>
          <a:sx n="75" d="100"/>
          <a:sy n="75" d="100"/>
        </p:scale>
        <p:origin x="-2424" y="-756"/>
      </p:cViewPr>
      <p:guideLst>
        <p:guide orient="horz" pos="2160"/>
        <p:guide orient="horz" pos="928"/>
        <p:guide pos="312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0ADAF5E-7064-4EE7-B676-76C373A32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640CF29-704F-43EB-A2C1-4B58A2C9C1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49F8FC9-6AB4-4009-8EBD-59DBB65CE73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53378" y="776965"/>
            <a:ext cx="4595719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10828" y="4860473"/>
            <a:ext cx="5679369" cy="460525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928AE88-B8D7-400B-9B4C-665070EAEA0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DBCDB8E-1E43-4E38-8A07-02DBDFBD1F4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C41D421-827B-428A-BEDC-33138FF1644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DB2EC14-0025-425B-8C34-45A3ADB4479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038F35C-50B8-44B5-B2BC-560885CCDA2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E8F22D0-E220-45CB-B646-C3270D6538F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14D606-9871-4506-B34C-D3458D5413E3}" type="slidenum">
              <a:rPr lang="en-GB" altLang="en-US" smtClean="0"/>
              <a:pPr eaLnBrk="1" hangingPunct="1"/>
              <a:t>2</a:t>
            </a:fld>
            <a:endParaRPr lang="en-GB" altLang="en-US" smtClean="0"/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1254125" y="776288"/>
            <a:ext cx="45942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60925"/>
            <a:ext cx="5678488" cy="4605338"/>
          </a:xfrm>
          <a:noFill/>
        </p:spPr>
        <p:txBody>
          <a:bodyPr wrap="none" anchor="ctr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ADBBA00-9898-4425-96DB-F7CC41DE128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 txBox="1">
            <a:spLocks noGrp="1" noChangeArrowheads="1"/>
          </p:cNvSpPr>
          <p:nvPr/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>
              <a:lnSpc>
                <a:spcPct val="92000"/>
              </a:lnSpc>
            </a:pPr>
            <a:fld id="{EC76E1D2-A683-4336-BBFE-D18D848541CD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2000"/>
                </a:lnSpc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AB8BA8B-1D1B-4624-BDA4-3A722F6EE13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BEE9EA9-38E7-455B-B396-18CD2A0DDB0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C771169-1BD7-4D1E-AD62-FBE600C4B3F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D55A263-09B1-48ED-A87A-874AA728B41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1473690-354C-44D0-97A2-95E83668E042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57BF-0F53-4BA4-AAC1-43746F54E6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F3522-F907-4DF4-B183-FA2A3BF225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2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EC34A-4B93-47A8-B9C1-CD375B4EBE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32DE-0123-4A9D-B054-E9E4C8091C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5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6A47-4A7B-4C46-B019-BDDAF5CD8F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0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22043-1D35-46AE-B90F-7DCD686BB4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4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FFD3-F140-42CE-9799-D989719DB6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5C22-7B7E-4963-8C65-09CE321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F4A7-E1E2-49DB-8CBA-E3053F92CB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39AC-C0DE-46D3-BC6F-953A2D2CCE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6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B1243-0303-48D7-852F-6F42389B7E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8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4F83F-46A4-4D0F-AA5E-92B79F14D1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2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47E4-6CF8-4798-B0F0-3152617387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D16E6-EDC7-43E8-B861-8F7FC07641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B324-B2DA-4043-B67C-543159C674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Processing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B86337A-8466-4A54-83DE-2204AD4B10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wiki.deltares.nl/display/FEWSDOC/20+Transformation+Module+(Improved+schema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wiki.deltares.nl/display/FEWSDOC/20+Transformation+Module+(Improved+schema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Processing data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01590AC-176F-48CF-AF83-CC71B849256A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4926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46075"/>
            <a:ext cx="25447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1728788"/>
            <a:ext cx="9906000" cy="344487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2073275"/>
            <a:ext cx="9906000" cy="34607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2419350"/>
            <a:ext cx="9906000" cy="346075"/>
          </a:xfrm>
          <a:prstGeom prst="rect">
            <a:avLst/>
          </a:prstGeom>
          <a:solidFill>
            <a:schemeClr val="folHlink">
              <a:alpha val="7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>
            <a:off x="0" y="20732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>
            <a:off x="0" y="24193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>
            <a:off x="0" y="172878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1784648" y="2915397"/>
            <a:ext cx="5106931" cy="145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nl-NL" sz="2800" b="1" dirty="0">
                <a:solidFill>
                  <a:schemeClr val="bg2"/>
                </a:solidFill>
              </a:rPr>
              <a:t>Delft-FEWS</a:t>
            </a:r>
            <a:endParaRPr lang="nl-NL" sz="3200" b="1" dirty="0">
              <a:solidFill>
                <a:schemeClr val="bg2"/>
              </a:solidFill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l-NL" sz="2900" b="1" dirty="0" smtClean="0">
                <a:solidFill>
                  <a:schemeClr val="bg2"/>
                </a:solidFill>
              </a:rPr>
              <a:t>Basic </a:t>
            </a:r>
            <a:r>
              <a:rPr lang="nl-NL" sz="2900" b="1" dirty="0" err="1" smtClean="0">
                <a:solidFill>
                  <a:schemeClr val="bg2"/>
                </a:solidFill>
              </a:rPr>
              <a:t>Configuration</a:t>
            </a:r>
            <a:r>
              <a:rPr lang="nl-NL" sz="2900" b="1" dirty="0" smtClean="0">
                <a:solidFill>
                  <a:schemeClr val="bg2"/>
                </a:solidFill>
              </a:rPr>
              <a:t> Course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l-NL" sz="2900" b="1" dirty="0" smtClean="0">
                <a:solidFill>
                  <a:schemeClr val="bg2"/>
                </a:solidFill>
              </a:rPr>
              <a:t>(</a:t>
            </a:r>
            <a:r>
              <a:rPr lang="nl-NL" sz="2900" b="1" dirty="0" err="1" smtClean="0">
                <a:solidFill>
                  <a:schemeClr val="bg2"/>
                </a:solidFill>
              </a:rPr>
              <a:t>continued</a:t>
            </a:r>
            <a:r>
              <a:rPr lang="nl-NL" sz="2900" b="1" dirty="0" smtClean="0">
                <a:solidFill>
                  <a:schemeClr val="bg2"/>
                </a:solidFill>
              </a:rPr>
              <a:t>)</a:t>
            </a:r>
            <a:endParaRPr lang="nl-NL" sz="3200" b="1" dirty="0" smtClean="0">
              <a:solidFill>
                <a:schemeClr val="bg2"/>
              </a:solidFill>
            </a:endParaRPr>
          </a:p>
        </p:txBody>
      </p:sp>
      <p:pic>
        <p:nvPicPr>
          <p:cNvPr id="206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3789363"/>
            <a:ext cx="1571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48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0988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6F16524-71FC-49D9-B3EB-301B82B37AE8}" type="slidenum">
              <a:rPr lang="en-GB" smtClean="0">
                <a:solidFill>
                  <a:schemeClr val="bg2"/>
                </a:solidFill>
              </a:rPr>
              <a:pPr eaLnBrk="1"/>
              <a:t>10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/>
              <a:t>User </a:t>
            </a:r>
            <a:r>
              <a:rPr lang="nl-NL" sz="2400" dirty="0" err="1" smtClean="0"/>
              <a:t>defined</a:t>
            </a:r>
            <a:r>
              <a:rPr lang="nl-NL" sz="2400" dirty="0" smtClean="0"/>
              <a:t> </a:t>
            </a:r>
            <a:r>
              <a:rPr lang="nl-NL" sz="2400" dirty="0" err="1" smtClean="0"/>
              <a:t>function</a:t>
            </a:r>
            <a:endParaRPr lang="en-GB" sz="2400" dirty="0" smtClean="0"/>
          </a:p>
        </p:txBody>
      </p:sp>
      <p:pic>
        <p:nvPicPr>
          <p:cNvPr id="1127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8" y="1533525"/>
            <a:ext cx="9132887" cy="459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0099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AA9A983-1DCB-4C36-98C5-82F20F9B4445}" type="slidenum">
              <a:rPr lang="en-GB" smtClean="0">
                <a:solidFill>
                  <a:schemeClr val="bg2"/>
                </a:solidFill>
              </a:rPr>
              <a:pPr eaLnBrk="1"/>
              <a:t>11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smtClean="0"/>
              <a:t>User </a:t>
            </a:r>
            <a:r>
              <a:rPr lang="nl-NL" sz="2400" dirty="0" err="1" smtClean="0"/>
              <a:t>defined</a:t>
            </a:r>
            <a:r>
              <a:rPr lang="nl-NL" sz="2400" dirty="0" smtClean="0"/>
              <a:t> </a:t>
            </a:r>
            <a:r>
              <a:rPr lang="nl-NL" sz="2400" dirty="0" err="1" smtClean="0"/>
              <a:t>function</a:t>
            </a:r>
            <a:endParaRPr lang="en-GB" sz="2400" dirty="0" smtClean="0"/>
          </a:p>
        </p:txBody>
      </p:sp>
      <p:pic>
        <p:nvPicPr>
          <p:cNvPr id="1229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8" y="2436813"/>
            <a:ext cx="8185150" cy="401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054100"/>
            <a:ext cx="5153025" cy="256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3"/>
          <p:cNvSpPr txBox="1">
            <a:spLocks noChangeArrowheads="1"/>
          </p:cNvSpPr>
          <p:nvPr/>
        </p:nvSpPr>
        <p:spPr bwMode="auto">
          <a:xfrm>
            <a:off x="685800" y="1209675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Aft>
                <a:spcPts val="1288"/>
              </a:spcAft>
              <a:buClr>
                <a:schemeClr val="bg2"/>
              </a:buClr>
              <a:buSzPct val="300000"/>
            </a:pPr>
            <a:r>
              <a:rPr lang="nl-NL" sz="2000">
                <a:solidFill>
                  <a:srgbClr val="000000"/>
                </a:solidFill>
              </a:rPr>
              <a:t>Different function / parameters </a:t>
            </a:r>
            <a:br>
              <a:rPr lang="nl-NL" sz="2000">
                <a:solidFill>
                  <a:srgbClr val="000000"/>
                </a:solidFill>
              </a:rPr>
            </a:br>
            <a:r>
              <a:rPr lang="nl-NL" sz="2000">
                <a:solidFill>
                  <a:srgbClr val="000000"/>
                </a:solidFill>
              </a:rPr>
              <a:t>per segment / range</a:t>
            </a:r>
          </a:p>
          <a:p>
            <a:pPr defTabSz="914400" eaLnBrk="1">
              <a:spcAft>
                <a:spcPts val="1288"/>
              </a:spcAft>
              <a:buClr>
                <a:schemeClr val="bg2"/>
              </a:buClr>
              <a:buSzPct val="300000"/>
            </a:pPr>
            <a:r>
              <a:rPr lang="nl-NL" sz="2000">
                <a:solidFill>
                  <a:srgbClr val="000000"/>
                </a:solidFill>
              </a:rPr>
              <a:t>Define ranges in rating curves file </a:t>
            </a:r>
            <a:br>
              <a:rPr lang="nl-NL" sz="2000">
                <a:solidFill>
                  <a:srgbClr val="000000"/>
                </a:solidFill>
              </a:rPr>
            </a:br>
            <a:r>
              <a:rPr lang="nl-NL" sz="2000">
                <a:solidFill>
                  <a:srgbClr val="000000"/>
                </a:solidFill>
              </a:rPr>
              <a:t>/ coefficientsets file</a:t>
            </a: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9464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1FC1959-C0C0-4699-960F-AFE99E65022F}" type="slidenum">
              <a:rPr lang="en-GB" smtClean="0">
                <a:solidFill>
                  <a:schemeClr val="bg2"/>
                </a:solidFill>
              </a:rPr>
              <a:pPr eaLnBrk="1"/>
              <a:t>12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smtClean="0"/>
              <a:t>User </a:t>
            </a:r>
            <a:r>
              <a:rPr lang="nl-NL" sz="2400" dirty="0" err="1" smtClean="0"/>
              <a:t>defined</a:t>
            </a:r>
            <a:r>
              <a:rPr lang="nl-NL" sz="2400" dirty="0" smtClean="0"/>
              <a:t> </a:t>
            </a:r>
            <a:r>
              <a:rPr lang="nl-NL" sz="2400" dirty="0" err="1" smtClean="0"/>
              <a:t>function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en-GB" sz="2400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smtClean="0"/>
              <a:t>Generic function parser used</a:t>
            </a:r>
          </a:p>
          <a:p>
            <a:pPr marL="342900" indent="-342900" defTabSz="914400" eaLnBrk="1"/>
            <a:r>
              <a:rPr lang="nl-NL" smtClean="0"/>
              <a:t>“Any” function can be defined</a:t>
            </a:r>
          </a:p>
          <a:p>
            <a:pPr marL="342900" indent="-342900" defTabSz="914400" eaLnBrk="1"/>
            <a:endParaRPr lang="en-GB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940050"/>
            <a:ext cx="8755062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7473950" y="5157788"/>
            <a:ext cx="1800225" cy="4333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0515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ADD4666-4DD7-4DCE-87F3-C850E3B5AEA1}" type="slidenum">
              <a:rPr lang="en-GB" smtClean="0">
                <a:solidFill>
                  <a:schemeClr val="bg2"/>
                </a:solidFill>
              </a:rPr>
              <a:pPr eaLnBrk="1"/>
              <a:t>13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smtClean="0"/>
              <a:t>Rating curve</a:t>
            </a:r>
            <a:endParaRPr lang="en-GB" sz="2400" dirty="0" smtClean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116013"/>
            <a:ext cx="9007475" cy="4300537"/>
          </a:xfrm>
        </p:spPr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nl-NL" sz="1800" smtClean="0"/>
              <a:t>Same approach as other transformations using stageDischarge class</a:t>
            </a:r>
          </a:p>
          <a:p>
            <a:pPr marL="342900" indent="-342900" defTabSz="914400" eaLnBrk="1">
              <a:buFontTx/>
              <a:buChar char="."/>
            </a:pPr>
            <a:r>
              <a:rPr lang="nl-NL" sz="1800" smtClean="0"/>
              <a:t>Convention on inputId / ouputId &amp; parameter names</a:t>
            </a:r>
          </a:p>
          <a:p>
            <a:pPr marL="342900" indent="-342900" defTabSz="914400" eaLnBrk="1">
              <a:buFontTx/>
              <a:buChar char="."/>
            </a:pPr>
            <a:r>
              <a:rPr lang="nl-NL" sz="1800" smtClean="0"/>
              <a:t>Rating curves are contained in the CoefficientSetFiles (RatingCurves.xml)</a:t>
            </a:r>
            <a:endParaRPr lang="en-GB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z="1800" smtClean="0"/>
              <a:t>Rating curves are linked to locations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z="1800" smtClean="0">
              <a:latin typeface="Times New Roman" pitchFamily="18" charset="0"/>
            </a:endParaRPr>
          </a:p>
        </p:txBody>
      </p:sp>
      <p:pic>
        <p:nvPicPr>
          <p:cNvPr id="15367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2552700"/>
            <a:ext cx="5832475" cy="377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8" name="Group 21"/>
          <p:cNvGrpSpPr>
            <a:grpSpLocks/>
          </p:cNvGrpSpPr>
          <p:nvPr/>
        </p:nvGrpSpPr>
        <p:grpSpPr bwMode="auto">
          <a:xfrm>
            <a:off x="3790950" y="2335213"/>
            <a:ext cx="4643438" cy="1841500"/>
            <a:chOff x="2394" y="1207"/>
            <a:chExt cx="2925" cy="1160"/>
          </a:xfrm>
        </p:grpSpPr>
        <p:sp>
          <p:nvSpPr>
            <p:cNvPr id="15375" name="Oval 5"/>
            <p:cNvSpPr>
              <a:spLocks noChangeArrowheads="1"/>
            </p:cNvSpPr>
            <p:nvPr/>
          </p:nvSpPr>
          <p:spPr bwMode="auto">
            <a:xfrm>
              <a:off x="2394" y="2069"/>
              <a:ext cx="874" cy="29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7"/>
            <p:cNvSpPr txBox="1">
              <a:spLocks noChangeArrowheads="1"/>
            </p:cNvSpPr>
            <p:nvPr/>
          </p:nvSpPr>
          <p:spPr bwMode="auto">
            <a:xfrm>
              <a:off x="4129" y="1207"/>
              <a:ext cx="1190" cy="4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nl-NL" b="1">
                  <a:solidFill>
                    <a:schemeClr val="tx1"/>
                  </a:solidFill>
                </a:rPr>
                <a:t>One location or</a:t>
              </a:r>
              <a:br>
                <a:rPr lang="nl-NL" b="1">
                  <a:solidFill>
                    <a:schemeClr val="tx1"/>
                  </a:solidFill>
                </a:rPr>
              </a:br>
              <a:r>
                <a:rPr lang="nl-NL" b="1">
                  <a:solidFill>
                    <a:schemeClr val="tx1"/>
                  </a:solidFill>
                </a:rPr>
                <a:t>locationSet</a:t>
              </a:r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 flipH="1">
              <a:off x="3256" y="1616"/>
              <a:ext cx="862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5369" name="Picture 1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9238" y="5486400"/>
            <a:ext cx="2881312" cy="1001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Group 22"/>
          <p:cNvGrpSpPr>
            <a:grpSpLocks/>
          </p:cNvGrpSpPr>
          <p:nvPr/>
        </p:nvGrpSpPr>
        <p:grpSpPr bwMode="auto">
          <a:xfrm>
            <a:off x="3071813" y="4352925"/>
            <a:ext cx="5911850" cy="1150938"/>
            <a:chOff x="1941" y="2478"/>
            <a:chExt cx="3724" cy="725"/>
          </a:xfrm>
        </p:grpSpPr>
        <p:sp>
          <p:nvSpPr>
            <p:cNvPr id="15371" name="Oval 6"/>
            <p:cNvSpPr>
              <a:spLocks noChangeArrowheads="1"/>
            </p:cNvSpPr>
            <p:nvPr/>
          </p:nvSpPr>
          <p:spPr bwMode="auto">
            <a:xfrm>
              <a:off x="1941" y="2568"/>
              <a:ext cx="1452" cy="2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4027" y="2478"/>
              <a:ext cx="1638" cy="4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nl-NL" b="1">
                  <a:solidFill>
                    <a:schemeClr val="tx1"/>
                  </a:solidFill>
                </a:rPr>
                <a:t>Use coefficients from </a:t>
              </a:r>
              <a:br>
                <a:rPr lang="nl-NL" b="1">
                  <a:solidFill>
                    <a:schemeClr val="tx1"/>
                  </a:solidFill>
                </a:rPr>
              </a:br>
              <a:r>
                <a:rPr lang="nl-NL" b="1">
                  <a:solidFill>
                    <a:schemeClr val="tx1"/>
                  </a:solidFill>
                </a:rPr>
                <a:t>CoefficientSetFile </a:t>
              </a:r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 flipH="1" flipV="1">
              <a:off x="3392" y="2736"/>
              <a:ext cx="635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4753" y="2886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9464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E9D65A9-442F-4397-BCB3-BB42A8A7AED5}" type="slidenum">
              <a:rPr lang="en-GB" smtClean="0">
                <a:solidFill>
                  <a:schemeClr val="bg2"/>
                </a:solidFill>
              </a:rPr>
              <a:pPr eaLnBrk="1"/>
              <a:t>14</a:t>
            </a:fld>
            <a:endParaRPr lang="en-GB" smtClean="0">
              <a:solidFill>
                <a:schemeClr val="bg2"/>
              </a:solidFill>
            </a:endParaRPr>
          </a:p>
        </p:txBody>
      </p:sp>
      <p:pic>
        <p:nvPicPr>
          <p:cNvPr id="16389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3933825"/>
            <a:ext cx="9288463" cy="2195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smtClean="0"/>
              <a:t>Rating curve</a:t>
            </a:r>
            <a:r>
              <a:rPr lang="nl-NL" dirty="0" smtClean="0"/>
              <a:t> 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en-GB" dirty="0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503363"/>
            <a:ext cx="7280275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z="1800" smtClean="0"/>
              <a:t>CoefficientSets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z="1800" smtClean="0"/>
              <a:t>StageDischargeCoefficientSets.xml (name not fixed) 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z="1800" smtClean="0"/>
              <a:t>In CoefficientSetsFiles folder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z="1800" smtClean="0"/>
              <a:t>Referenced in Transformation ModuleInstance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z="1800" smtClean="0"/>
              <a:t>Rating curve defined only once</a:t>
            </a:r>
            <a:endParaRPr lang="en-GB" sz="1800" smtClean="0"/>
          </a:p>
        </p:txBody>
      </p:sp>
      <p:sp>
        <p:nvSpPr>
          <p:cNvPr id="16392" name="Oval 5"/>
          <p:cNvSpPr>
            <a:spLocks noChangeArrowheads="1"/>
          </p:cNvSpPr>
          <p:nvPr/>
        </p:nvSpPr>
        <p:spPr bwMode="auto">
          <a:xfrm>
            <a:off x="2360613" y="4149725"/>
            <a:ext cx="1439862" cy="3587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5595938" y="3433763"/>
            <a:ext cx="3175000" cy="3952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 b="1">
                <a:solidFill>
                  <a:schemeClr val="tx1"/>
                </a:solidFill>
              </a:rPr>
              <a:t>Referenced by locationId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 flipH="1">
            <a:off x="3800475" y="3860800"/>
            <a:ext cx="1795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9337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888936B-BF4C-493A-B00F-71D21EBACE4C}" type="slidenum">
              <a:rPr lang="en-GB" smtClean="0">
                <a:solidFill>
                  <a:schemeClr val="bg2"/>
                </a:solidFill>
              </a:rPr>
              <a:pPr eaLnBrk="1"/>
              <a:t>15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err="1" smtClean="0"/>
              <a:t>Weighted</a:t>
            </a:r>
            <a:r>
              <a:rPr lang="nl-NL" sz="2400" dirty="0" smtClean="0"/>
              <a:t> </a:t>
            </a:r>
            <a:r>
              <a:rPr lang="nl-NL" sz="2400" dirty="0" err="1" smtClean="0"/>
              <a:t>averaging</a:t>
            </a:r>
            <a:endParaRPr lang="en-GB" sz="2400" dirty="0" smtClean="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841375" y="1484313"/>
            <a:ext cx="8651875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§"/>
            </a:pPr>
            <a:r>
              <a:rPr lang="nl-NL">
                <a:solidFill>
                  <a:schemeClr val="tx1"/>
                </a:solidFill>
              </a:rPr>
              <a:t> Convention on inputId / ouputId &amp; parameter names</a:t>
            </a:r>
          </a:p>
          <a:p>
            <a:pPr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§"/>
            </a:pPr>
            <a:r>
              <a:rPr lang="nl-NL">
                <a:solidFill>
                  <a:schemeClr val="tx1"/>
                </a:solidFill>
              </a:rPr>
              <a:t> formula: (X1 * a + X2 * b + X3 * c) / (a + b + c)</a:t>
            </a:r>
          </a:p>
          <a:p>
            <a:pPr defTabSz="914400" ea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§"/>
            </a:pPr>
            <a:r>
              <a:rPr lang="nl-NL">
                <a:solidFill>
                  <a:schemeClr val="tx1"/>
                </a:solidFill>
              </a:rPr>
              <a:t> number of locations is flexible, missing locations will be left out</a:t>
            </a:r>
          </a:p>
        </p:txBody>
      </p:sp>
      <p:pic>
        <p:nvPicPr>
          <p:cNvPr id="1741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2997200"/>
            <a:ext cx="8720137" cy="2673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Processing data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DD747D9-6B01-49FE-BA2B-5DD123DB52E3}" type="slidenum">
              <a:rPr lang="en-GB" smtClean="0">
                <a:solidFill>
                  <a:schemeClr val="bg2"/>
                </a:solidFill>
              </a:rPr>
              <a:pPr eaLnBrk="1"/>
              <a:t>16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8696325" cy="774700"/>
          </a:xfrm>
        </p:spPr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2400" dirty="0" smtClean="0"/>
              <a:t>Data </a:t>
            </a:r>
            <a:r>
              <a:rPr lang="nl-NL" sz="2400" dirty="0" err="1" smtClean="0"/>
              <a:t>Hierarchy</a:t>
            </a:r>
            <a:r>
              <a:rPr lang="nl-NL" sz="2400" dirty="0" smtClean="0"/>
              <a:t> / </a:t>
            </a:r>
            <a:r>
              <a:rPr lang="nl-NL" sz="2400" dirty="0" err="1" smtClean="0"/>
              <a:t>Merge</a:t>
            </a:r>
            <a:endParaRPr lang="en-GB" sz="2400" dirty="0" smtClean="0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58938"/>
            <a:ext cx="5832475" cy="5178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878513" y="2967038"/>
            <a:ext cx="9810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1400" b="1">
                <a:solidFill>
                  <a:schemeClr val="tx1"/>
                </a:solidFill>
              </a:rPr>
              <a:t>used first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5878513" y="4497388"/>
            <a:ext cx="12652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1400" b="1">
                <a:solidFill>
                  <a:schemeClr val="tx1"/>
                </a:solidFill>
              </a:rPr>
              <a:t>used second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5878513" y="6018213"/>
            <a:ext cx="1039812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1400" b="1">
                <a:solidFill>
                  <a:schemeClr val="tx1"/>
                </a:solidFill>
              </a:rPr>
              <a:t>used third</a:t>
            </a:r>
          </a:p>
        </p:txBody>
      </p:sp>
      <p:pic>
        <p:nvPicPr>
          <p:cNvPr id="184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44575"/>
            <a:ext cx="4953000" cy="1822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Rectangle 3"/>
          <p:cNvSpPr txBox="1">
            <a:spLocks noChangeArrowheads="1"/>
          </p:cNvSpPr>
          <p:nvPr/>
        </p:nvSpPr>
        <p:spPr bwMode="auto">
          <a:xfrm>
            <a:off x="685800" y="1362075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Aft>
                <a:spcPts val="1288"/>
              </a:spcAft>
              <a:buClr>
                <a:schemeClr val="bg2"/>
              </a:buClr>
              <a:buSzPct val="300000"/>
            </a:pPr>
            <a:r>
              <a:rPr lang="nl-NL" sz="2000">
                <a:solidFill>
                  <a:srgbClr val="000000"/>
                </a:solidFill>
              </a:rPr>
              <a:t>Fallback options to complete a series</a:t>
            </a:r>
          </a:p>
          <a:p>
            <a:pPr defTabSz="914400" eaLnBrk="1">
              <a:spcAft>
                <a:spcPts val="1288"/>
              </a:spcAft>
              <a:buClr>
                <a:schemeClr val="bg2"/>
              </a:buClr>
              <a:buSzPct val="300000"/>
            </a:pP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11288"/>
            <a:ext cx="72421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9464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9C2252F-6CB0-47FB-BA82-2E135BABD997}" type="slidenum">
              <a:rPr lang="en-GB" smtClean="0">
                <a:solidFill>
                  <a:schemeClr val="bg2"/>
                </a:solidFill>
              </a:rPr>
              <a:pPr eaLnBrk="1"/>
              <a:t>17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– </a:t>
            </a:r>
            <a:r>
              <a:rPr lang="nl-NL" dirty="0" err="1" smtClean="0"/>
              <a:t>Example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err="1" smtClean="0"/>
              <a:t>Typical</a:t>
            </a:r>
            <a:r>
              <a:rPr lang="nl-NL" sz="2400" dirty="0" smtClean="0"/>
              <a:t> profile</a:t>
            </a:r>
            <a:endParaRPr lang="en-GB" sz="2400" dirty="0" smtClean="0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9213" y="1238250"/>
            <a:ext cx="4695825" cy="1381125"/>
          </a:xfrm>
          <a:solidFill>
            <a:schemeClr val="bg1"/>
          </a:solidFill>
        </p:spPr>
        <p:txBody>
          <a:bodyPr/>
          <a:lstStyle/>
          <a:p>
            <a:pPr marL="342900" indent="-342900" defTabSz="914400" eaLnBrk="1"/>
            <a:r>
              <a:rPr lang="nl-NL" smtClean="0"/>
              <a:t>Examples of typical profile use:</a:t>
            </a:r>
          </a:p>
          <a:p>
            <a:pPr marL="742950" lvl="1" indent="-285750" defTabSz="914400" eaLnBrk="1"/>
            <a:r>
              <a:rPr lang="nl-NL" smtClean="0"/>
              <a:t>Evaporation series (one value per calendar day)</a:t>
            </a:r>
          </a:p>
          <a:p>
            <a:pPr marL="742950" lvl="1" indent="-285750" defTabSz="914400" eaLnBrk="1"/>
            <a:r>
              <a:rPr lang="nl-NL" smtClean="0"/>
              <a:t>Temperature variation across day</a:t>
            </a:r>
            <a:endParaRPr lang="en-GB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7940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36E3538-62D7-4100-A7F8-7E5FD125F222}" type="slidenum">
              <a:rPr lang="en-GB" smtClean="0">
                <a:solidFill>
                  <a:schemeClr val="bg2"/>
                </a:solidFill>
              </a:rPr>
              <a:pPr eaLnBrk="1"/>
              <a:t>18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720138" cy="4300537"/>
          </a:xfrm>
        </p:spPr>
        <p:txBody>
          <a:bodyPr/>
          <a:lstStyle/>
          <a:p>
            <a:pPr marL="342900" indent="-342900" defTabSz="914400" eaLnBrk="1"/>
            <a:r>
              <a:rPr lang="nl-NL" dirty="0" err="1" smtClean="0"/>
              <a:t>Exercise</a:t>
            </a:r>
            <a:r>
              <a:rPr lang="nl-NL" dirty="0" smtClean="0"/>
              <a:t> 10: </a:t>
            </a:r>
            <a:r>
              <a:rPr lang="nl-NL" dirty="0" err="1" smtClean="0"/>
              <a:t>Add</a:t>
            </a:r>
            <a:r>
              <a:rPr lang="nl-NL" dirty="0" smtClean="0"/>
              <a:t> rating curves</a:t>
            </a:r>
          </a:p>
          <a:p>
            <a:pPr marL="342900" indent="-342900" defTabSz="914400" eaLnBrk="1"/>
            <a:endParaRPr lang="nl-NL" dirty="0" smtClean="0"/>
          </a:p>
          <a:p>
            <a:pPr marL="342900" indent="-342900" defTabSz="914400" eaLnBrk="1"/>
            <a:r>
              <a:rPr lang="nl-NL" dirty="0" err="1" smtClean="0"/>
              <a:t>Add</a:t>
            </a:r>
            <a:r>
              <a:rPr lang="nl-NL" dirty="0" smtClean="0"/>
              <a:t> rating curve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r>
              <a:rPr lang="nl-NL" dirty="0" smtClean="0"/>
              <a:t> Hydro1 </a:t>
            </a:r>
          </a:p>
          <a:p>
            <a:pPr marL="342900" indent="-342900" defTabSz="914400" eaLnBrk="1"/>
            <a:r>
              <a:rPr lang="nl-NL" dirty="0" smtClean="0"/>
              <a:t>Analyse </a:t>
            </a:r>
            <a:r>
              <a:rPr lang="nl-NL" dirty="0" err="1" smtClean="0"/>
              <a:t>transformation</a:t>
            </a:r>
            <a:r>
              <a:rPr lang="nl-NL" dirty="0" smtClean="0"/>
              <a:t> file</a:t>
            </a:r>
          </a:p>
          <a:p>
            <a:pPr marL="742950" lvl="1" indent="-285750" defTabSz="914400" eaLnBrk="1"/>
            <a:r>
              <a:rPr lang="nl-NL" dirty="0" smtClean="0"/>
              <a:t>register module </a:t>
            </a:r>
            <a:r>
              <a:rPr lang="nl-NL" dirty="0" err="1" smtClean="0"/>
              <a:t>instance</a:t>
            </a:r>
            <a:r>
              <a:rPr lang="nl-NL" dirty="0" smtClean="0"/>
              <a:t> in </a:t>
            </a:r>
            <a:r>
              <a:rPr lang="nl-NL" dirty="0" err="1" smtClean="0"/>
              <a:t>descriptors</a:t>
            </a:r>
            <a:r>
              <a:rPr lang="nl-NL" dirty="0" smtClean="0"/>
              <a:t> file</a:t>
            </a:r>
          </a:p>
          <a:p>
            <a:pPr marL="742950" lvl="1" indent="-285750" defTabSz="914400" eaLnBrk="1"/>
            <a:r>
              <a:rPr lang="nl-NL" dirty="0" err="1" smtClean="0"/>
              <a:t>add</a:t>
            </a:r>
            <a:r>
              <a:rPr lang="nl-NL" dirty="0" smtClean="0"/>
              <a:t> module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exercise</a:t>
            </a:r>
            <a:r>
              <a:rPr lang="nl-NL" dirty="0" smtClean="0"/>
              <a:t> workflow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29972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AD751D4-273F-433F-B834-7B696131CC9D}" type="slidenum">
              <a:rPr lang="en-GB" smtClean="0">
                <a:solidFill>
                  <a:schemeClr val="bg2"/>
                </a:solidFill>
              </a:rPr>
              <a:pPr eaLnBrk="1"/>
              <a:t>19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Exercise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85900"/>
            <a:ext cx="8720138" cy="4300538"/>
          </a:xfrm>
        </p:spPr>
        <p:txBody>
          <a:bodyPr/>
          <a:lstStyle/>
          <a:p>
            <a:pPr eaLnBrk="1"/>
            <a:r>
              <a:rPr lang="en-US" dirty="0" smtClean="0"/>
              <a:t>Exercise </a:t>
            </a:r>
            <a:r>
              <a:rPr lang="en-US" dirty="0" smtClean="0"/>
              <a:t>11: </a:t>
            </a:r>
            <a:r>
              <a:rPr lang="en-US" dirty="0" smtClean="0"/>
              <a:t>Add catchment averaging rules</a:t>
            </a:r>
          </a:p>
          <a:p>
            <a:pPr eaLnBrk="1"/>
            <a:endParaRPr lang="nl-NL" dirty="0" smtClean="0"/>
          </a:p>
          <a:p>
            <a:pPr eaLnBrk="1"/>
            <a:r>
              <a:rPr lang="nl-NL" dirty="0" err="1" smtClean="0"/>
              <a:t>Averaging</a:t>
            </a:r>
            <a:r>
              <a:rPr lang="nl-NL" dirty="0" smtClean="0"/>
              <a:t> </a:t>
            </a:r>
            <a:r>
              <a:rPr lang="nl-NL" dirty="0" err="1" smtClean="0"/>
              <a:t>rainfall</a:t>
            </a:r>
            <a:r>
              <a:rPr lang="nl-NL" dirty="0" smtClean="0"/>
              <a:t> data </a:t>
            </a:r>
            <a:r>
              <a:rPr lang="nl-NL" dirty="0" err="1" smtClean="0"/>
              <a:t>from</a:t>
            </a:r>
            <a:r>
              <a:rPr lang="nl-NL" dirty="0" smtClean="0"/>
              <a:t> 2 </a:t>
            </a:r>
            <a:r>
              <a:rPr lang="nl-NL" dirty="0" err="1" smtClean="0"/>
              <a:t>locations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1 </a:t>
            </a:r>
          </a:p>
          <a:p>
            <a:pPr eaLnBrk="1">
              <a:buFontTx/>
              <a:buChar char="."/>
            </a:pPr>
            <a:r>
              <a:rPr lang="nl-NL" dirty="0" err="1" smtClean="0"/>
              <a:t>create</a:t>
            </a:r>
            <a:r>
              <a:rPr lang="nl-NL" dirty="0" smtClean="0"/>
              <a:t> a new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eaLnBrk="1">
              <a:buFontTx/>
              <a:buChar char="."/>
            </a:pPr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weights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(input) series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new output series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eaLnBrk="1">
              <a:buFontTx/>
              <a:buChar char="."/>
            </a:pPr>
            <a:r>
              <a:rPr lang="nl-NL" dirty="0" smtClean="0"/>
              <a:t>register module </a:t>
            </a:r>
            <a:r>
              <a:rPr lang="nl-NL" dirty="0" err="1" smtClean="0"/>
              <a:t>instance</a:t>
            </a:r>
            <a:r>
              <a:rPr lang="nl-NL" dirty="0" smtClean="0"/>
              <a:t> in </a:t>
            </a:r>
            <a:r>
              <a:rPr lang="nl-NL" dirty="0" err="1" smtClean="0"/>
              <a:t>descriptors</a:t>
            </a:r>
            <a:r>
              <a:rPr lang="nl-NL" dirty="0" smtClean="0"/>
              <a:t> file</a:t>
            </a:r>
          </a:p>
          <a:p>
            <a:pPr eaLnBrk="1">
              <a:buFontTx/>
              <a:buChar char="."/>
            </a:pPr>
            <a:r>
              <a:rPr lang="nl-NL" dirty="0" err="1" smtClean="0"/>
              <a:t>add</a:t>
            </a:r>
            <a:r>
              <a:rPr lang="nl-NL" dirty="0" smtClean="0"/>
              <a:t> module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exercise</a:t>
            </a:r>
            <a:r>
              <a:rPr lang="nl-NL" dirty="0" smtClean="0"/>
              <a:t> workflow</a:t>
            </a:r>
          </a:p>
          <a:p>
            <a:pPr eaLnBrk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8BBF"/>
                </a:solidFill>
              </a:rPr>
              <a:t>Delft-FEWS Configuration Course - Processing data</a:t>
            </a:r>
            <a:endParaRPr lang="en-GB" altLang="en-US" smtClean="0">
              <a:solidFill>
                <a:srgbClr val="008BBF"/>
              </a:solidFill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D5DE47-0B47-4A08-9A57-EB993E22D241}" type="slidenum">
              <a:rPr lang="en-GB" altLang="en-US" smtClean="0">
                <a:solidFill>
                  <a:srgbClr val="008BBF"/>
                </a:solidFill>
              </a:rPr>
              <a:pPr eaLnBrk="1" hangingPunct="1"/>
              <a:t>2</a:t>
            </a:fld>
            <a:endParaRPr lang="en-GB" altLang="en-US" smtClean="0">
              <a:solidFill>
                <a:srgbClr val="008BBF"/>
              </a:solidFill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8" y="0"/>
            <a:ext cx="9928358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478103" y="4051300"/>
            <a:ext cx="4526644" cy="13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 hangingPunct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14338" eaLnBrk="0" hangingPunct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14338" eaLnBrk="0" hangingPunct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14338" eaLnBrk="0" hangingPunct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14338" eaLnBrk="0" hangingPunct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endParaRPr lang="en-GB" altLang="en-US" sz="4400" b="1" dirty="0">
              <a:solidFill>
                <a:srgbClr val="FFFFFF"/>
              </a:solidFill>
              <a:ea typeface="MS Gothic" pitchFamily="49" charset="-128"/>
            </a:endParaRPr>
          </a:p>
          <a:p>
            <a:pPr eaLnBrk="1" hangingPunct="1">
              <a:lnSpc>
                <a:spcPct val="93000"/>
              </a:lnSpc>
            </a:pPr>
            <a:r>
              <a:rPr lang="nl-NL" altLang="en-US" sz="4400" b="1" dirty="0">
                <a:solidFill>
                  <a:srgbClr val="FFFFFF"/>
                </a:solidFill>
                <a:latin typeface="Arial" charset="0"/>
              </a:rPr>
              <a:t>Processing data</a:t>
            </a:r>
            <a:endParaRPr lang="en-GB" altLang="en-US" sz="4400" b="1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54280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4282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4283" name="Rectangle 8"/>
          <p:cNvSpPr>
            <a:spLocks noChangeArrowheads="1"/>
          </p:cNvSpPr>
          <p:nvPr/>
        </p:nvSpPr>
        <p:spPr bwMode="auto">
          <a:xfrm>
            <a:off x="1" y="690564"/>
            <a:ext cx="9936956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14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14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14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143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54284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85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86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4287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39" y="6323013"/>
            <a:ext cx="166991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166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5400000">
            <a:off x="-432792" y="3499182"/>
            <a:ext cx="5730875" cy="754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93076" y="366713"/>
            <a:ext cx="8488892" cy="611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processing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3647" y="1247775"/>
            <a:ext cx="3666596" cy="5032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Data import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3647" y="1976438"/>
            <a:ext cx="3666596" cy="558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Pre-processing (transformations)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3647" y="2760664"/>
            <a:ext cx="3666596" cy="1963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040" y="2954338"/>
            <a:ext cx="2885810" cy="374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41" y="3584575"/>
            <a:ext cx="2894409" cy="349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Run model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4358" y="4213225"/>
            <a:ext cx="2875492" cy="330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681" y="4983163"/>
            <a:ext cx="3611563" cy="525462"/>
          </a:xfrm>
          <a:prstGeom prst="roundRect">
            <a:avLst/>
          </a:prstGeom>
          <a:solidFill>
            <a:srgbClr val="94C7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Post-processing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043" y="5724526"/>
            <a:ext cx="3632200" cy="5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</a:rPr>
              <a:t>Visualisation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72674" y="1951039"/>
            <a:ext cx="5123259" cy="40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Pre-processing of model input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 smtClean="0"/>
              <a:t>Post-processing </a:t>
            </a:r>
            <a:r>
              <a:rPr lang="en-US" altLang="en-US" dirty="0"/>
              <a:t>of model </a:t>
            </a:r>
            <a:r>
              <a:rPr lang="en-US" altLang="en-US" dirty="0" smtClean="0"/>
              <a:t>output</a:t>
            </a: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4544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Processing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8A05C22-7B7E-4963-8C65-09CE32154981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54990" y="1341439"/>
            <a:ext cx="8800173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Data processing can be done using the </a:t>
            </a:r>
            <a:r>
              <a:rPr lang="en-US" altLang="en-US" sz="2000" dirty="0" err="1"/>
              <a:t>transformationModule</a:t>
            </a:r>
            <a:r>
              <a:rPr lang="en-US" altLang="en-US" sz="2000" dirty="0"/>
              <a:t> in FEWS.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This </a:t>
            </a:r>
            <a:r>
              <a:rPr lang="en-US" altLang="en-US" sz="2000" dirty="0" err="1"/>
              <a:t>transformationModule</a:t>
            </a:r>
            <a:r>
              <a:rPr lang="en-US" altLang="en-US" sz="2000" dirty="0"/>
              <a:t> contains a wide range of functionality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 err="1"/>
              <a:t>relevent</a:t>
            </a:r>
            <a:r>
              <a:rPr lang="en-US" altLang="en-US" sz="2000" dirty="0"/>
              <a:t> to this.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Some examples: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dirty="0"/>
              <a:t>User transformations: simple data manipulation (A+B,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dirty="0"/>
              <a:t>Data interpolation and extrapolation (spatially and temporally)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dirty="0"/>
              <a:t>Aggregation and disaggregation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dirty="0"/>
              <a:t>Statistics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dirty="0"/>
              <a:t>And much more…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400" dirty="0"/>
          </a:p>
          <a:p>
            <a:pPr eaLnBrk="1" hangingPunct="1">
              <a:spcBef>
                <a:spcPct val="20000"/>
              </a:spcBef>
            </a:pPr>
            <a:r>
              <a:rPr lang="en-GB" altLang="en-US" sz="1400" dirty="0">
                <a:hlinkClick r:id="rId2"/>
              </a:rPr>
              <a:t>http://publicwiki.deltares.nl/display/FEWSDOC/20+Transformation+Module+%28Improved+schema%29</a:t>
            </a:r>
            <a:endParaRPr lang="en-GB" altLang="en-US" sz="1400" dirty="0"/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93076" y="341314"/>
            <a:ext cx="8488892" cy="61118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TransformationModule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4671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Processing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8A05C22-7B7E-4963-8C65-09CE32154981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4990" y="1341439"/>
            <a:ext cx="8800173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/>
              <a:t>Basic structure: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93076" y="341314"/>
            <a:ext cx="8488892" cy="61118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TransformationModule</a:t>
            </a:r>
            <a:endParaRPr lang="en-US" altLang="en-US" dirty="0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0" y="1908175"/>
            <a:ext cx="702534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6681391" y="2066926"/>
            <a:ext cx="2873772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Input and output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variables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6669352" y="3868738"/>
            <a:ext cx="2885811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Transformations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4671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Processing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8A05C22-7B7E-4963-8C65-09CE3215498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Processing data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5CCB388-89C3-47E9-BB25-48A9439B3B5E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Transformation - Configuration</a:t>
            </a:r>
          </a:p>
        </p:txBody>
      </p:sp>
      <p:pic>
        <p:nvPicPr>
          <p:cNvPr id="922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38" y="-123825"/>
            <a:ext cx="8562975" cy="698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1"/>
          <p:cNvSpPr>
            <a:spLocks noChangeArrowheads="1"/>
          </p:cNvSpPr>
          <p:nvPr/>
        </p:nvSpPr>
        <p:spPr bwMode="auto">
          <a:xfrm rot="-1211379">
            <a:off x="207963" y="3200207"/>
            <a:ext cx="9613900" cy="2893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dirty="0">
                <a:hlinkClick r:id="rId4"/>
              </a:rPr>
              <a:t>https://publicwiki.deltares.nl/display/FEWSDOC/20+Transformation+Module+%28Improved+schema%29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Slide Number Placeholder 5"/>
          <p:cNvSpPr txBox="1">
            <a:spLocks noGrp="1"/>
          </p:cNvSpPr>
          <p:nvPr/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>
              <a:lnSpc>
                <a:spcPct val="92000"/>
              </a:lnSpc>
            </a:pPr>
            <a:fld id="{06475E76-CA77-4C54-A574-03BAC7633962}" type="slidenum">
              <a:rPr lang="en-GB" sz="900">
                <a:solidFill>
                  <a:schemeClr val="bg2"/>
                </a:solidFill>
              </a:rPr>
              <a:pPr algn="r" eaLnBrk="1">
                <a:lnSpc>
                  <a:spcPct val="92000"/>
                </a:lnSpc>
              </a:pPr>
              <a:t>7</a:t>
            </a:fld>
            <a:endParaRPr lang="en-GB" sz="900">
              <a:solidFill>
                <a:schemeClr val="bg2"/>
              </a:solidFill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– </a:t>
            </a:r>
            <a:r>
              <a:rPr lang="nl-NL" dirty="0" err="1" smtClean="0"/>
              <a:t>Interpolation</a:t>
            </a:r>
            <a:endParaRPr lang="en-US" dirty="0" smtClean="0"/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289050"/>
            <a:ext cx="3976688" cy="4814888"/>
          </a:xfrm>
        </p:spPr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en-GB" smtClean="0"/>
              <a:t>Serial Interpolation methods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sz="1800" smtClean="0"/>
              <a:t>Default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sz="1800" smtClean="0"/>
              <a:t>Block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sz="1800" smtClean="0"/>
              <a:t>Linear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sz="1800" smtClean="0"/>
              <a:t>Extrapolation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en-GB" sz="1800" smtClean="0"/>
          </a:p>
        </p:txBody>
      </p:sp>
      <p:sp>
        <p:nvSpPr>
          <p:cNvPr id="116743" name="Rectangle 3"/>
          <p:cNvSpPr>
            <a:spLocks noChangeArrowheads="1"/>
          </p:cNvSpPr>
          <p:nvPr/>
        </p:nvSpPr>
        <p:spPr bwMode="auto">
          <a:xfrm>
            <a:off x="4883150" y="1238250"/>
            <a:ext cx="4424363" cy="48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88938" indent="-293688" defTabSz="414338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Spatial Interpolation methods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Average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Bilinear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Closest distance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Inverse distance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Kriging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Max / min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Sum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Thiessen polygon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Triangulation</a:t>
            </a:r>
          </a:p>
          <a:p>
            <a:pPr marL="781050" lvl="1" indent="-260350" defTabSz="414338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>
                <a:solidFill>
                  <a:srgbClr val="000000"/>
                </a:solidFill>
              </a:rPr>
              <a:t>Weighted</a:t>
            </a:r>
          </a:p>
        </p:txBody>
      </p:sp>
      <p:pic>
        <p:nvPicPr>
          <p:cNvPr id="1167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5325"/>
            <a:ext cx="53054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35000" y="6615113"/>
            <a:ext cx="31369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Processing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70A47E4-6CF8-4798-B0F0-31526173874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385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B582536-747E-410C-A0B4-6200D9892FF6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408988" cy="4300538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nl-NL" dirty="0" err="1" smtClean="0"/>
              <a:t>Exercise</a:t>
            </a:r>
            <a:r>
              <a:rPr lang="nl-NL" dirty="0" smtClean="0"/>
              <a:t> 9: </a:t>
            </a:r>
            <a:r>
              <a:rPr lang="nl-NL" dirty="0" err="1" smtClean="0"/>
              <a:t>Fill</a:t>
            </a:r>
            <a:r>
              <a:rPr lang="nl-NL" dirty="0" smtClean="0"/>
              <a:t> </a:t>
            </a:r>
            <a:r>
              <a:rPr lang="nl-NL" dirty="0" err="1" smtClean="0"/>
              <a:t>gaps</a:t>
            </a:r>
            <a:r>
              <a:rPr lang="nl-NL" dirty="0" smtClean="0"/>
              <a:t> in </a:t>
            </a:r>
            <a:r>
              <a:rPr lang="nl-NL" dirty="0" err="1" smtClean="0"/>
              <a:t>imported</a:t>
            </a:r>
            <a:r>
              <a:rPr lang="nl-NL" dirty="0" smtClean="0"/>
              <a:t> timeseries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GB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Analyse module that fills gaps in the water level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Add the new module instance to the module instance descriptors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Configure a workflow that executes the interpolation module instance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Check results!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623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Processing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764E8DD-4E81-40F2-A410-99FDD8A43F1D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Transformation</a:t>
            </a:r>
            <a:r>
              <a:rPr lang="nl-NL" dirty="0" smtClean="0"/>
              <a:t> Module - </a:t>
            </a:r>
            <a:r>
              <a:rPr lang="nl-NL" dirty="0" err="1" smtClean="0"/>
              <a:t>Interpolation</a:t>
            </a:r>
            <a:endParaRPr lang="en-GB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3025"/>
            <a:ext cx="8872538" cy="4586288"/>
          </a:xfrm>
        </p:spPr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nl-NL" sz="2200" b="1" smtClean="0">
                <a:solidFill>
                  <a:srgbClr val="94C751"/>
                </a:solidFill>
              </a:rPr>
              <a:t>Possible problems / Issues to note</a:t>
            </a:r>
          </a:p>
          <a:p>
            <a:pPr marL="342900" indent="-342900" defTabSz="914400" eaLnBrk="1">
              <a:lnSpc>
                <a:spcPct val="90000"/>
              </a:lnSpc>
            </a:pPr>
            <a:r>
              <a:rPr lang="nl-NL" smtClean="0"/>
              <a:t>Time Series Set to Interpolate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smtClean="0"/>
              <a:t>ModuleInstanceId of series!!! (ImportTelemetry)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smtClean="0"/>
              <a:t>Relative View Period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nl-NL" smtClean="0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smtClean="0"/>
              <a:t>When interpolating to fill gaps 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smtClean="0"/>
              <a:t>Input time series </a:t>
            </a:r>
            <a:r>
              <a:rPr lang="nl-NL" smtClean="0">
                <a:solidFill>
                  <a:srgbClr val="FF3300"/>
                </a:solidFill>
              </a:rPr>
              <a:t>same </a:t>
            </a:r>
            <a:r>
              <a:rPr lang="nl-NL" smtClean="0"/>
              <a:t>as output time series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nl-NL" smtClean="0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smtClean="0"/>
              <a:t>Using LocationSets and/or Locations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smtClean="0"/>
              <a:t>Linear interpolation – can be done using a locationSet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smtClean="0"/>
              <a:t>Default – take care as default value may vary per location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3983</TotalTime>
  <Words>651</Words>
  <Application>Microsoft Office PowerPoint</Application>
  <PresentationFormat>A4 Paper (210x297 mm)</PresentationFormat>
  <Paragraphs>188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huisstijl</vt:lpstr>
      <vt:lpstr>PowerPoint Presentation</vt:lpstr>
      <vt:lpstr>PowerPoint Presentation</vt:lpstr>
      <vt:lpstr>Data processing</vt:lpstr>
      <vt:lpstr>TransformationModule</vt:lpstr>
      <vt:lpstr>TransformationModule</vt:lpstr>
      <vt:lpstr>Transformation - Configuration</vt:lpstr>
      <vt:lpstr>Transformation Module – Interpolation</vt:lpstr>
      <vt:lpstr>Exercise</vt:lpstr>
      <vt:lpstr>Transformation Module - Interpolation</vt:lpstr>
      <vt:lpstr>Transformation Module - Examples User defined function</vt:lpstr>
      <vt:lpstr>Transformation Module - Examples  User defined function</vt:lpstr>
      <vt:lpstr>Transformation Module - Examples  User defined function </vt:lpstr>
      <vt:lpstr>Transformation Module - Examples  Rating curve</vt:lpstr>
      <vt:lpstr>Transformation Module - Examples  Rating curve  </vt:lpstr>
      <vt:lpstr>Transformation Module - Examples  Weighted averaging</vt:lpstr>
      <vt:lpstr>Transformation Module - Examples  Data Hierarchy / Merge</vt:lpstr>
      <vt:lpstr>Transformation Module – Example Typical profile</vt:lpstr>
      <vt:lpstr>Exercise</vt:lpstr>
      <vt:lpstr>Exercise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Lora Buckman</cp:lastModifiedBy>
  <cp:revision>145</cp:revision>
  <cp:lastPrinted>2007-09-10T07:19:41Z</cp:lastPrinted>
  <dcterms:created xsi:type="dcterms:W3CDTF">2008-01-22T10:52:40Z</dcterms:created>
  <dcterms:modified xsi:type="dcterms:W3CDTF">2014-07-15T09:17:58Z</dcterms:modified>
</cp:coreProperties>
</file>