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00" r:id="rId2"/>
    <p:sldId id="601" r:id="rId3"/>
    <p:sldId id="602" r:id="rId4"/>
    <p:sldId id="603" r:id="rId5"/>
    <p:sldId id="604" r:id="rId6"/>
    <p:sldId id="606" r:id="rId7"/>
    <p:sldId id="605" r:id="rId8"/>
    <p:sldId id="618" r:id="rId9"/>
    <p:sldId id="612" r:id="rId10"/>
    <p:sldId id="619" r:id="rId11"/>
    <p:sldId id="608" r:id="rId12"/>
    <p:sldId id="609" r:id="rId13"/>
    <p:sldId id="610" r:id="rId14"/>
    <p:sldId id="611" r:id="rId15"/>
    <p:sldId id="613" r:id="rId16"/>
    <p:sldId id="614" r:id="rId17"/>
    <p:sldId id="615" r:id="rId18"/>
    <p:sldId id="616" r:id="rId19"/>
    <p:sldId id="617" r:id="rId20"/>
  </p:sldIdLst>
  <p:sldSz cx="9906000" cy="6858000" type="A4"/>
  <p:notesSz cx="7102475" cy="10234613"/>
  <p:defaultTextStyle>
    <a:defPPr>
      <a:defRPr lang="en-GB"/>
    </a:defPPr>
    <a:lvl1pPr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8625" indent="-215900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44525" indent="-214313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60425" indent="-212725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6325" indent="-215900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0AC2E"/>
    <a:srgbClr val="D0EBB3"/>
    <a:srgbClr val="64C800"/>
    <a:srgbClr val="336600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912" autoAdjust="0"/>
    <p:restoredTop sz="89379" autoAdjust="0"/>
  </p:normalViewPr>
  <p:slideViewPr>
    <p:cSldViewPr snapToGrid="0" showGuides="1">
      <p:cViewPr>
        <p:scale>
          <a:sx n="100" d="100"/>
          <a:sy n="100" d="100"/>
        </p:scale>
        <p:origin x="-1644" y="-186"/>
      </p:cViewPr>
      <p:guideLst>
        <p:guide orient="horz" pos="2160"/>
        <p:guide orient="horz" pos="104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96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t" anchorCtr="0" compatLnSpc="1">
            <a:prstTxWarp prst="textNoShape">
              <a:avLst/>
            </a:prstTxWarp>
          </a:bodyPr>
          <a:lstStyle>
            <a:lvl1pPr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t" anchorCtr="0" compatLnSpc="1">
            <a:prstTxWarp prst="textNoShape">
              <a:avLst/>
            </a:prstTxWarp>
          </a:bodyPr>
          <a:lstStyle>
            <a:lvl1pPr algn="r"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81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b" anchorCtr="0" compatLnSpc="1">
            <a:prstTxWarp prst="textNoShape">
              <a:avLst/>
            </a:prstTxWarp>
          </a:bodyPr>
          <a:lstStyle>
            <a:lvl1pPr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81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99" tIns="44449" rIns="88899" bIns="44449" numCol="1" anchor="b" anchorCtr="0" compatLnSpc="1">
            <a:prstTxWarp prst="textNoShape">
              <a:avLst/>
            </a:prstTxWarp>
          </a:bodyPr>
          <a:lstStyle>
            <a:lvl1pPr algn="r" defTabSz="446088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95CBC36-13DA-47EA-9940-817A70AD1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92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1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AutoShape 2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9463" y="776288"/>
            <a:ext cx="5540375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11200" y="4859338"/>
            <a:ext cx="5678488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816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19550" y="0"/>
            <a:ext cx="307816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6088">
              <a:lnSpc>
                <a:spcPct val="92000"/>
              </a:lnSpc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A83A22C-8B9A-4226-9F7C-1CE94CD7DF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32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36BC6BE3-8F0F-4E4C-9D84-DF9CF64957CA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1252538" y="776288"/>
            <a:ext cx="4597400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/>
          </p:nvPr>
        </p:nvSpPr>
        <p:spPr>
          <a:xfrm>
            <a:off x="711200" y="4859338"/>
            <a:ext cx="5678488" cy="4606925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  <a:lvl2pPr marL="774748" indent="-297980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2pPr>
            <a:lvl3pPr marL="1191920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3pPr>
            <a:lvl4pPr marL="1668689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4pPr>
            <a:lvl5pPr marL="2145457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5pPr>
            <a:lvl6pPr marL="2622225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6pPr>
            <a:lvl7pPr marL="3098993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7pPr>
            <a:lvl8pPr marL="3575761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8pPr>
            <a:lvl9pPr marL="4052529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52B56C46-B2FC-41A7-8F33-E6B9D4D84898}" type="slidenum">
              <a:rPr lang="en-GB" altLang="en-US" sz="1400"/>
              <a:pPr eaLnBrk="1">
                <a:spcBef>
                  <a:spcPct val="0"/>
                </a:spcBef>
              </a:pPr>
              <a:t>10</a:t>
            </a:fld>
            <a:endParaRPr lang="en-GB" altLang="en-US" sz="14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  <a:lvl2pPr marL="774748" indent="-297980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2pPr>
            <a:lvl3pPr marL="1191920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3pPr>
            <a:lvl4pPr marL="1668689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4pPr>
            <a:lvl5pPr marL="2145457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5pPr>
            <a:lvl6pPr marL="2622225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6pPr>
            <a:lvl7pPr marL="3098993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7pPr>
            <a:lvl8pPr marL="3575761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8pPr>
            <a:lvl9pPr marL="4052529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A9DAE07F-E591-4182-A16E-A0CD4AE98FA7}" type="slidenum">
              <a:rPr lang="en-GB" altLang="en-US" sz="1400"/>
              <a:pPr eaLnBrk="1">
                <a:spcBef>
                  <a:spcPct val="0"/>
                </a:spcBef>
              </a:pPr>
              <a:t>11</a:t>
            </a:fld>
            <a:endParaRPr lang="en-GB" altLang="en-US" sz="14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440" y="4861772"/>
            <a:ext cx="5203596" cy="460623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3536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  <a:lvl2pPr marL="774748" indent="-297980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2pPr>
            <a:lvl3pPr marL="1191920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3pPr>
            <a:lvl4pPr marL="1668689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4pPr>
            <a:lvl5pPr marL="2145457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5pPr>
            <a:lvl6pPr marL="2622225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6pPr>
            <a:lvl7pPr marL="3098993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7pPr>
            <a:lvl8pPr marL="3575761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8pPr>
            <a:lvl9pPr marL="4052529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B817AFCA-7594-4996-B33F-13B37E5E5D17}" type="slidenum">
              <a:rPr lang="en-GB" altLang="en-US" sz="1400"/>
              <a:pPr eaLnBrk="1">
                <a:spcBef>
                  <a:spcPct val="0"/>
                </a:spcBef>
              </a:pPr>
              <a:t>12</a:t>
            </a:fld>
            <a:endParaRPr lang="en-GB" altLang="en-US" sz="14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440" y="4861772"/>
            <a:ext cx="5203596" cy="460623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3536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  <a:lvl2pPr marL="774748" indent="-297980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2pPr>
            <a:lvl3pPr marL="1191920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3pPr>
            <a:lvl4pPr marL="1668689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4pPr>
            <a:lvl5pPr marL="2145457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5pPr>
            <a:lvl6pPr marL="2622225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6pPr>
            <a:lvl7pPr marL="3098993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7pPr>
            <a:lvl8pPr marL="3575761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8pPr>
            <a:lvl9pPr marL="4052529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EF1B7E13-9D95-4AD4-8DEF-333EC676EFBF}" type="slidenum">
              <a:rPr lang="en-GB" altLang="en-US" sz="1400"/>
              <a:pPr eaLnBrk="1">
                <a:spcBef>
                  <a:spcPct val="0"/>
                </a:spcBef>
              </a:pPr>
              <a:t>13</a:t>
            </a:fld>
            <a:endParaRPr lang="en-GB" altLang="en-US" sz="14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440" y="4861772"/>
            <a:ext cx="5203596" cy="460623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3536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  <a:lvl2pPr marL="774748" indent="-297980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2pPr>
            <a:lvl3pPr marL="1191920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3pPr>
            <a:lvl4pPr marL="1668689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4pPr>
            <a:lvl5pPr marL="2145457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5pPr>
            <a:lvl6pPr marL="2622225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6pPr>
            <a:lvl7pPr marL="3098993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7pPr>
            <a:lvl8pPr marL="3575761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8pPr>
            <a:lvl9pPr marL="4052529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4CD8E2B3-5F74-4FB4-B48B-9851B89D66CC}" type="slidenum">
              <a:rPr lang="en-GB" altLang="en-US" sz="1400"/>
              <a:pPr eaLnBrk="1">
                <a:spcBef>
                  <a:spcPct val="0"/>
                </a:spcBef>
              </a:pPr>
              <a:t>14</a:t>
            </a:fld>
            <a:endParaRPr lang="en-GB" altLang="en-US" sz="14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440" y="4861772"/>
            <a:ext cx="5203596" cy="460623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3536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  <a:lvl2pPr marL="774748" indent="-297980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2pPr>
            <a:lvl3pPr marL="1191920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3pPr>
            <a:lvl4pPr marL="1668689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4pPr>
            <a:lvl5pPr marL="2145457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5pPr>
            <a:lvl6pPr marL="2622225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6pPr>
            <a:lvl7pPr marL="3098993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7pPr>
            <a:lvl8pPr marL="3575761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8pPr>
            <a:lvl9pPr marL="4052529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5152D2F4-90AE-4FFC-95BF-4A8D802B2BB9}" type="slidenum">
              <a:rPr lang="en-GB" altLang="en-US" sz="1400"/>
              <a:pPr eaLnBrk="1">
                <a:spcBef>
                  <a:spcPct val="0"/>
                </a:spcBef>
              </a:pPr>
              <a:t>15</a:t>
            </a:fld>
            <a:endParaRPr lang="en-GB" altLang="en-US" sz="14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440" y="4861772"/>
            <a:ext cx="5203596" cy="460623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3536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  <a:lvl2pPr marL="774748" indent="-297980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2pPr>
            <a:lvl3pPr marL="1191920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3pPr>
            <a:lvl4pPr marL="1668689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4pPr>
            <a:lvl5pPr marL="2145457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5pPr>
            <a:lvl6pPr marL="2622225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6pPr>
            <a:lvl7pPr marL="3098993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7pPr>
            <a:lvl8pPr marL="3575761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8pPr>
            <a:lvl9pPr marL="4052529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A9DAE236-6D8A-4B47-9276-540B089F631A}" type="slidenum">
              <a:rPr lang="en-GB" altLang="en-US" sz="1400"/>
              <a:pPr eaLnBrk="1">
                <a:spcBef>
                  <a:spcPct val="0"/>
                </a:spcBef>
              </a:pPr>
              <a:t>16</a:t>
            </a:fld>
            <a:endParaRPr lang="en-GB" altLang="en-US" sz="1400"/>
          </a:p>
        </p:txBody>
      </p:sp>
      <p:sp>
        <p:nvSpPr>
          <p:cNvPr id="139267" name="Text Box 2"/>
          <p:cNvSpPr txBox="1">
            <a:spLocks noChangeArrowheads="1"/>
          </p:cNvSpPr>
          <p:nvPr/>
        </p:nvSpPr>
        <p:spPr bwMode="auto">
          <a:xfrm>
            <a:off x="1252594" y="776499"/>
            <a:ext cx="4597287" cy="38379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5354" tIns="47677" rIns="95354" bIns="47677" anchor="ctr"/>
          <a:lstStyle/>
          <a:p>
            <a:endParaRPr lang="en-US" altLang="en-US"/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/>
          </p:nvPr>
        </p:nvSpPr>
        <p:spPr>
          <a:xfrm>
            <a:off x="711248" y="4860123"/>
            <a:ext cx="5678315" cy="460623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  <a:lvl2pPr marL="774748" indent="-297980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2pPr>
            <a:lvl3pPr marL="1191920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3pPr>
            <a:lvl4pPr marL="1668689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4pPr>
            <a:lvl5pPr marL="2145457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5pPr>
            <a:lvl6pPr marL="2622225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6pPr>
            <a:lvl7pPr marL="3098993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7pPr>
            <a:lvl8pPr marL="3575761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8pPr>
            <a:lvl9pPr marL="4052529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7893505C-25CE-448E-9BC7-CA82B8AB2591}" type="slidenum">
              <a:rPr lang="en-GB" altLang="en-US" sz="1400"/>
              <a:pPr eaLnBrk="1">
                <a:spcBef>
                  <a:spcPct val="0"/>
                </a:spcBef>
              </a:pPr>
              <a:t>17</a:t>
            </a:fld>
            <a:endParaRPr lang="en-GB" altLang="en-US" sz="14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440" y="4861772"/>
            <a:ext cx="5203596" cy="460623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3536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  <a:lvl2pPr marL="774748" indent="-297980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2pPr>
            <a:lvl3pPr marL="1191920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3pPr>
            <a:lvl4pPr marL="1668689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4pPr>
            <a:lvl5pPr marL="2145457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5pPr>
            <a:lvl6pPr marL="2622225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6pPr>
            <a:lvl7pPr marL="3098993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7pPr>
            <a:lvl8pPr marL="3575761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8pPr>
            <a:lvl9pPr marL="4052529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011C08CD-DE14-46A3-8A61-FB570BDF5219}" type="slidenum">
              <a:rPr lang="en-GB" altLang="en-US" sz="1400"/>
              <a:pPr eaLnBrk="1">
                <a:spcBef>
                  <a:spcPct val="0"/>
                </a:spcBef>
              </a:pPr>
              <a:t>18</a:t>
            </a:fld>
            <a:endParaRPr lang="en-GB" altLang="en-US" sz="14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440" y="4861772"/>
            <a:ext cx="5203596" cy="460623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3536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  <a:lvl2pPr marL="774748" indent="-297980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2pPr>
            <a:lvl3pPr marL="1191920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3pPr>
            <a:lvl4pPr marL="1668689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4pPr>
            <a:lvl5pPr marL="2145457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5pPr>
            <a:lvl6pPr marL="2622225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6pPr>
            <a:lvl7pPr marL="3098993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7pPr>
            <a:lvl8pPr marL="3575761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8pPr>
            <a:lvl9pPr marL="4052529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14AE26D3-FADE-4944-AFF4-BE13FC01B163}" type="slidenum">
              <a:rPr lang="en-GB" altLang="en-US" sz="1400"/>
              <a:pPr eaLnBrk="1">
                <a:spcBef>
                  <a:spcPct val="0"/>
                </a:spcBef>
              </a:pPr>
              <a:t>19</a:t>
            </a:fld>
            <a:endParaRPr lang="en-GB" altLang="en-US" sz="14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440" y="4861772"/>
            <a:ext cx="5203596" cy="460623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3536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B853D2AB-1185-41BF-AA9C-3763362F00B9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9BC13249-9D4F-411B-8790-1F26A631445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3EADAE57-6ECC-463A-864B-93CDEF7C790B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7B6C3B81-2749-46CD-984A-BB541BF6149B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  <a:lvl2pPr marL="774748" indent="-297980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2pPr>
            <a:lvl3pPr marL="1191920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3pPr>
            <a:lvl4pPr marL="1668689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4pPr>
            <a:lvl5pPr marL="2145457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5pPr>
            <a:lvl6pPr marL="2622225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6pPr>
            <a:lvl7pPr marL="3098993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7pPr>
            <a:lvl8pPr marL="3575761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8pPr>
            <a:lvl9pPr marL="4052529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B7CC805C-8ACC-4A37-AECE-E0807D7CA319}" type="slidenum">
              <a:rPr lang="en-GB" altLang="en-US" sz="1400"/>
              <a:pPr eaLnBrk="1">
                <a:spcBef>
                  <a:spcPct val="0"/>
                </a:spcBef>
              </a:pPr>
              <a:t>6</a:t>
            </a:fld>
            <a:endParaRPr lang="en-GB" altLang="en-US" sz="14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440" y="4861772"/>
            <a:ext cx="5203596" cy="460623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3536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46088" eaLnBrk="0"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608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46088" algn="l"/>
                <a:tab pos="889000" algn="l"/>
                <a:tab pos="1333500" algn="l"/>
                <a:tab pos="1778000" algn="l"/>
                <a:tab pos="2222500" algn="l"/>
                <a:tab pos="2667000" algn="l"/>
                <a:tab pos="3111500" algn="l"/>
                <a:tab pos="3556000" algn="l"/>
                <a:tab pos="4000500" algn="l"/>
                <a:tab pos="4445000" algn="l"/>
                <a:tab pos="4889500" algn="l"/>
                <a:tab pos="5334000" algn="l"/>
                <a:tab pos="5778500" algn="l"/>
                <a:tab pos="6223000" algn="l"/>
                <a:tab pos="6667500" algn="l"/>
                <a:tab pos="7112000" algn="l"/>
                <a:tab pos="7556500" algn="l"/>
                <a:tab pos="8001000" algn="l"/>
                <a:tab pos="8445500" algn="l"/>
                <a:tab pos="8890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0D0A2BFC-B73C-4E0C-8E2A-39C755111A2A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2513"/>
            <a:ext cx="5203825" cy="4605337"/>
          </a:xfrm>
          <a:noFill/>
        </p:spPr>
        <p:txBody>
          <a:bodyPr/>
          <a:lstStyle/>
          <a:p>
            <a:pPr defTabSz="914400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  <a:lvl2pPr marL="774748" indent="-297980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2pPr>
            <a:lvl3pPr marL="1191920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3pPr>
            <a:lvl4pPr marL="1668689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4pPr>
            <a:lvl5pPr marL="2145457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5pPr>
            <a:lvl6pPr marL="2622225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6pPr>
            <a:lvl7pPr marL="3098993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7pPr>
            <a:lvl8pPr marL="3575761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8pPr>
            <a:lvl9pPr marL="4052529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9BA4E333-5D34-480E-872A-5C55D7D2172C}" type="slidenum">
              <a:rPr lang="en-GB" altLang="en-US" sz="1400"/>
              <a:pPr eaLnBrk="1">
                <a:spcBef>
                  <a:spcPct val="0"/>
                </a:spcBef>
              </a:pPr>
              <a:t>8</a:t>
            </a:fld>
            <a:endParaRPr lang="en-GB" altLang="en-US" sz="1400"/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1252594" y="776499"/>
            <a:ext cx="4597287" cy="38379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5354" tIns="47677" rIns="95354" bIns="47677" anchor="ctr"/>
          <a:lstStyle/>
          <a:p>
            <a:endParaRPr lang="en-US" altLang="en-US"/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/>
          </p:nvPr>
        </p:nvSpPr>
        <p:spPr>
          <a:xfrm>
            <a:off x="711248" y="4860123"/>
            <a:ext cx="5678315" cy="460623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  <a:lvl2pPr marL="774748" indent="-297980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2pPr>
            <a:lvl3pPr marL="1191920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3pPr>
            <a:lvl4pPr marL="1668689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4pPr>
            <a:lvl5pPr marL="2145457" indent="-238384" defTabSz="445315" eaLnBrk="0">
              <a:spcBef>
                <a:spcPct val="30000"/>
              </a:spcBef>
              <a:buClr>
                <a:srgbClr val="000000"/>
              </a:buClr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5pPr>
            <a:lvl6pPr marL="2622225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6pPr>
            <a:lvl7pPr marL="3098993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7pPr>
            <a:lvl8pPr marL="3575761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8pPr>
            <a:lvl9pPr marL="4052529" indent="-238384" defTabSz="4453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5315" algn="l"/>
                <a:tab pos="888974" algn="l"/>
                <a:tab pos="1334289" algn="l"/>
                <a:tab pos="1777948" algn="l"/>
                <a:tab pos="2223263" algn="l"/>
                <a:tab pos="2666922" algn="l"/>
                <a:tab pos="3112237" algn="l"/>
                <a:tab pos="3555896" algn="l"/>
                <a:tab pos="4001211" algn="l"/>
                <a:tab pos="4444870" algn="l"/>
                <a:tab pos="4890185" algn="l"/>
                <a:tab pos="5333844" algn="l"/>
                <a:tab pos="5779159" algn="l"/>
                <a:tab pos="6222818" algn="l"/>
                <a:tab pos="6668132" algn="l"/>
                <a:tab pos="7111792" algn="l"/>
                <a:tab pos="7557107" algn="l"/>
                <a:tab pos="8000766" algn="l"/>
                <a:tab pos="8446080" algn="l"/>
                <a:tab pos="888974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>
              <a:spcBef>
                <a:spcPct val="0"/>
              </a:spcBef>
            </a:pPr>
            <a:fld id="{5FDF07AC-2BA1-4F8C-9AA7-86E3226ECC01}" type="slidenum">
              <a:rPr lang="en-GB" altLang="en-US" sz="1400"/>
              <a:pPr eaLnBrk="1">
                <a:spcBef>
                  <a:spcPct val="0"/>
                </a:spcBef>
              </a:pPr>
              <a:t>9</a:t>
            </a:fld>
            <a:endParaRPr lang="en-GB" altLang="en-US" sz="14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6725" cy="3840162"/>
          </a:xfrm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440" y="4861772"/>
            <a:ext cx="5203596" cy="460623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53536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gridded data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96C0D-C675-4B27-BB69-FA394213C8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7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gridded data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93A86-59F0-4DE9-BB7B-6AF71025ED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4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7250" y="368300"/>
            <a:ext cx="2198688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8300"/>
            <a:ext cx="644525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gridded data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B85CA-96FB-41F4-85EB-E71321BD21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361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gridded data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46678-A0D2-4250-80DA-12C504F227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282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828800"/>
            <a:ext cx="8720138" cy="4300538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gridded data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3AC7B-66D1-4436-81CA-C533A5C754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883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21275" y="1828800"/>
            <a:ext cx="4284663" cy="2073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1275" y="4054475"/>
            <a:ext cx="4284663" cy="207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gridded data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006A8-9BA0-4102-94C4-4D5E0710E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206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21275" y="1828800"/>
            <a:ext cx="4284663" cy="2073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1275" y="4054475"/>
            <a:ext cx="4284663" cy="207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gridded data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F8BBE-27FB-4735-B69C-D0886626CF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82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gridded data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4A7C4-66A3-4002-B857-4204DCD72E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4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gridded data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222A3-C44B-4327-90D7-93BC45E382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4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gridded data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2F692-624F-428D-878C-02C945E846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9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gridded data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BC193-606E-4CB8-BE85-EAB5F93762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gridded data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A99FC-EDC6-4F16-AC68-0C3C92A749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34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gridded data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706E3-855A-44BF-A4EA-5563DA7315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6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gridded data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E51B9-094D-44B5-AFAD-232DD663A2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63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Importing gridded data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7B18B-4B03-4930-ACDB-71243FFCDB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2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>
            <a:off x="0" y="0"/>
            <a:ext cx="9906000" cy="10366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7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50" y="0"/>
            <a:ext cx="16160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11" descr="D111-00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-22225"/>
            <a:ext cx="1722438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0" y="346075"/>
            <a:ext cx="9906000" cy="346075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4"/>
          <p:cNvSpPr>
            <a:spLocks noChangeArrowheads="1"/>
          </p:cNvSpPr>
          <p:nvPr/>
        </p:nvSpPr>
        <p:spPr bwMode="auto">
          <a:xfrm>
            <a:off x="0" y="692150"/>
            <a:ext cx="9906000" cy="344488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1032" name="Line 15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3" name="Line 16"/>
          <p:cNvSpPr>
            <a:spLocks noChangeShapeType="1"/>
          </p:cNvSpPr>
          <p:nvPr/>
        </p:nvSpPr>
        <p:spPr bwMode="auto">
          <a:xfrm>
            <a:off x="0" y="692150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" name="Line 17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8720138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124200" y="6615113"/>
            <a:ext cx="1436688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September 2013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685800" y="6615113"/>
            <a:ext cx="24384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Delft-FEWS Configuration Course - Importing gridded data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484688" y="6615113"/>
            <a:ext cx="468312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7EDFA1D-07C2-44CC-A4D7-237F881F8F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9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68300"/>
            <a:ext cx="8382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pic>
        <p:nvPicPr>
          <p:cNvPr id="1040" name="Picture 23" descr="woordmerk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Line 25"/>
          <p:cNvSpPr>
            <a:spLocks noChangeShapeType="1"/>
          </p:cNvSpPr>
          <p:nvPr/>
        </p:nvSpPr>
        <p:spPr bwMode="auto">
          <a:xfrm flipH="1">
            <a:off x="0" y="6477000"/>
            <a:ext cx="7467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2pPr>
      <a:lvl3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3pPr>
      <a:lvl4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4pPr>
      <a:lvl5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5pPr>
      <a:lvl6pPr marL="4572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6pPr>
      <a:lvl7pPr marL="9144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7pPr>
      <a:lvl8pPr marL="13716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8pPr>
      <a:lvl9pPr marL="18288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9pPr>
    </p:titleStyle>
    <p:bodyStyle>
      <a:lvl1pPr marL="388938" indent="-293688" algn="l" defTabSz="414338" rtl="0" eaLnBrk="0" fontAlgn="base" hangingPunct="0">
        <a:lnSpc>
          <a:spcPct val="80000"/>
        </a:lnSpc>
        <a:spcBef>
          <a:spcPct val="0"/>
        </a:spcBef>
        <a:spcAft>
          <a:spcPts val="1288"/>
        </a:spcAft>
        <a:buClr>
          <a:schemeClr val="bg2"/>
        </a:buClr>
        <a:buSzPct val="30000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81050" indent="-260350" algn="l" defTabSz="414338" rtl="0" eaLnBrk="0" fontAlgn="base" hangingPunct="0">
        <a:lnSpc>
          <a:spcPct val="80000"/>
        </a:lnSpc>
        <a:spcBef>
          <a:spcPct val="0"/>
        </a:spcBef>
        <a:spcAft>
          <a:spcPts val="1038"/>
        </a:spcAft>
        <a:buClr>
          <a:schemeClr val="bg2"/>
        </a:buClr>
        <a:buSzPct val="300000"/>
        <a:buFont typeface="Symbol" pitchFamily="18" charset="2"/>
        <a:buChar char=""/>
        <a:defRPr sz="2000">
          <a:solidFill>
            <a:srgbClr val="000000"/>
          </a:solidFill>
          <a:latin typeface="+mn-lt"/>
          <a:ea typeface="+mn-ea"/>
        </a:defRPr>
      </a:lvl2pPr>
      <a:lvl3pPr marL="1171575" indent="-193675" algn="l" defTabSz="414338" rtl="0" eaLnBrk="0" fontAlgn="base" hangingPunct="0">
        <a:lnSpc>
          <a:spcPct val="80000"/>
        </a:lnSpc>
        <a:spcBef>
          <a:spcPct val="0"/>
        </a:spcBef>
        <a:spcAft>
          <a:spcPts val="775"/>
        </a:spcAft>
        <a:buClr>
          <a:schemeClr val="bg2"/>
        </a:buClr>
        <a:buChar char="&gt;"/>
        <a:defRPr sz="2000">
          <a:solidFill>
            <a:srgbClr val="000000"/>
          </a:solidFill>
          <a:latin typeface="+mn-lt"/>
          <a:ea typeface="+mn-ea"/>
        </a:defRPr>
      </a:lvl3pPr>
      <a:lvl4pPr marL="1563688" indent="-192088" algn="l" defTabSz="414338" rtl="0" eaLnBrk="0" fontAlgn="base" hangingPunct="0">
        <a:lnSpc>
          <a:spcPct val="80000"/>
        </a:lnSpc>
        <a:spcBef>
          <a:spcPct val="0"/>
        </a:spcBef>
        <a:spcAft>
          <a:spcPts val="525"/>
        </a:spcAft>
        <a:buClr>
          <a:schemeClr val="bg2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1955800" indent="-195263" algn="l" defTabSz="414338" rtl="0" eaLnBrk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5pPr>
      <a:lvl6pPr marL="24130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28702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3274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7846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Importing gridded data</a:t>
            </a:r>
            <a:endParaRPr lang="en-GB">
              <a:solidFill>
                <a:schemeClr val="bg2"/>
              </a:solidFill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235EE825-1C0A-4E13-824D-D95AC55E5459}" type="slidenum">
              <a:rPr lang="en-GB" smtClean="0">
                <a:solidFill>
                  <a:schemeClr val="bg2"/>
                </a:solidFill>
              </a:rPr>
              <a:pPr eaLnBrk="1"/>
              <a:t>1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45061" name="Rectangle 2"/>
          <p:cNvSpPr>
            <a:spLocks noChangeArrowheads="1"/>
          </p:cNvSpPr>
          <p:nvPr/>
        </p:nvSpPr>
        <p:spPr bwMode="auto">
          <a:xfrm>
            <a:off x="0" y="1866900"/>
            <a:ext cx="9906000" cy="4991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50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9928225" cy="663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674688" y="3732213"/>
            <a:ext cx="6310786" cy="134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lnSpc>
                <a:spcPct val="93000"/>
              </a:lnSpc>
            </a:pPr>
            <a:endParaRPr lang="en-GB" sz="4400" b="1" dirty="0">
              <a:solidFill>
                <a:srgbClr val="FFFFFF"/>
              </a:solidFill>
            </a:endParaRPr>
          </a:p>
          <a:p>
            <a:pPr eaLnBrk="1">
              <a:lnSpc>
                <a:spcPct val="93000"/>
              </a:lnSpc>
            </a:pPr>
            <a:r>
              <a:rPr lang="en-GB" sz="4400" b="1" dirty="0" smtClean="0">
                <a:solidFill>
                  <a:srgbClr val="FFFFFF"/>
                </a:solidFill>
              </a:rPr>
              <a:t>Importing gridded data</a:t>
            </a:r>
            <a:endParaRPr lang="en-GB" sz="2500" b="1" dirty="0">
              <a:solidFill>
                <a:srgbClr val="FFFFFF"/>
              </a:solidFill>
            </a:endParaRPr>
          </a:p>
        </p:txBody>
      </p:sp>
      <p:pic>
        <p:nvPicPr>
          <p:cNvPr id="45064" name="Picture 5" descr="onderk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8"/>
          <a:stretch>
            <a:fillRect/>
          </a:stretch>
        </p:blipFill>
        <p:spPr bwMode="auto">
          <a:xfrm>
            <a:off x="0" y="5721350"/>
            <a:ext cx="9906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5" name="Rectangle 6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Rectangle 7"/>
          <p:cNvSpPr>
            <a:spLocks noChangeArrowheads="1"/>
          </p:cNvSpPr>
          <p:nvPr/>
        </p:nvSpPr>
        <p:spPr bwMode="auto">
          <a:xfrm>
            <a:off x="0" y="346075"/>
            <a:ext cx="9906000" cy="344488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Rectangle 8"/>
          <p:cNvSpPr>
            <a:spLocks noChangeArrowheads="1"/>
          </p:cNvSpPr>
          <p:nvPr/>
        </p:nvSpPr>
        <p:spPr bwMode="auto">
          <a:xfrm>
            <a:off x="0" y="690563"/>
            <a:ext cx="9937750" cy="346075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45068" name="Line 9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69" name="Line 10"/>
          <p:cNvSpPr>
            <a:spLocks noChangeShapeType="1"/>
          </p:cNvSpPr>
          <p:nvPr/>
        </p:nvSpPr>
        <p:spPr bwMode="auto">
          <a:xfrm>
            <a:off x="0" y="690563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70" name="Line 11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45071" name="Picture 12" descr="woordme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465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990975" cy="319087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Delft-FEWS Configuration Course - Extracting series from gridded data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20F46-48B8-43E5-B0B1-94DC4C854AB9}" type="slidenum">
              <a:rPr lang="en-GB" altLang="en-US"/>
              <a:pPr>
                <a:defRPr/>
              </a:pPr>
              <a:t>10</a:t>
            </a:fld>
            <a:endParaRPr lang="en-GB" alt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 smtClean="0"/>
              <a:t>FEWS Time Series Sets: NWP</a:t>
            </a:r>
            <a:endParaRPr lang="en-GB" altLang="en-US" smtClean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4850" y="1557338"/>
            <a:ext cx="8572500" cy="4300537"/>
          </a:xfrm>
        </p:spPr>
        <p:txBody>
          <a:bodyPr/>
          <a:lstStyle/>
          <a:p>
            <a:pPr marL="342900" indent="-342900" defTabSz="914400" eaLnBrk="1"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altLang="en-US" sz="1800" b="1" smtClean="0"/>
              <a:t>Properties of time series:</a:t>
            </a:r>
          </a:p>
          <a:p>
            <a:pPr marL="342900" indent="-342900" defTabSz="914400" eaLnBrk="1"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altLang="en-US" sz="1800" smtClean="0"/>
              <a:t>location Id – or – locationSetId</a:t>
            </a:r>
          </a:p>
          <a:p>
            <a:pPr marL="342900" indent="-342900" defTabSz="914400" eaLnBrk="1"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altLang="en-US" sz="1800" smtClean="0"/>
              <a:t>parameter Id</a:t>
            </a:r>
          </a:p>
          <a:p>
            <a:pPr marL="342900" indent="-342900" defTabSz="914400" eaLnBrk="1"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altLang="en-US" sz="1800" smtClean="0"/>
              <a:t>timestep</a:t>
            </a:r>
          </a:p>
          <a:p>
            <a:pPr marL="342900" indent="-342900" defTabSz="914400" eaLnBrk="1"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altLang="en-US" sz="1800" smtClean="0"/>
              <a:t>relativeViewPeriod</a:t>
            </a:r>
          </a:p>
          <a:p>
            <a:pPr marL="342900" indent="-342900" defTabSz="914400" eaLnBrk="1"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altLang="en-US" sz="1800" smtClean="0"/>
          </a:p>
          <a:p>
            <a:pPr marL="342900" indent="-342900" defTabSz="914400" eaLnBrk="1"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altLang="en-US" sz="1800" smtClean="0">
                <a:solidFill>
                  <a:schemeClr val="tx1"/>
                </a:solidFill>
              </a:rPr>
              <a:t>valueType (scalar, </a:t>
            </a:r>
            <a:r>
              <a:rPr lang="en-GB" altLang="en-US" sz="1800" smtClean="0">
                <a:solidFill>
                  <a:srgbClr val="FF0000"/>
                </a:solidFill>
              </a:rPr>
              <a:t>grid</a:t>
            </a:r>
            <a:r>
              <a:rPr lang="en-GB" altLang="en-US" sz="1800" smtClean="0">
                <a:solidFill>
                  <a:schemeClr val="tx1"/>
                </a:solidFill>
              </a:rPr>
              <a:t>, profile, ..)</a:t>
            </a:r>
          </a:p>
          <a:p>
            <a:pPr marL="342900" indent="-342900" defTabSz="914400" eaLnBrk="1"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altLang="en-US" sz="1800" smtClean="0"/>
              <a:t>timeSeriesType (external historical, </a:t>
            </a:r>
            <a:r>
              <a:rPr lang="en-GB" altLang="en-US" sz="1800" smtClean="0">
                <a:solidFill>
                  <a:srgbClr val="FF0000"/>
                </a:solidFill>
              </a:rPr>
              <a:t>external forecast</a:t>
            </a:r>
            <a:r>
              <a:rPr lang="en-GB" altLang="en-US" sz="1800" smtClean="0"/>
              <a:t>, ..)</a:t>
            </a:r>
          </a:p>
          <a:p>
            <a:pPr marL="342900" indent="-342900" defTabSz="914400" eaLnBrk="1"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altLang="en-US" sz="1800" smtClean="0"/>
              <a:t>moduleInstanceId (import, PDM, KW, ISIS, ..)</a:t>
            </a:r>
          </a:p>
          <a:p>
            <a:pPr marL="342900" indent="-342900" defTabSz="914400" eaLnBrk="1"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altLang="en-US" sz="1800" smtClean="0"/>
              <a:t>readWriteMode</a:t>
            </a:r>
          </a:p>
          <a:p>
            <a:pPr marL="342900" indent="-342900" defTabSz="914400" eaLnBrk="1"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altLang="en-US" sz="1800" smtClean="0"/>
          </a:p>
          <a:p>
            <a:pPr marL="342900" indent="-342900" defTabSz="914400" eaLnBrk="1"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altLang="en-US" sz="1800" smtClean="0">
                <a:solidFill>
                  <a:schemeClr val="tx1"/>
                </a:solidFill>
              </a:rPr>
              <a:t>expiryTime</a:t>
            </a:r>
            <a:r>
              <a:rPr lang="en-GB" altLang="en-US" sz="1800" smtClean="0"/>
              <a:t> (when to delete from database)</a:t>
            </a:r>
          </a:p>
          <a:p>
            <a:pPr marL="342900" indent="-342900" defTabSz="914400" eaLnBrk="1"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altLang="en-US" sz="1800" smtClean="0"/>
              <a:t>synchLevel</a:t>
            </a:r>
          </a:p>
          <a:p>
            <a:pPr marL="342900" indent="-342900" defTabSz="914400" eaLnBrk="1"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altLang="en-US" sz="1800" smtClean="0"/>
          </a:p>
          <a:p>
            <a:pPr marL="342900" indent="-342900" defTabSz="914400" eaLnBrk="1"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altLang="en-US" sz="1800" smtClean="0"/>
              <a:t>simple transformations (delay, multiplier, divider, incrementer)</a:t>
            </a:r>
          </a:p>
          <a:p>
            <a:pPr marL="342900" indent="-342900" defTabSz="914400" eaLnBrk="1"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altLang="en-US" sz="1800" smtClean="0"/>
              <a:t>ensembleId</a:t>
            </a:r>
          </a:p>
        </p:txBody>
      </p:sp>
      <p:pic>
        <p:nvPicPr>
          <p:cNvPr id="3687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4800" y="1412875"/>
            <a:ext cx="4284663" cy="1731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2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933825" cy="319087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Delft-FEWS Configuration Course - Extracting series from gridded data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12FE54-793F-4A88-B6E0-F9D21BB90B3D}" type="slidenum">
              <a:rPr lang="en-GB" altLang="en-US"/>
              <a:pPr>
                <a:defRPr/>
              </a:pPr>
              <a:t>11</a:t>
            </a:fld>
            <a:endParaRPr lang="en-GB" altLang="en-US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 smtClean="0"/>
              <a:t>Extracting data from a Grid</a:t>
            </a:r>
            <a:endParaRPr lang="en-US" altLang="en-US" smtClean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268413"/>
            <a:ext cx="9220200" cy="4300537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altLang="en-US" sz="1800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altLang="en-US" sz="1800" smtClean="0"/>
              <a:t>The FEWS interpolation module can be used to extract series from a grid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endParaRPr lang="en-GB" altLang="en-US" sz="1800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altLang="en-US" sz="1800" b="1" smtClean="0"/>
              <a:t>For a location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altLang="en-US" sz="1800" smtClean="0"/>
              <a:t>extract the closest cell center (</a:t>
            </a:r>
            <a:r>
              <a:rPr lang="en-GB" altLang="en-US" sz="1800" i="1" smtClean="0"/>
              <a:t>closestdistance</a:t>
            </a:r>
            <a:r>
              <a:rPr lang="en-GB" altLang="en-US" sz="1800" smtClean="0"/>
              <a:t>)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altLang="en-US" sz="1800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altLang="en-US" sz="1800" b="1" smtClean="0"/>
              <a:t>For a catchment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altLang="en-US" sz="1800" smtClean="0"/>
              <a:t>extract average of cells within a polygon (average)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altLang="en-US" sz="1800" smtClean="0"/>
              <a:t>compute average of surrounding cells using bi-linear, kriging or inverse distance functions (</a:t>
            </a:r>
            <a:r>
              <a:rPr lang="en-GB" altLang="en-US" sz="1800" i="1" smtClean="0"/>
              <a:t>bilinear, kriging</a:t>
            </a:r>
            <a:r>
              <a:rPr lang="en-GB" altLang="en-US" sz="1800" smtClean="0"/>
              <a:t>, ..)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z="1800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altLang="en-US" sz="1800" b="1" smtClean="0"/>
              <a:t>For a different grid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altLang="en-US" sz="1800" smtClean="0"/>
              <a:t>extract the closest cell center (</a:t>
            </a:r>
            <a:r>
              <a:rPr lang="en-GB" altLang="en-US" sz="1800" i="1" smtClean="0"/>
              <a:t>closestdistance</a:t>
            </a:r>
            <a:r>
              <a:rPr lang="en-GB" altLang="en-US" sz="1800" smtClean="0"/>
              <a:t>)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altLang="en-US" sz="1800" b="1" smtClean="0"/>
          </a:p>
        </p:txBody>
      </p:sp>
      <p:pic>
        <p:nvPicPr>
          <p:cNvPr id="5908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6963" y="4437063"/>
            <a:ext cx="3313112" cy="1884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28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905250" cy="319087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Delft-FEWS Configuration Course - Extracting series from gridded data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48ECC-EF10-496A-A039-B0123C521677}" type="slidenum">
              <a:rPr lang="en-GB" altLang="en-US"/>
              <a:pPr>
                <a:defRPr/>
              </a:pPr>
              <a:t>12</a:t>
            </a:fld>
            <a:endParaRPr lang="en-GB" alt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 smtClean="0"/>
              <a:t>Display scalar time series in Spatial Display</a:t>
            </a:r>
            <a:endParaRPr lang="en-US" altLang="en-US" smtClean="0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0388" y="1341438"/>
            <a:ext cx="8875712" cy="4300537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altLang="en-US" sz="1800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altLang="en-US" sz="1800" smtClean="0"/>
              <a:t>With the FEWS Spatial Display it is possible to display, grids and scalar time series 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altLang="en-US" sz="1800" smtClean="0"/>
              <a:t>Some functionality only works with grid series, other only with scalar series.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z="1800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z="1800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z="1800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z="1800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z="1800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z="1800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z="1800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z="1800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z="1800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z="1800" smtClean="0"/>
          </a:p>
        </p:txBody>
      </p:sp>
      <p:pic>
        <p:nvPicPr>
          <p:cNvPr id="3994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3988" y="2492375"/>
            <a:ext cx="5965825" cy="35845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2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990975" cy="319087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Delft-FEWS Configuration Course - Extracting series from gridded data</a:t>
            </a:r>
            <a:endParaRPr lang="en-GB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57BD73-7A41-4307-9A09-5AC43FF50C21}" type="slidenum">
              <a:rPr lang="en-GB" altLang="en-US"/>
              <a:pPr>
                <a:defRPr/>
              </a:pPr>
              <a:t>13</a:t>
            </a:fld>
            <a:endParaRPr lang="en-GB" alt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 smtClean="0"/>
              <a:t>Merge forecast with observed series</a:t>
            </a:r>
            <a:endParaRPr lang="en-US" altLang="en-US" smtClean="0"/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1825" y="1484313"/>
            <a:ext cx="8804275" cy="4608512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altLang="en-US" sz="1800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altLang="en-US" sz="1800" smtClean="0"/>
              <a:t>The Transformation module is used to merge series into one (</a:t>
            </a:r>
            <a:r>
              <a:rPr lang="en-GB" altLang="en-US" sz="1800" i="1" smtClean="0"/>
              <a:t>datahierarchy</a:t>
            </a:r>
            <a:r>
              <a:rPr lang="en-GB" altLang="en-US" sz="1800" smtClean="0"/>
              <a:t>)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altLang="en-US" sz="1800" smtClean="0"/>
              <a:t>Merging observed precipitation with nwp forecast 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z="1800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z="1800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z="1800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z="1800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z="1800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z="1800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z="1800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z="1800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z="1800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altLang="en-US" sz="1800" smtClean="0"/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altLang="en-US" sz="1800" smtClean="0">
                <a:solidFill>
                  <a:srgbClr val="FF0000"/>
                </a:solidFill>
              </a:rPr>
              <a:t>What is the output series type (external forecast, simulated forecast)?</a:t>
            </a:r>
          </a:p>
        </p:txBody>
      </p:sp>
      <p:pic>
        <p:nvPicPr>
          <p:cNvPr id="41991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0388" y="2636838"/>
            <a:ext cx="5903912" cy="23685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992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48400" y="4005263"/>
            <a:ext cx="3432175" cy="149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60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981450" cy="319087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Delft-FEWS Configuration Course - Extracting series from gridded data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3893AD-50B5-48B0-B160-E6EFE419F482}" type="slidenum">
              <a:rPr lang="en-GB" altLang="en-US"/>
              <a:pPr>
                <a:defRPr/>
              </a:pPr>
              <a:t>14</a:t>
            </a:fld>
            <a:endParaRPr lang="en-GB" alt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 smtClean="0"/>
              <a:t>Add series to External Model</a:t>
            </a:r>
            <a:endParaRPr lang="en-US" altLang="en-US" smtClean="0"/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268413"/>
            <a:ext cx="9220200" cy="4300537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altLang="en-US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altLang="en-US" smtClean="0"/>
              <a:t>The </a:t>
            </a:r>
            <a:r>
              <a:rPr lang="en-GB" altLang="en-US" i="1" smtClean="0"/>
              <a:t>RunInterpolationExercise</a:t>
            </a:r>
            <a:r>
              <a:rPr lang="en-GB" altLang="en-US" smtClean="0"/>
              <a:t> Workflow contains 7 module instances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endParaRPr lang="en-GB" altLang="en-US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endParaRPr lang="en-GB" altLang="en-US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endParaRPr lang="en-GB" altLang="en-US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endParaRPr lang="en-GB" altLang="en-US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endParaRPr lang="en-GB" altLang="en-US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endParaRPr lang="en-GB" altLang="en-US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endParaRPr lang="en-GB" altLang="en-US" smtClean="0"/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altLang="en-US" smtClean="0">
                <a:solidFill>
                  <a:srgbClr val="FF0000"/>
                </a:solidFill>
              </a:rPr>
              <a:t>What can we do to use the P.merged series by the model?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altLang="en-US" smtClean="0"/>
              <a:t>Update the Hydro_Train_Interpolate_Forecast: use the P.merged series</a:t>
            </a:r>
          </a:p>
        </p:txBody>
      </p:sp>
      <p:pic>
        <p:nvPicPr>
          <p:cNvPr id="4301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3988" y="2133600"/>
            <a:ext cx="6502400" cy="20447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9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4086225" cy="319087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Delft-FEWS Configuration Course - Extracting series from gridded data</a:t>
            </a: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FFFAA-CDA7-4272-B674-05C979631631}" type="slidenum">
              <a:rPr lang="en-GB" altLang="en-US"/>
              <a:pPr>
                <a:defRPr/>
              </a:pPr>
              <a:t>15</a:t>
            </a:fld>
            <a:endParaRPr lang="en-GB" altLang="en-US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 smtClean="0"/>
              <a:t>Gridded Data – Exercises</a:t>
            </a:r>
            <a:endParaRPr lang="en-US" altLang="en-US" smtClean="0"/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8720138" cy="4300537"/>
          </a:xfrm>
        </p:spPr>
        <p:txBody>
          <a:bodyPr/>
          <a:lstStyle/>
          <a:p>
            <a:pPr marL="381000" indent="-381000" defTabSz="914400" eaLnBrk="1"/>
            <a:r>
              <a:rPr lang="nl-NL" altLang="en-US" dirty="0"/>
              <a:t>The </a:t>
            </a:r>
            <a:r>
              <a:rPr lang="nl-NL" altLang="en-US" dirty="0" err="1"/>
              <a:t>exercise</a:t>
            </a:r>
            <a:r>
              <a:rPr lang="nl-NL" altLang="en-US" dirty="0"/>
              <a:t> is split </a:t>
            </a:r>
            <a:r>
              <a:rPr lang="nl-NL" altLang="en-US" dirty="0" err="1"/>
              <a:t>into</a:t>
            </a:r>
            <a:r>
              <a:rPr lang="nl-NL" altLang="en-US" dirty="0"/>
              <a:t> </a:t>
            </a:r>
            <a:r>
              <a:rPr lang="nl-NL" altLang="en-US" dirty="0" err="1"/>
              <a:t>three</a:t>
            </a:r>
            <a:r>
              <a:rPr lang="nl-NL" altLang="en-US" dirty="0"/>
              <a:t> </a:t>
            </a:r>
            <a:r>
              <a:rPr lang="nl-NL" altLang="en-US" dirty="0" err="1"/>
              <a:t>sections</a:t>
            </a:r>
            <a:endParaRPr lang="nl-NL" altLang="en-US" dirty="0"/>
          </a:p>
          <a:p>
            <a:pPr marL="381000" indent="-381000" defTabSz="914400" eaLnBrk="1">
              <a:buSzTx/>
              <a:buFontTx/>
              <a:buAutoNum type="arabicPeriod"/>
            </a:pPr>
            <a:r>
              <a:rPr lang="nl-NL" altLang="en-US" dirty="0" err="1"/>
              <a:t>Exercise</a:t>
            </a:r>
            <a:r>
              <a:rPr lang="nl-NL" altLang="en-US" dirty="0"/>
              <a:t> 13: Import NWP </a:t>
            </a:r>
            <a:r>
              <a:rPr lang="nl-NL" altLang="en-US" dirty="0" err="1"/>
              <a:t>forecasts</a:t>
            </a:r>
            <a:endParaRPr lang="nl-NL" altLang="en-US" dirty="0"/>
          </a:p>
          <a:p>
            <a:pPr marL="381000" indent="-381000" defTabSz="914400" eaLnBrk="1">
              <a:buSzTx/>
              <a:buFontTx/>
              <a:buAutoNum type="arabicPeriod"/>
            </a:pPr>
            <a:r>
              <a:rPr lang="nl-NL" altLang="en-US" b="1" dirty="0" err="1"/>
              <a:t>Exercise</a:t>
            </a:r>
            <a:r>
              <a:rPr lang="nl-NL" altLang="en-US" b="1" dirty="0"/>
              <a:t> 14: Extract </a:t>
            </a:r>
            <a:r>
              <a:rPr lang="nl-NL" altLang="en-US" b="1" dirty="0" err="1"/>
              <a:t>scalar</a:t>
            </a:r>
            <a:r>
              <a:rPr lang="nl-NL" altLang="en-US" b="1" dirty="0"/>
              <a:t> series </a:t>
            </a:r>
            <a:r>
              <a:rPr lang="nl-NL" altLang="en-US" b="1" dirty="0" err="1"/>
              <a:t>from</a:t>
            </a:r>
            <a:r>
              <a:rPr lang="nl-NL" altLang="en-US" b="1" dirty="0"/>
              <a:t> </a:t>
            </a:r>
            <a:r>
              <a:rPr lang="nl-NL" altLang="en-US" b="1" dirty="0" err="1"/>
              <a:t>gridded</a:t>
            </a:r>
            <a:r>
              <a:rPr lang="nl-NL" altLang="en-US" b="1" dirty="0"/>
              <a:t> data</a:t>
            </a:r>
          </a:p>
          <a:p>
            <a:pPr marL="381000" indent="-381000" defTabSz="914400" eaLnBrk="1">
              <a:buSzTx/>
              <a:buFontTx/>
              <a:buAutoNum type="arabicPeriod"/>
            </a:pPr>
            <a:r>
              <a:rPr lang="nl-NL" altLang="en-US" b="1" dirty="0" err="1"/>
              <a:t>Exercise</a:t>
            </a:r>
            <a:r>
              <a:rPr lang="nl-NL" altLang="en-US" b="1" dirty="0"/>
              <a:t> 15: Using the </a:t>
            </a:r>
            <a:r>
              <a:rPr lang="nl-NL" altLang="en-US" b="1" dirty="0" err="1"/>
              <a:t>extracted</a:t>
            </a:r>
            <a:r>
              <a:rPr lang="nl-NL" altLang="en-US" b="1" dirty="0"/>
              <a:t> </a:t>
            </a:r>
            <a:r>
              <a:rPr lang="nl-NL" altLang="en-US" b="1" dirty="0" err="1"/>
              <a:t>scalar</a:t>
            </a:r>
            <a:r>
              <a:rPr lang="nl-NL" altLang="en-US" b="1" dirty="0"/>
              <a:t> series in the model</a:t>
            </a:r>
          </a:p>
          <a:p>
            <a:pPr marL="381000" indent="-381000" defTabSz="914400" eaLnBrk="1"/>
            <a:endParaRPr lang="nl-NL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63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Delft-FEWS Configuration Course - Extracting series from gridded data</a:t>
            </a:r>
            <a:endParaRPr lang="en-GB" altLang="en-US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E36DF-0E8C-4B67-9FAC-1DB0E0D02B96}" type="slidenum">
              <a:rPr lang="en-GB" altLang="en-US"/>
              <a:pPr>
                <a:defRPr/>
              </a:pPr>
              <a:t>16</a:t>
            </a:fld>
            <a:endParaRPr lang="en-GB" altLang="en-US"/>
          </a:p>
        </p:txBody>
      </p:sp>
      <p:sp>
        <p:nvSpPr>
          <p:cNvPr id="46085" name="Rectangle 2"/>
          <p:cNvSpPr>
            <a:spLocks noChangeArrowheads="1"/>
          </p:cNvSpPr>
          <p:nvPr/>
        </p:nvSpPr>
        <p:spPr bwMode="auto">
          <a:xfrm>
            <a:off x="0" y="1866900"/>
            <a:ext cx="9906000" cy="4991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4608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9928225" cy="663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087" name="Text Box 4"/>
          <p:cNvSpPr txBox="1">
            <a:spLocks noChangeArrowheads="1"/>
          </p:cNvSpPr>
          <p:nvPr/>
        </p:nvSpPr>
        <p:spPr bwMode="auto">
          <a:xfrm>
            <a:off x="674688" y="3732213"/>
            <a:ext cx="774382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 defTabSz="414338"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388938" indent="-195263" defTabSz="414338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584200" indent="-193675" defTabSz="414338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781050" indent="-193675" defTabSz="41433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976313" indent="-195263" defTabSz="414338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14335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18907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23479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28051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lnSpc>
                <a:spcPct val="93000"/>
              </a:lnSpc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GB" altLang="en-US" sz="4400" b="1">
              <a:solidFill>
                <a:srgbClr val="FFFFFF"/>
              </a:solidFill>
            </a:endParaRPr>
          </a:p>
          <a:p>
            <a:pPr eaLnBrk="1">
              <a:lnSpc>
                <a:spcPct val="93000"/>
              </a:lnSpc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altLang="en-US" sz="4400" b="1">
                <a:solidFill>
                  <a:srgbClr val="FFFFFF"/>
                </a:solidFill>
              </a:rPr>
              <a:t>Issues when using Grid data</a:t>
            </a:r>
            <a:endParaRPr lang="en-GB" altLang="en-US" sz="2500" b="1">
              <a:solidFill>
                <a:srgbClr val="FFFFFF"/>
              </a:solidFill>
            </a:endParaRPr>
          </a:p>
        </p:txBody>
      </p:sp>
      <p:pic>
        <p:nvPicPr>
          <p:cNvPr id="46088" name="Picture 5" descr="onderk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8"/>
          <a:stretch>
            <a:fillRect/>
          </a:stretch>
        </p:blipFill>
        <p:spPr bwMode="auto">
          <a:xfrm>
            <a:off x="0" y="5721350"/>
            <a:ext cx="9906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Rectangle 6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090" name="Rectangle 7"/>
          <p:cNvSpPr>
            <a:spLocks noChangeArrowheads="1"/>
          </p:cNvSpPr>
          <p:nvPr/>
        </p:nvSpPr>
        <p:spPr bwMode="auto">
          <a:xfrm>
            <a:off x="0" y="346075"/>
            <a:ext cx="9906000" cy="344488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091" name="Rectangle 8"/>
          <p:cNvSpPr>
            <a:spLocks noChangeArrowheads="1"/>
          </p:cNvSpPr>
          <p:nvPr/>
        </p:nvSpPr>
        <p:spPr bwMode="auto">
          <a:xfrm>
            <a:off x="0" y="690563"/>
            <a:ext cx="9937750" cy="346075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 defTabSz="414338"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388938" indent="-195263" defTabSz="414338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584200" indent="-193675" defTabSz="414338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781050" indent="-193675" defTabSz="41433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976313" indent="-195263" defTabSz="414338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14335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18907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23479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28051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46092" name="Line 9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093" name="Line 10"/>
          <p:cNvSpPr>
            <a:spLocks noChangeShapeType="1"/>
          </p:cNvSpPr>
          <p:nvPr/>
        </p:nvSpPr>
        <p:spPr bwMode="auto">
          <a:xfrm>
            <a:off x="0" y="690563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094" name="Line 11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46095" name="Picture 12" descr="woordme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808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762375" cy="319087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Delft-FEWS Configuration Course – Issues when using grid data</a:t>
            </a: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7B6761-00D7-485C-AFE8-4946A3EB7E31}" type="slidenum">
              <a:rPr lang="en-GB" altLang="en-US"/>
              <a:pPr>
                <a:defRPr/>
              </a:pPr>
              <a:t>17</a:t>
            </a:fld>
            <a:endParaRPr lang="en-GB" altLang="en-US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 smtClean="0"/>
              <a:t>Issues when using grid data (1)</a:t>
            </a:r>
            <a:endParaRPr lang="en-US" altLang="en-US" smtClean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8804275" cy="4300538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altLang="en-US" smtClean="0">
                <a:solidFill>
                  <a:srgbClr val="FF0000"/>
                </a:solidFill>
                <a:latin typeface="Times New Roman" pitchFamily="18" charset="0"/>
              </a:rPr>
              <a:t>Is it always required to configure the Grid XML file?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altLang="en-US" b="1" smtClean="0">
                <a:latin typeface="Times New Roman" pitchFamily="18" charset="0"/>
              </a:rPr>
              <a:t>No</a:t>
            </a:r>
            <a:r>
              <a:rPr lang="en-GB" altLang="en-US" smtClean="0">
                <a:latin typeface="Times New Roman" pitchFamily="18" charset="0"/>
              </a:rPr>
              <a:t>: In some cases these grid characteristics are included in the data files (GRIB).</a:t>
            </a:r>
          </a:p>
          <a:p>
            <a:pPr marL="1143000" lvl="2" indent="-2286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•"/>
            </a:pPr>
            <a:r>
              <a:rPr lang="en-GB" altLang="en-US" smtClean="0">
                <a:latin typeface="Times New Roman" pitchFamily="18" charset="0"/>
              </a:rPr>
              <a:t>Good example are ECMWF Forecasts</a:t>
            </a:r>
          </a:p>
          <a:p>
            <a:pPr marL="1143000" lvl="2" indent="-2286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•"/>
            </a:pPr>
            <a:r>
              <a:rPr lang="en-GB" altLang="en-US" smtClean="0">
                <a:latin typeface="Times New Roman" pitchFamily="18" charset="0"/>
              </a:rPr>
              <a:t>Bad example are MetOffice local surge models (characteristics only use 2 decimal places)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altLang="en-US" smtClean="0">
                <a:solidFill>
                  <a:srgbClr val="FF0000"/>
                </a:solidFill>
                <a:latin typeface="Times New Roman" pitchFamily="18" charset="0"/>
              </a:rPr>
              <a:t>For an irregular grid the Cell centres must be included in the Grid xml file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altLang="en-US" b="1" smtClean="0">
                <a:latin typeface="Times New Roman" pitchFamily="18" charset="0"/>
              </a:rPr>
              <a:t>No</a:t>
            </a:r>
            <a:r>
              <a:rPr lang="en-GB" altLang="en-US" smtClean="0">
                <a:latin typeface="Times New Roman" pitchFamily="18" charset="0"/>
              </a:rPr>
              <a:t>: it is also possible to use shape files with cell centres.</a:t>
            </a:r>
          </a:p>
          <a:p>
            <a:pPr marL="1143000" lvl="2" indent="-2286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•"/>
            </a:pPr>
            <a:r>
              <a:rPr lang="en-GB" altLang="en-US" smtClean="0">
                <a:latin typeface="Times New Roman" pitchFamily="18" charset="0"/>
              </a:rPr>
              <a:t>Since December 2008</a:t>
            </a:r>
          </a:p>
          <a:p>
            <a:pPr marL="1143000" lvl="2" indent="-2286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•"/>
            </a:pPr>
            <a:r>
              <a:rPr lang="en-GB" altLang="en-US" smtClean="0">
                <a:latin typeface="Times New Roman" pitchFamily="18" charset="0"/>
              </a:rPr>
              <a:t>Example: WAQUA models used in The Netherlands</a:t>
            </a:r>
          </a:p>
        </p:txBody>
      </p:sp>
      <p:pic>
        <p:nvPicPr>
          <p:cNvPr id="26522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73950" y="4652963"/>
            <a:ext cx="2208213" cy="1336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82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800475" cy="31908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Delft-FEWS Configuration Course – Issues when using grid data</a:t>
            </a:r>
            <a:endParaRPr lang="en-GB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7998F-3CC4-47B6-A8AB-8923343D8755}" type="slidenum">
              <a:rPr lang="en-GB" altLang="en-US"/>
              <a:pPr>
                <a:defRPr/>
              </a:pPr>
              <a:t>18</a:t>
            </a:fld>
            <a:endParaRPr lang="en-GB" altLang="en-US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 smtClean="0"/>
              <a:t>Issues when using grid data (2)</a:t>
            </a:r>
            <a:endParaRPr lang="en-US" altLang="en-US" smtClean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8804275" cy="4300538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altLang="en-US" smtClean="0">
                <a:solidFill>
                  <a:srgbClr val="FF0000"/>
                </a:solidFill>
                <a:latin typeface="Times New Roman" pitchFamily="18" charset="0"/>
              </a:rPr>
              <a:t>In a Client-Server environment all imported grids are only stored in the Central Database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altLang="en-US" b="1" smtClean="0">
                <a:latin typeface="Times New Roman" pitchFamily="18" charset="0"/>
              </a:rPr>
              <a:t>No</a:t>
            </a:r>
            <a:r>
              <a:rPr lang="en-GB" altLang="en-US" smtClean="0">
                <a:latin typeface="Times New Roman" pitchFamily="18" charset="0"/>
              </a:rPr>
              <a:t>:By using synchlevels it is possible to configure the data to be synchronised.</a:t>
            </a:r>
          </a:p>
          <a:p>
            <a:pPr marL="1143000" lvl="2" indent="-2286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•"/>
            </a:pPr>
            <a:r>
              <a:rPr lang="en-GB" altLang="en-US" smtClean="0">
                <a:latin typeface="Times New Roman" pitchFamily="18" charset="0"/>
              </a:rPr>
              <a:t>Examples of synchlevels will follow later today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altLang="en-US" smtClean="0">
                <a:solidFill>
                  <a:srgbClr val="FF0000"/>
                </a:solidFill>
                <a:latin typeface="Times New Roman" pitchFamily="18" charset="0"/>
              </a:rPr>
              <a:t>The number of supported geodatums is limited to the enumeration in the config files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altLang="en-US" b="1" smtClean="0">
                <a:latin typeface="Times New Roman" pitchFamily="18" charset="0"/>
              </a:rPr>
              <a:t>Yes</a:t>
            </a:r>
            <a:r>
              <a:rPr lang="en-GB" altLang="en-US" smtClean="0">
                <a:latin typeface="Times New Roman" pitchFamily="18" charset="0"/>
              </a:rPr>
              <a:t>: but</a:t>
            </a:r>
          </a:p>
          <a:p>
            <a:pPr marL="1143000" lvl="2" indent="-2286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•"/>
            </a:pPr>
            <a:r>
              <a:rPr lang="en-GB" altLang="en-US" smtClean="0">
                <a:latin typeface="Times New Roman" pitchFamily="18" charset="0"/>
              </a:rPr>
              <a:t>New geoDatums can be added by the FEWS Software developers</a:t>
            </a:r>
          </a:p>
          <a:p>
            <a:pPr marL="1143000" lvl="2" indent="-2286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•"/>
            </a:pPr>
            <a:r>
              <a:rPr lang="en-GB" altLang="en-US" smtClean="0">
                <a:latin typeface="Times New Roman" pitchFamily="18" charset="0"/>
              </a:rPr>
              <a:t>Try to use the polarStereographic or rotatedPoles elements (only regular grids)</a:t>
            </a:r>
          </a:p>
          <a:p>
            <a:pPr marL="1143000" lvl="2" indent="-2286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•"/>
            </a:pPr>
            <a:r>
              <a:rPr lang="en-GB" altLang="en-US" smtClean="0">
                <a:latin typeface="Times New Roman" pitchFamily="18" charset="0"/>
              </a:rPr>
              <a:t>Example KNMI Radar</a:t>
            </a:r>
          </a:p>
        </p:txBody>
      </p:sp>
    </p:spTree>
    <p:extLst>
      <p:ext uri="{BB962C8B-B14F-4D97-AF65-F5344CB8AC3E}">
        <p14:creationId xmlns:p14="http://schemas.microsoft.com/office/powerpoint/2010/main" val="79886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941763" cy="31908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Delft-FEWS Configuration Course – Issues when using grid data</a:t>
            </a:r>
            <a:endParaRPr lang="en-GB" alt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2EC4A7-8FB5-40B5-938E-BED726C53526}" type="slidenum">
              <a:rPr lang="en-GB" altLang="en-US"/>
              <a:pPr>
                <a:defRPr/>
              </a:pPr>
              <a:t>19</a:t>
            </a:fld>
            <a:endParaRPr lang="en-GB" altLang="en-US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 smtClean="0"/>
              <a:t>Issues when using grid data (3)</a:t>
            </a:r>
            <a:endParaRPr lang="en-US" altLang="en-US" smtClean="0"/>
          </a:p>
        </p:txBody>
      </p:sp>
      <p:pic>
        <p:nvPicPr>
          <p:cNvPr id="49158" name="Picture 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8313" y="2133600"/>
            <a:ext cx="6608762" cy="3997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852738"/>
            <a:ext cx="42830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60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1844675"/>
            <a:ext cx="3816350" cy="233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61" name="Rectangle 14"/>
          <p:cNvSpPr>
            <a:spLocks noChangeArrowheads="1"/>
          </p:cNvSpPr>
          <p:nvPr/>
        </p:nvSpPr>
        <p:spPr bwMode="auto">
          <a:xfrm>
            <a:off x="560388" y="1341438"/>
            <a:ext cx="8875712" cy="430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81000" indent="-381000" eaLnBrk="0">
              <a:defRPr>
                <a:solidFill>
                  <a:srgbClr val="FF0000"/>
                </a:solidFill>
                <a:latin typeface="Times New Roman" pitchFamily="18" charset="0"/>
                <a:ea typeface="MS Gothic" pitchFamily="49" charset="-128"/>
              </a:defRPr>
            </a:lvl1pPr>
            <a:lvl2pPr marL="838200" indent="-381000" eaLnBrk="0">
              <a:defRPr>
                <a:solidFill>
                  <a:srgbClr val="FF0000"/>
                </a:solidFill>
                <a:latin typeface="Times New Roman" pitchFamily="18" charset="0"/>
                <a:ea typeface="MS Gothic" pitchFamily="49" charset="-128"/>
              </a:defRPr>
            </a:lvl2pPr>
            <a:lvl3pPr marL="1295400" indent="-381000" eaLnBrk="0">
              <a:defRPr>
                <a:solidFill>
                  <a:srgbClr val="FF0000"/>
                </a:solidFill>
                <a:latin typeface="Times New Roman" pitchFamily="18" charset="0"/>
                <a:ea typeface="MS Gothic" pitchFamily="49" charset="-128"/>
              </a:defRPr>
            </a:lvl3pPr>
            <a:lvl4pPr marL="1752600" indent="-381000" eaLnBrk="0">
              <a:defRPr>
                <a:solidFill>
                  <a:srgbClr val="FF0000"/>
                </a:solidFill>
                <a:latin typeface="Times New Roman" pitchFamily="18" charset="0"/>
                <a:ea typeface="MS Gothic" pitchFamily="49" charset="-128"/>
              </a:defRPr>
            </a:lvl4pPr>
            <a:lvl5pPr marL="2209800" indent="-381000" eaLnBrk="0">
              <a:defRPr>
                <a:solidFill>
                  <a:srgbClr val="FF0000"/>
                </a:solidFill>
                <a:latin typeface="Times New Roman" pitchFamily="18" charset="0"/>
                <a:ea typeface="MS Gothic" pitchFamily="49" charset="-128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Times New Roman" pitchFamily="18" charset="0"/>
              <a:buChar char="–"/>
              <a:defRPr>
                <a:solidFill>
                  <a:srgbClr val="FF0000"/>
                </a:solidFill>
                <a:latin typeface="Times New Roman" pitchFamily="18" charset="0"/>
                <a:ea typeface="MS Gothic" pitchFamily="49" charset="-128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Times New Roman" pitchFamily="18" charset="0"/>
              <a:buChar char="–"/>
              <a:defRPr>
                <a:solidFill>
                  <a:srgbClr val="FF0000"/>
                </a:solidFill>
                <a:latin typeface="Times New Roman" pitchFamily="18" charset="0"/>
                <a:ea typeface="MS Gothic" pitchFamily="49" charset="-128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Times New Roman" pitchFamily="18" charset="0"/>
              <a:buChar char="–"/>
              <a:defRPr>
                <a:solidFill>
                  <a:srgbClr val="FF0000"/>
                </a:solidFill>
                <a:latin typeface="Times New Roman" pitchFamily="18" charset="0"/>
                <a:ea typeface="MS Gothic" pitchFamily="49" charset="-128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Times New Roman" pitchFamily="18" charset="0"/>
              <a:buChar char="–"/>
              <a:defRPr>
                <a:solidFill>
                  <a:srgbClr val="FF0000"/>
                </a:solidFill>
                <a:latin typeface="Times New Roman" pitchFamily="18" charset="0"/>
                <a:ea typeface="MS Gothic" pitchFamily="49" charset="-128"/>
              </a:defRPr>
            </a:lvl9pPr>
          </a:lstStyle>
          <a:p>
            <a:pPr defTabSz="914400" eaLnBrk="1">
              <a:buFont typeface="Times New Roman" pitchFamily="18" charset="0"/>
              <a:buNone/>
            </a:pPr>
            <a:r>
              <a:rPr lang="nl-NL" altLang="en-US" sz="2000" b="1">
                <a:solidFill>
                  <a:srgbClr val="000000"/>
                </a:solidFill>
              </a:rPr>
              <a:t>KNMI Radar</a:t>
            </a:r>
          </a:p>
        </p:txBody>
      </p:sp>
    </p:spTree>
    <p:extLst>
      <p:ext uri="{BB962C8B-B14F-4D97-AF65-F5344CB8AC3E}">
        <p14:creationId xmlns:p14="http://schemas.microsoft.com/office/powerpoint/2010/main" val="30270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133725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Importing gridded data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959E48E1-8468-4246-B143-4A6B1DF64363}" type="slidenum">
              <a:rPr lang="en-GB" smtClean="0">
                <a:solidFill>
                  <a:schemeClr val="bg2"/>
                </a:solidFill>
              </a:rPr>
              <a:pPr eaLnBrk="1"/>
              <a:t>2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FEWS Gridded Data</a:t>
            </a:r>
            <a:endParaRPr lang="en-US" smtClean="0"/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274763"/>
            <a:ext cx="8720138" cy="4300537"/>
          </a:xfrm>
        </p:spPr>
        <p:txBody>
          <a:bodyPr/>
          <a:lstStyle/>
          <a:p>
            <a:pPr marL="342900" indent="-342900" defTabSz="914400" eaLnBrk="1"/>
            <a:r>
              <a:rPr lang="en-GB" smtClean="0"/>
              <a:t>Fews supports the display of both irregular and regular grids</a:t>
            </a:r>
          </a:p>
          <a:p>
            <a:pPr marL="342900" indent="-342900" defTabSz="914400" eaLnBrk="1"/>
            <a:endParaRPr lang="en-GB" smtClean="0"/>
          </a:p>
          <a:p>
            <a:pPr marL="342900" indent="-342900" defTabSz="914400" eaLnBrk="1"/>
            <a:r>
              <a:rPr lang="en-GB" smtClean="0"/>
              <a:t>Available (common) Import types</a:t>
            </a:r>
          </a:p>
          <a:p>
            <a:pPr marL="742950" lvl="1" indent="-285750" defTabSz="914400" eaLnBrk="1"/>
            <a:r>
              <a:rPr lang="en-GB" smtClean="0"/>
              <a:t>ArcInfoAscii</a:t>
            </a:r>
          </a:p>
          <a:p>
            <a:pPr marL="742950" lvl="1" indent="-285750" defTabSz="914400" eaLnBrk="1"/>
            <a:r>
              <a:rPr lang="en-GB" smtClean="0"/>
              <a:t>BIL</a:t>
            </a:r>
          </a:p>
          <a:p>
            <a:pPr marL="742950" lvl="1" indent="-285750" defTabSz="914400" eaLnBrk="1"/>
            <a:r>
              <a:rPr lang="en-GB" smtClean="0"/>
              <a:t>BUFR</a:t>
            </a:r>
          </a:p>
          <a:p>
            <a:pPr marL="742950" lvl="1" indent="-285750" defTabSz="914400" eaLnBrk="1"/>
            <a:r>
              <a:rPr lang="en-GB" smtClean="0"/>
              <a:t>CSV</a:t>
            </a:r>
          </a:p>
          <a:p>
            <a:pPr marL="742950" lvl="1" indent="-285750" defTabSz="914400" eaLnBrk="1"/>
            <a:r>
              <a:rPr lang="en-GB" smtClean="0"/>
              <a:t>PI</a:t>
            </a:r>
          </a:p>
          <a:p>
            <a:pPr marL="742950" lvl="1" indent="-285750" defTabSz="914400" eaLnBrk="1"/>
            <a:r>
              <a:rPr lang="en-GB" smtClean="0"/>
              <a:t>HDF5</a:t>
            </a:r>
          </a:p>
          <a:p>
            <a:pPr marL="742950" lvl="1" indent="-285750" defTabSz="914400" eaLnBrk="1"/>
            <a:r>
              <a:rPr lang="en-GB" smtClean="0"/>
              <a:t>NetCDF</a:t>
            </a:r>
          </a:p>
        </p:txBody>
      </p:sp>
    </p:spTree>
    <p:extLst>
      <p:ext uri="{BB962C8B-B14F-4D97-AF65-F5344CB8AC3E}">
        <p14:creationId xmlns:p14="http://schemas.microsoft.com/office/powerpoint/2010/main" val="7110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27660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Importing gridded data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4F8A03B-039B-4244-BC22-5471B89FD3C9}" type="slidenum">
              <a:rPr lang="en-GB" smtClean="0">
                <a:solidFill>
                  <a:schemeClr val="bg2"/>
                </a:solidFill>
              </a:rPr>
              <a:pPr eaLnBrk="1"/>
              <a:t>3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FEWS Gridded Data</a:t>
            </a:r>
            <a:endParaRPr lang="en-US" smtClean="0"/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196975"/>
            <a:ext cx="8720138" cy="4300538"/>
          </a:xfrm>
        </p:spPr>
        <p:txBody>
          <a:bodyPr/>
          <a:lstStyle/>
          <a:p>
            <a:pPr marL="342900" indent="-342900" defTabSz="914400" eaLnBrk="1"/>
            <a:endParaRPr lang="en-GB" smtClean="0"/>
          </a:p>
          <a:p>
            <a:pPr marL="342900" indent="-342900" defTabSz="914400" eaLnBrk="1"/>
            <a:r>
              <a:rPr lang="en-GB" smtClean="0"/>
              <a:t>Commonly used data types</a:t>
            </a:r>
          </a:p>
          <a:p>
            <a:pPr marL="742950" lvl="1" indent="-285750" defTabSz="914400" eaLnBrk="1"/>
            <a:r>
              <a:rPr lang="en-GB" smtClean="0"/>
              <a:t>Precipitation</a:t>
            </a:r>
          </a:p>
          <a:p>
            <a:pPr marL="742950" lvl="1" indent="-285750" defTabSz="914400" eaLnBrk="1"/>
            <a:r>
              <a:rPr lang="en-GB" smtClean="0"/>
              <a:t>Soil Moisture</a:t>
            </a:r>
          </a:p>
          <a:p>
            <a:pPr marL="742950" lvl="1" indent="-285750" defTabSz="914400" eaLnBrk="1"/>
            <a:r>
              <a:rPr lang="en-GB" smtClean="0"/>
              <a:t>Pressure</a:t>
            </a:r>
          </a:p>
          <a:p>
            <a:pPr marL="742950" lvl="1" indent="-285750" defTabSz="914400" eaLnBrk="1"/>
            <a:r>
              <a:rPr lang="en-GB" smtClean="0"/>
              <a:t>Wind</a:t>
            </a:r>
          </a:p>
          <a:p>
            <a:pPr marL="742950" lvl="1" indent="-285750" defTabSz="914400" eaLnBrk="1"/>
            <a:r>
              <a:rPr lang="en-GB" smtClean="0"/>
              <a:t>Temperature</a:t>
            </a:r>
          </a:p>
          <a:p>
            <a:pPr marL="742950" lvl="1" indent="-285750" defTabSz="914400" eaLnBrk="1"/>
            <a:r>
              <a:rPr lang="en-US" smtClean="0"/>
              <a:t>Water level</a:t>
            </a:r>
          </a:p>
          <a:p>
            <a:pPr marL="742950" lvl="1" indent="-285750" defTabSz="914400" eaLnBrk="1"/>
            <a:r>
              <a:rPr lang="en-GB" smtClean="0"/>
              <a:t>Wave height</a:t>
            </a:r>
          </a:p>
          <a:p>
            <a:pPr marL="742950" lvl="1" indent="-285750" defTabSz="914400" eaLnBrk="1"/>
            <a:r>
              <a:rPr lang="en-GB" smtClean="0"/>
              <a:t>Surge</a:t>
            </a:r>
          </a:p>
        </p:txBody>
      </p:sp>
    </p:spTree>
    <p:extLst>
      <p:ext uri="{BB962C8B-B14F-4D97-AF65-F5344CB8AC3E}">
        <p14:creationId xmlns:p14="http://schemas.microsoft.com/office/powerpoint/2010/main" val="10973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25755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Importing gridded data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EC0BFF6C-65A7-472D-B8A3-75C9EF278C95}" type="slidenum">
              <a:rPr lang="en-GB" smtClean="0">
                <a:solidFill>
                  <a:schemeClr val="bg2"/>
                </a:solidFill>
              </a:rPr>
              <a:pPr eaLnBrk="1"/>
              <a:t>4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FEWS Gridded Data</a:t>
            </a:r>
            <a:endParaRPr lang="en-US" smtClean="0"/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196975"/>
            <a:ext cx="8720138" cy="4300538"/>
          </a:xfrm>
        </p:spPr>
        <p:txBody>
          <a:bodyPr/>
          <a:lstStyle/>
          <a:p>
            <a:pPr marL="342900" indent="-342900" defTabSz="914400" eaLnBrk="1"/>
            <a:endParaRPr lang="en-GB" smtClean="0"/>
          </a:p>
          <a:p>
            <a:pPr marL="342900" indent="-342900" defTabSz="914400" eaLnBrk="1"/>
            <a:r>
              <a:rPr lang="en-GB" smtClean="0"/>
              <a:t>Data can be manipulated using transformation modules</a:t>
            </a:r>
          </a:p>
          <a:p>
            <a:pPr marL="742950" lvl="1" indent="-285750" defTabSz="914400" eaLnBrk="1"/>
            <a:r>
              <a:rPr lang="en-GB" smtClean="0"/>
              <a:t>Cookie cutter</a:t>
            </a:r>
          </a:p>
          <a:p>
            <a:pPr marL="742950" lvl="1" indent="-285750" defTabSz="914400" eaLnBrk="1"/>
            <a:r>
              <a:rPr lang="en-GB" smtClean="0"/>
              <a:t>Interpolation</a:t>
            </a:r>
          </a:p>
          <a:p>
            <a:pPr marL="742950" lvl="1" indent="-285750" defTabSz="914400" eaLnBrk="1"/>
            <a:r>
              <a:rPr lang="en-GB" smtClean="0"/>
              <a:t>Transformation</a:t>
            </a:r>
          </a:p>
          <a:p>
            <a:pPr marL="742950" lvl="1" indent="-285750" defTabSz="914400" eaLnBrk="1"/>
            <a:r>
              <a:rPr lang="en-GB" smtClean="0"/>
              <a:t>Data hierachy</a:t>
            </a:r>
          </a:p>
        </p:txBody>
      </p:sp>
    </p:spTree>
    <p:extLst>
      <p:ext uri="{BB962C8B-B14F-4D97-AF65-F5344CB8AC3E}">
        <p14:creationId xmlns:p14="http://schemas.microsoft.com/office/powerpoint/2010/main" val="17334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12420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Importing gridded data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C39D2F1E-08A6-4FCA-BED6-2B38F6487F7A}" type="slidenum">
              <a:rPr lang="en-GB" smtClean="0">
                <a:solidFill>
                  <a:schemeClr val="bg2"/>
                </a:solidFill>
              </a:rPr>
              <a:pPr eaLnBrk="1"/>
              <a:t>5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FEWS Gridded Data</a:t>
            </a:r>
            <a:endParaRPr lang="en-US" smtClean="0"/>
          </a:p>
        </p:txBody>
      </p:sp>
      <p:pic>
        <p:nvPicPr>
          <p:cNvPr id="4915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8950" y="1125538"/>
            <a:ext cx="6461125" cy="5018087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06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Delft-FEWS Configuration Course - Extracting series from gridded data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58BDA-AD5F-478A-955B-364CE164BA07}" type="slidenum">
              <a:rPr lang="en-GB" altLang="en-US"/>
              <a:pPr>
                <a:defRPr/>
              </a:pPr>
              <a:t>6</a:t>
            </a:fld>
            <a:endParaRPr lang="en-GB" alt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 smtClean="0"/>
              <a:t>Grid Import module</a:t>
            </a:r>
            <a:endParaRPr lang="en-US" altLang="en-US" smtClean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196975"/>
            <a:ext cx="8720138" cy="4300538"/>
          </a:xfrm>
        </p:spPr>
        <p:txBody>
          <a:bodyPr/>
          <a:lstStyle/>
          <a:p>
            <a:pPr marL="342900" indent="-342900" defTabSz="914400" eaLnBrk="1"/>
            <a:endParaRPr lang="en-GB" altLang="en-US" sz="1800" smtClean="0"/>
          </a:p>
          <a:p>
            <a:pPr marL="342900" indent="-342900" defTabSz="914400" eaLnBrk="1"/>
            <a:r>
              <a:rPr lang="en-GB" altLang="en-US" sz="1800" smtClean="0">
                <a:solidFill>
                  <a:schemeClr val="tx1"/>
                </a:solidFill>
              </a:rPr>
              <a:t>Before importing data, some questions must be answered:</a:t>
            </a:r>
          </a:p>
          <a:p>
            <a:pPr marL="342900" indent="-342900" defTabSz="914400" eaLnBrk="1">
              <a:buFontTx/>
              <a:buChar char="."/>
            </a:pPr>
            <a:r>
              <a:rPr lang="en-GB" altLang="en-US" sz="1800" smtClean="0">
                <a:solidFill>
                  <a:srgbClr val="FF0000"/>
                </a:solidFill>
              </a:rPr>
              <a:t>What is the data format?</a:t>
            </a:r>
          </a:p>
          <a:p>
            <a:pPr marL="742950" lvl="1" indent="-285750" defTabSz="914400" eaLnBrk="1"/>
            <a:r>
              <a:rPr lang="en-GB" altLang="en-US" sz="1800" smtClean="0">
                <a:solidFill>
                  <a:schemeClr val="tx1"/>
                </a:solidFill>
              </a:rPr>
              <a:t>Does FEWS support this data format?</a:t>
            </a:r>
          </a:p>
          <a:p>
            <a:pPr marL="342900" indent="-342900" defTabSz="914400" eaLnBrk="1">
              <a:buFontTx/>
              <a:buChar char="."/>
            </a:pPr>
            <a:r>
              <a:rPr lang="en-GB" altLang="en-US" sz="1800" smtClean="0">
                <a:solidFill>
                  <a:srgbClr val="FF0000"/>
                </a:solidFill>
              </a:rPr>
              <a:t>What is the coordinate system used in the grid?</a:t>
            </a:r>
          </a:p>
          <a:p>
            <a:pPr marL="742950" lvl="1" indent="-285750" defTabSz="914400" eaLnBrk="1"/>
            <a:r>
              <a:rPr lang="en-GB" altLang="en-US" sz="1800" smtClean="0">
                <a:solidFill>
                  <a:schemeClr val="tx1"/>
                </a:solidFill>
              </a:rPr>
              <a:t>Check supported coordinate systems in FEWS.</a:t>
            </a:r>
          </a:p>
          <a:p>
            <a:pPr marL="342900" indent="-342900" defTabSz="914400" eaLnBrk="1">
              <a:buFontTx/>
              <a:buChar char="."/>
            </a:pPr>
            <a:r>
              <a:rPr lang="en-GB" altLang="en-US" sz="1800" smtClean="0">
                <a:solidFill>
                  <a:srgbClr val="FF0000"/>
                </a:solidFill>
              </a:rPr>
              <a:t>What are the grid dimensions?</a:t>
            </a:r>
          </a:p>
          <a:p>
            <a:pPr marL="742950" lvl="1" indent="-285750" defTabSz="914400" eaLnBrk="1"/>
            <a:r>
              <a:rPr lang="en-GB" altLang="en-US" sz="1800" smtClean="0">
                <a:solidFill>
                  <a:schemeClr val="tx1"/>
                </a:solidFill>
              </a:rPr>
              <a:t>Ask data supplier or use a data viewer that supports the format</a:t>
            </a:r>
          </a:p>
          <a:p>
            <a:pPr marL="342900" indent="-342900" defTabSz="914400" eaLnBrk="1">
              <a:buFontTx/>
              <a:buChar char="."/>
            </a:pPr>
            <a:r>
              <a:rPr lang="en-GB" altLang="en-US" sz="1800" smtClean="0">
                <a:solidFill>
                  <a:srgbClr val="FF0000"/>
                </a:solidFill>
              </a:rPr>
              <a:t>What are the parameters and units used?</a:t>
            </a:r>
          </a:p>
          <a:p>
            <a:pPr marL="742950" lvl="1" indent="-285750" defTabSz="914400" eaLnBrk="1"/>
            <a:r>
              <a:rPr lang="en-GB" altLang="en-US" sz="1800" smtClean="0">
                <a:solidFill>
                  <a:schemeClr val="tx1"/>
                </a:solidFill>
              </a:rPr>
              <a:t>Ask data supplier or check on the internet </a:t>
            </a:r>
          </a:p>
          <a:p>
            <a:pPr marL="342900" indent="-342900" defTabSz="914400" eaLnBrk="1">
              <a:buFontTx/>
              <a:buChar char="."/>
            </a:pPr>
            <a:r>
              <a:rPr lang="en-GB" altLang="en-US" sz="1800" smtClean="0">
                <a:solidFill>
                  <a:srgbClr val="FF0000"/>
                </a:solidFill>
              </a:rPr>
              <a:t>What are the time intervals used in the file?</a:t>
            </a:r>
          </a:p>
          <a:p>
            <a:pPr marL="342900" indent="-342900" defTabSz="914400" eaLnBrk="1">
              <a:buFontTx/>
              <a:buChar char="."/>
            </a:pPr>
            <a:r>
              <a:rPr lang="en-GB" altLang="en-US" sz="1800" smtClean="0">
                <a:solidFill>
                  <a:srgbClr val="FF0000"/>
                </a:solidFill>
              </a:rPr>
              <a:t>How long do I want to store the data in the database?</a:t>
            </a:r>
          </a:p>
          <a:p>
            <a:pPr marL="742950" lvl="1" indent="-285750" defTabSz="914400" eaLnBrk="1"/>
            <a:r>
              <a:rPr lang="en-GB" altLang="en-US" sz="1800" smtClean="0">
                <a:solidFill>
                  <a:schemeClr val="tx1"/>
                </a:solidFill>
              </a:rPr>
              <a:t>Gridded data can be voluminous</a:t>
            </a:r>
          </a:p>
          <a:p>
            <a:pPr marL="742950" lvl="1" indent="-285750" defTabSz="914400" eaLnBrk="1"/>
            <a:endParaRPr lang="en-GB" altLang="en-US" sz="18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5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076575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Importing gridded data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EA3A666F-E0C6-4DEF-ACF9-BB7CCD86E252}" type="slidenum">
              <a:rPr lang="en-GB" smtClean="0">
                <a:solidFill>
                  <a:schemeClr val="bg2"/>
                </a:solidFill>
              </a:rPr>
              <a:pPr eaLnBrk="1"/>
              <a:t>7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Exercise</a:t>
            </a:r>
            <a:endParaRPr lang="en-US" smtClean="0"/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8720138" cy="4300537"/>
          </a:xfrm>
        </p:spPr>
        <p:txBody>
          <a:bodyPr/>
          <a:lstStyle/>
          <a:p>
            <a:pPr marL="381000" indent="-381000" defTabSz="914400" eaLnBrk="1"/>
            <a:r>
              <a:rPr lang="nl-NL" altLang="en-US" dirty="0"/>
              <a:t>The </a:t>
            </a:r>
            <a:r>
              <a:rPr lang="nl-NL" altLang="en-US" dirty="0" err="1"/>
              <a:t>exercise</a:t>
            </a:r>
            <a:r>
              <a:rPr lang="nl-NL" altLang="en-US" dirty="0"/>
              <a:t> is split </a:t>
            </a:r>
            <a:r>
              <a:rPr lang="nl-NL" altLang="en-US" dirty="0" err="1"/>
              <a:t>into</a:t>
            </a:r>
            <a:r>
              <a:rPr lang="nl-NL" altLang="en-US" dirty="0"/>
              <a:t> </a:t>
            </a:r>
            <a:r>
              <a:rPr lang="nl-NL" altLang="en-US" dirty="0" err="1"/>
              <a:t>three</a:t>
            </a:r>
            <a:r>
              <a:rPr lang="nl-NL" altLang="en-US" dirty="0"/>
              <a:t> </a:t>
            </a:r>
            <a:r>
              <a:rPr lang="nl-NL" altLang="en-US" dirty="0" err="1"/>
              <a:t>sections</a:t>
            </a:r>
            <a:endParaRPr lang="nl-NL" altLang="en-US" dirty="0"/>
          </a:p>
          <a:p>
            <a:pPr marL="381000" indent="-381000" defTabSz="914400" eaLnBrk="1">
              <a:buSzTx/>
              <a:buFontTx/>
              <a:buAutoNum type="arabicPeriod"/>
            </a:pPr>
            <a:r>
              <a:rPr lang="nl-NL" altLang="en-US" b="1" dirty="0" err="1" smtClean="0"/>
              <a:t>Exercise</a:t>
            </a:r>
            <a:r>
              <a:rPr lang="nl-NL" altLang="en-US" b="1" dirty="0" smtClean="0"/>
              <a:t> 13: Import </a:t>
            </a:r>
            <a:r>
              <a:rPr lang="nl-NL" altLang="en-US" b="1" dirty="0"/>
              <a:t>NWP </a:t>
            </a:r>
            <a:r>
              <a:rPr lang="nl-NL" altLang="en-US" b="1" dirty="0" err="1" smtClean="0"/>
              <a:t>forecasts</a:t>
            </a:r>
            <a:endParaRPr lang="nl-NL" altLang="en-US" b="1" dirty="0"/>
          </a:p>
          <a:p>
            <a:pPr marL="381000" indent="-381000" defTabSz="914400" eaLnBrk="1">
              <a:buSzTx/>
              <a:buFontTx/>
              <a:buAutoNum type="arabicPeriod"/>
            </a:pPr>
            <a:r>
              <a:rPr lang="nl-NL" altLang="en-US" dirty="0" err="1" smtClean="0"/>
              <a:t>Exercise</a:t>
            </a:r>
            <a:r>
              <a:rPr lang="nl-NL" altLang="en-US" dirty="0" smtClean="0"/>
              <a:t> 14: Extract </a:t>
            </a:r>
            <a:r>
              <a:rPr lang="nl-NL" altLang="en-US" dirty="0" err="1"/>
              <a:t>scalar</a:t>
            </a:r>
            <a:r>
              <a:rPr lang="nl-NL" altLang="en-US" dirty="0"/>
              <a:t> series </a:t>
            </a:r>
            <a:r>
              <a:rPr lang="nl-NL" altLang="en-US" dirty="0" err="1"/>
              <a:t>from</a:t>
            </a:r>
            <a:r>
              <a:rPr lang="nl-NL" altLang="en-US" dirty="0"/>
              <a:t> </a:t>
            </a:r>
            <a:r>
              <a:rPr lang="nl-NL" altLang="en-US" dirty="0" err="1"/>
              <a:t>gridded</a:t>
            </a:r>
            <a:r>
              <a:rPr lang="nl-NL" altLang="en-US" dirty="0"/>
              <a:t> </a:t>
            </a:r>
            <a:r>
              <a:rPr lang="nl-NL" altLang="en-US" dirty="0" smtClean="0"/>
              <a:t>data</a:t>
            </a:r>
            <a:endParaRPr lang="nl-NL" altLang="en-US" dirty="0"/>
          </a:p>
          <a:p>
            <a:pPr marL="381000" indent="-381000" defTabSz="914400" eaLnBrk="1">
              <a:buSzTx/>
              <a:buFontTx/>
              <a:buAutoNum type="arabicPeriod"/>
            </a:pPr>
            <a:r>
              <a:rPr lang="nl-NL" altLang="en-US" dirty="0" err="1" smtClean="0"/>
              <a:t>Exercise</a:t>
            </a:r>
            <a:r>
              <a:rPr lang="nl-NL" altLang="en-US" dirty="0" smtClean="0"/>
              <a:t> 15: Using </a:t>
            </a:r>
            <a:r>
              <a:rPr lang="nl-NL" altLang="en-US" dirty="0"/>
              <a:t>the </a:t>
            </a:r>
            <a:r>
              <a:rPr lang="nl-NL" altLang="en-US" dirty="0" err="1"/>
              <a:t>extracted</a:t>
            </a:r>
            <a:r>
              <a:rPr lang="nl-NL" altLang="en-US" dirty="0"/>
              <a:t> </a:t>
            </a:r>
            <a:r>
              <a:rPr lang="nl-NL" altLang="en-US" dirty="0" err="1"/>
              <a:t>scalar</a:t>
            </a:r>
            <a:r>
              <a:rPr lang="nl-NL" altLang="en-US" dirty="0"/>
              <a:t> series in the </a:t>
            </a:r>
            <a:r>
              <a:rPr lang="nl-NL" altLang="en-US" dirty="0" smtClean="0"/>
              <a:t>model</a:t>
            </a:r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35163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Delft-FEWS Configuration Course - Extracting series from gridded data</a:t>
            </a:r>
            <a:endParaRPr lang="en-GB" altLang="en-US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6DA75-E673-41D0-BEE5-44058EDA3A08}" type="slidenum">
              <a:rPr lang="en-GB" altLang="en-US"/>
              <a:pPr>
                <a:defRPr/>
              </a:pPr>
              <a:t>8</a:t>
            </a:fld>
            <a:endParaRPr lang="en-GB" altLang="en-US"/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0" y="1866900"/>
            <a:ext cx="9906000" cy="4991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9928225" cy="663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674688" y="3732213"/>
            <a:ext cx="8520112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 defTabSz="414338"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388938" indent="-195263" defTabSz="414338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584200" indent="-193675" defTabSz="414338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781050" indent="-193675" defTabSz="41433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976313" indent="-195263" defTabSz="414338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14335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18907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23479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28051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lnSpc>
                <a:spcPct val="93000"/>
              </a:lnSpc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GB" altLang="en-US" sz="4400" b="1">
              <a:solidFill>
                <a:srgbClr val="FFFFFF"/>
              </a:solidFill>
            </a:endParaRPr>
          </a:p>
          <a:p>
            <a:pPr eaLnBrk="1">
              <a:lnSpc>
                <a:spcPct val="93000"/>
              </a:lnSpc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altLang="en-US" sz="4400" b="1">
                <a:solidFill>
                  <a:srgbClr val="FFFFFF"/>
                </a:solidFill>
              </a:rPr>
              <a:t>Extracting series from Gridded </a:t>
            </a:r>
          </a:p>
          <a:p>
            <a:pPr eaLnBrk="1">
              <a:lnSpc>
                <a:spcPct val="93000"/>
              </a:lnSpc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GB" altLang="en-US" sz="4400" b="1">
                <a:solidFill>
                  <a:srgbClr val="FFFFFF"/>
                </a:solidFill>
              </a:rPr>
              <a:t>Data</a:t>
            </a:r>
            <a:endParaRPr lang="en-GB" altLang="en-US" sz="2500" b="1">
              <a:solidFill>
                <a:srgbClr val="FFFFFF"/>
              </a:solidFill>
            </a:endParaRPr>
          </a:p>
        </p:txBody>
      </p:sp>
      <p:pic>
        <p:nvPicPr>
          <p:cNvPr id="31752" name="Picture 5" descr="onderk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8"/>
          <a:stretch>
            <a:fillRect/>
          </a:stretch>
        </p:blipFill>
        <p:spPr bwMode="auto">
          <a:xfrm>
            <a:off x="0" y="5721350"/>
            <a:ext cx="9906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Rectangle 6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1754" name="Rectangle 7"/>
          <p:cNvSpPr>
            <a:spLocks noChangeArrowheads="1"/>
          </p:cNvSpPr>
          <p:nvPr/>
        </p:nvSpPr>
        <p:spPr bwMode="auto">
          <a:xfrm>
            <a:off x="0" y="346075"/>
            <a:ext cx="9906000" cy="344488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1755" name="Rectangle 8"/>
          <p:cNvSpPr>
            <a:spLocks noChangeArrowheads="1"/>
          </p:cNvSpPr>
          <p:nvPr/>
        </p:nvSpPr>
        <p:spPr bwMode="auto">
          <a:xfrm>
            <a:off x="0" y="690563"/>
            <a:ext cx="9937750" cy="346075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 defTabSz="414338" eaLnBrk="0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SzPct val="30000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388938" indent="-195263" defTabSz="414338" eaLnBrk="0">
              <a:lnSpc>
                <a:spcPct val="80000"/>
              </a:lnSpc>
              <a:spcBef>
                <a:spcPct val="0"/>
              </a:spcBef>
              <a:spcAft>
                <a:spcPts val="1038"/>
              </a:spcAft>
              <a:buSzPct val="300000"/>
              <a:buFont typeface="Symbol" pitchFamily="18" charset="2"/>
              <a:buChar char="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584200" indent="-193675" defTabSz="414338" eaLnBrk="0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har char="&gt;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781050" indent="-193675" defTabSz="414338" eaLnBrk="0">
              <a:lnSpc>
                <a:spcPct val="80000"/>
              </a:lnSpc>
              <a:spcBef>
                <a:spcPct val="0"/>
              </a:spcBef>
              <a:spcAft>
                <a:spcPts val="525"/>
              </a:spcAft>
              <a:buSzPct val="75000"/>
              <a:buFont typeface="Symbol" pitchFamily="18" charset="2"/>
              <a:buChar char="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976313" indent="-195263" defTabSz="414338" eaLnBrk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14335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18907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23479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2805113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31756" name="Line 9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57" name="Line 10"/>
          <p:cNvSpPr>
            <a:spLocks noChangeShapeType="1"/>
          </p:cNvSpPr>
          <p:nvPr/>
        </p:nvSpPr>
        <p:spPr bwMode="auto">
          <a:xfrm>
            <a:off x="0" y="690563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58" name="Line 11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31759" name="Picture 12" descr="woordme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1840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799" y="6615113"/>
            <a:ext cx="3952875" cy="319087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Delft-FEWS Configuration Course - Extracting series from gridded data</a:t>
            </a:r>
            <a:endParaRPr lang="en-GB" alt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26561-7C90-433F-8FD1-BB703648DEAD}" type="slidenum">
              <a:rPr lang="en-GB" altLang="en-US"/>
              <a:pPr>
                <a:defRPr/>
              </a:pPr>
              <a:t>9</a:t>
            </a:fld>
            <a:endParaRPr lang="en-GB" altLang="en-US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 smtClean="0"/>
              <a:t>Gridded Data – Exercise 13 - Questions</a:t>
            </a:r>
            <a:endParaRPr lang="en-US" altLang="en-US" smtClean="0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8720138" cy="4300537"/>
          </a:xfrm>
        </p:spPr>
        <p:txBody>
          <a:bodyPr/>
          <a:lstStyle/>
          <a:p>
            <a:pPr marL="381000" indent="-381000" defTabSz="914400" eaLnBrk="1">
              <a:buFontTx/>
              <a:buChar char="."/>
            </a:pPr>
            <a:r>
              <a:rPr lang="en-US" altLang="en-US" smtClean="0"/>
              <a:t>What forecast do you see?</a:t>
            </a:r>
          </a:p>
          <a:p>
            <a:pPr marL="381000" indent="-381000" defTabSz="914400" eaLnBrk="1">
              <a:buFontTx/>
              <a:buChar char="."/>
            </a:pPr>
            <a:endParaRPr lang="en-US" altLang="en-US" smtClean="0"/>
          </a:p>
          <a:p>
            <a:pPr marL="381000" indent="-381000" defTabSz="914400" eaLnBrk="1">
              <a:buFontTx/>
              <a:buChar char="."/>
            </a:pPr>
            <a:r>
              <a:rPr lang="en-US" altLang="en-US" smtClean="0"/>
              <a:t>How can you see a forecast for 3-10-2007 00:00:00</a:t>
            </a:r>
          </a:p>
          <a:p>
            <a:pPr marL="381000" indent="-381000" defTabSz="914400" eaLnBrk="1">
              <a:buFontTx/>
              <a:buChar char="."/>
            </a:pPr>
            <a:endParaRPr lang="nl-NL" altLang="en-US" smtClean="0"/>
          </a:p>
          <a:p>
            <a:pPr marL="381000" indent="-381000" defTabSz="914400" eaLnBrk="1">
              <a:buFontTx/>
              <a:buChar char="."/>
            </a:pPr>
            <a:endParaRPr lang="en-US" altLang="en-US" smtClean="0"/>
          </a:p>
          <a:p>
            <a:pPr marL="381000" indent="-381000" defTabSz="914400" eaLnBrk="1">
              <a:buFontTx/>
              <a:buChar char="."/>
            </a:pPr>
            <a:endParaRPr lang="nl-NL" altLang="en-US" smtClean="0"/>
          </a:p>
          <a:p>
            <a:pPr marL="381000" indent="-381000" defTabSz="914400" eaLnBrk="1"/>
            <a:endParaRPr lang="nl-NL" altLang="en-US" smtClean="0"/>
          </a:p>
        </p:txBody>
      </p:sp>
      <p:grpSp>
        <p:nvGrpSpPr>
          <p:cNvPr id="837636" name="Group 4"/>
          <p:cNvGrpSpPr>
            <a:grpSpLocks/>
          </p:cNvGrpSpPr>
          <p:nvPr/>
        </p:nvGrpSpPr>
        <p:grpSpPr bwMode="auto">
          <a:xfrm>
            <a:off x="1136650" y="3500438"/>
            <a:ext cx="7294563" cy="1952625"/>
            <a:chOff x="421" y="1842"/>
            <a:chExt cx="5488" cy="2015"/>
          </a:xfrm>
        </p:grpSpPr>
        <p:sp>
          <p:nvSpPr>
            <p:cNvPr id="45064" name="Text Box 5"/>
            <p:cNvSpPr txBox="1">
              <a:spLocks noChangeArrowheads="1"/>
            </p:cNvSpPr>
            <p:nvPr/>
          </p:nvSpPr>
          <p:spPr bwMode="auto">
            <a:xfrm>
              <a:off x="4513" y="1842"/>
              <a:ext cx="118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>
                <a:lnSpc>
                  <a:spcPct val="80000"/>
                </a:lnSpc>
                <a:spcBef>
                  <a:spcPct val="0"/>
                </a:spcBef>
                <a:spcAft>
                  <a:spcPts val="1288"/>
                </a:spcAft>
                <a:buSzPct val="300000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1pPr>
              <a:lvl2pPr marL="457200" indent="-260350" eaLnBrk="0">
                <a:lnSpc>
                  <a:spcPct val="80000"/>
                </a:lnSpc>
                <a:spcBef>
                  <a:spcPct val="0"/>
                </a:spcBef>
                <a:spcAft>
                  <a:spcPts val="1038"/>
                </a:spcAft>
                <a:buSzPct val="300000"/>
                <a:buFont typeface="Symbol" pitchFamily="18" charset="2"/>
                <a:buChar char="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2pPr>
              <a:lvl3pPr marL="914400" indent="-193675" eaLnBrk="0">
                <a:lnSpc>
                  <a:spcPct val="80000"/>
                </a:lnSpc>
                <a:spcBef>
                  <a:spcPct val="0"/>
                </a:spcBef>
                <a:spcAft>
                  <a:spcPts val="775"/>
                </a:spcAft>
                <a:buChar char="&gt;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3pPr>
              <a:lvl4pPr marL="1371600" indent="-192088" eaLnBrk="0">
                <a:lnSpc>
                  <a:spcPct val="80000"/>
                </a:lnSpc>
                <a:spcBef>
                  <a:spcPct val="0"/>
                </a:spcBef>
                <a:spcAft>
                  <a:spcPts val="525"/>
                </a:spcAft>
                <a:buSzPct val="75000"/>
                <a:buFont typeface="Symbol" pitchFamily="18" charset="2"/>
                <a:buChar char="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4pPr>
              <a:lvl5pPr marL="1828800" indent="-195263" eaLnBrk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5pPr>
              <a:lvl6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6pPr>
              <a:lvl7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7pPr>
              <a:lvl8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8pPr>
              <a:lvl9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defTabSz="91440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nl-NL" altLang="en-US" sz="1600">
                  <a:solidFill>
                    <a:schemeClr val="tx1"/>
                  </a:solidFill>
                  <a:latin typeface="Times New Roman" pitchFamily="18" charset="0"/>
                </a:rPr>
                <a:t>Time of Forecast</a:t>
              </a:r>
              <a:endParaRPr lang="en-GB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5065" name="Line 6"/>
            <p:cNvSpPr>
              <a:spLocks noChangeShapeType="1"/>
            </p:cNvSpPr>
            <p:nvPr/>
          </p:nvSpPr>
          <p:spPr bwMode="auto">
            <a:xfrm>
              <a:off x="664" y="3612"/>
              <a:ext cx="1957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66" name="Line 7"/>
            <p:cNvSpPr>
              <a:spLocks noChangeShapeType="1"/>
            </p:cNvSpPr>
            <p:nvPr/>
          </p:nvSpPr>
          <p:spPr bwMode="auto">
            <a:xfrm flipV="1">
              <a:off x="1642" y="3403"/>
              <a:ext cx="197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67" name="Line 8"/>
            <p:cNvSpPr>
              <a:spLocks noChangeShapeType="1"/>
            </p:cNvSpPr>
            <p:nvPr/>
          </p:nvSpPr>
          <p:spPr bwMode="auto">
            <a:xfrm>
              <a:off x="2635" y="3197"/>
              <a:ext cx="1946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68" name="Text Box 9"/>
            <p:cNvSpPr txBox="1">
              <a:spLocks noChangeArrowheads="1"/>
            </p:cNvSpPr>
            <p:nvPr/>
          </p:nvSpPr>
          <p:spPr bwMode="auto">
            <a:xfrm>
              <a:off x="4853" y="3510"/>
              <a:ext cx="487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>
                <a:lnSpc>
                  <a:spcPct val="80000"/>
                </a:lnSpc>
                <a:spcBef>
                  <a:spcPct val="0"/>
                </a:spcBef>
                <a:spcAft>
                  <a:spcPts val="1288"/>
                </a:spcAft>
                <a:buSzPct val="300000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1pPr>
              <a:lvl2pPr marL="457200" indent="-260350" eaLnBrk="0">
                <a:lnSpc>
                  <a:spcPct val="80000"/>
                </a:lnSpc>
                <a:spcBef>
                  <a:spcPct val="0"/>
                </a:spcBef>
                <a:spcAft>
                  <a:spcPts val="1038"/>
                </a:spcAft>
                <a:buSzPct val="300000"/>
                <a:buFont typeface="Symbol" pitchFamily="18" charset="2"/>
                <a:buChar char="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2pPr>
              <a:lvl3pPr marL="914400" indent="-193675" eaLnBrk="0">
                <a:lnSpc>
                  <a:spcPct val="80000"/>
                </a:lnSpc>
                <a:spcBef>
                  <a:spcPct val="0"/>
                </a:spcBef>
                <a:spcAft>
                  <a:spcPts val="775"/>
                </a:spcAft>
                <a:buChar char="&gt;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3pPr>
              <a:lvl4pPr marL="1371600" indent="-192088" eaLnBrk="0">
                <a:lnSpc>
                  <a:spcPct val="80000"/>
                </a:lnSpc>
                <a:spcBef>
                  <a:spcPct val="0"/>
                </a:spcBef>
                <a:spcAft>
                  <a:spcPts val="525"/>
                </a:spcAft>
                <a:buSzPct val="75000"/>
                <a:buFont typeface="Symbol" pitchFamily="18" charset="2"/>
                <a:buChar char="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4pPr>
              <a:lvl5pPr marL="1828800" indent="-195263" eaLnBrk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5pPr>
              <a:lvl6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6pPr>
              <a:lvl7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7pPr>
              <a:lvl8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8pPr>
              <a:lvl9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defTabSz="91440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nl-NL" altLang="en-US" sz="1600">
                  <a:solidFill>
                    <a:schemeClr val="tx1"/>
                  </a:solidFill>
                  <a:latin typeface="Times New Roman" pitchFamily="18" charset="0"/>
                </a:rPr>
                <a:t>00:00</a:t>
              </a:r>
              <a:endParaRPr lang="en-GB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5069" name="Text Box 10"/>
            <p:cNvSpPr txBox="1">
              <a:spLocks noChangeArrowheads="1"/>
            </p:cNvSpPr>
            <p:nvPr/>
          </p:nvSpPr>
          <p:spPr bwMode="auto">
            <a:xfrm>
              <a:off x="4860" y="3282"/>
              <a:ext cx="488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>
                <a:lnSpc>
                  <a:spcPct val="80000"/>
                </a:lnSpc>
                <a:spcBef>
                  <a:spcPct val="0"/>
                </a:spcBef>
                <a:spcAft>
                  <a:spcPts val="1288"/>
                </a:spcAft>
                <a:buSzPct val="300000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1pPr>
              <a:lvl2pPr marL="457200" indent="-260350" eaLnBrk="0">
                <a:lnSpc>
                  <a:spcPct val="80000"/>
                </a:lnSpc>
                <a:spcBef>
                  <a:spcPct val="0"/>
                </a:spcBef>
                <a:spcAft>
                  <a:spcPts val="1038"/>
                </a:spcAft>
                <a:buSzPct val="300000"/>
                <a:buFont typeface="Symbol" pitchFamily="18" charset="2"/>
                <a:buChar char="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2pPr>
              <a:lvl3pPr marL="914400" indent="-193675" eaLnBrk="0">
                <a:lnSpc>
                  <a:spcPct val="80000"/>
                </a:lnSpc>
                <a:spcBef>
                  <a:spcPct val="0"/>
                </a:spcBef>
                <a:spcAft>
                  <a:spcPts val="775"/>
                </a:spcAft>
                <a:buChar char="&gt;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3pPr>
              <a:lvl4pPr marL="1371600" indent="-192088" eaLnBrk="0">
                <a:lnSpc>
                  <a:spcPct val="80000"/>
                </a:lnSpc>
                <a:spcBef>
                  <a:spcPct val="0"/>
                </a:spcBef>
                <a:spcAft>
                  <a:spcPts val="525"/>
                </a:spcAft>
                <a:buSzPct val="75000"/>
                <a:buFont typeface="Symbol" pitchFamily="18" charset="2"/>
                <a:buChar char="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4pPr>
              <a:lvl5pPr marL="1828800" indent="-195263" eaLnBrk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5pPr>
              <a:lvl6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6pPr>
              <a:lvl7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7pPr>
              <a:lvl8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8pPr>
              <a:lvl9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defTabSz="91440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nl-NL" altLang="en-US" sz="1600">
                  <a:solidFill>
                    <a:schemeClr val="tx1"/>
                  </a:solidFill>
                  <a:latin typeface="Times New Roman" pitchFamily="18" charset="0"/>
                </a:rPr>
                <a:t>04:00</a:t>
              </a:r>
              <a:endParaRPr lang="en-GB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5070" name="Text Box 11"/>
            <p:cNvSpPr txBox="1">
              <a:spLocks noChangeArrowheads="1"/>
            </p:cNvSpPr>
            <p:nvPr/>
          </p:nvSpPr>
          <p:spPr bwMode="auto">
            <a:xfrm>
              <a:off x="4859" y="3059"/>
              <a:ext cx="487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>
                <a:lnSpc>
                  <a:spcPct val="80000"/>
                </a:lnSpc>
                <a:spcBef>
                  <a:spcPct val="0"/>
                </a:spcBef>
                <a:spcAft>
                  <a:spcPts val="1288"/>
                </a:spcAft>
                <a:buSzPct val="300000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1pPr>
              <a:lvl2pPr marL="457200" indent="-260350" eaLnBrk="0">
                <a:lnSpc>
                  <a:spcPct val="80000"/>
                </a:lnSpc>
                <a:spcBef>
                  <a:spcPct val="0"/>
                </a:spcBef>
                <a:spcAft>
                  <a:spcPts val="1038"/>
                </a:spcAft>
                <a:buSzPct val="300000"/>
                <a:buFont typeface="Symbol" pitchFamily="18" charset="2"/>
                <a:buChar char="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2pPr>
              <a:lvl3pPr marL="914400" indent="-193675" eaLnBrk="0">
                <a:lnSpc>
                  <a:spcPct val="80000"/>
                </a:lnSpc>
                <a:spcBef>
                  <a:spcPct val="0"/>
                </a:spcBef>
                <a:spcAft>
                  <a:spcPts val="775"/>
                </a:spcAft>
                <a:buChar char="&gt;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3pPr>
              <a:lvl4pPr marL="1371600" indent="-192088" eaLnBrk="0">
                <a:lnSpc>
                  <a:spcPct val="80000"/>
                </a:lnSpc>
                <a:spcBef>
                  <a:spcPct val="0"/>
                </a:spcBef>
                <a:spcAft>
                  <a:spcPts val="525"/>
                </a:spcAft>
                <a:buSzPct val="75000"/>
                <a:buFont typeface="Symbol" pitchFamily="18" charset="2"/>
                <a:buChar char="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4pPr>
              <a:lvl5pPr marL="1828800" indent="-195263" eaLnBrk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5pPr>
              <a:lvl6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6pPr>
              <a:lvl7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7pPr>
              <a:lvl8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8pPr>
              <a:lvl9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defTabSz="91440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nl-NL" altLang="en-US" sz="1600">
                  <a:solidFill>
                    <a:schemeClr val="tx1"/>
                  </a:solidFill>
                  <a:latin typeface="Times New Roman" pitchFamily="18" charset="0"/>
                </a:rPr>
                <a:t>08:00</a:t>
              </a:r>
              <a:endParaRPr lang="en-GB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5071" name="Text Box 12"/>
            <p:cNvSpPr txBox="1">
              <a:spLocks noChangeArrowheads="1"/>
            </p:cNvSpPr>
            <p:nvPr/>
          </p:nvSpPr>
          <p:spPr bwMode="auto">
            <a:xfrm>
              <a:off x="4859" y="2437"/>
              <a:ext cx="1050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>
                <a:lnSpc>
                  <a:spcPct val="80000"/>
                </a:lnSpc>
                <a:spcBef>
                  <a:spcPct val="0"/>
                </a:spcBef>
                <a:spcAft>
                  <a:spcPts val="1288"/>
                </a:spcAft>
                <a:buSzPct val="300000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1pPr>
              <a:lvl2pPr marL="457200" indent="-260350" eaLnBrk="0">
                <a:lnSpc>
                  <a:spcPct val="80000"/>
                </a:lnSpc>
                <a:spcBef>
                  <a:spcPct val="0"/>
                </a:spcBef>
                <a:spcAft>
                  <a:spcPts val="1038"/>
                </a:spcAft>
                <a:buSzPct val="300000"/>
                <a:buFont typeface="Symbol" pitchFamily="18" charset="2"/>
                <a:buChar char="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2pPr>
              <a:lvl3pPr marL="914400" indent="-193675" eaLnBrk="0">
                <a:lnSpc>
                  <a:spcPct val="80000"/>
                </a:lnSpc>
                <a:spcBef>
                  <a:spcPct val="0"/>
                </a:spcBef>
                <a:spcAft>
                  <a:spcPts val="775"/>
                </a:spcAft>
                <a:buChar char="&gt;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3pPr>
              <a:lvl4pPr marL="1371600" indent="-192088" eaLnBrk="0">
                <a:lnSpc>
                  <a:spcPct val="80000"/>
                </a:lnSpc>
                <a:spcBef>
                  <a:spcPct val="0"/>
                </a:spcBef>
                <a:spcAft>
                  <a:spcPts val="525"/>
                </a:spcAft>
                <a:buSzPct val="75000"/>
                <a:buFont typeface="Symbol" pitchFamily="18" charset="2"/>
                <a:buChar char="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4pPr>
              <a:lvl5pPr marL="1828800" indent="-195263" eaLnBrk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5pPr>
              <a:lvl6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6pPr>
              <a:lvl7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7pPr>
              <a:lvl8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8pPr>
              <a:lvl9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defTabSz="91440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nl-NL" altLang="en-US" sz="1600">
                  <a:solidFill>
                    <a:schemeClr val="tx1"/>
                  </a:solidFill>
                  <a:latin typeface="Times New Roman" pitchFamily="18" charset="0"/>
                </a:rPr>
                <a:t>Series at 08:00</a:t>
              </a:r>
              <a:endParaRPr lang="en-GB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5072" name="Text Box 13"/>
            <p:cNvSpPr txBox="1">
              <a:spLocks noChangeArrowheads="1"/>
            </p:cNvSpPr>
            <p:nvPr/>
          </p:nvSpPr>
          <p:spPr bwMode="auto">
            <a:xfrm>
              <a:off x="4859" y="2719"/>
              <a:ext cx="1050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>
                <a:lnSpc>
                  <a:spcPct val="80000"/>
                </a:lnSpc>
                <a:spcBef>
                  <a:spcPct val="0"/>
                </a:spcBef>
                <a:spcAft>
                  <a:spcPts val="1288"/>
                </a:spcAft>
                <a:buSzPct val="300000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1pPr>
              <a:lvl2pPr marL="457200" indent="-260350" eaLnBrk="0">
                <a:lnSpc>
                  <a:spcPct val="80000"/>
                </a:lnSpc>
                <a:spcBef>
                  <a:spcPct val="0"/>
                </a:spcBef>
                <a:spcAft>
                  <a:spcPts val="1038"/>
                </a:spcAft>
                <a:buSzPct val="300000"/>
                <a:buFont typeface="Symbol" pitchFamily="18" charset="2"/>
                <a:buChar char="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2pPr>
              <a:lvl3pPr marL="914400" indent="-193675" eaLnBrk="0">
                <a:lnSpc>
                  <a:spcPct val="80000"/>
                </a:lnSpc>
                <a:spcBef>
                  <a:spcPct val="0"/>
                </a:spcBef>
                <a:spcAft>
                  <a:spcPts val="775"/>
                </a:spcAft>
                <a:buChar char="&gt;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3pPr>
              <a:lvl4pPr marL="1371600" indent="-192088" eaLnBrk="0">
                <a:lnSpc>
                  <a:spcPct val="80000"/>
                </a:lnSpc>
                <a:spcBef>
                  <a:spcPct val="0"/>
                </a:spcBef>
                <a:spcAft>
                  <a:spcPts val="525"/>
                </a:spcAft>
                <a:buSzPct val="75000"/>
                <a:buFont typeface="Symbol" pitchFamily="18" charset="2"/>
                <a:buChar char="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4pPr>
              <a:lvl5pPr marL="1828800" indent="-195263" eaLnBrk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5pPr>
              <a:lvl6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6pPr>
              <a:lvl7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7pPr>
              <a:lvl8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8pPr>
              <a:lvl9pPr indent="-1952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ts val="263"/>
                </a:spcAft>
                <a:buClr>
                  <a:schemeClr val="bg2"/>
                </a:buClr>
                <a:buSzPct val="45000"/>
                <a:buFont typeface="Wingdings" pitchFamily="2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MS Gothic" pitchFamily="49" charset="-128"/>
                </a:defRPr>
              </a:lvl9pPr>
            </a:lstStyle>
            <a:p>
              <a:pPr defTabSz="91440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nl-NL" altLang="en-US" sz="1600">
                  <a:solidFill>
                    <a:schemeClr val="tx1"/>
                  </a:solidFill>
                  <a:latin typeface="Times New Roman" pitchFamily="18" charset="0"/>
                </a:rPr>
                <a:t>Series at 06:00</a:t>
              </a:r>
              <a:endParaRPr lang="en-GB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5073" name="Line 14"/>
            <p:cNvSpPr>
              <a:spLocks noChangeShapeType="1"/>
            </p:cNvSpPr>
            <p:nvPr/>
          </p:nvSpPr>
          <p:spPr bwMode="auto">
            <a:xfrm flipH="1" flipV="1">
              <a:off x="4793" y="2241"/>
              <a:ext cx="5" cy="1503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4" name="Line 15"/>
            <p:cNvSpPr>
              <a:spLocks noChangeShapeType="1"/>
            </p:cNvSpPr>
            <p:nvPr/>
          </p:nvSpPr>
          <p:spPr bwMode="auto">
            <a:xfrm>
              <a:off x="2625" y="2544"/>
              <a:ext cx="1947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5" name="Line 16"/>
            <p:cNvSpPr>
              <a:spLocks noChangeShapeType="1"/>
            </p:cNvSpPr>
            <p:nvPr/>
          </p:nvSpPr>
          <p:spPr bwMode="auto">
            <a:xfrm flipH="1" flipV="1">
              <a:off x="2131" y="2798"/>
              <a:ext cx="5" cy="100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6" name="Line 17"/>
            <p:cNvSpPr>
              <a:spLocks noChangeShapeType="1"/>
            </p:cNvSpPr>
            <p:nvPr/>
          </p:nvSpPr>
          <p:spPr bwMode="auto">
            <a:xfrm>
              <a:off x="421" y="3805"/>
              <a:ext cx="4156" cy="1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7" name="Line 18"/>
            <p:cNvSpPr>
              <a:spLocks noChangeShapeType="1"/>
            </p:cNvSpPr>
            <p:nvPr/>
          </p:nvSpPr>
          <p:spPr bwMode="auto">
            <a:xfrm flipV="1">
              <a:off x="2615" y="2140"/>
              <a:ext cx="1" cy="165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8" name="Line 19"/>
            <p:cNvSpPr>
              <a:spLocks noChangeShapeType="1"/>
            </p:cNvSpPr>
            <p:nvPr/>
          </p:nvSpPr>
          <p:spPr bwMode="auto">
            <a:xfrm flipV="1">
              <a:off x="655" y="2145"/>
              <a:ext cx="2" cy="1653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79" name="Line 20"/>
            <p:cNvSpPr>
              <a:spLocks noChangeShapeType="1"/>
            </p:cNvSpPr>
            <p:nvPr/>
          </p:nvSpPr>
          <p:spPr bwMode="auto">
            <a:xfrm flipV="1">
              <a:off x="1645" y="2154"/>
              <a:ext cx="1" cy="1653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80" name="Line 21"/>
            <p:cNvSpPr>
              <a:spLocks noChangeShapeType="1"/>
            </p:cNvSpPr>
            <p:nvPr/>
          </p:nvSpPr>
          <p:spPr bwMode="auto">
            <a:xfrm flipV="1">
              <a:off x="1660" y="2799"/>
              <a:ext cx="19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7250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uisstijl">
  <a:themeElements>
    <a:clrScheme name="">
      <a:dk1>
        <a:srgbClr val="000000"/>
      </a:dk1>
      <a:lt1>
        <a:srgbClr val="FFFFFF"/>
      </a:lt1>
      <a:dk2>
        <a:srgbClr val="000000"/>
      </a:dk2>
      <a:lt2>
        <a:srgbClr val="008FC5"/>
      </a:lt2>
      <a:accent1>
        <a:srgbClr val="FFFFFF"/>
      </a:accent1>
      <a:accent2>
        <a:srgbClr val="A6A698"/>
      </a:accent2>
      <a:accent3>
        <a:srgbClr val="FFFFFF"/>
      </a:accent3>
      <a:accent4>
        <a:srgbClr val="000000"/>
      </a:accent4>
      <a:accent5>
        <a:srgbClr val="FFFFFF"/>
      </a:accent5>
      <a:accent6>
        <a:srgbClr val="969689"/>
      </a:accent6>
      <a:hlink>
        <a:srgbClr val="008FC5"/>
      </a:hlink>
      <a:folHlink>
        <a:srgbClr val="B2B2B2"/>
      </a:folHlink>
    </a:clrScheme>
    <a:fontScheme name="huisstijl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lnDef>
  </a:objectDefaults>
  <a:extraClrSchemeLst>
    <a:extraClrScheme>
      <a:clrScheme name="huisstij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isstij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huisstijl</Template>
  <TotalTime>3858</TotalTime>
  <Words>927</Words>
  <Application>Microsoft Office PowerPoint</Application>
  <PresentationFormat>A4 Paper (210x297 mm)</PresentationFormat>
  <Paragraphs>219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huisstijl</vt:lpstr>
      <vt:lpstr>PowerPoint Presentation</vt:lpstr>
      <vt:lpstr>FEWS Gridded Data</vt:lpstr>
      <vt:lpstr>FEWS Gridded Data</vt:lpstr>
      <vt:lpstr>FEWS Gridded Data</vt:lpstr>
      <vt:lpstr>FEWS Gridded Data</vt:lpstr>
      <vt:lpstr>Grid Import module</vt:lpstr>
      <vt:lpstr>Exercise</vt:lpstr>
      <vt:lpstr>PowerPoint Presentation</vt:lpstr>
      <vt:lpstr>Gridded Data – Exercise 13 - Questions</vt:lpstr>
      <vt:lpstr>FEWS Time Series Sets: NWP</vt:lpstr>
      <vt:lpstr>Extracting data from a Grid</vt:lpstr>
      <vt:lpstr>Display scalar time series in Spatial Display</vt:lpstr>
      <vt:lpstr>Merge forecast with observed series</vt:lpstr>
      <vt:lpstr>Add series to External Model</vt:lpstr>
      <vt:lpstr>Gridded Data – Exercises</vt:lpstr>
      <vt:lpstr>PowerPoint Presentation</vt:lpstr>
      <vt:lpstr>Issues when using grid data (1)</vt:lpstr>
      <vt:lpstr>Issues when using grid data (2)</vt:lpstr>
      <vt:lpstr>Issues when using grid data (3)</vt:lpstr>
    </vt:vector>
  </TitlesOfParts>
  <Company>WL | Delft Hydraulics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minett</dc:creator>
  <cp:lastModifiedBy>Lora Buckman</cp:lastModifiedBy>
  <cp:revision>160</cp:revision>
  <cp:lastPrinted>2007-09-10T07:19:41Z</cp:lastPrinted>
  <dcterms:created xsi:type="dcterms:W3CDTF">2008-01-22T10:52:40Z</dcterms:created>
  <dcterms:modified xsi:type="dcterms:W3CDTF">2014-07-15T09:35:25Z</dcterms:modified>
</cp:coreProperties>
</file>