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06" r:id="rId2"/>
    <p:sldId id="599" r:id="rId3"/>
    <p:sldId id="689" r:id="rId4"/>
    <p:sldId id="690" r:id="rId5"/>
    <p:sldId id="641" r:id="rId6"/>
    <p:sldId id="693" r:id="rId7"/>
    <p:sldId id="694" r:id="rId8"/>
    <p:sldId id="646" r:id="rId9"/>
    <p:sldId id="695" r:id="rId10"/>
    <p:sldId id="647" r:id="rId11"/>
    <p:sldId id="648" r:id="rId12"/>
    <p:sldId id="650" r:id="rId13"/>
    <p:sldId id="696" r:id="rId14"/>
    <p:sldId id="651" r:id="rId15"/>
    <p:sldId id="652" r:id="rId16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E"/>
    <a:srgbClr val="D0EBB3"/>
    <a:srgbClr val="64C800"/>
    <a:srgbClr val="33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12" autoAdjust="0"/>
    <p:restoredTop sz="83246" autoAdjust="0"/>
  </p:normalViewPr>
  <p:slideViewPr>
    <p:cSldViewPr snapToGrid="0" showGuides="1">
      <p:cViewPr>
        <p:scale>
          <a:sx n="75" d="100"/>
          <a:sy n="75" d="100"/>
        </p:scale>
        <p:origin x="-2340" y="-504"/>
      </p:cViewPr>
      <p:guideLst>
        <p:guide orient="horz" pos="2160"/>
        <p:guide orient="horz" pos="736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96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5CBC36-13DA-47EA-9940-817A70AD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83A22C-8B9A-4226-9F7C-1CE94CD7D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49F8FC9-6AB4-4009-8EBD-59DBB65CE73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253378" y="776965"/>
            <a:ext cx="4595719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710828" y="4860473"/>
            <a:ext cx="5679369" cy="4605252"/>
          </a:xfrm>
          <a:noFill/>
        </p:spPr>
        <p:txBody>
          <a:bodyPr wrap="none" anchor="ctr"/>
          <a:lstStyle/>
          <a:p>
            <a:r>
              <a:rPr lang="en-US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Live System Aspects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Organising</a:t>
            </a:r>
            <a:r>
              <a:rPr lang="en-US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the live system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Components of a live system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Workflows -  Running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Workflows – Scheduling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Triggered Workflows (het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principe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Synchronisation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Tool – Admin Interface: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Health Checking/Status Information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Workflow Load Balancing (mapping)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Workflow Overview (Scheduled Tasks)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Scheduling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Configuration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Configuration Manager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How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Config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Files/Patches are being distributed?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Optimizing the Live System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Monitoring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Configuration aspects (expiry time,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synchLevel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valueResolution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Maintenance Workflows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Amalgamate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Database Analysis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Advanced 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Multi MC Systems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Duty-standby</a:t>
            </a:r>
            <a:endParaRPr lang="en-GB" sz="1200" kern="1200" dirty="0" smtClean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Event-action configuration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638607-2059-49A7-955F-1B8B2DB4840B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6B7A4A-8665-4946-9E5D-A940EC64CC72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B74213-D6C7-45A8-9933-39BC1D850BB4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97C2C5-D15C-44A5-8768-14AFB192D247}" type="slidenum">
              <a:rPr lang="en-GB"/>
              <a:pPr/>
              <a:t>2</a:t>
            </a:fld>
            <a:endParaRPr lang="en-GB"/>
          </a:p>
        </p:txBody>
      </p:sp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1254126" y="776288"/>
            <a:ext cx="45942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endParaRPr lang="en-GB"/>
          </a:p>
        </p:txBody>
      </p:sp>
      <p:sp>
        <p:nvSpPr>
          <p:cNvPr id="5488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4DE990-060F-4659-8F3C-48F4EB49A3C1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59338"/>
            <a:ext cx="5683250" cy="4606925"/>
          </a:xfrm>
        </p:spPr>
        <p:txBody>
          <a:bodyPr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FF2405-4F03-4139-B97E-740C6C6C70C9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pPr defTabSz="91440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E8D38-D509-43E8-A96B-71052438B8E6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4DE990-060F-4659-8F3C-48F4EB49A3C1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59338"/>
            <a:ext cx="5683250" cy="4606925"/>
          </a:xfrm>
        </p:spPr>
        <p:txBody>
          <a:bodyPr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13CE86-2463-45DE-9A71-3359F1165016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2B2265-691E-477D-A59E-58A0799D23BE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638607-2059-49A7-955F-1B8B2DB4840B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96C0D-C675-4B27-BB69-FA394213C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3A86-59F0-4DE9-BB7B-6AF71025E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85CA-96FB-41F4-85EB-E71321BD2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6678-A0D2-4250-80DA-12C504F227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7B-66D1-4436-81CA-C533A5C75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8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06A8-9BA0-4102-94C4-4D5E0710E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8BBE-27FB-4735-B69C-D0886626C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A7C4-66A3-4002-B857-4204DCD72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2A3-C44B-4327-90D7-93BC45E382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692-624F-428D-878C-02C945E846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C193-606E-4CB8-BE85-EAB5F937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99FC-EDC6-4F16-AC68-0C3C92A7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06E3-855A-44BF-A4EA-5563DA731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51B9-094D-44B5-AFAD-232DD663A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B18B-4B03-4930-ACDB-71243FFCD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EDFA1D-07C2-44CC-A4D7-237F881F8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9.emf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Deltares Configuration Course 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01590AC-176F-48CF-AF83-CC71B849256A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492625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46075"/>
            <a:ext cx="25447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1728788"/>
            <a:ext cx="9906000" cy="344487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2073275"/>
            <a:ext cx="9906000" cy="346075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2419350"/>
            <a:ext cx="9906000" cy="346075"/>
          </a:xfrm>
          <a:prstGeom prst="rect">
            <a:avLst/>
          </a:prstGeom>
          <a:solidFill>
            <a:schemeClr val="folHlink">
              <a:alpha val="7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2059" name="Line 8"/>
          <p:cNvSpPr>
            <a:spLocks noChangeShapeType="1"/>
          </p:cNvSpPr>
          <p:nvPr/>
        </p:nvSpPr>
        <p:spPr bwMode="auto">
          <a:xfrm>
            <a:off x="0" y="20732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0" name="Line 9"/>
          <p:cNvSpPr>
            <a:spLocks noChangeShapeType="1"/>
          </p:cNvSpPr>
          <p:nvPr/>
        </p:nvSpPr>
        <p:spPr bwMode="auto">
          <a:xfrm>
            <a:off x="0" y="24193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1" name="Line 10"/>
          <p:cNvSpPr>
            <a:spLocks noChangeShapeType="1"/>
          </p:cNvSpPr>
          <p:nvPr/>
        </p:nvSpPr>
        <p:spPr bwMode="auto">
          <a:xfrm>
            <a:off x="0" y="172878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2" name="Text Box 11"/>
          <p:cNvSpPr txBox="1">
            <a:spLocks noChangeArrowheads="1"/>
          </p:cNvSpPr>
          <p:nvPr/>
        </p:nvSpPr>
        <p:spPr bwMode="auto">
          <a:xfrm>
            <a:off x="1784648" y="2915397"/>
            <a:ext cx="5106931" cy="145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nl-NL" sz="2800" b="1" dirty="0">
                <a:solidFill>
                  <a:schemeClr val="bg2"/>
                </a:solidFill>
              </a:rPr>
              <a:t>Delft-FEWS</a:t>
            </a:r>
            <a:endParaRPr lang="nl-NL" sz="3200" b="1" dirty="0">
              <a:solidFill>
                <a:schemeClr val="bg2"/>
              </a:solidFill>
            </a:endParaRP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l-NL" sz="2900" b="1" dirty="0" smtClean="0">
                <a:solidFill>
                  <a:schemeClr val="bg2"/>
                </a:solidFill>
              </a:rPr>
              <a:t>Basic </a:t>
            </a:r>
            <a:r>
              <a:rPr lang="nl-NL" sz="2900" b="1" dirty="0" err="1" smtClean="0">
                <a:solidFill>
                  <a:schemeClr val="bg2"/>
                </a:solidFill>
              </a:rPr>
              <a:t>Configuration</a:t>
            </a:r>
            <a:r>
              <a:rPr lang="nl-NL" sz="2900" b="1" dirty="0" smtClean="0">
                <a:solidFill>
                  <a:schemeClr val="bg2"/>
                </a:solidFill>
              </a:rPr>
              <a:t> Course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l-NL" sz="2900" b="1" dirty="0" smtClean="0">
                <a:solidFill>
                  <a:schemeClr val="bg2"/>
                </a:solidFill>
              </a:rPr>
              <a:t>(</a:t>
            </a:r>
            <a:r>
              <a:rPr lang="nl-NL" sz="2900" b="1" dirty="0" err="1" smtClean="0">
                <a:solidFill>
                  <a:schemeClr val="bg2"/>
                </a:solidFill>
              </a:rPr>
              <a:t>continued</a:t>
            </a:r>
            <a:r>
              <a:rPr lang="nl-NL" sz="2900" b="1" dirty="0" smtClean="0">
                <a:solidFill>
                  <a:schemeClr val="bg2"/>
                </a:solidFill>
              </a:rPr>
              <a:t>)</a:t>
            </a:r>
            <a:endParaRPr lang="nl-NL" sz="3200" b="1" dirty="0" smtClean="0">
              <a:solidFill>
                <a:schemeClr val="bg2"/>
              </a:solidFill>
            </a:endParaRPr>
          </a:p>
        </p:txBody>
      </p:sp>
      <p:pic>
        <p:nvPicPr>
          <p:cNvPr id="206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3789363"/>
            <a:ext cx="1571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98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D8A605-7E2F-4C96-8972-8F54333CECF4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8382000" cy="774700"/>
          </a:xfrm>
        </p:spPr>
        <p:txBody>
          <a:bodyPr/>
          <a:lstStyle/>
          <a:p>
            <a:r>
              <a:rPr lang="nl-NL" altLang="en-US" dirty="0" err="1">
                <a:solidFill>
                  <a:schemeClr val="accent1"/>
                </a:solidFill>
              </a:rPr>
              <a:t>Synchronisation</a:t>
            </a:r>
            <a:r>
              <a:rPr lang="nl-NL" altLang="en-US" dirty="0">
                <a:solidFill>
                  <a:schemeClr val="accent1"/>
                </a:solidFill>
              </a:rPr>
              <a:t> - FSS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1613"/>
            <a:ext cx="8720138" cy="4300537"/>
          </a:xfrm>
        </p:spPr>
        <p:txBody>
          <a:bodyPr/>
          <a:lstStyle/>
          <a:p>
            <a:r>
              <a:rPr lang="nl-NL" altLang="en-US"/>
              <a:t>Forecasting Shell(s)</a:t>
            </a:r>
          </a:p>
          <a:p>
            <a:pPr>
              <a:buFontTx/>
              <a:buChar char="."/>
            </a:pPr>
            <a:r>
              <a:rPr lang="nl-NL" altLang="en-US"/>
              <a:t>at startup (downloading)</a:t>
            </a:r>
          </a:p>
          <a:p>
            <a:pPr lvl="1"/>
            <a:r>
              <a:rPr lang="nl-NL" altLang="en-US"/>
              <a:t>build DB from scratch (new system, DB deleted)</a:t>
            </a:r>
          </a:p>
          <a:p>
            <a:pPr>
              <a:buFontTx/>
              <a:buChar char="."/>
            </a:pPr>
            <a:r>
              <a:rPr lang="nl-NL" altLang="en-US"/>
              <a:t>before a task (downloading)</a:t>
            </a:r>
          </a:p>
          <a:p>
            <a:pPr lvl="1"/>
            <a:r>
              <a:rPr lang="nl-NL" altLang="en-US"/>
              <a:t>latest config</a:t>
            </a:r>
          </a:p>
          <a:p>
            <a:pPr lvl="1"/>
            <a:r>
              <a:rPr lang="nl-NL" altLang="en-US"/>
              <a:t>latest data</a:t>
            </a:r>
          </a:p>
          <a:p>
            <a:pPr>
              <a:buFontTx/>
              <a:buChar char="."/>
            </a:pPr>
            <a:r>
              <a:rPr lang="nl-NL" altLang="en-US"/>
              <a:t>after a task (uploading)</a:t>
            </a:r>
          </a:p>
          <a:p>
            <a:pPr lvl="1"/>
            <a:r>
              <a:rPr lang="nl-NL" altLang="en-US"/>
              <a:t>created data</a:t>
            </a:r>
          </a:p>
          <a:p>
            <a:endParaRPr lang="nl-NL" altLang="en-US"/>
          </a:p>
          <a:p>
            <a:endParaRPr lang="nl-NL" altLang="en-US"/>
          </a:p>
          <a:p>
            <a:pPr lvl="1"/>
            <a:endParaRPr lang="nl-NL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4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CCF505-2EEC-4EC5-8E2C-30BE75475984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8382000" cy="774700"/>
          </a:xfrm>
        </p:spPr>
        <p:txBody>
          <a:bodyPr/>
          <a:lstStyle/>
          <a:p>
            <a:r>
              <a:rPr lang="nl-NL" altLang="en-US" dirty="0" err="1">
                <a:solidFill>
                  <a:schemeClr val="accent1"/>
                </a:solidFill>
              </a:rPr>
              <a:t>Synchronisation</a:t>
            </a:r>
            <a:r>
              <a:rPr lang="nl-NL" altLang="en-US" dirty="0">
                <a:solidFill>
                  <a:schemeClr val="accent1"/>
                </a:solidFill>
              </a:rPr>
              <a:t> - OC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1613"/>
            <a:ext cx="8720138" cy="4300537"/>
          </a:xfrm>
        </p:spPr>
        <p:txBody>
          <a:bodyPr/>
          <a:lstStyle/>
          <a:p>
            <a:r>
              <a:rPr lang="nl-NL" altLang="en-US" dirty="0" smtClean="0"/>
              <a:t>Operator Client</a:t>
            </a:r>
            <a:endParaRPr lang="nl-NL" altLang="en-US" dirty="0"/>
          </a:p>
          <a:p>
            <a:pPr>
              <a:buFontTx/>
              <a:buChar char="."/>
            </a:pPr>
            <a:r>
              <a:rPr lang="nl-NL" altLang="en-US" dirty="0"/>
              <a:t>at </a:t>
            </a:r>
            <a:r>
              <a:rPr lang="nl-NL" altLang="en-US" dirty="0" err="1"/>
              <a:t>startup</a:t>
            </a:r>
            <a:r>
              <a:rPr lang="nl-NL" altLang="en-US" dirty="0"/>
              <a:t> (</a:t>
            </a:r>
            <a:r>
              <a:rPr lang="nl-NL" altLang="en-US" dirty="0" err="1"/>
              <a:t>downloading</a:t>
            </a:r>
            <a:r>
              <a:rPr lang="nl-NL" altLang="en-US" dirty="0"/>
              <a:t>) / at login</a:t>
            </a:r>
          </a:p>
          <a:p>
            <a:pPr lvl="1"/>
            <a:r>
              <a:rPr lang="nl-NL" altLang="en-US" dirty="0" err="1"/>
              <a:t>build</a:t>
            </a:r>
            <a:r>
              <a:rPr lang="nl-NL" altLang="en-US" dirty="0"/>
              <a:t> DB </a:t>
            </a:r>
            <a:r>
              <a:rPr lang="nl-NL" altLang="en-US" dirty="0" err="1"/>
              <a:t>from</a:t>
            </a:r>
            <a:r>
              <a:rPr lang="nl-NL" altLang="en-US" dirty="0"/>
              <a:t> scratch (new system, DB </a:t>
            </a:r>
            <a:r>
              <a:rPr lang="nl-NL" altLang="en-US" dirty="0" err="1"/>
              <a:t>deleted</a:t>
            </a:r>
            <a:r>
              <a:rPr lang="nl-NL" altLang="en-US" dirty="0"/>
              <a:t>)</a:t>
            </a:r>
          </a:p>
          <a:p>
            <a:pPr lvl="1"/>
            <a:r>
              <a:rPr lang="nl-NL" altLang="en-US" dirty="0" err="1"/>
              <a:t>configuration</a:t>
            </a:r>
            <a:endParaRPr lang="nl-NL" altLang="en-US" dirty="0"/>
          </a:p>
          <a:p>
            <a:pPr lvl="1"/>
            <a:r>
              <a:rPr lang="nl-NL" altLang="en-US" dirty="0"/>
              <a:t>data</a:t>
            </a:r>
          </a:p>
          <a:p>
            <a:pPr>
              <a:buFontTx/>
              <a:buChar char="."/>
            </a:pPr>
            <a:r>
              <a:rPr lang="nl-NL" altLang="en-US" dirty="0"/>
              <a:t>“on line”</a:t>
            </a:r>
          </a:p>
          <a:p>
            <a:pPr lvl="1"/>
            <a:r>
              <a:rPr lang="nl-NL" altLang="en-US" dirty="0"/>
              <a:t>at </a:t>
            </a:r>
            <a:r>
              <a:rPr lang="nl-NL" altLang="en-US" dirty="0" err="1"/>
              <a:t>certain</a:t>
            </a:r>
            <a:r>
              <a:rPr lang="nl-NL" altLang="en-US" dirty="0"/>
              <a:t> </a:t>
            </a:r>
            <a:r>
              <a:rPr lang="nl-NL" altLang="en-US" dirty="0" err="1"/>
              <a:t>intervals</a:t>
            </a:r>
            <a:r>
              <a:rPr lang="nl-NL" altLang="en-US" dirty="0"/>
              <a:t> (</a:t>
            </a:r>
            <a:r>
              <a:rPr lang="nl-NL" altLang="en-US" dirty="0" err="1"/>
              <a:t>configured</a:t>
            </a:r>
            <a:r>
              <a:rPr lang="nl-NL" altLang="en-US" dirty="0"/>
              <a:t>)</a:t>
            </a:r>
          </a:p>
          <a:p>
            <a:pPr lvl="2"/>
            <a:r>
              <a:rPr lang="nl-NL" altLang="en-US" dirty="0"/>
              <a:t>data</a:t>
            </a:r>
          </a:p>
          <a:p>
            <a:pPr lvl="2"/>
            <a:r>
              <a:rPr lang="nl-NL" altLang="en-US" dirty="0" err="1"/>
              <a:t>configuration</a:t>
            </a:r>
            <a:endParaRPr lang="nl-NL" altLang="en-US" dirty="0"/>
          </a:p>
          <a:p>
            <a:pPr lvl="1"/>
            <a:r>
              <a:rPr lang="nl-NL" altLang="en-US" dirty="0" err="1"/>
              <a:t>when</a:t>
            </a:r>
            <a:r>
              <a:rPr lang="nl-NL" altLang="en-US" dirty="0"/>
              <a:t> a forecast is </a:t>
            </a:r>
            <a:r>
              <a:rPr lang="nl-NL" altLang="en-US" dirty="0" err="1"/>
              <a:t>approved</a:t>
            </a:r>
            <a:r>
              <a:rPr lang="nl-NL" altLang="en-US" dirty="0"/>
              <a:t> (</a:t>
            </a:r>
            <a:r>
              <a:rPr lang="nl-NL" altLang="en-US" dirty="0" err="1"/>
              <a:t>by</a:t>
            </a:r>
            <a:r>
              <a:rPr lang="nl-NL" altLang="en-US" dirty="0"/>
              <a:t> </a:t>
            </a:r>
            <a:r>
              <a:rPr lang="nl-NL" altLang="en-US" dirty="0" err="1"/>
              <a:t>somebody</a:t>
            </a:r>
            <a:r>
              <a:rPr lang="nl-NL" altLang="en-US" dirty="0"/>
              <a:t> </a:t>
            </a:r>
            <a:r>
              <a:rPr lang="nl-NL" altLang="en-US" dirty="0" err="1"/>
              <a:t>else</a:t>
            </a:r>
            <a:r>
              <a:rPr lang="nl-NL" altLang="en-US" dirty="0"/>
              <a:t>/system)</a:t>
            </a:r>
          </a:p>
          <a:p>
            <a:pPr lvl="1"/>
            <a:endParaRPr lang="nl-NL" altLang="en-US" dirty="0"/>
          </a:p>
          <a:p>
            <a:endParaRPr lang="nl-NL" altLang="en-US" dirty="0"/>
          </a:p>
          <a:p>
            <a:endParaRPr lang="nl-NL" altLang="en-US" dirty="0"/>
          </a:p>
          <a:p>
            <a:pPr lvl="1"/>
            <a:endParaRPr lang="nl-NL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26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881209-2DA8-4276-9265-172E5B8CBC93}" type="slidenum">
              <a:rPr lang="en-GB" altLang="en-US"/>
              <a:pPr/>
              <a:t>12</a:t>
            </a:fld>
            <a:endParaRPr lang="en-GB" altLang="en-US"/>
          </a:p>
        </p:txBody>
      </p:sp>
      <p:pic>
        <p:nvPicPr>
          <p:cNvPr id="8775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9888" y="2565400"/>
            <a:ext cx="6048375" cy="3730625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631825" y="1557338"/>
            <a:ext cx="8659813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88938" indent="-293688" algn="l" defTabSz="414338"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1pPr>
            <a:lvl2pPr marL="781050" indent="-260350" algn="l" defTabSz="414338"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2pPr>
            <a:lvl3pPr marL="1171575" indent="-193675" algn="l" defTabSz="414338">
              <a:buChar char="•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3pPr>
            <a:lvl4pPr marL="1563688" indent="-192088" algn="l" defTabSz="414338"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4pPr>
            <a:lvl5pPr marL="1955800" indent="-195263" algn="l" defTabSz="414338"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5pPr>
            <a:lvl6pPr marL="24130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6pPr>
            <a:lvl7pPr marL="28702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7pPr>
            <a:lvl8pPr marL="33274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8pPr>
            <a:lvl9pPr marL="37846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r>
              <a:rPr lang="nl-NL" altLang="en-US" dirty="0">
                <a:latin typeface="Arial" charset="0"/>
              </a:rPr>
              <a:t>The FEWS OC </a:t>
            </a:r>
            <a:r>
              <a:rPr lang="nl-NL" altLang="en-US" dirty="0" err="1">
                <a:latin typeface="Arial" charset="0"/>
              </a:rPr>
              <a:t>local</a:t>
            </a:r>
            <a:r>
              <a:rPr lang="nl-NL" altLang="en-US" dirty="0">
                <a:latin typeface="Arial" charset="0"/>
              </a:rPr>
              <a:t> datastore is </a:t>
            </a:r>
            <a:r>
              <a:rPr lang="nl-NL" altLang="en-US" dirty="0" err="1">
                <a:latin typeface="Arial" charset="0"/>
              </a:rPr>
              <a:t>retrieving</a:t>
            </a:r>
            <a:r>
              <a:rPr lang="nl-NL" altLang="en-US" dirty="0">
                <a:latin typeface="Arial" charset="0"/>
              </a:rPr>
              <a:t> data </a:t>
            </a:r>
            <a:r>
              <a:rPr lang="nl-NL" altLang="en-US" dirty="0" err="1">
                <a:latin typeface="Arial" charset="0"/>
              </a:rPr>
              <a:t>from</a:t>
            </a:r>
            <a:r>
              <a:rPr lang="nl-NL" altLang="en-US" dirty="0">
                <a:latin typeface="Arial" charset="0"/>
              </a:rPr>
              <a:t> the </a:t>
            </a:r>
            <a:r>
              <a:rPr lang="nl-NL" altLang="en-US" dirty="0" err="1">
                <a:latin typeface="Arial" charset="0"/>
              </a:rPr>
              <a:t>central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smtClean="0">
                <a:latin typeface="Arial" charset="0"/>
              </a:rPr>
              <a:t>database</a:t>
            </a:r>
          </a:p>
          <a:p>
            <a:r>
              <a:rPr lang="nl-NL" altLang="en-US" dirty="0" err="1" smtClean="0">
                <a:latin typeface="Arial" charset="0"/>
              </a:rPr>
              <a:t>through</a:t>
            </a:r>
            <a:r>
              <a:rPr lang="nl-NL" altLang="en-US" dirty="0" smtClean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synchronisation</a:t>
            </a:r>
            <a:r>
              <a:rPr lang="nl-NL" altLang="en-US" dirty="0">
                <a:latin typeface="Arial" charset="0"/>
              </a:rPr>
              <a:t> (</a:t>
            </a:r>
            <a:r>
              <a:rPr lang="nl-NL" altLang="en-US" dirty="0" err="1">
                <a:latin typeface="Arial" charset="0"/>
              </a:rPr>
              <a:t>using</a:t>
            </a:r>
            <a:r>
              <a:rPr lang="nl-NL" altLang="en-US" dirty="0">
                <a:latin typeface="Arial" charset="0"/>
              </a:rPr>
              <a:t> JMS)</a:t>
            </a:r>
          </a:p>
          <a:p>
            <a:pPr>
              <a:buFont typeface="Times New Roman" pitchFamily="18" charset="0"/>
              <a:buChar char="•"/>
            </a:pPr>
            <a:r>
              <a:rPr lang="nl-NL" altLang="en-US" dirty="0" err="1">
                <a:latin typeface="Arial" charset="0"/>
              </a:rPr>
              <a:t>synchronisation</a:t>
            </a:r>
            <a:r>
              <a:rPr lang="nl-NL" altLang="en-US" dirty="0">
                <a:latin typeface="Arial" charset="0"/>
              </a:rPr>
              <a:t> is </a:t>
            </a:r>
            <a:r>
              <a:rPr lang="nl-NL" altLang="en-US" dirty="0" err="1">
                <a:latin typeface="Arial" charset="0"/>
              </a:rPr>
              <a:t>using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synchronisation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activities</a:t>
            </a:r>
            <a:endParaRPr lang="nl-NL" altLang="en-US" dirty="0">
              <a:latin typeface="Arial" charset="0"/>
            </a:endParaRPr>
          </a:p>
          <a:p>
            <a:endParaRPr lang="nl-NL" altLang="en-US" dirty="0">
              <a:latin typeface="Arial" charset="0"/>
            </a:endParaRPr>
          </a:p>
          <a:p>
            <a:pPr lvl="1"/>
            <a:endParaRPr lang="en-US" altLang="en-US" dirty="0">
              <a:latin typeface="Arial" charset="0"/>
            </a:endParaRPr>
          </a:p>
        </p:txBody>
      </p:sp>
      <p:sp>
        <p:nvSpPr>
          <p:cNvPr id="877572" name="Rectangle 4"/>
          <p:cNvSpPr>
            <a:spLocks noGrp="1" noChangeArrowheads="1"/>
          </p:cNvSpPr>
          <p:nvPr>
            <p:ph type="title"/>
          </p:nvPr>
        </p:nvSpPr>
        <p:spPr>
          <a:xfrm>
            <a:off x="596900" y="342900"/>
            <a:ext cx="8382000" cy="77470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1"/>
                </a:solidFill>
              </a:rPr>
              <a:t>Synchronisation in FEWS</a:t>
            </a:r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7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881209-2DA8-4276-9265-172E5B8CBC93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631825" y="1557338"/>
            <a:ext cx="8659813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88938" indent="-293688" algn="l" defTabSz="414338"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1pPr>
            <a:lvl2pPr marL="781050" indent="-260350" algn="l" defTabSz="414338"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2pPr>
            <a:lvl3pPr marL="1171575" indent="-193675" algn="l" defTabSz="414338">
              <a:buChar char="•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3pPr>
            <a:lvl4pPr marL="1563688" indent="-192088" algn="l" defTabSz="414338"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4pPr>
            <a:lvl5pPr marL="1955800" indent="-195263" algn="l" defTabSz="414338"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5pPr>
            <a:lvl6pPr marL="24130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6pPr>
            <a:lvl7pPr marL="28702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7pPr>
            <a:lvl8pPr marL="33274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8pPr>
            <a:lvl9pPr marL="3784600" indent="-195263" defTabSz="414338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r>
              <a:rPr lang="nl-NL" altLang="en-US" dirty="0">
                <a:latin typeface="Arial" charset="0"/>
              </a:rPr>
              <a:t>The FEWS OC </a:t>
            </a:r>
            <a:r>
              <a:rPr lang="nl-NL" altLang="en-US" dirty="0" err="1">
                <a:latin typeface="Arial" charset="0"/>
              </a:rPr>
              <a:t>local</a:t>
            </a:r>
            <a:r>
              <a:rPr lang="nl-NL" altLang="en-US" dirty="0">
                <a:latin typeface="Arial" charset="0"/>
              </a:rPr>
              <a:t> datastore is </a:t>
            </a:r>
            <a:r>
              <a:rPr lang="nl-NL" altLang="en-US" dirty="0" err="1">
                <a:latin typeface="Arial" charset="0"/>
              </a:rPr>
              <a:t>retrieving</a:t>
            </a:r>
            <a:r>
              <a:rPr lang="nl-NL" altLang="en-US" dirty="0">
                <a:latin typeface="Arial" charset="0"/>
              </a:rPr>
              <a:t> data </a:t>
            </a:r>
            <a:r>
              <a:rPr lang="nl-NL" altLang="en-US" dirty="0" err="1">
                <a:latin typeface="Arial" charset="0"/>
              </a:rPr>
              <a:t>from</a:t>
            </a:r>
            <a:r>
              <a:rPr lang="nl-NL" altLang="en-US" dirty="0">
                <a:latin typeface="Arial" charset="0"/>
              </a:rPr>
              <a:t> the </a:t>
            </a:r>
            <a:r>
              <a:rPr lang="nl-NL" altLang="en-US" dirty="0" err="1">
                <a:latin typeface="Arial" charset="0"/>
              </a:rPr>
              <a:t>central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smtClean="0">
                <a:latin typeface="Arial" charset="0"/>
              </a:rPr>
              <a:t>database</a:t>
            </a:r>
          </a:p>
          <a:p>
            <a:r>
              <a:rPr lang="nl-NL" altLang="en-US" dirty="0" err="1" smtClean="0">
                <a:latin typeface="Arial" charset="0"/>
              </a:rPr>
              <a:t>through</a:t>
            </a:r>
            <a:r>
              <a:rPr lang="nl-NL" altLang="en-US" dirty="0" smtClean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synchronisation</a:t>
            </a:r>
            <a:r>
              <a:rPr lang="nl-NL" altLang="en-US" dirty="0">
                <a:latin typeface="Arial" charset="0"/>
              </a:rPr>
              <a:t> (</a:t>
            </a:r>
            <a:r>
              <a:rPr lang="nl-NL" altLang="en-US" dirty="0" err="1">
                <a:latin typeface="Arial" charset="0"/>
              </a:rPr>
              <a:t>using</a:t>
            </a:r>
            <a:r>
              <a:rPr lang="nl-NL" altLang="en-US" dirty="0">
                <a:latin typeface="Arial" charset="0"/>
              </a:rPr>
              <a:t> JMS)</a:t>
            </a:r>
          </a:p>
          <a:p>
            <a:pPr>
              <a:buFont typeface="Times New Roman" pitchFamily="18" charset="0"/>
              <a:buChar char="•"/>
            </a:pPr>
            <a:r>
              <a:rPr lang="nl-NL" altLang="en-US" dirty="0" err="1">
                <a:latin typeface="Arial" charset="0"/>
              </a:rPr>
              <a:t>synchronisation</a:t>
            </a:r>
            <a:r>
              <a:rPr lang="nl-NL" altLang="en-US" dirty="0">
                <a:latin typeface="Arial" charset="0"/>
              </a:rPr>
              <a:t> is </a:t>
            </a:r>
            <a:r>
              <a:rPr lang="nl-NL" altLang="en-US" dirty="0" err="1">
                <a:latin typeface="Arial" charset="0"/>
              </a:rPr>
              <a:t>using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synchronisation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activities</a:t>
            </a:r>
            <a:endParaRPr lang="nl-NL" altLang="en-US" dirty="0">
              <a:latin typeface="Arial" charset="0"/>
            </a:endParaRPr>
          </a:p>
          <a:p>
            <a:pPr>
              <a:buFont typeface="Times New Roman" pitchFamily="18" charset="0"/>
              <a:buChar char="•"/>
            </a:pPr>
            <a:r>
              <a:rPr lang="nl-NL" altLang="en-US" dirty="0">
                <a:latin typeface="Arial" charset="0"/>
              </a:rPr>
              <a:t>time series are </a:t>
            </a:r>
            <a:r>
              <a:rPr lang="nl-NL" altLang="en-US" dirty="0" err="1">
                <a:latin typeface="Arial" charset="0"/>
              </a:rPr>
              <a:t>synchronised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through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several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activities</a:t>
            </a:r>
            <a:endParaRPr lang="nl-NL" altLang="en-US" dirty="0">
              <a:latin typeface="Arial" charset="0"/>
            </a:endParaRPr>
          </a:p>
          <a:p>
            <a:pPr lvl="1"/>
            <a:r>
              <a:rPr lang="nl-NL" altLang="en-US" dirty="0" err="1">
                <a:latin typeface="Arial" charset="0"/>
              </a:rPr>
              <a:t>Activity.in.Importdata</a:t>
            </a:r>
            <a:endParaRPr lang="nl-NL" altLang="en-US" dirty="0">
              <a:latin typeface="Arial" charset="0"/>
            </a:endParaRPr>
          </a:p>
          <a:p>
            <a:pPr lvl="1"/>
            <a:r>
              <a:rPr lang="nl-NL" altLang="en-US" dirty="0" err="1">
                <a:latin typeface="Arial" charset="0"/>
              </a:rPr>
              <a:t>Activity.in.CatAvg</a:t>
            </a:r>
            <a:endParaRPr lang="nl-NL" altLang="en-US" dirty="0">
              <a:latin typeface="Arial" charset="0"/>
            </a:endParaRPr>
          </a:p>
          <a:p>
            <a:pPr lvl="1"/>
            <a:r>
              <a:rPr lang="nl-NL" altLang="en-US" dirty="0" err="1">
                <a:latin typeface="Arial" charset="0"/>
              </a:rPr>
              <a:t>Activity.in.ImportGrids</a:t>
            </a:r>
            <a:endParaRPr lang="nl-NL" altLang="en-US" dirty="0">
              <a:latin typeface="Arial" charset="0"/>
            </a:endParaRPr>
          </a:p>
          <a:p>
            <a:pPr lvl="1"/>
            <a:r>
              <a:rPr lang="nl-NL" altLang="en-US" dirty="0" err="1">
                <a:latin typeface="Arial" charset="0"/>
              </a:rPr>
              <a:t>Activity.in.Astronomicaldata</a:t>
            </a:r>
            <a:endParaRPr lang="nl-NL" altLang="en-US" dirty="0">
              <a:latin typeface="Arial" charset="0"/>
            </a:endParaRPr>
          </a:p>
          <a:p>
            <a:pPr>
              <a:buFont typeface="Times New Roman" pitchFamily="18" charset="0"/>
              <a:buChar char="•"/>
            </a:pPr>
            <a:r>
              <a:rPr lang="nl-NL" altLang="en-US" dirty="0">
                <a:latin typeface="Arial" charset="0"/>
              </a:rPr>
              <a:t>the time series </a:t>
            </a:r>
            <a:r>
              <a:rPr lang="nl-NL" altLang="en-US" dirty="0" err="1">
                <a:latin typeface="Arial" charset="0"/>
              </a:rPr>
              <a:t>activities</a:t>
            </a:r>
            <a:r>
              <a:rPr lang="nl-NL" altLang="en-US" dirty="0">
                <a:latin typeface="Arial" charset="0"/>
              </a:rPr>
              <a:t> </a:t>
            </a:r>
            <a:r>
              <a:rPr lang="nl-NL" altLang="en-US" dirty="0" err="1">
                <a:latin typeface="Arial" charset="0"/>
              </a:rPr>
              <a:t>use</a:t>
            </a:r>
            <a:r>
              <a:rPr lang="nl-NL" altLang="en-US" dirty="0">
                <a:latin typeface="Arial" charset="0"/>
              </a:rPr>
              <a:t> the </a:t>
            </a:r>
            <a:r>
              <a:rPr lang="nl-NL" altLang="en-US" dirty="0" err="1">
                <a:latin typeface="Arial" charset="0"/>
              </a:rPr>
              <a:t>synchLevel</a:t>
            </a:r>
            <a:r>
              <a:rPr lang="nl-NL" altLang="en-US" dirty="0">
                <a:latin typeface="Arial" charset="0"/>
              </a:rPr>
              <a:t> element of the </a:t>
            </a:r>
            <a:r>
              <a:rPr lang="nl-NL" altLang="en-US" dirty="0" err="1">
                <a:latin typeface="Arial" charset="0"/>
              </a:rPr>
              <a:t>timeSeriesSet</a:t>
            </a:r>
            <a:endParaRPr lang="nl-NL" altLang="en-US" dirty="0">
              <a:latin typeface="Arial" charset="0"/>
            </a:endParaRPr>
          </a:p>
          <a:p>
            <a:endParaRPr lang="nl-NL" altLang="en-US" dirty="0">
              <a:latin typeface="Arial" charset="0"/>
            </a:endParaRPr>
          </a:p>
          <a:p>
            <a:pPr lvl="1"/>
            <a:endParaRPr lang="en-US" altLang="en-US" dirty="0">
              <a:latin typeface="Arial" charset="0"/>
            </a:endParaRPr>
          </a:p>
        </p:txBody>
      </p:sp>
      <p:sp>
        <p:nvSpPr>
          <p:cNvPr id="877572" name="Rectangle 4"/>
          <p:cNvSpPr>
            <a:spLocks noGrp="1" noChangeArrowheads="1"/>
          </p:cNvSpPr>
          <p:nvPr>
            <p:ph type="title"/>
          </p:nvPr>
        </p:nvSpPr>
        <p:spPr>
          <a:xfrm>
            <a:off x="596900" y="342900"/>
            <a:ext cx="8382000" cy="77470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1"/>
                </a:solidFill>
              </a:rPr>
              <a:t>Synchronisation in FEWS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pic>
        <p:nvPicPr>
          <p:cNvPr id="8775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0850" y="3832225"/>
            <a:ext cx="3648075" cy="1619250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4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C0D72B-F7EB-4F85-8E0E-F217FD8B84A5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0200"/>
            <a:ext cx="8382000" cy="774700"/>
          </a:xfrm>
        </p:spPr>
        <p:txBody>
          <a:bodyPr/>
          <a:lstStyle/>
          <a:p>
            <a:r>
              <a:rPr lang="nl-NL" altLang="en-US" dirty="0" err="1" smtClean="0">
                <a:solidFill>
                  <a:schemeClr val="accent1"/>
                </a:solidFill>
              </a:rPr>
              <a:t>Synchronisation</a:t>
            </a:r>
            <a:r>
              <a:rPr lang="nl-NL" altLang="en-US" dirty="0" smtClean="0">
                <a:solidFill>
                  <a:schemeClr val="accent1"/>
                </a:solidFill>
              </a:rPr>
              <a:t> </a:t>
            </a:r>
            <a:r>
              <a:rPr lang="nl-NL" altLang="en-US" dirty="0" err="1" smtClean="0">
                <a:solidFill>
                  <a:schemeClr val="accent1"/>
                </a:solidFill>
              </a:rPr>
              <a:t>activities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397000"/>
            <a:ext cx="8720138" cy="4479925"/>
          </a:xfrm>
        </p:spPr>
        <p:txBody>
          <a:bodyPr/>
          <a:lstStyle/>
          <a:p>
            <a:pPr>
              <a:lnSpc>
                <a:spcPct val="70000"/>
              </a:lnSpc>
              <a:buFontTx/>
              <a:buChar char="."/>
            </a:pPr>
            <a:r>
              <a:rPr lang="nl-NL" altLang="en-US" sz="1800" dirty="0" err="1"/>
              <a:t>Synchronisation</a:t>
            </a:r>
            <a:r>
              <a:rPr lang="nl-NL" altLang="en-US" sz="1800" dirty="0"/>
              <a:t> </a:t>
            </a:r>
            <a:r>
              <a:rPr lang="nl-NL" altLang="en-US" sz="1800" dirty="0" err="1"/>
              <a:t>Activities</a:t>
            </a:r>
            <a:r>
              <a:rPr lang="nl-NL" altLang="en-US" sz="1800" dirty="0"/>
              <a:t> (</a:t>
            </a:r>
            <a:r>
              <a:rPr lang="nl-NL" altLang="en-US" sz="1800" dirty="0" err="1"/>
              <a:t>mostly</a:t>
            </a:r>
            <a:r>
              <a:rPr lang="nl-NL" altLang="en-US" sz="1800" dirty="0"/>
              <a:t> </a:t>
            </a:r>
            <a:r>
              <a:rPr lang="nl-NL" altLang="en-US" sz="1800" dirty="0" err="1"/>
              <a:t>decribing</a:t>
            </a:r>
            <a:r>
              <a:rPr lang="nl-NL" altLang="en-US" sz="1800" dirty="0"/>
              <a:t> </a:t>
            </a:r>
            <a:r>
              <a:rPr lang="nl-NL" altLang="en-US" sz="1800" dirty="0" err="1"/>
              <a:t>for</a:t>
            </a:r>
            <a:r>
              <a:rPr lang="nl-NL" altLang="en-US" sz="1800" dirty="0"/>
              <a:t> </a:t>
            </a:r>
            <a:r>
              <a:rPr lang="nl-NL" altLang="en-US" sz="1800" dirty="0" err="1"/>
              <a:t>recognition</a:t>
            </a:r>
            <a:r>
              <a:rPr lang="nl-NL" altLang="en-US" sz="1800" dirty="0"/>
              <a:t>)</a:t>
            </a:r>
          </a:p>
          <a:p>
            <a:pPr lvl="1">
              <a:lnSpc>
                <a:spcPct val="70000"/>
              </a:lnSpc>
            </a:pPr>
            <a:r>
              <a:rPr lang="nl-NL" altLang="en-US" sz="1800" dirty="0" err="1"/>
              <a:t>frequency</a:t>
            </a:r>
            <a:endParaRPr lang="nl-NL" altLang="en-US" sz="1800" dirty="0"/>
          </a:p>
          <a:p>
            <a:pPr lvl="1">
              <a:lnSpc>
                <a:spcPct val="70000"/>
              </a:lnSpc>
            </a:pPr>
            <a:r>
              <a:rPr lang="nl-NL" altLang="en-US" sz="1800" dirty="0" err="1"/>
              <a:t>which</a:t>
            </a:r>
            <a:r>
              <a:rPr lang="nl-NL" altLang="en-US" sz="1800" dirty="0"/>
              <a:t> ‘Channel’</a:t>
            </a:r>
          </a:p>
          <a:p>
            <a:pPr>
              <a:lnSpc>
                <a:spcPct val="70000"/>
              </a:lnSpc>
              <a:buFontTx/>
              <a:buChar char="."/>
            </a:pPr>
            <a:r>
              <a:rPr lang="nl-NL" altLang="en-US" sz="1800" dirty="0" err="1"/>
              <a:t>SynchChannels</a:t>
            </a:r>
            <a:endParaRPr lang="nl-NL" altLang="en-US" sz="1800" dirty="0"/>
          </a:p>
          <a:p>
            <a:pPr lvl="1">
              <a:lnSpc>
                <a:spcPct val="70000"/>
              </a:lnSpc>
            </a:pPr>
            <a:r>
              <a:rPr lang="nl-NL" altLang="en-US" sz="1800" dirty="0" err="1"/>
              <a:t>table</a:t>
            </a:r>
            <a:endParaRPr lang="nl-NL" altLang="en-US" sz="1800" dirty="0"/>
          </a:p>
          <a:p>
            <a:pPr lvl="1">
              <a:lnSpc>
                <a:spcPct val="70000"/>
              </a:lnSpc>
            </a:pPr>
            <a:r>
              <a:rPr lang="nl-NL" altLang="en-US" sz="1800" dirty="0" err="1"/>
              <a:t>exceptions</a:t>
            </a:r>
            <a:r>
              <a:rPr lang="nl-NL" altLang="en-US" sz="1800" dirty="0"/>
              <a:t>/</a:t>
            </a:r>
            <a:r>
              <a:rPr lang="nl-NL" altLang="en-US" sz="1800" dirty="0" err="1"/>
              <a:t>modifiers</a:t>
            </a:r>
            <a:endParaRPr lang="nl-NL" altLang="en-US" sz="1800" dirty="0"/>
          </a:p>
          <a:p>
            <a:pPr>
              <a:lnSpc>
                <a:spcPct val="70000"/>
              </a:lnSpc>
              <a:buFontTx/>
              <a:buChar char="."/>
            </a:pPr>
            <a:r>
              <a:rPr lang="nl-NL" altLang="en-US" sz="1800" dirty="0" err="1"/>
              <a:t>SynchProfiles</a:t>
            </a:r>
            <a:r>
              <a:rPr lang="nl-NL" altLang="en-US" sz="1800" dirty="0"/>
              <a:t> (</a:t>
            </a:r>
            <a:r>
              <a:rPr lang="nl-NL" altLang="en-US" sz="1800" dirty="0" err="1"/>
              <a:t>organisation</a:t>
            </a:r>
            <a:r>
              <a:rPr lang="nl-NL" altLang="en-US" sz="1800" dirty="0"/>
              <a:t> of </a:t>
            </a:r>
            <a:r>
              <a:rPr lang="nl-NL" altLang="en-US" sz="1800" dirty="0" err="1"/>
              <a:t>Channels</a:t>
            </a:r>
            <a:r>
              <a:rPr lang="nl-NL" altLang="en-US" sz="1800" dirty="0"/>
              <a:t>)</a:t>
            </a:r>
          </a:p>
          <a:p>
            <a:pPr lvl="1">
              <a:lnSpc>
                <a:spcPct val="70000"/>
              </a:lnSpc>
            </a:pPr>
            <a:r>
              <a:rPr lang="nl-NL" altLang="en-US" sz="1800" dirty="0"/>
              <a:t>FSS profile</a:t>
            </a:r>
          </a:p>
          <a:p>
            <a:pPr lvl="1">
              <a:lnSpc>
                <a:spcPct val="70000"/>
              </a:lnSpc>
            </a:pPr>
            <a:r>
              <a:rPr lang="nl-NL" altLang="en-US" sz="1800" dirty="0"/>
              <a:t>OC</a:t>
            </a:r>
          </a:p>
          <a:p>
            <a:pPr lvl="2">
              <a:lnSpc>
                <a:spcPct val="70000"/>
              </a:lnSpc>
            </a:pPr>
            <a:r>
              <a:rPr lang="nl-NL" altLang="en-US" sz="1800" dirty="0"/>
              <a:t>minimum</a:t>
            </a:r>
          </a:p>
          <a:p>
            <a:pPr lvl="2">
              <a:lnSpc>
                <a:spcPct val="70000"/>
              </a:lnSpc>
            </a:pPr>
            <a:r>
              <a:rPr lang="nl-NL" altLang="en-US" sz="1800" dirty="0"/>
              <a:t>full</a:t>
            </a:r>
          </a:p>
          <a:p>
            <a:pPr lvl="2">
              <a:lnSpc>
                <a:spcPct val="70000"/>
              </a:lnSpc>
            </a:pPr>
            <a:r>
              <a:rPr lang="nl-NL" altLang="en-US" sz="1800" dirty="0" err="1"/>
              <a:t>custom</a:t>
            </a:r>
            <a:endParaRPr lang="nl-NL" altLang="en-US" sz="1800" dirty="0"/>
          </a:p>
          <a:p>
            <a:pPr lvl="1">
              <a:lnSpc>
                <a:spcPct val="70000"/>
              </a:lnSpc>
            </a:pPr>
            <a:r>
              <a:rPr lang="nl-NL" altLang="en-US" sz="1800" dirty="0"/>
              <a:t>CM</a:t>
            </a:r>
          </a:p>
          <a:p>
            <a:pPr lvl="1">
              <a:lnSpc>
                <a:spcPct val="7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07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0678A44-298C-45FC-9074-880CD3034BB5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341438"/>
            <a:ext cx="8720138" cy="4300537"/>
          </a:xfrm>
        </p:spPr>
        <p:txBody>
          <a:bodyPr/>
          <a:lstStyle/>
          <a:p>
            <a:pPr marL="342900" indent="-342900" defTabSz="914400"/>
            <a:r>
              <a:rPr lang="en-GB" altLang="en-US" sz="1800"/>
              <a:t>synchLevels – selected by convention</a:t>
            </a:r>
          </a:p>
          <a:p>
            <a:pPr marL="342900" indent="-342900" defTabSz="914400"/>
            <a:endParaRPr lang="en-GB" altLang="en-US" sz="1800"/>
          </a:p>
          <a:p>
            <a:pPr marL="342900" indent="-342900" defTabSz="914400"/>
            <a:r>
              <a:rPr lang="en-GB" altLang="en-US" sz="1800"/>
              <a:t>0	(Default) All data from a forecast run</a:t>
            </a:r>
          </a:p>
          <a:p>
            <a:pPr marL="342900" indent="-342900" defTabSz="914400"/>
            <a:r>
              <a:rPr lang="en-GB" altLang="en-US" sz="1800"/>
              <a:t>1	Scalar time series imported from telemetry</a:t>
            </a:r>
            <a:br>
              <a:rPr lang="en-GB" altLang="en-US" sz="1800"/>
            </a:br>
            <a:r>
              <a:rPr lang="en-GB" altLang="en-US" sz="1800"/>
              <a:t>Data transformed using “fixed” relationship (Q-h, correlation)</a:t>
            </a:r>
          </a:p>
          <a:p>
            <a:pPr marL="342900" indent="-342900" defTabSz="914400"/>
            <a:r>
              <a:rPr lang="en-GB" altLang="en-US" sz="1800"/>
              <a:t>2	All grid data from a forecast run (e.g. Flood Maps)</a:t>
            </a:r>
          </a:p>
          <a:p>
            <a:pPr marL="342900" indent="-342900" defTabSz="914400"/>
            <a:r>
              <a:rPr lang="en-GB" altLang="en-US" sz="1800"/>
              <a:t>3	CatAvg data (forecasts, actuals &amp; NWP)</a:t>
            </a:r>
          </a:p>
          <a:p>
            <a:pPr marL="342900" indent="-342900" defTabSz="914400"/>
            <a:r>
              <a:rPr lang="en-GB" altLang="en-US" sz="1800"/>
              <a:t>4	Astronomical</a:t>
            </a:r>
          </a:p>
          <a:p>
            <a:pPr marL="342900" indent="-342900" defTabSz="914400"/>
            <a:r>
              <a:rPr lang="en-GB" altLang="en-US" sz="1800"/>
              <a:t>5	Data edited on OC</a:t>
            </a:r>
          </a:p>
          <a:p>
            <a:pPr marL="342900" indent="-342900" defTabSz="914400"/>
            <a:r>
              <a:rPr lang="en-GB" altLang="en-US" sz="1800"/>
              <a:t>6	Grid data imported from external forecast (synch. to OC)</a:t>
            </a:r>
          </a:p>
          <a:p>
            <a:pPr marL="342900" indent="-342900" defTabSz="914400"/>
            <a:r>
              <a:rPr lang="en-GB" altLang="en-US" sz="1800"/>
              <a:t>7	Grid data imported from external forecast (FSS &amp; MC only)</a:t>
            </a:r>
          </a:p>
          <a:p>
            <a:pPr marL="342900" indent="-342900" defTabSz="914400"/>
            <a:r>
              <a:rPr lang="en-GB" altLang="en-US" sz="1800"/>
              <a:t>8	Performance indicators</a:t>
            </a:r>
          </a:p>
          <a:p>
            <a:pPr marL="342900" indent="-342900" defTabSz="914400"/>
            <a:r>
              <a:rPr lang="nl-NL" altLang="en-US" sz="1800"/>
              <a:t>9	Temporary time series (FSS only)</a:t>
            </a:r>
            <a:endParaRPr lang="en-GB" altLang="en-US" sz="1800"/>
          </a:p>
          <a:p>
            <a:pPr marL="342900" indent="-342900" defTabSz="914400"/>
            <a:endParaRPr lang="en-GB" altLang="en-US" sz="1800"/>
          </a:p>
          <a:p>
            <a:pPr marL="342900" indent="-342900" defTabSz="914400"/>
            <a:endParaRPr lang="en-GB" altLang="en-US" sz="18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0200"/>
            <a:ext cx="8382000" cy="774700"/>
          </a:xfrm>
        </p:spPr>
        <p:txBody>
          <a:bodyPr/>
          <a:lstStyle/>
          <a:p>
            <a:r>
              <a:rPr lang="nl-NL" altLang="en-US" dirty="0" err="1" smtClean="0">
                <a:solidFill>
                  <a:schemeClr val="accent1"/>
                </a:solidFill>
              </a:rPr>
              <a:t>Synchronisation</a:t>
            </a:r>
            <a:r>
              <a:rPr lang="nl-NL" altLang="en-US" dirty="0" smtClean="0">
                <a:solidFill>
                  <a:schemeClr val="accent1"/>
                </a:solidFill>
              </a:rPr>
              <a:t> levels</a:t>
            </a:r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4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674689" y="3732214"/>
            <a:ext cx="3712319" cy="134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93000"/>
              </a:lnSpc>
            </a:pPr>
            <a:endParaRPr lang="en-GB" sz="4400" b="1" dirty="0">
              <a:solidFill>
                <a:srgbClr val="FFFFFF"/>
              </a:solidFill>
            </a:endParaRPr>
          </a:p>
          <a:p>
            <a:pPr>
              <a:lnSpc>
                <a:spcPct val="93000"/>
              </a:lnSpc>
            </a:pPr>
            <a:r>
              <a:rPr lang="en-GB" sz="4400" b="1" dirty="0">
                <a:solidFill>
                  <a:srgbClr val="FFFFFF"/>
                </a:solidFill>
              </a:rPr>
              <a:t>Live </a:t>
            </a:r>
            <a:r>
              <a:rPr lang="en-GB" sz="4400" b="1" dirty="0" smtClean="0">
                <a:solidFill>
                  <a:srgbClr val="FFFFFF"/>
                </a:solidFill>
              </a:rPr>
              <a:t>systems</a:t>
            </a:r>
            <a:endParaRPr lang="en-GB" sz="2500" b="1" dirty="0">
              <a:solidFill>
                <a:srgbClr val="FFFFFF"/>
              </a:solidFill>
            </a:endParaRPr>
          </a:p>
        </p:txBody>
      </p:sp>
      <p:pic>
        <p:nvPicPr>
          <p:cNvPr id="547845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0" y="690565"/>
            <a:ext cx="9937750" cy="3460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547849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7850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7851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47852" name="Picture 12" descr="woordme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323013"/>
            <a:ext cx="16700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36706E3-855A-44BF-A4EA-5563DA73156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11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42900"/>
            <a:ext cx="8382000" cy="7747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64A7C4-66A3-4002-B857-4204DCD72E5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1500" y="1358900"/>
            <a:ext cx="8720138" cy="4300538"/>
          </a:xfrm>
        </p:spPr>
        <p:txBody>
          <a:bodyPr/>
          <a:lstStyle/>
          <a:p>
            <a:pPr marL="95250" indent="0">
              <a:buSzPct val="100000"/>
            </a:pPr>
            <a:r>
              <a:rPr lang="en-US" dirty="0" smtClean="0">
                <a:solidFill>
                  <a:schemeClr val="tx1"/>
                </a:solidFill>
              </a:rPr>
              <a:t>Live system </a:t>
            </a:r>
            <a:r>
              <a:rPr lang="en-US" dirty="0" smtClean="0">
                <a:solidFill>
                  <a:schemeClr val="tx1"/>
                </a:solidFill>
              </a:rPr>
              <a:t>aspects</a:t>
            </a:r>
          </a:p>
          <a:p>
            <a:pPr marL="944562" lvl="1" indent="-45720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components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 marL="944562" lvl="1" indent="-45720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workflows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endParaRPr lang="en-US" dirty="0" smtClean="0">
              <a:solidFill>
                <a:schemeClr val="tx1"/>
              </a:solidFill>
            </a:endParaRPr>
          </a:p>
          <a:p>
            <a:pPr marL="944562" lvl="1" indent="-457200">
              <a:buSzPct val="100000"/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synchronisation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8382000" cy="774700"/>
          </a:xfrm>
        </p:spPr>
        <p:txBody>
          <a:bodyPr/>
          <a:lstStyle/>
          <a:p>
            <a:r>
              <a:rPr lang="en-US" dirty="0" smtClean="0"/>
              <a:t>Stand-alone </a:t>
            </a:r>
            <a:r>
              <a:rPr lang="en-US" dirty="0" err="1" smtClean="0"/>
              <a:t>vs</a:t>
            </a:r>
            <a:r>
              <a:rPr lang="en-US" dirty="0" smtClean="0"/>
              <a:t> Live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Deltares Configuration Course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64A7C4-66A3-4002-B857-4204DCD72E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1500" y="1384300"/>
            <a:ext cx="8720138" cy="4300538"/>
          </a:xfrm>
        </p:spPr>
        <p:txBody>
          <a:bodyPr/>
          <a:lstStyle/>
          <a:p>
            <a:pPr marL="95250" indent="0">
              <a:buSzPct val="100000"/>
            </a:pPr>
            <a:r>
              <a:rPr lang="en-US" dirty="0" smtClean="0">
                <a:solidFill>
                  <a:schemeClr val="tx1"/>
                </a:solidFill>
              </a:rPr>
              <a:t>During the course we have been using a stand-alone application of Delft-FEWS. We will  now discuss various elements of a live (client-server based) Delft-FEWS system.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3541713" y="2828925"/>
            <a:ext cx="3136900" cy="2016125"/>
            <a:chOff x="431" y="1570"/>
            <a:chExt cx="1976" cy="1270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564" y="1679"/>
              <a:ext cx="1843" cy="997"/>
              <a:chOff x="2925" y="1245"/>
              <a:chExt cx="1843" cy="997"/>
            </a:xfrm>
          </p:grpSpPr>
          <p:grpSp>
            <p:nvGrpSpPr>
              <p:cNvPr id="11" name="Group 4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13" name="AutoShape 5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800">
                    <a:ea typeface="MS Gothic" pitchFamily="49" charset="-128"/>
                  </a:endParaRPr>
                </a:p>
              </p:txBody>
            </p:sp>
            <p:sp>
              <p:nvSpPr>
                <p:cNvPr id="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868" cy="1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nl-NL" altLang="en-US" sz="1800" dirty="0">
                      <a:solidFill>
                        <a:schemeClr val="tx1"/>
                      </a:solidFill>
                      <a:ea typeface="MS Gothic" pitchFamily="49" charset="-128"/>
                    </a:rPr>
                    <a:t>stand </a:t>
                  </a:r>
                  <a:r>
                    <a:rPr lang="nl-NL" altLang="en-US" sz="1800" dirty="0" err="1">
                      <a:solidFill>
                        <a:schemeClr val="tx1"/>
                      </a:solidFill>
                      <a:ea typeface="MS Gothic" pitchFamily="49" charset="-128"/>
                    </a:rPr>
                    <a:t>alone</a:t>
                  </a:r>
                  <a:endParaRPr lang="en-US" altLang="en-US" sz="1800" dirty="0">
                    <a:solidFill>
                      <a:schemeClr val="tx1"/>
                    </a:solidFill>
                    <a:ea typeface="MS Gothic" pitchFamily="49" charset="-128"/>
                  </a:endParaRPr>
                </a:p>
              </p:txBody>
            </p:sp>
          </p:grpSp>
          <p:graphicFrame>
            <p:nvGraphicFramePr>
              <p:cNvPr id="12" name="Object 7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22" name="Visio" r:id="rId3" imgW="1027054" imgH="947725" progId="Visio.Drawing.11">
                      <p:embed/>
                    </p:oleObj>
                  </mc:Choice>
                  <mc:Fallback>
                    <p:oleObj name="Visio" r:id="rId3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1" y="1570"/>
              <a:ext cx="1952" cy="1270"/>
            </a:xfrm>
            <a:prstGeom prst="rect">
              <a:avLst/>
            </a:prstGeom>
            <a:noFill/>
            <a:ln w="2857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203" y="2205"/>
            <a:ext cx="30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3" name="Visio" r:id="rId5" imgW="1395415" imgH="1438006" progId="Visio.Drawing.11">
                    <p:embed/>
                  </p:oleObj>
                </mc:Choice>
                <mc:Fallback>
                  <p:oleObj name="Visio" r:id="rId5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205"/>
                          <a:ext cx="30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89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ADF8E4F-9B48-4B39-87B7-CAB77A5C06ED}" type="slidenum">
              <a:rPr lang="en-GB" altLang="en-US"/>
              <a:pPr/>
              <a:t>5</a:t>
            </a:fld>
            <a:endParaRPr lang="en-GB" altLang="en-US"/>
          </a:p>
        </p:txBody>
      </p:sp>
      <p:grpSp>
        <p:nvGrpSpPr>
          <p:cNvPr id="938034" name="Group 50"/>
          <p:cNvGrpSpPr>
            <a:grpSpLocks/>
          </p:cNvGrpSpPr>
          <p:nvPr/>
        </p:nvGrpSpPr>
        <p:grpSpPr bwMode="auto">
          <a:xfrm>
            <a:off x="6705600" y="3290888"/>
            <a:ext cx="3170238" cy="1589087"/>
            <a:chOff x="4224" y="2073"/>
            <a:chExt cx="1997" cy="1001"/>
          </a:xfrm>
        </p:grpSpPr>
        <p:grpSp>
          <p:nvGrpSpPr>
            <p:cNvPr id="938003" name="Group 19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938004" name="Group 20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938005" name="AutoShape 21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0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0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nl-NL" altLang="en-US" b="1">
                      <a:solidFill>
                        <a:schemeClr val="tx1"/>
                      </a:solidFill>
                    </a:rPr>
                    <a:t>operator client</a:t>
                  </a:r>
                  <a:endParaRPr lang="en-US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aphicFrame>
            <p:nvGraphicFramePr>
              <p:cNvPr id="938007" name="Object 23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38" name="Visio" r:id="rId4" imgW="1027054" imgH="947725" progId="Visio.Drawing.11">
                      <p:embed/>
                    </p:oleObj>
                  </mc:Choice>
                  <mc:Fallback>
                    <p:oleObj name="Visio" r:id="rId4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8017" name="Object 33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9" name="Visio" r:id="rId6" imgW="1395415" imgH="1438006" progId="Visio.Drawing.11">
                    <p:embed/>
                  </p:oleObj>
                </mc:Choice>
                <mc:Fallback>
                  <p:oleObj name="Visio" r:id="rId6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23" name="Text Box 39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OC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33375"/>
            <a:ext cx="8382000" cy="774700"/>
          </a:xfrm>
        </p:spPr>
        <p:txBody>
          <a:bodyPr/>
          <a:lstStyle/>
          <a:p>
            <a:pPr defTabSz="914400"/>
            <a:r>
              <a:rPr lang="nl-NL" dirty="0" err="1" smtClean="0"/>
              <a:t>Components</a:t>
            </a:r>
            <a:r>
              <a:rPr lang="nl-NL" dirty="0" smtClean="0"/>
              <a:t> - Delft-FEWS </a:t>
            </a:r>
            <a:r>
              <a:rPr lang="nl-NL" dirty="0"/>
              <a:t>system </a:t>
            </a:r>
            <a:r>
              <a:rPr lang="nl-NL" dirty="0" err="1" smtClean="0"/>
              <a:t>overview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cxnSp>
        <p:nvCxnSpPr>
          <p:cNvPr id="938008" name="AutoShape 24"/>
          <p:cNvCxnSpPr>
            <a:cxnSpLocks noChangeShapeType="1"/>
            <a:endCxn id="937989" idx="3"/>
          </p:cNvCxnSpPr>
          <p:nvPr/>
        </p:nvCxnSpPr>
        <p:spPr bwMode="auto">
          <a:xfrm flipH="1">
            <a:off x="4514850" y="4540250"/>
            <a:ext cx="3278188" cy="26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8018" name="Rectangle 34"/>
          <p:cNvSpPr>
            <a:spLocks noChangeArrowheads="1"/>
          </p:cNvSpPr>
          <p:nvPr/>
        </p:nvSpPr>
        <p:spPr bwMode="auto">
          <a:xfrm>
            <a:off x="80963" y="1312863"/>
            <a:ext cx="6197600" cy="5473700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8019" name="Rectangle 35"/>
          <p:cNvSpPr>
            <a:spLocks noChangeArrowheads="1"/>
          </p:cNvSpPr>
          <p:nvPr/>
        </p:nvSpPr>
        <p:spPr bwMode="auto">
          <a:xfrm>
            <a:off x="6477000" y="1317625"/>
            <a:ext cx="3357563" cy="5473700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8020" name="Text Box 36"/>
          <p:cNvSpPr txBox="1">
            <a:spLocks noChangeArrowheads="1"/>
          </p:cNvSpPr>
          <p:nvPr/>
        </p:nvSpPr>
        <p:spPr bwMode="auto">
          <a:xfrm>
            <a:off x="46038" y="12715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</a:rPr>
              <a:t>server</a:t>
            </a: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38021" name="Text Box 37"/>
          <p:cNvSpPr txBox="1">
            <a:spLocks noChangeArrowheads="1"/>
          </p:cNvSpPr>
          <p:nvPr/>
        </p:nvSpPr>
        <p:spPr bwMode="auto">
          <a:xfrm>
            <a:off x="6435725" y="127158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</a:rPr>
              <a:t>clients</a:t>
            </a:r>
            <a:endParaRPr lang="en-US" altLang="en-US">
              <a:solidFill>
                <a:schemeClr val="bg2"/>
              </a:solidFill>
            </a:endParaRPr>
          </a:p>
        </p:txBody>
      </p:sp>
      <p:grpSp>
        <p:nvGrpSpPr>
          <p:cNvPr id="938053" name="Group 69"/>
          <p:cNvGrpSpPr>
            <a:grpSpLocks/>
          </p:cNvGrpSpPr>
          <p:nvPr/>
        </p:nvGrpSpPr>
        <p:grpSpPr bwMode="auto">
          <a:xfrm>
            <a:off x="3232150" y="1384300"/>
            <a:ext cx="2970213" cy="1652588"/>
            <a:chOff x="2036" y="872"/>
            <a:chExt cx="1871" cy="1041"/>
          </a:xfrm>
        </p:grpSpPr>
        <p:grpSp>
          <p:nvGrpSpPr>
            <p:cNvPr id="937998" name="Group 14"/>
            <p:cNvGrpSpPr>
              <a:grpSpLocks/>
            </p:cNvGrpSpPr>
            <p:nvPr/>
          </p:nvGrpSpPr>
          <p:grpSpPr bwMode="auto">
            <a:xfrm>
              <a:off x="2036" y="1214"/>
              <a:ext cx="1720" cy="693"/>
              <a:chOff x="671" y="2919"/>
              <a:chExt cx="1588" cy="693"/>
            </a:xfrm>
          </p:grpSpPr>
          <p:sp>
            <p:nvSpPr>
              <p:cNvPr id="937999" name="AutoShape 15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8000" name="Text Box 16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nl-NL" altLang="en-US">
                    <a:solidFill>
                      <a:schemeClr val="tx1"/>
                    </a:solidFill>
                  </a:rPr>
                  <a:t>forecasting shell(s)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938001" name="Object 17"/>
            <p:cNvGraphicFramePr>
              <a:graphicFrameLocks noChangeAspect="1"/>
            </p:cNvGraphicFramePr>
            <p:nvPr/>
          </p:nvGraphicFramePr>
          <p:xfrm>
            <a:off x="3401" y="872"/>
            <a:ext cx="50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0" name="Visio" r:id="rId8" imgW="741599" imgH="947725" progId="Visio.Drawing.11">
                    <p:embed/>
                  </p:oleObj>
                </mc:Choice>
                <mc:Fallback>
                  <p:oleObj name="Visio" r:id="rId8" imgW="741599" imgH="9477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872"/>
                          <a:ext cx="50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8002" name="Object 18"/>
            <p:cNvGraphicFramePr>
              <a:graphicFrameLocks noChangeAspect="1"/>
            </p:cNvGraphicFramePr>
            <p:nvPr/>
          </p:nvGraphicFramePr>
          <p:xfrm>
            <a:off x="2724" y="1486"/>
            <a:ext cx="38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1" name="Visio" r:id="rId10" imgW="1395415" imgH="1438006" progId="Visio.Drawing.11">
                    <p:embed/>
                  </p:oleObj>
                </mc:Choice>
                <mc:Fallback>
                  <p:oleObj name="Visio" r:id="rId10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1486"/>
                          <a:ext cx="38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22" name="Text Box 38"/>
            <p:cNvSpPr txBox="1">
              <a:spLocks noChangeArrowheads="1"/>
            </p:cNvSpPr>
            <p:nvPr/>
          </p:nvSpPr>
          <p:spPr bwMode="auto">
            <a:xfrm>
              <a:off x="3319" y="1717"/>
              <a:ext cx="3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FSS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937989" name="AutoShape 5"/>
          <p:cNvSpPr>
            <a:spLocks noChangeArrowheads="1"/>
          </p:cNvSpPr>
          <p:nvPr/>
        </p:nvSpPr>
        <p:spPr bwMode="auto">
          <a:xfrm>
            <a:off x="1784350" y="3657600"/>
            <a:ext cx="2730500" cy="18192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792288" y="4600575"/>
            <a:ext cx="1949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tx1"/>
                </a:solidFill>
              </a:rPr>
              <a:t>master controller </a:t>
            </a:r>
          </a:p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tx1"/>
                </a:solidFill>
              </a:rPr>
              <a:t>&amp;</a:t>
            </a:r>
          </a:p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tx1"/>
                </a:solidFill>
              </a:rPr>
              <a:t>central database</a:t>
            </a:r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937991" name="Object 7"/>
          <p:cNvGraphicFramePr>
            <a:graphicFrameLocks noChangeAspect="1"/>
          </p:cNvGraphicFramePr>
          <p:nvPr/>
        </p:nvGraphicFramePr>
        <p:xfrm>
          <a:off x="2505075" y="3716338"/>
          <a:ext cx="1295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" name="Visio" r:id="rId11" imgW="1395415" imgH="1438006" progId="Visio.Drawing.11">
                  <p:embed/>
                </p:oleObj>
              </mc:Choice>
              <mc:Fallback>
                <p:oleObj name="Visio" r:id="rId11" imgW="1395415" imgH="14380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16338"/>
                        <a:ext cx="1295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2" name="Object 8"/>
          <p:cNvGraphicFramePr>
            <a:graphicFrameLocks noChangeAspect="1"/>
          </p:cNvGraphicFramePr>
          <p:nvPr/>
        </p:nvGraphicFramePr>
        <p:xfrm>
          <a:off x="3932238" y="3141663"/>
          <a:ext cx="7985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" name="Visio" r:id="rId12" imgW="736397" imgH="962030" progId="Visio.Drawing.11">
                  <p:embed/>
                </p:oleObj>
              </mc:Choice>
              <mc:Fallback>
                <p:oleObj name="Visio" r:id="rId12" imgW="736397" imgH="9620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141663"/>
                        <a:ext cx="7985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25" name="Text Box 41"/>
          <p:cNvSpPr txBox="1">
            <a:spLocks noChangeArrowheads="1"/>
          </p:cNvSpPr>
          <p:nvPr/>
        </p:nvSpPr>
        <p:spPr bwMode="auto">
          <a:xfrm>
            <a:off x="3852863" y="5111750"/>
            <a:ext cx="5397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/>
            <a:r>
              <a:rPr lang="nl-NL" altLang="en-US" b="1">
                <a:solidFill>
                  <a:schemeClr val="tx1"/>
                </a:solidFill>
              </a:rPr>
              <a:t>MC</a:t>
            </a:r>
            <a:endParaRPr lang="en-US" altLang="en-US" b="1">
              <a:solidFill>
                <a:schemeClr val="tx1"/>
              </a:solidFill>
            </a:endParaRPr>
          </a:p>
        </p:txBody>
      </p:sp>
      <p:grpSp>
        <p:nvGrpSpPr>
          <p:cNvPr id="938035" name="Group 51"/>
          <p:cNvGrpSpPr>
            <a:grpSpLocks/>
          </p:cNvGrpSpPr>
          <p:nvPr/>
        </p:nvGrpSpPr>
        <p:grpSpPr bwMode="auto">
          <a:xfrm>
            <a:off x="6621463" y="1408113"/>
            <a:ext cx="3170237" cy="1589087"/>
            <a:chOff x="4224" y="2073"/>
            <a:chExt cx="1997" cy="1001"/>
          </a:xfrm>
        </p:grpSpPr>
        <p:grpSp>
          <p:nvGrpSpPr>
            <p:cNvPr id="938036" name="Group 52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938037" name="Group 53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938038" name="AutoShape 54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03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0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nl-NL" altLang="en-US" b="1">
                      <a:solidFill>
                        <a:schemeClr val="tx1"/>
                      </a:solidFill>
                    </a:rPr>
                    <a:t>operator client</a:t>
                  </a:r>
                  <a:endParaRPr lang="en-US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aphicFrame>
            <p:nvGraphicFramePr>
              <p:cNvPr id="938040" name="Object 56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44" name="Visio" r:id="rId14" imgW="1027054" imgH="947725" progId="Visio.Drawing.11">
                      <p:embed/>
                    </p:oleObj>
                  </mc:Choice>
                  <mc:Fallback>
                    <p:oleObj name="Visio" r:id="rId14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8041" name="Object 57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5" name="Visio" r:id="rId15" imgW="1395415" imgH="1438006" progId="Visio.Drawing.11">
                    <p:embed/>
                  </p:oleObj>
                </mc:Choice>
                <mc:Fallback>
                  <p:oleObj name="Visio" r:id="rId15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42" name="Text Box 58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OC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938043" name="Group 59"/>
          <p:cNvGrpSpPr>
            <a:grpSpLocks/>
          </p:cNvGrpSpPr>
          <p:nvPr/>
        </p:nvGrpSpPr>
        <p:grpSpPr bwMode="auto">
          <a:xfrm>
            <a:off x="6723063" y="4935538"/>
            <a:ext cx="3170237" cy="1589087"/>
            <a:chOff x="4224" y="2073"/>
            <a:chExt cx="1997" cy="1001"/>
          </a:xfrm>
        </p:grpSpPr>
        <p:grpSp>
          <p:nvGrpSpPr>
            <p:cNvPr id="938044" name="Group 60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938045" name="Group 61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938046" name="AutoShape 62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04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0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nl-NL" altLang="en-US" b="1">
                      <a:solidFill>
                        <a:schemeClr val="tx1"/>
                      </a:solidFill>
                    </a:rPr>
                    <a:t>operator client</a:t>
                  </a:r>
                  <a:endParaRPr lang="en-US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aphicFrame>
            <p:nvGraphicFramePr>
              <p:cNvPr id="938048" name="Object 64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46" name="Visio" r:id="rId16" imgW="1027054" imgH="947725" progId="Visio.Drawing.11">
                      <p:embed/>
                    </p:oleObj>
                  </mc:Choice>
                  <mc:Fallback>
                    <p:oleObj name="Visio" r:id="rId16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8049" name="Object 65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7" name="Visio" r:id="rId17" imgW="1395415" imgH="1438006" progId="Visio.Drawing.11">
                    <p:embed/>
                  </p:oleObj>
                </mc:Choice>
                <mc:Fallback>
                  <p:oleObj name="Visio" r:id="rId17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50" name="Text Box 66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OC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938054" name="Group 70"/>
          <p:cNvGrpSpPr>
            <a:grpSpLocks/>
          </p:cNvGrpSpPr>
          <p:nvPr/>
        </p:nvGrpSpPr>
        <p:grpSpPr bwMode="auto">
          <a:xfrm>
            <a:off x="200025" y="1370013"/>
            <a:ext cx="2970213" cy="1652587"/>
            <a:chOff x="2036" y="872"/>
            <a:chExt cx="1871" cy="1041"/>
          </a:xfrm>
        </p:grpSpPr>
        <p:grpSp>
          <p:nvGrpSpPr>
            <p:cNvPr id="938055" name="Group 71"/>
            <p:cNvGrpSpPr>
              <a:grpSpLocks/>
            </p:cNvGrpSpPr>
            <p:nvPr/>
          </p:nvGrpSpPr>
          <p:grpSpPr bwMode="auto">
            <a:xfrm>
              <a:off x="2036" y="1214"/>
              <a:ext cx="1720" cy="693"/>
              <a:chOff x="671" y="2919"/>
              <a:chExt cx="1588" cy="693"/>
            </a:xfrm>
          </p:grpSpPr>
          <p:sp>
            <p:nvSpPr>
              <p:cNvPr id="938056" name="AutoShape 72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8057" name="Text Box 73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nl-NL" altLang="en-US">
                    <a:solidFill>
                      <a:schemeClr val="tx1"/>
                    </a:solidFill>
                  </a:rPr>
                  <a:t>forecasting shell(s)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938058" name="Object 74"/>
            <p:cNvGraphicFramePr>
              <a:graphicFrameLocks noChangeAspect="1"/>
            </p:cNvGraphicFramePr>
            <p:nvPr/>
          </p:nvGraphicFramePr>
          <p:xfrm>
            <a:off x="3401" y="872"/>
            <a:ext cx="50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8" name="Visio" r:id="rId18" imgW="741599" imgH="947725" progId="Visio.Drawing.11">
                    <p:embed/>
                  </p:oleObj>
                </mc:Choice>
                <mc:Fallback>
                  <p:oleObj name="Visio" r:id="rId18" imgW="741599" imgH="9477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872"/>
                          <a:ext cx="50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8059" name="Object 75"/>
            <p:cNvGraphicFramePr>
              <a:graphicFrameLocks noChangeAspect="1"/>
            </p:cNvGraphicFramePr>
            <p:nvPr/>
          </p:nvGraphicFramePr>
          <p:xfrm>
            <a:off x="2724" y="1486"/>
            <a:ext cx="38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9" name="Visio" r:id="rId19" imgW="1395415" imgH="1438006" progId="Visio.Drawing.11">
                    <p:embed/>
                  </p:oleObj>
                </mc:Choice>
                <mc:Fallback>
                  <p:oleObj name="Visio" r:id="rId19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1486"/>
                          <a:ext cx="38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60" name="Text Box 76"/>
            <p:cNvSpPr txBox="1">
              <a:spLocks noChangeArrowheads="1"/>
            </p:cNvSpPr>
            <p:nvPr/>
          </p:nvSpPr>
          <p:spPr bwMode="auto">
            <a:xfrm>
              <a:off x="3319" y="1717"/>
              <a:ext cx="3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FSS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cxnSp>
        <p:nvCxnSpPr>
          <p:cNvPr id="938061" name="AutoShape 77"/>
          <p:cNvCxnSpPr>
            <a:cxnSpLocks noChangeShapeType="1"/>
            <a:endCxn id="937989" idx="3"/>
          </p:cNvCxnSpPr>
          <p:nvPr/>
        </p:nvCxnSpPr>
        <p:spPr bwMode="auto">
          <a:xfrm flipH="1">
            <a:off x="4514850" y="2657475"/>
            <a:ext cx="3194050" cy="1909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8062" name="AutoShape 78"/>
          <p:cNvCxnSpPr>
            <a:cxnSpLocks noChangeShapeType="1"/>
            <a:endCxn id="937989" idx="3"/>
          </p:cNvCxnSpPr>
          <p:nvPr/>
        </p:nvCxnSpPr>
        <p:spPr bwMode="auto">
          <a:xfrm flipH="1" flipV="1">
            <a:off x="4514850" y="4567238"/>
            <a:ext cx="3295650" cy="1617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8064" name="AutoShape 80"/>
          <p:cNvCxnSpPr>
            <a:cxnSpLocks noChangeShapeType="1"/>
            <a:endCxn id="937989" idx="0"/>
          </p:cNvCxnSpPr>
          <p:nvPr/>
        </p:nvCxnSpPr>
        <p:spPr bwMode="auto">
          <a:xfrm flipH="1">
            <a:off x="3149600" y="2647950"/>
            <a:ext cx="1174750" cy="1009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8066" name="AutoShape 82"/>
          <p:cNvCxnSpPr>
            <a:cxnSpLocks noChangeShapeType="1"/>
            <a:endCxn id="937989" idx="0"/>
          </p:cNvCxnSpPr>
          <p:nvPr/>
        </p:nvCxnSpPr>
        <p:spPr bwMode="auto">
          <a:xfrm>
            <a:off x="1897063" y="2633663"/>
            <a:ext cx="1252537" cy="1023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81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8AE6775-0495-4261-8420-99EBC23AE8DA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036290" name="Rectangle 2"/>
          <p:cNvSpPr>
            <a:spLocks noChangeArrowheads="1"/>
          </p:cNvSpPr>
          <p:nvPr/>
        </p:nvSpPr>
        <p:spPr bwMode="auto">
          <a:xfrm>
            <a:off x="80963" y="1173163"/>
            <a:ext cx="6197600" cy="5613400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8382000" cy="774700"/>
          </a:xfrm>
        </p:spPr>
        <p:txBody>
          <a:bodyPr/>
          <a:lstStyle/>
          <a:p>
            <a:pPr defTabSz="914400"/>
            <a:r>
              <a:rPr lang="nl-NL" altLang="en-US" dirty="0" smtClean="0">
                <a:solidFill>
                  <a:schemeClr val="accent1"/>
                </a:solidFill>
              </a:rPr>
              <a:t>Running a workflow: import </a:t>
            </a:r>
            <a:r>
              <a:rPr lang="nl-NL" altLang="en-US" dirty="0">
                <a:solidFill>
                  <a:schemeClr val="accent1"/>
                </a:solidFill>
              </a:rPr>
              <a:t>(</a:t>
            </a:r>
            <a:r>
              <a:rPr lang="nl-NL" altLang="en-US" dirty="0" err="1">
                <a:solidFill>
                  <a:schemeClr val="accent1"/>
                </a:solidFill>
              </a:rPr>
              <a:t>external</a:t>
            </a:r>
            <a:r>
              <a:rPr lang="nl-NL" altLang="en-US" dirty="0">
                <a:solidFill>
                  <a:schemeClr val="accent1"/>
                </a:solidFill>
              </a:rPr>
              <a:t>) data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grpSp>
        <p:nvGrpSpPr>
          <p:cNvPr id="1036292" name="Group 4"/>
          <p:cNvGrpSpPr>
            <a:grpSpLocks/>
          </p:cNvGrpSpPr>
          <p:nvPr/>
        </p:nvGrpSpPr>
        <p:grpSpPr bwMode="auto">
          <a:xfrm>
            <a:off x="3246438" y="4325938"/>
            <a:ext cx="3032125" cy="1635125"/>
            <a:chOff x="671" y="2582"/>
            <a:chExt cx="1763" cy="1030"/>
          </a:xfrm>
        </p:grpSpPr>
        <p:grpSp>
          <p:nvGrpSpPr>
            <p:cNvPr id="1036293" name="Group 5"/>
            <p:cNvGrpSpPr>
              <a:grpSpLocks/>
            </p:cNvGrpSpPr>
            <p:nvPr/>
          </p:nvGrpSpPr>
          <p:grpSpPr bwMode="auto">
            <a:xfrm>
              <a:off x="671" y="2919"/>
              <a:ext cx="1588" cy="693"/>
              <a:chOff x="671" y="2919"/>
              <a:chExt cx="1588" cy="693"/>
            </a:xfrm>
          </p:grpSpPr>
          <p:sp>
            <p:nvSpPr>
              <p:cNvPr id="1036294" name="AutoShape 6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1036295" name="Text Box 7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08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en-US">
                    <a:latin typeface="Arial" charset="0"/>
                  </a:rPr>
                  <a:t>central database</a:t>
                </a:r>
                <a:endParaRPr lang="en-US" altLang="en-US">
                  <a:latin typeface="Arial" charset="0"/>
                </a:endParaRPr>
              </a:p>
            </p:txBody>
          </p:sp>
        </p:grpSp>
        <p:graphicFrame>
          <p:nvGraphicFramePr>
            <p:cNvPr id="1036296" name="Object 8"/>
            <p:cNvGraphicFramePr>
              <a:graphicFrameLocks noChangeAspect="1"/>
            </p:cNvGraphicFramePr>
            <p:nvPr/>
          </p:nvGraphicFramePr>
          <p:xfrm>
            <a:off x="1292" y="3158"/>
            <a:ext cx="3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name="Visio" r:id="rId4" imgW="1395415" imgH="1438006" progId="Visio.Drawing.11">
                    <p:embed/>
                  </p:oleObj>
                </mc:Choice>
                <mc:Fallback>
                  <p:oleObj name="Visio" r:id="rId4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158"/>
                          <a:ext cx="35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297" name="Object 9"/>
            <p:cNvGraphicFramePr>
              <a:graphicFrameLocks noChangeAspect="1"/>
            </p:cNvGraphicFramePr>
            <p:nvPr/>
          </p:nvGraphicFramePr>
          <p:xfrm>
            <a:off x="1970" y="2582"/>
            <a:ext cx="46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2" name="Visio" r:id="rId6" imgW="736397" imgH="962030" progId="Visio.Drawing.11">
                    <p:embed/>
                  </p:oleObj>
                </mc:Choice>
                <mc:Fallback>
                  <p:oleObj name="Visio" r:id="rId6" imgW="736397" imgH="96203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2582"/>
                          <a:ext cx="464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6298" name="Group 10"/>
          <p:cNvGrpSpPr>
            <a:grpSpLocks/>
          </p:cNvGrpSpPr>
          <p:nvPr/>
        </p:nvGrpSpPr>
        <p:grpSpPr bwMode="auto">
          <a:xfrm>
            <a:off x="185738" y="4321175"/>
            <a:ext cx="2970212" cy="1643063"/>
            <a:chOff x="671" y="1500"/>
            <a:chExt cx="1727" cy="1035"/>
          </a:xfrm>
        </p:grpSpPr>
        <p:grpSp>
          <p:nvGrpSpPr>
            <p:cNvPr id="1036299" name="Group 11"/>
            <p:cNvGrpSpPr>
              <a:grpSpLocks/>
            </p:cNvGrpSpPr>
            <p:nvPr/>
          </p:nvGrpSpPr>
          <p:grpSpPr bwMode="auto">
            <a:xfrm>
              <a:off x="671" y="1842"/>
              <a:ext cx="1588" cy="693"/>
              <a:chOff x="671" y="2919"/>
              <a:chExt cx="1588" cy="693"/>
            </a:xfrm>
          </p:grpSpPr>
          <p:sp>
            <p:nvSpPr>
              <p:cNvPr id="1036300" name="AutoShape 12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1036301" name="Text Box 13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0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en-US">
                    <a:latin typeface="Arial" charset="0"/>
                  </a:rPr>
                  <a:t>master controller</a:t>
                </a:r>
                <a:endParaRPr lang="en-US" altLang="en-US">
                  <a:latin typeface="Arial" charset="0"/>
                </a:endParaRPr>
              </a:p>
            </p:txBody>
          </p:sp>
        </p:grpSp>
        <p:graphicFrame>
          <p:nvGraphicFramePr>
            <p:cNvPr id="1036302" name="Object 14"/>
            <p:cNvGraphicFramePr>
              <a:graphicFrameLocks noChangeAspect="1"/>
            </p:cNvGraphicFramePr>
            <p:nvPr/>
          </p:nvGraphicFramePr>
          <p:xfrm>
            <a:off x="1931" y="1500"/>
            <a:ext cx="467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3" name="Visio" r:id="rId8" imgW="741599" imgH="947725" progId="Visio.Drawing.11">
                    <p:embed/>
                  </p:oleObj>
                </mc:Choice>
                <mc:Fallback>
                  <p:oleObj name="Visio" r:id="rId8" imgW="741599" imgH="9477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1500"/>
                          <a:ext cx="467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6303" name="Rectangle 15"/>
          <p:cNvSpPr>
            <a:spLocks noChangeArrowheads="1"/>
          </p:cNvSpPr>
          <p:nvPr/>
        </p:nvSpPr>
        <p:spPr bwMode="auto">
          <a:xfrm>
            <a:off x="6477000" y="4292600"/>
            <a:ext cx="3357563" cy="2498725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304" name="Text Box 16"/>
          <p:cNvSpPr txBox="1">
            <a:spLocks noChangeArrowheads="1"/>
          </p:cNvSpPr>
          <p:nvPr/>
        </p:nvSpPr>
        <p:spPr bwMode="auto">
          <a:xfrm>
            <a:off x="198438" y="12715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  <a:latin typeface="Arial" charset="0"/>
              </a:rPr>
              <a:t>server</a:t>
            </a:r>
            <a:endParaRPr lang="en-US" alt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6305" name="Text Box 17"/>
          <p:cNvSpPr txBox="1">
            <a:spLocks noChangeArrowheads="1"/>
          </p:cNvSpPr>
          <p:nvPr/>
        </p:nvSpPr>
        <p:spPr bwMode="auto">
          <a:xfrm>
            <a:off x="6524625" y="43449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  <a:latin typeface="Arial" charset="0"/>
              </a:rPr>
              <a:t>client(s)</a:t>
            </a:r>
            <a:endParaRPr lang="en-US" alt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6306" name="AutoShape 18"/>
          <p:cNvSpPr>
            <a:spLocks noChangeArrowheads="1"/>
          </p:cNvSpPr>
          <p:nvPr/>
        </p:nvSpPr>
        <p:spPr bwMode="auto">
          <a:xfrm>
            <a:off x="2025650" y="1303338"/>
            <a:ext cx="3937000" cy="27527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036307" name="Text Box 19"/>
          <p:cNvSpPr txBox="1">
            <a:spLocks noChangeArrowheads="1"/>
          </p:cNvSpPr>
          <p:nvPr/>
        </p:nvSpPr>
        <p:spPr bwMode="auto">
          <a:xfrm>
            <a:off x="2152650" y="1279525"/>
            <a:ext cx="2101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>
                <a:latin typeface="Arial" charset="0"/>
              </a:rPr>
              <a:t>forecasting shell(s)</a:t>
            </a:r>
            <a:endParaRPr lang="en-US" altLang="en-US">
              <a:latin typeface="Arial" charset="0"/>
            </a:endParaRPr>
          </a:p>
        </p:txBody>
      </p:sp>
      <p:graphicFrame>
        <p:nvGraphicFramePr>
          <p:cNvPr id="1036308" name="Object 20"/>
          <p:cNvGraphicFramePr>
            <a:graphicFrameLocks noChangeAspect="1"/>
          </p:cNvGraphicFramePr>
          <p:nvPr/>
        </p:nvGraphicFramePr>
        <p:xfrm>
          <a:off x="5475288" y="1066800"/>
          <a:ext cx="8032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Visio" r:id="rId10" imgW="741599" imgH="947725" progId="Visio.Drawing.11">
                  <p:embed/>
                </p:oleObj>
              </mc:Choice>
              <mc:Fallback>
                <p:oleObj name="Visio" r:id="rId10" imgW="741599" imgH="947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1066800"/>
                        <a:ext cx="8032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09" name="Text Box 21"/>
          <p:cNvSpPr txBox="1">
            <a:spLocks noChangeArrowheads="1"/>
          </p:cNvSpPr>
          <p:nvPr/>
        </p:nvSpPr>
        <p:spPr bwMode="auto">
          <a:xfrm>
            <a:off x="5167313" y="3652838"/>
            <a:ext cx="628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b="1">
                <a:latin typeface="Arial" charset="0"/>
              </a:rPr>
              <a:t>FSS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1036310" name="Group 22"/>
          <p:cNvGrpSpPr>
            <a:grpSpLocks/>
          </p:cNvGrpSpPr>
          <p:nvPr/>
        </p:nvGrpSpPr>
        <p:grpSpPr bwMode="auto">
          <a:xfrm>
            <a:off x="6735763" y="4383088"/>
            <a:ext cx="3170237" cy="1589087"/>
            <a:chOff x="4224" y="2073"/>
            <a:chExt cx="1997" cy="1001"/>
          </a:xfrm>
        </p:grpSpPr>
        <p:grpSp>
          <p:nvGrpSpPr>
            <p:cNvPr id="1036311" name="Group 23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1036312" name="Group 24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1036313" name="AutoShape 25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latin typeface="Arial" charset="0"/>
                  </a:endParaRPr>
                </a:p>
              </p:txBody>
            </p:sp>
            <p:sp>
              <p:nvSpPr>
                <p:cNvPr id="103631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1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nl-NL" altLang="en-US">
                      <a:latin typeface="Arial" charset="0"/>
                    </a:rPr>
                    <a:t>operator client(s)</a:t>
                  </a:r>
                  <a:endParaRPr lang="en-US" altLang="en-US">
                    <a:latin typeface="Arial" charset="0"/>
                  </a:endParaRPr>
                </a:p>
              </p:txBody>
            </p:sp>
          </p:grpSp>
          <p:graphicFrame>
            <p:nvGraphicFramePr>
              <p:cNvPr id="1036315" name="Object 27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35" name="Visio" r:id="rId11" imgW="1027054" imgH="947725" progId="Visio.Drawing.11">
                      <p:embed/>
                    </p:oleObj>
                  </mc:Choice>
                  <mc:Fallback>
                    <p:oleObj name="Visio" r:id="rId11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36316" name="Object 28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name="Visio" r:id="rId13" imgW="1395415" imgH="1438006" progId="Visio.Drawing.11">
                    <p:embed/>
                  </p:oleObj>
                </mc:Choice>
                <mc:Fallback>
                  <p:oleObj name="Visio" r:id="rId13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317" name="Text Box 29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nl-NL" altLang="en-US" b="1">
                  <a:latin typeface="Arial" charset="0"/>
                </a:rPr>
                <a:t>OC</a:t>
              </a:r>
              <a:endParaRPr lang="en-US" altLang="en-US" b="1">
                <a:latin typeface="Arial" charset="0"/>
              </a:endParaRPr>
            </a:p>
          </p:txBody>
        </p:sp>
      </p:grpSp>
      <p:sp>
        <p:nvSpPr>
          <p:cNvPr id="1036318" name="Text Box 30"/>
          <p:cNvSpPr txBox="1">
            <a:spLocks noChangeArrowheads="1"/>
          </p:cNvSpPr>
          <p:nvPr/>
        </p:nvSpPr>
        <p:spPr bwMode="auto">
          <a:xfrm>
            <a:off x="2338388" y="5610225"/>
            <a:ext cx="5397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b="1">
                <a:latin typeface="Arial" charset="0"/>
              </a:rPr>
              <a:t>MC</a:t>
            </a:r>
            <a:endParaRPr lang="en-US" altLang="en-US" b="1">
              <a:latin typeface="Arial" charset="0"/>
            </a:endParaRPr>
          </a:p>
        </p:txBody>
      </p:sp>
      <p:sp>
        <p:nvSpPr>
          <p:cNvPr id="1036319" name="Text Box 31"/>
          <p:cNvSpPr txBox="1">
            <a:spLocks noChangeArrowheads="1"/>
          </p:cNvSpPr>
          <p:nvPr/>
        </p:nvSpPr>
        <p:spPr bwMode="auto">
          <a:xfrm>
            <a:off x="5302250" y="5608638"/>
            <a:ext cx="679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b="1">
                <a:latin typeface="Arial" charset="0"/>
              </a:rPr>
              <a:t>CDB</a:t>
            </a:r>
            <a:endParaRPr lang="en-US" altLang="en-US" b="1">
              <a:latin typeface="Arial" charset="0"/>
            </a:endParaRPr>
          </a:p>
        </p:txBody>
      </p:sp>
      <p:cxnSp>
        <p:nvCxnSpPr>
          <p:cNvPr id="1036320" name="AutoShape 32"/>
          <p:cNvCxnSpPr>
            <a:cxnSpLocks noChangeShapeType="1"/>
            <a:stCxn id="1036306" idx="1"/>
            <a:endCxn id="1036300" idx="0"/>
          </p:cNvCxnSpPr>
          <p:nvPr/>
        </p:nvCxnSpPr>
        <p:spPr bwMode="auto">
          <a:xfrm rot="10800000" flipV="1">
            <a:off x="1550988" y="2679700"/>
            <a:ext cx="474662" cy="2203450"/>
          </a:xfrm>
          <a:prstGeom prst="bentConnector2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6321" name="AutoShape 33"/>
          <p:cNvCxnSpPr>
            <a:cxnSpLocks noChangeShapeType="1"/>
            <a:stCxn id="1036313" idx="1"/>
            <a:endCxn id="1036294" idx="3"/>
          </p:cNvCxnSpPr>
          <p:nvPr/>
        </p:nvCxnSpPr>
        <p:spPr bwMode="auto">
          <a:xfrm flipH="1" flipV="1">
            <a:off x="5976938" y="5421313"/>
            <a:ext cx="758825" cy="47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6322" name="AutoShape 34"/>
          <p:cNvCxnSpPr>
            <a:cxnSpLocks noChangeShapeType="1"/>
          </p:cNvCxnSpPr>
          <p:nvPr/>
        </p:nvCxnSpPr>
        <p:spPr bwMode="auto">
          <a:xfrm flipH="1" flipV="1">
            <a:off x="6510338" y="3846513"/>
            <a:ext cx="758825" cy="47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6323" name="Text Box 35"/>
          <p:cNvSpPr txBox="1">
            <a:spLocks noChangeArrowheads="1"/>
          </p:cNvSpPr>
          <p:nvPr/>
        </p:nvSpPr>
        <p:spPr bwMode="auto">
          <a:xfrm>
            <a:off x="7248525" y="3700463"/>
            <a:ext cx="628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data</a:t>
            </a:r>
          </a:p>
        </p:txBody>
      </p:sp>
      <p:cxnSp>
        <p:nvCxnSpPr>
          <p:cNvPr id="1036324" name="AutoShape 36"/>
          <p:cNvCxnSpPr>
            <a:cxnSpLocks noChangeShapeType="1"/>
          </p:cNvCxnSpPr>
          <p:nvPr/>
        </p:nvCxnSpPr>
        <p:spPr bwMode="auto">
          <a:xfrm flipH="1" flipV="1">
            <a:off x="6484938" y="3529013"/>
            <a:ext cx="758825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6325" name="Text Box 37"/>
          <p:cNvSpPr txBox="1">
            <a:spLocks noChangeArrowheads="1"/>
          </p:cNvSpPr>
          <p:nvPr/>
        </p:nvSpPr>
        <p:spPr bwMode="auto">
          <a:xfrm>
            <a:off x="7324725" y="3395663"/>
            <a:ext cx="1822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messages/tasks</a:t>
            </a:r>
          </a:p>
        </p:txBody>
      </p:sp>
      <p:cxnSp>
        <p:nvCxnSpPr>
          <p:cNvPr id="1036326" name="AutoShape 38"/>
          <p:cNvCxnSpPr>
            <a:cxnSpLocks noChangeShapeType="1"/>
            <a:stCxn id="1036313" idx="2"/>
            <a:endCxn id="1036300" idx="2"/>
          </p:cNvCxnSpPr>
          <p:nvPr/>
        </p:nvCxnSpPr>
        <p:spPr bwMode="auto">
          <a:xfrm rot="16200000" flipV="1">
            <a:off x="4826000" y="2689226"/>
            <a:ext cx="1587" cy="6551612"/>
          </a:xfrm>
          <a:prstGeom prst="bentConnector3">
            <a:avLst>
              <a:gd name="adj1" fmla="val -14300000"/>
            </a:avLst>
          </a:prstGeom>
          <a:noFill/>
          <a:ln w="25400">
            <a:solidFill>
              <a:schemeClr val="tx1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2197100" y="1968500"/>
            <a:ext cx="1384300" cy="1955800"/>
          </a:xfrm>
          <a:prstGeom prst="flowChartAlternateProcess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4438650" y="1968500"/>
            <a:ext cx="1384300" cy="1536700"/>
          </a:xfrm>
          <a:prstGeom prst="flowChartAlternateProcess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36329" name="Object 41"/>
          <p:cNvGraphicFramePr>
            <a:graphicFrameLocks noChangeAspect="1"/>
          </p:cNvGraphicFramePr>
          <p:nvPr/>
        </p:nvGraphicFramePr>
        <p:xfrm>
          <a:off x="2851150" y="3286125"/>
          <a:ext cx="6048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Visio" r:id="rId14" imgW="1395415" imgH="1438006" progId="Visio.Drawing.11">
                  <p:embed/>
                </p:oleObj>
              </mc:Choice>
              <mc:Fallback>
                <p:oleObj name="Visio" r:id="rId14" imgW="1395415" imgH="14380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286125"/>
                        <a:ext cx="6048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30" name="Text Box 42"/>
          <p:cNvSpPr txBox="1">
            <a:spLocks noChangeArrowheads="1"/>
          </p:cNvSpPr>
          <p:nvPr/>
        </p:nvSpPr>
        <p:spPr bwMode="auto">
          <a:xfrm>
            <a:off x="2289175" y="2265363"/>
            <a:ext cx="6540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fews</a:t>
            </a:r>
          </a:p>
        </p:txBody>
      </p:sp>
      <p:sp>
        <p:nvSpPr>
          <p:cNvPr id="1036331" name="Text Box 43"/>
          <p:cNvSpPr txBox="1">
            <a:spLocks noChangeArrowheads="1"/>
          </p:cNvSpPr>
          <p:nvPr/>
        </p:nvSpPr>
        <p:spPr bwMode="auto">
          <a:xfrm>
            <a:off x="4549775" y="2265363"/>
            <a:ext cx="806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model</a:t>
            </a:r>
          </a:p>
        </p:txBody>
      </p:sp>
      <p:sp>
        <p:nvSpPr>
          <p:cNvPr id="1036332" name="AutoShape 44"/>
          <p:cNvSpPr>
            <a:spLocks noChangeArrowheads="1"/>
          </p:cNvSpPr>
          <p:nvPr/>
        </p:nvSpPr>
        <p:spPr bwMode="auto">
          <a:xfrm>
            <a:off x="158750" y="1968500"/>
            <a:ext cx="1384300" cy="685800"/>
          </a:xfrm>
          <a:prstGeom prst="flowChartAlternateProcess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333" name="Text Box 45"/>
          <p:cNvSpPr txBox="1">
            <a:spLocks noChangeArrowheads="1"/>
          </p:cNvSpPr>
          <p:nvPr/>
        </p:nvSpPr>
        <p:spPr bwMode="auto">
          <a:xfrm>
            <a:off x="238125" y="2265363"/>
            <a:ext cx="628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1036334" name="Line 46"/>
          <p:cNvSpPr>
            <a:spLocks noChangeShapeType="1"/>
          </p:cNvSpPr>
          <p:nvPr/>
        </p:nvSpPr>
        <p:spPr bwMode="auto">
          <a:xfrm>
            <a:off x="3625850" y="3162300"/>
            <a:ext cx="787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35" name="Line 47"/>
          <p:cNvSpPr>
            <a:spLocks noChangeShapeType="1"/>
          </p:cNvSpPr>
          <p:nvPr/>
        </p:nvSpPr>
        <p:spPr bwMode="auto">
          <a:xfrm flipH="1" flipV="1">
            <a:off x="3594100" y="2273300"/>
            <a:ext cx="812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36" name="Freeform 48"/>
          <p:cNvSpPr>
            <a:spLocks/>
          </p:cNvSpPr>
          <p:nvPr/>
        </p:nvSpPr>
        <p:spPr bwMode="auto">
          <a:xfrm>
            <a:off x="3175000" y="2279650"/>
            <a:ext cx="285750" cy="971550"/>
          </a:xfrm>
          <a:custGeom>
            <a:avLst/>
            <a:gdLst>
              <a:gd name="T0" fmla="*/ 228 w 228"/>
              <a:gd name="T1" fmla="*/ 0 h 588"/>
              <a:gd name="T2" fmla="*/ 0 w 228"/>
              <a:gd name="T3" fmla="*/ 0 h 588"/>
              <a:gd name="T4" fmla="*/ 0 w 228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588">
                <a:moveTo>
                  <a:pt x="228" y="0"/>
                </a:moveTo>
                <a:lnTo>
                  <a:pt x="0" y="0"/>
                </a:lnTo>
                <a:lnTo>
                  <a:pt x="0" y="588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37" name="Freeform 49"/>
          <p:cNvSpPr>
            <a:spLocks/>
          </p:cNvSpPr>
          <p:nvPr/>
        </p:nvSpPr>
        <p:spPr bwMode="auto">
          <a:xfrm>
            <a:off x="3270250" y="3162300"/>
            <a:ext cx="266700" cy="114300"/>
          </a:xfrm>
          <a:custGeom>
            <a:avLst/>
            <a:gdLst>
              <a:gd name="T0" fmla="*/ 228 w 228"/>
              <a:gd name="T1" fmla="*/ 0 h 588"/>
              <a:gd name="T2" fmla="*/ 0 w 228"/>
              <a:gd name="T3" fmla="*/ 0 h 588"/>
              <a:gd name="T4" fmla="*/ 0 w 228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588">
                <a:moveTo>
                  <a:pt x="228" y="0"/>
                </a:moveTo>
                <a:lnTo>
                  <a:pt x="0" y="0"/>
                </a:lnTo>
                <a:lnTo>
                  <a:pt x="0" y="588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38" name="AutoShape 50"/>
          <p:cNvSpPr>
            <a:spLocks noChangeArrowheads="1"/>
          </p:cNvSpPr>
          <p:nvPr/>
        </p:nvSpPr>
        <p:spPr bwMode="auto">
          <a:xfrm>
            <a:off x="5270500" y="2584450"/>
            <a:ext cx="336550" cy="463550"/>
          </a:xfrm>
          <a:prstGeom prst="curvedLeftArrow">
            <a:avLst>
              <a:gd name="adj1" fmla="val 27547"/>
              <a:gd name="adj2" fmla="val 55094"/>
              <a:gd name="adj3" fmla="val 33333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339" name="AutoShape 51"/>
          <p:cNvSpPr>
            <a:spLocks noChangeArrowheads="1"/>
          </p:cNvSpPr>
          <p:nvPr/>
        </p:nvSpPr>
        <p:spPr bwMode="auto">
          <a:xfrm rot="11367740">
            <a:off x="4746625" y="2546350"/>
            <a:ext cx="336550" cy="463550"/>
          </a:xfrm>
          <a:prstGeom prst="curvedLeftArrow">
            <a:avLst>
              <a:gd name="adj1" fmla="val 27547"/>
              <a:gd name="adj2" fmla="val 55094"/>
              <a:gd name="adj3" fmla="val 33333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340" name="Line 52"/>
          <p:cNvSpPr>
            <a:spLocks noChangeShapeType="1"/>
          </p:cNvSpPr>
          <p:nvPr/>
        </p:nvSpPr>
        <p:spPr bwMode="auto">
          <a:xfrm>
            <a:off x="1593850" y="2114550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41" name="Freeform 53"/>
          <p:cNvSpPr>
            <a:spLocks/>
          </p:cNvSpPr>
          <p:nvPr/>
        </p:nvSpPr>
        <p:spPr bwMode="auto">
          <a:xfrm flipH="1">
            <a:off x="2260600" y="2108200"/>
            <a:ext cx="742950" cy="1136650"/>
          </a:xfrm>
          <a:custGeom>
            <a:avLst/>
            <a:gdLst>
              <a:gd name="T0" fmla="*/ 228 w 228"/>
              <a:gd name="T1" fmla="*/ 0 h 588"/>
              <a:gd name="T2" fmla="*/ 0 w 228"/>
              <a:gd name="T3" fmla="*/ 0 h 588"/>
              <a:gd name="T4" fmla="*/ 0 w 228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588">
                <a:moveTo>
                  <a:pt x="228" y="0"/>
                </a:moveTo>
                <a:lnTo>
                  <a:pt x="0" y="0"/>
                </a:lnTo>
                <a:lnTo>
                  <a:pt x="0" y="58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42" name="Text Box 54"/>
          <p:cNvSpPr txBox="1">
            <a:spLocks noChangeArrowheads="1"/>
          </p:cNvSpPr>
          <p:nvPr/>
        </p:nvSpPr>
        <p:spPr bwMode="auto">
          <a:xfrm>
            <a:off x="4492625" y="60499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036343" name="Text Box 55"/>
          <p:cNvSpPr txBox="1">
            <a:spLocks noChangeArrowheads="1"/>
          </p:cNvSpPr>
          <p:nvPr/>
        </p:nvSpPr>
        <p:spPr bwMode="auto">
          <a:xfrm>
            <a:off x="1368425" y="35480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036344" name="Text Box 56"/>
          <p:cNvSpPr txBox="1">
            <a:spLocks noChangeArrowheads="1"/>
          </p:cNvSpPr>
          <p:nvPr/>
        </p:nvSpPr>
        <p:spPr bwMode="auto">
          <a:xfrm>
            <a:off x="3209925" y="4483100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036345" name="Text Box 57"/>
          <p:cNvSpPr txBox="1">
            <a:spLocks noChangeArrowheads="1"/>
          </p:cNvSpPr>
          <p:nvPr/>
        </p:nvSpPr>
        <p:spPr bwMode="auto">
          <a:xfrm>
            <a:off x="1647825" y="16938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1036346" name="Text Box 58"/>
          <p:cNvSpPr txBox="1">
            <a:spLocks noChangeArrowheads="1"/>
          </p:cNvSpPr>
          <p:nvPr/>
        </p:nvSpPr>
        <p:spPr bwMode="auto">
          <a:xfrm>
            <a:off x="2613025" y="27479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1036347" name="Text Box 59"/>
          <p:cNvSpPr txBox="1">
            <a:spLocks noChangeArrowheads="1"/>
          </p:cNvSpPr>
          <p:nvPr/>
        </p:nvSpPr>
        <p:spPr bwMode="auto">
          <a:xfrm>
            <a:off x="3997325" y="4137025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 dirty="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1036348" name="Text Box 60"/>
          <p:cNvSpPr txBox="1">
            <a:spLocks noChangeArrowheads="1"/>
          </p:cNvSpPr>
          <p:nvPr/>
        </p:nvSpPr>
        <p:spPr bwMode="auto">
          <a:xfrm>
            <a:off x="6207125" y="5537200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1036349" name="Line 61"/>
          <p:cNvSpPr>
            <a:spLocks noChangeShapeType="1"/>
          </p:cNvSpPr>
          <p:nvPr/>
        </p:nvSpPr>
        <p:spPr bwMode="auto">
          <a:xfrm flipH="1" flipV="1">
            <a:off x="3200400" y="3949700"/>
            <a:ext cx="8382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50" name="Line 62"/>
          <p:cNvSpPr>
            <a:spLocks noChangeShapeType="1"/>
          </p:cNvSpPr>
          <p:nvPr/>
        </p:nvSpPr>
        <p:spPr bwMode="auto">
          <a:xfrm flipH="1" flipV="1">
            <a:off x="3454400" y="3949700"/>
            <a:ext cx="8382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351" name="Rectangle 63"/>
          <p:cNvSpPr>
            <a:spLocks noChangeArrowheads="1"/>
          </p:cNvSpPr>
          <p:nvPr/>
        </p:nvSpPr>
        <p:spPr bwMode="auto">
          <a:xfrm>
            <a:off x="6337299" y="1165225"/>
            <a:ext cx="3497263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555625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773113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990600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203325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6605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1177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5749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0321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User logs in and start import run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Task is dispatched to FSS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FSS </a:t>
            </a:r>
            <a:r>
              <a:rPr lang="en-US" altLang="en-US" sz="1200" dirty="0" err="1"/>
              <a:t>synchronises</a:t>
            </a:r>
            <a:r>
              <a:rPr lang="en-US" altLang="en-US" sz="1200" dirty="0"/>
              <a:t> all data (gets up to date with central database)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FEWS reads/parses all data(feeds)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FEWS stores data in local (FSS) </a:t>
            </a:r>
            <a:r>
              <a:rPr lang="en-US" altLang="en-US" sz="1200" dirty="0" smtClean="0"/>
              <a:t>database</a:t>
            </a:r>
          </a:p>
          <a:p>
            <a:pPr>
              <a:buSzTx/>
              <a:buFont typeface="Wingdings" pitchFamily="2" charset="2"/>
              <a:buAutoNum type="arabicPeriod"/>
            </a:pPr>
            <a:endParaRPr lang="en-US" altLang="en-US" sz="1200" dirty="0"/>
          </a:p>
          <a:p>
            <a:pPr>
              <a:buSzTx/>
              <a:buFont typeface="Wingdings" pitchFamily="2" charset="2"/>
              <a:buAutoNum type="arabicPeriod"/>
            </a:pPr>
            <a:endParaRPr lang="en-US" altLang="en-US" sz="1200" dirty="0" smtClean="0"/>
          </a:p>
          <a:p>
            <a:pPr>
              <a:buSzTx/>
              <a:buFont typeface="Wingdings" pitchFamily="2" charset="2"/>
              <a:buAutoNum type="arabicPeriod"/>
            </a:pPr>
            <a:endParaRPr lang="en-US" altLang="en-US" sz="1200" dirty="0" smtClean="0"/>
          </a:p>
          <a:p>
            <a:pPr>
              <a:buSzTx/>
              <a:buFont typeface="Wingdings" pitchFamily="2" charset="2"/>
              <a:buAutoNum type="arabicPeriod"/>
            </a:pPr>
            <a:endParaRPr lang="en-US" altLang="en-US" sz="1200" dirty="0"/>
          </a:p>
          <a:p>
            <a:pPr>
              <a:buSzTx/>
              <a:buFont typeface="Wingdings" pitchFamily="2" charset="2"/>
              <a:buAutoNum type="arabicPeriod"/>
            </a:pPr>
            <a:endParaRPr lang="en-US" altLang="en-US" sz="1200" dirty="0" smtClean="0"/>
          </a:p>
          <a:p>
            <a:pPr>
              <a:buSzTx/>
              <a:buFont typeface="Wingdings" pitchFamily="2" charset="2"/>
              <a:buAutoNum type="arabicPeriod"/>
            </a:pPr>
            <a:endParaRPr lang="en-US" altLang="en-US" sz="1200" dirty="0"/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FSS </a:t>
            </a:r>
            <a:r>
              <a:rPr lang="en-US" altLang="en-US" sz="1200" dirty="0" err="1"/>
              <a:t>synchronises</a:t>
            </a:r>
            <a:r>
              <a:rPr lang="en-US" altLang="en-US" sz="1200" dirty="0"/>
              <a:t> new data to central database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Clients receives latest (import) </a:t>
            </a:r>
            <a:r>
              <a:rPr lang="en-US" altLang="en-US" sz="1200" dirty="0" smtClean="0"/>
              <a:t>data</a:t>
            </a:r>
          </a:p>
          <a:p>
            <a:pPr marL="0" indent="0">
              <a:buSzTx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61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2B5C5D-EF78-432C-8374-A562058E86D6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80963" y="1173163"/>
            <a:ext cx="6197600" cy="5613400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nl-NL" altLang="en-US" dirty="0">
                <a:solidFill>
                  <a:schemeClr val="accent1"/>
                </a:solidFill>
              </a:rPr>
              <a:t>Running a workflow: model run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grpSp>
        <p:nvGrpSpPr>
          <p:cNvPr id="1038340" name="Group 4"/>
          <p:cNvGrpSpPr>
            <a:grpSpLocks/>
          </p:cNvGrpSpPr>
          <p:nvPr/>
        </p:nvGrpSpPr>
        <p:grpSpPr bwMode="auto">
          <a:xfrm>
            <a:off x="3246438" y="4325938"/>
            <a:ext cx="3032125" cy="1635125"/>
            <a:chOff x="671" y="2582"/>
            <a:chExt cx="1763" cy="1030"/>
          </a:xfrm>
        </p:grpSpPr>
        <p:grpSp>
          <p:nvGrpSpPr>
            <p:cNvPr id="1038341" name="Group 5"/>
            <p:cNvGrpSpPr>
              <a:grpSpLocks/>
            </p:cNvGrpSpPr>
            <p:nvPr/>
          </p:nvGrpSpPr>
          <p:grpSpPr bwMode="auto">
            <a:xfrm>
              <a:off x="671" y="2919"/>
              <a:ext cx="1588" cy="693"/>
              <a:chOff x="671" y="2919"/>
              <a:chExt cx="1588" cy="693"/>
            </a:xfrm>
          </p:grpSpPr>
          <p:sp>
            <p:nvSpPr>
              <p:cNvPr id="1038342" name="AutoShape 6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1038343" name="Text Box 7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08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en-US">
                    <a:latin typeface="Arial" charset="0"/>
                  </a:rPr>
                  <a:t>central database</a:t>
                </a:r>
                <a:endParaRPr lang="en-US" altLang="en-US">
                  <a:latin typeface="Arial" charset="0"/>
                </a:endParaRPr>
              </a:p>
            </p:txBody>
          </p:sp>
        </p:grpSp>
        <p:graphicFrame>
          <p:nvGraphicFramePr>
            <p:cNvPr id="1038344" name="Object 8"/>
            <p:cNvGraphicFramePr>
              <a:graphicFrameLocks noChangeAspect="1"/>
            </p:cNvGraphicFramePr>
            <p:nvPr/>
          </p:nvGraphicFramePr>
          <p:xfrm>
            <a:off x="1292" y="3158"/>
            <a:ext cx="3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name="Visio" r:id="rId4" imgW="1395415" imgH="1438006" progId="Visio.Drawing.11">
                    <p:embed/>
                  </p:oleObj>
                </mc:Choice>
                <mc:Fallback>
                  <p:oleObj name="Visio" r:id="rId4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158"/>
                          <a:ext cx="35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345" name="Object 9"/>
            <p:cNvGraphicFramePr>
              <a:graphicFrameLocks noChangeAspect="1"/>
            </p:cNvGraphicFramePr>
            <p:nvPr/>
          </p:nvGraphicFramePr>
          <p:xfrm>
            <a:off x="1970" y="2582"/>
            <a:ext cx="46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6" name="Visio" r:id="rId6" imgW="736397" imgH="962030" progId="Visio.Drawing.11">
                    <p:embed/>
                  </p:oleObj>
                </mc:Choice>
                <mc:Fallback>
                  <p:oleObj name="Visio" r:id="rId6" imgW="736397" imgH="96203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2582"/>
                          <a:ext cx="464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8346" name="Group 10"/>
          <p:cNvGrpSpPr>
            <a:grpSpLocks/>
          </p:cNvGrpSpPr>
          <p:nvPr/>
        </p:nvGrpSpPr>
        <p:grpSpPr bwMode="auto">
          <a:xfrm>
            <a:off x="185738" y="4321175"/>
            <a:ext cx="2970212" cy="1643063"/>
            <a:chOff x="671" y="1500"/>
            <a:chExt cx="1727" cy="1035"/>
          </a:xfrm>
        </p:grpSpPr>
        <p:grpSp>
          <p:nvGrpSpPr>
            <p:cNvPr id="1038347" name="Group 11"/>
            <p:cNvGrpSpPr>
              <a:grpSpLocks/>
            </p:cNvGrpSpPr>
            <p:nvPr/>
          </p:nvGrpSpPr>
          <p:grpSpPr bwMode="auto">
            <a:xfrm>
              <a:off x="671" y="1842"/>
              <a:ext cx="1588" cy="693"/>
              <a:chOff x="671" y="2919"/>
              <a:chExt cx="1588" cy="693"/>
            </a:xfrm>
          </p:grpSpPr>
          <p:sp>
            <p:nvSpPr>
              <p:cNvPr id="1038348" name="AutoShape 12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1038349" name="Text Box 13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0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en-US">
                    <a:latin typeface="Arial" charset="0"/>
                  </a:rPr>
                  <a:t>master controller</a:t>
                </a:r>
                <a:endParaRPr lang="en-US" altLang="en-US">
                  <a:latin typeface="Arial" charset="0"/>
                </a:endParaRPr>
              </a:p>
            </p:txBody>
          </p:sp>
        </p:grpSp>
        <p:graphicFrame>
          <p:nvGraphicFramePr>
            <p:cNvPr id="1038350" name="Object 14"/>
            <p:cNvGraphicFramePr>
              <a:graphicFrameLocks noChangeAspect="1"/>
            </p:cNvGraphicFramePr>
            <p:nvPr/>
          </p:nvGraphicFramePr>
          <p:xfrm>
            <a:off x="1931" y="1500"/>
            <a:ext cx="467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7" name="Visio" r:id="rId8" imgW="741599" imgH="947725" progId="Visio.Drawing.11">
                    <p:embed/>
                  </p:oleObj>
                </mc:Choice>
                <mc:Fallback>
                  <p:oleObj name="Visio" r:id="rId8" imgW="741599" imgH="9477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1500"/>
                          <a:ext cx="467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8351" name="Rectangle 15"/>
          <p:cNvSpPr>
            <a:spLocks noChangeArrowheads="1"/>
          </p:cNvSpPr>
          <p:nvPr/>
        </p:nvSpPr>
        <p:spPr bwMode="auto">
          <a:xfrm>
            <a:off x="6477000" y="4292600"/>
            <a:ext cx="3357563" cy="2498725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8352" name="Text Box 16"/>
          <p:cNvSpPr txBox="1">
            <a:spLocks noChangeArrowheads="1"/>
          </p:cNvSpPr>
          <p:nvPr/>
        </p:nvSpPr>
        <p:spPr bwMode="auto">
          <a:xfrm>
            <a:off x="198438" y="12715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  <a:latin typeface="Arial" charset="0"/>
              </a:rPr>
              <a:t>server</a:t>
            </a:r>
            <a:endParaRPr lang="en-US" alt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8353" name="Text Box 17"/>
          <p:cNvSpPr txBox="1">
            <a:spLocks noChangeArrowheads="1"/>
          </p:cNvSpPr>
          <p:nvPr/>
        </p:nvSpPr>
        <p:spPr bwMode="auto">
          <a:xfrm>
            <a:off x="6524625" y="43449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  <a:latin typeface="Arial" charset="0"/>
              </a:rPr>
              <a:t>client(s)</a:t>
            </a:r>
            <a:endParaRPr lang="en-US" alt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8354" name="AutoShape 18"/>
          <p:cNvSpPr>
            <a:spLocks noChangeArrowheads="1"/>
          </p:cNvSpPr>
          <p:nvPr/>
        </p:nvSpPr>
        <p:spPr bwMode="auto">
          <a:xfrm>
            <a:off x="2025650" y="1303338"/>
            <a:ext cx="3937000" cy="27527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038355" name="Text Box 19"/>
          <p:cNvSpPr txBox="1">
            <a:spLocks noChangeArrowheads="1"/>
          </p:cNvSpPr>
          <p:nvPr/>
        </p:nvSpPr>
        <p:spPr bwMode="auto">
          <a:xfrm>
            <a:off x="2152650" y="1279525"/>
            <a:ext cx="2101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>
                <a:latin typeface="Arial" charset="0"/>
              </a:rPr>
              <a:t>forecasting shell(s)</a:t>
            </a:r>
            <a:endParaRPr lang="en-US" altLang="en-US">
              <a:latin typeface="Arial" charset="0"/>
            </a:endParaRPr>
          </a:p>
        </p:txBody>
      </p:sp>
      <p:graphicFrame>
        <p:nvGraphicFramePr>
          <p:cNvPr id="1038356" name="Object 20"/>
          <p:cNvGraphicFramePr>
            <a:graphicFrameLocks noChangeAspect="1"/>
          </p:cNvGraphicFramePr>
          <p:nvPr/>
        </p:nvGraphicFramePr>
        <p:xfrm>
          <a:off x="5475288" y="1066800"/>
          <a:ext cx="8032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Visio" r:id="rId10" imgW="741599" imgH="947725" progId="Visio.Drawing.11">
                  <p:embed/>
                </p:oleObj>
              </mc:Choice>
              <mc:Fallback>
                <p:oleObj name="Visio" r:id="rId10" imgW="741599" imgH="947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1066800"/>
                        <a:ext cx="8032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57" name="Text Box 21"/>
          <p:cNvSpPr txBox="1">
            <a:spLocks noChangeArrowheads="1"/>
          </p:cNvSpPr>
          <p:nvPr/>
        </p:nvSpPr>
        <p:spPr bwMode="auto">
          <a:xfrm>
            <a:off x="5167313" y="3652838"/>
            <a:ext cx="628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b="1">
                <a:latin typeface="Arial" charset="0"/>
              </a:rPr>
              <a:t>FSS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1038358" name="Group 22"/>
          <p:cNvGrpSpPr>
            <a:grpSpLocks/>
          </p:cNvGrpSpPr>
          <p:nvPr/>
        </p:nvGrpSpPr>
        <p:grpSpPr bwMode="auto">
          <a:xfrm>
            <a:off x="6735763" y="4383088"/>
            <a:ext cx="3170237" cy="1589087"/>
            <a:chOff x="4224" y="2073"/>
            <a:chExt cx="1997" cy="1001"/>
          </a:xfrm>
        </p:grpSpPr>
        <p:grpSp>
          <p:nvGrpSpPr>
            <p:cNvPr id="1038359" name="Group 23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1038360" name="Group 24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1038361" name="AutoShape 25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latin typeface="Arial" charset="0"/>
                  </a:endParaRPr>
                </a:p>
              </p:txBody>
            </p:sp>
            <p:sp>
              <p:nvSpPr>
                <p:cNvPr id="10383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1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nl-NL" altLang="en-US">
                      <a:latin typeface="Arial" charset="0"/>
                    </a:rPr>
                    <a:t>operator client(s)</a:t>
                  </a:r>
                  <a:endParaRPr lang="en-US" altLang="en-US">
                    <a:latin typeface="Arial" charset="0"/>
                  </a:endParaRPr>
                </a:p>
              </p:txBody>
            </p:sp>
          </p:grpSp>
          <p:graphicFrame>
            <p:nvGraphicFramePr>
              <p:cNvPr id="1038363" name="Object 27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59" name="Visio" r:id="rId11" imgW="1027054" imgH="947725" progId="Visio.Drawing.11">
                      <p:embed/>
                    </p:oleObj>
                  </mc:Choice>
                  <mc:Fallback>
                    <p:oleObj name="Visio" r:id="rId11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38364" name="Object 28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0" name="Visio" r:id="rId13" imgW="1395415" imgH="1438006" progId="Visio.Drawing.11">
                    <p:embed/>
                  </p:oleObj>
                </mc:Choice>
                <mc:Fallback>
                  <p:oleObj name="Visio" r:id="rId13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365" name="Text Box 29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nl-NL" altLang="en-US" b="1">
                  <a:latin typeface="Arial" charset="0"/>
                </a:rPr>
                <a:t>OC</a:t>
              </a:r>
              <a:endParaRPr lang="en-US" altLang="en-US" b="1">
                <a:latin typeface="Arial" charset="0"/>
              </a:endParaRPr>
            </a:p>
          </p:txBody>
        </p:sp>
      </p:grpSp>
      <p:sp>
        <p:nvSpPr>
          <p:cNvPr id="1038366" name="Text Box 30"/>
          <p:cNvSpPr txBox="1">
            <a:spLocks noChangeArrowheads="1"/>
          </p:cNvSpPr>
          <p:nvPr/>
        </p:nvSpPr>
        <p:spPr bwMode="auto">
          <a:xfrm>
            <a:off x="2338388" y="5610225"/>
            <a:ext cx="5397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b="1">
                <a:latin typeface="Arial" charset="0"/>
              </a:rPr>
              <a:t>MC</a:t>
            </a:r>
            <a:endParaRPr lang="en-US" altLang="en-US" b="1">
              <a:latin typeface="Arial" charset="0"/>
            </a:endParaRPr>
          </a:p>
        </p:txBody>
      </p:sp>
      <p:sp>
        <p:nvSpPr>
          <p:cNvPr id="1038367" name="Text Box 31"/>
          <p:cNvSpPr txBox="1">
            <a:spLocks noChangeArrowheads="1"/>
          </p:cNvSpPr>
          <p:nvPr/>
        </p:nvSpPr>
        <p:spPr bwMode="auto">
          <a:xfrm>
            <a:off x="5302250" y="5608638"/>
            <a:ext cx="679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b="1">
                <a:latin typeface="Arial" charset="0"/>
              </a:rPr>
              <a:t>CDB</a:t>
            </a:r>
            <a:endParaRPr lang="en-US" altLang="en-US" b="1">
              <a:latin typeface="Arial" charset="0"/>
            </a:endParaRPr>
          </a:p>
        </p:txBody>
      </p:sp>
      <p:cxnSp>
        <p:nvCxnSpPr>
          <p:cNvPr id="1038368" name="AutoShape 32"/>
          <p:cNvCxnSpPr>
            <a:cxnSpLocks noChangeShapeType="1"/>
            <a:stCxn id="1038354" idx="1"/>
            <a:endCxn id="1038348" idx="0"/>
          </p:cNvCxnSpPr>
          <p:nvPr/>
        </p:nvCxnSpPr>
        <p:spPr bwMode="auto">
          <a:xfrm rot="10800000" flipV="1">
            <a:off x="1550988" y="2679700"/>
            <a:ext cx="474662" cy="2203450"/>
          </a:xfrm>
          <a:prstGeom prst="bentConnector2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8369" name="AutoShape 33"/>
          <p:cNvCxnSpPr>
            <a:cxnSpLocks noChangeShapeType="1"/>
            <a:stCxn id="1038361" idx="1"/>
            <a:endCxn id="1038342" idx="3"/>
          </p:cNvCxnSpPr>
          <p:nvPr/>
        </p:nvCxnSpPr>
        <p:spPr bwMode="auto">
          <a:xfrm flipH="1" flipV="1">
            <a:off x="5976938" y="5421313"/>
            <a:ext cx="758825" cy="47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8370" name="AutoShape 34"/>
          <p:cNvCxnSpPr>
            <a:cxnSpLocks noChangeShapeType="1"/>
          </p:cNvCxnSpPr>
          <p:nvPr/>
        </p:nvCxnSpPr>
        <p:spPr bwMode="auto">
          <a:xfrm flipH="1" flipV="1">
            <a:off x="6510338" y="3846513"/>
            <a:ext cx="758825" cy="47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8371" name="Text Box 35"/>
          <p:cNvSpPr txBox="1">
            <a:spLocks noChangeArrowheads="1"/>
          </p:cNvSpPr>
          <p:nvPr/>
        </p:nvSpPr>
        <p:spPr bwMode="auto">
          <a:xfrm>
            <a:off x="7248525" y="3700463"/>
            <a:ext cx="628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data</a:t>
            </a:r>
          </a:p>
        </p:txBody>
      </p:sp>
      <p:cxnSp>
        <p:nvCxnSpPr>
          <p:cNvPr id="1038372" name="AutoShape 36"/>
          <p:cNvCxnSpPr>
            <a:cxnSpLocks noChangeShapeType="1"/>
          </p:cNvCxnSpPr>
          <p:nvPr/>
        </p:nvCxnSpPr>
        <p:spPr bwMode="auto">
          <a:xfrm flipH="1" flipV="1">
            <a:off x="6484938" y="3529013"/>
            <a:ext cx="758825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8373" name="Text Box 37"/>
          <p:cNvSpPr txBox="1">
            <a:spLocks noChangeArrowheads="1"/>
          </p:cNvSpPr>
          <p:nvPr/>
        </p:nvSpPr>
        <p:spPr bwMode="auto">
          <a:xfrm>
            <a:off x="7324725" y="3395663"/>
            <a:ext cx="1822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messages/tasks</a:t>
            </a:r>
          </a:p>
        </p:txBody>
      </p:sp>
      <p:cxnSp>
        <p:nvCxnSpPr>
          <p:cNvPr id="1038374" name="AutoShape 38"/>
          <p:cNvCxnSpPr>
            <a:cxnSpLocks noChangeShapeType="1"/>
            <a:stCxn id="1038361" idx="2"/>
            <a:endCxn id="1038348" idx="2"/>
          </p:cNvCxnSpPr>
          <p:nvPr/>
        </p:nvCxnSpPr>
        <p:spPr bwMode="auto">
          <a:xfrm rot="16200000" flipV="1">
            <a:off x="4826000" y="2689226"/>
            <a:ext cx="1587" cy="6551612"/>
          </a:xfrm>
          <a:prstGeom prst="bentConnector3">
            <a:avLst>
              <a:gd name="adj1" fmla="val -14300000"/>
            </a:avLst>
          </a:prstGeom>
          <a:noFill/>
          <a:ln w="25400">
            <a:solidFill>
              <a:schemeClr val="tx1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8375" name="AutoShape 39"/>
          <p:cNvSpPr>
            <a:spLocks noChangeArrowheads="1"/>
          </p:cNvSpPr>
          <p:nvPr/>
        </p:nvSpPr>
        <p:spPr bwMode="auto">
          <a:xfrm>
            <a:off x="2197100" y="1968500"/>
            <a:ext cx="1384300" cy="1955800"/>
          </a:xfrm>
          <a:prstGeom prst="flowChartAlternateProcess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8376" name="AutoShape 40"/>
          <p:cNvSpPr>
            <a:spLocks noChangeArrowheads="1"/>
          </p:cNvSpPr>
          <p:nvPr/>
        </p:nvSpPr>
        <p:spPr bwMode="auto">
          <a:xfrm>
            <a:off x="4438650" y="1968500"/>
            <a:ext cx="1384300" cy="1536700"/>
          </a:xfrm>
          <a:prstGeom prst="flowChartAlternateProcess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38377" name="Object 41"/>
          <p:cNvGraphicFramePr>
            <a:graphicFrameLocks noChangeAspect="1"/>
          </p:cNvGraphicFramePr>
          <p:nvPr/>
        </p:nvGraphicFramePr>
        <p:xfrm>
          <a:off x="2851150" y="3286125"/>
          <a:ext cx="6048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Visio" r:id="rId14" imgW="1395415" imgH="1438006" progId="Visio.Drawing.11">
                  <p:embed/>
                </p:oleObj>
              </mc:Choice>
              <mc:Fallback>
                <p:oleObj name="Visio" r:id="rId14" imgW="1395415" imgH="14380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286125"/>
                        <a:ext cx="6048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78" name="Text Box 42"/>
          <p:cNvSpPr txBox="1">
            <a:spLocks noChangeArrowheads="1"/>
          </p:cNvSpPr>
          <p:nvPr/>
        </p:nvSpPr>
        <p:spPr bwMode="auto">
          <a:xfrm>
            <a:off x="2289175" y="2265363"/>
            <a:ext cx="6540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fews</a:t>
            </a:r>
          </a:p>
        </p:txBody>
      </p:sp>
      <p:sp>
        <p:nvSpPr>
          <p:cNvPr id="1038379" name="Text Box 43"/>
          <p:cNvSpPr txBox="1">
            <a:spLocks noChangeArrowheads="1"/>
          </p:cNvSpPr>
          <p:nvPr/>
        </p:nvSpPr>
        <p:spPr bwMode="auto">
          <a:xfrm>
            <a:off x="4549775" y="2265363"/>
            <a:ext cx="806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model</a:t>
            </a:r>
          </a:p>
        </p:txBody>
      </p:sp>
      <p:sp>
        <p:nvSpPr>
          <p:cNvPr id="1038380" name="AutoShape 44"/>
          <p:cNvSpPr>
            <a:spLocks noChangeArrowheads="1"/>
          </p:cNvSpPr>
          <p:nvPr/>
        </p:nvSpPr>
        <p:spPr bwMode="auto">
          <a:xfrm>
            <a:off x="158750" y="1968500"/>
            <a:ext cx="1384300" cy="685800"/>
          </a:xfrm>
          <a:prstGeom prst="flowChartAlternateProcess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8381" name="Text Box 45"/>
          <p:cNvSpPr txBox="1">
            <a:spLocks noChangeArrowheads="1"/>
          </p:cNvSpPr>
          <p:nvPr/>
        </p:nvSpPr>
        <p:spPr bwMode="auto">
          <a:xfrm>
            <a:off x="238125" y="2265363"/>
            <a:ext cx="628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1038382" name="Line 46"/>
          <p:cNvSpPr>
            <a:spLocks noChangeShapeType="1"/>
          </p:cNvSpPr>
          <p:nvPr/>
        </p:nvSpPr>
        <p:spPr bwMode="auto">
          <a:xfrm>
            <a:off x="3625850" y="3162300"/>
            <a:ext cx="78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83" name="Line 47"/>
          <p:cNvSpPr>
            <a:spLocks noChangeShapeType="1"/>
          </p:cNvSpPr>
          <p:nvPr/>
        </p:nvSpPr>
        <p:spPr bwMode="auto">
          <a:xfrm flipH="1" flipV="1">
            <a:off x="3594100" y="2273300"/>
            <a:ext cx="81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84" name="Freeform 48"/>
          <p:cNvSpPr>
            <a:spLocks/>
          </p:cNvSpPr>
          <p:nvPr/>
        </p:nvSpPr>
        <p:spPr bwMode="auto">
          <a:xfrm>
            <a:off x="3175000" y="2279650"/>
            <a:ext cx="285750" cy="971550"/>
          </a:xfrm>
          <a:custGeom>
            <a:avLst/>
            <a:gdLst>
              <a:gd name="T0" fmla="*/ 228 w 228"/>
              <a:gd name="T1" fmla="*/ 0 h 588"/>
              <a:gd name="T2" fmla="*/ 0 w 228"/>
              <a:gd name="T3" fmla="*/ 0 h 588"/>
              <a:gd name="T4" fmla="*/ 0 w 228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588">
                <a:moveTo>
                  <a:pt x="228" y="0"/>
                </a:moveTo>
                <a:lnTo>
                  <a:pt x="0" y="0"/>
                </a:lnTo>
                <a:lnTo>
                  <a:pt x="0" y="58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85" name="Freeform 49"/>
          <p:cNvSpPr>
            <a:spLocks/>
          </p:cNvSpPr>
          <p:nvPr/>
        </p:nvSpPr>
        <p:spPr bwMode="auto">
          <a:xfrm>
            <a:off x="3270250" y="3162300"/>
            <a:ext cx="266700" cy="114300"/>
          </a:xfrm>
          <a:custGeom>
            <a:avLst/>
            <a:gdLst>
              <a:gd name="T0" fmla="*/ 228 w 228"/>
              <a:gd name="T1" fmla="*/ 0 h 588"/>
              <a:gd name="T2" fmla="*/ 0 w 228"/>
              <a:gd name="T3" fmla="*/ 0 h 588"/>
              <a:gd name="T4" fmla="*/ 0 w 228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588">
                <a:moveTo>
                  <a:pt x="228" y="0"/>
                </a:moveTo>
                <a:lnTo>
                  <a:pt x="0" y="0"/>
                </a:lnTo>
                <a:lnTo>
                  <a:pt x="0" y="58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86" name="AutoShape 50"/>
          <p:cNvSpPr>
            <a:spLocks noChangeArrowheads="1"/>
          </p:cNvSpPr>
          <p:nvPr/>
        </p:nvSpPr>
        <p:spPr bwMode="auto">
          <a:xfrm>
            <a:off x="5270500" y="2584450"/>
            <a:ext cx="336550" cy="463550"/>
          </a:xfrm>
          <a:prstGeom prst="curvedLeftArrow">
            <a:avLst>
              <a:gd name="adj1" fmla="val 27547"/>
              <a:gd name="adj2" fmla="val 55094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8387" name="AutoShape 51"/>
          <p:cNvSpPr>
            <a:spLocks noChangeArrowheads="1"/>
          </p:cNvSpPr>
          <p:nvPr/>
        </p:nvSpPr>
        <p:spPr bwMode="auto">
          <a:xfrm rot="11367740">
            <a:off x="4746625" y="2546350"/>
            <a:ext cx="336550" cy="463550"/>
          </a:xfrm>
          <a:prstGeom prst="curvedLeftArrow">
            <a:avLst>
              <a:gd name="adj1" fmla="val 27547"/>
              <a:gd name="adj2" fmla="val 55094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8388" name="Line 52"/>
          <p:cNvSpPr>
            <a:spLocks noChangeShapeType="1"/>
          </p:cNvSpPr>
          <p:nvPr/>
        </p:nvSpPr>
        <p:spPr bwMode="auto">
          <a:xfrm>
            <a:off x="1593850" y="2114550"/>
            <a:ext cx="5715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89" name="Freeform 53"/>
          <p:cNvSpPr>
            <a:spLocks/>
          </p:cNvSpPr>
          <p:nvPr/>
        </p:nvSpPr>
        <p:spPr bwMode="auto">
          <a:xfrm flipH="1">
            <a:off x="2260600" y="2108200"/>
            <a:ext cx="742950" cy="1136650"/>
          </a:xfrm>
          <a:custGeom>
            <a:avLst/>
            <a:gdLst>
              <a:gd name="T0" fmla="*/ 228 w 228"/>
              <a:gd name="T1" fmla="*/ 0 h 588"/>
              <a:gd name="T2" fmla="*/ 0 w 228"/>
              <a:gd name="T3" fmla="*/ 0 h 588"/>
              <a:gd name="T4" fmla="*/ 0 w 228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588">
                <a:moveTo>
                  <a:pt x="228" y="0"/>
                </a:moveTo>
                <a:lnTo>
                  <a:pt x="0" y="0"/>
                </a:lnTo>
                <a:lnTo>
                  <a:pt x="0" y="588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90" name="Text Box 54"/>
          <p:cNvSpPr txBox="1">
            <a:spLocks noChangeArrowheads="1"/>
          </p:cNvSpPr>
          <p:nvPr/>
        </p:nvSpPr>
        <p:spPr bwMode="auto">
          <a:xfrm>
            <a:off x="4492625" y="60499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038391" name="Text Box 55"/>
          <p:cNvSpPr txBox="1">
            <a:spLocks noChangeArrowheads="1"/>
          </p:cNvSpPr>
          <p:nvPr/>
        </p:nvSpPr>
        <p:spPr bwMode="auto">
          <a:xfrm>
            <a:off x="1368425" y="35480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038392" name="Text Box 56"/>
          <p:cNvSpPr txBox="1">
            <a:spLocks noChangeArrowheads="1"/>
          </p:cNvSpPr>
          <p:nvPr/>
        </p:nvSpPr>
        <p:spPr bwMode="auto">
          <a:xfrm>
            <a:off x="3209925" y="4483100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038393" name="Text Box 57"/>
          <p:cNvSpPr txBox="1">
            <a:spLocks noChangeArrowheads="1"/>
          </p:cNvSpPr>
          <p:nvPr/>
        </p:nvSpPr>
        <p:spPr bwMode="auto">
          <a:xfrm>
            <a:off x="3273425" y="27606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1038394" name="Text Box 58"/>
          <p:cNvSpPr txBox="1">
            <a:spLocks noChangeArrowheads="1"/>
          </p:cNvSpPr>
          <p:nvPr/>
        </p:nvSpPr>
        <p:spPr bwMode="auto">
          <a:xfrm>
            <a:off x="3870325" y="2760663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1038395" name="Text Box 59"/>
          <p:cNvSpPr txBox="1">
            <a:spLocks noChangeArrowheads="1"/>
          </p:cNvSpPr>
          <p:nvPr/>
        </p:nvSpPr>
        <p:spPr bwMode="auto">
          <a:xfrm>
            <a:off x="3997325" y="4137025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9</a:t>
            </a:r>
          </a:p>
        </p:txBody>
      </p:sp>
      <p:sp>
        <p:nvSpPr>
          <p:cNvPr id="1038396" name="Text Box 60"/>
          <p:cNvSpPr txBox="1">
            <a:spLocks noChangeArrowheads="1"/>
          </p:cNvSpPr>
          <p:nvPr/>
        </p:nvSpPr>
        <p:spPr bwMode="auto">
          <a:xfrm>
            <a:off x="6207125" y="5537200"/>
            <a:ext cx="438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10</a:t>
            </a:r>
          </a:p>
        </p:txBody>
      </p:sp>
      <p:sp>
        <p:nvSpPr>
          <p:cNvPr id="1038397" name="Line 61"/>
          <p:cNvSpPr>
            <a:spLocks noChangeShapeType="1"/>
          </p:cNvSpPr>
          <p:nvPr/>
        </p:nvSpPr>
        <p:spPr bwMode="auto">
          <a:xfrm flipH="1" flipV="1">
            <a:off x="3200400" y="3949700"/>
            <a:ext cx="8382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98" name="Line 62"/>
          <p:cNvSpPr>
            <a:spLocks noChangeShapeType="1"/>
          </p:cNvSpPr>
          <p:nvPr/>
        </p:nvSpPr>
        <p:spPr bwMode="auto">
          <a:xfrm flipH="1" flipV="1">
            <a:off x="3454400" y="3949700"/>
            <a:ext cx="8382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399" name="Rectangle 63"/>
          <p:cNvSpPr>
            <a:spLocks noChangeArrowheads="1"/>
          </p:cNvSpPr>
          <p:nvPr/>
        </p:nvSpPr>
        <p:spPr bwMode="auto">
          <a:xfrm>
            <a:off x="6337300" y="1165225"/>
            <a:ext cx="34036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555625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773113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990600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203325" indent="-3429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6605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1177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5749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032125" indent="-342900" defTabSz="4572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User logs in and start </a:t>
            </a:r>
            <a:r>
              <a:rPr lang="en-US" altLang="en-US" sz="1200" dirty="0" smtClean="0"/>
              <a:t>model </a:t>
            </a:r>
            <a:r>
              <a:rPr lang="en-US" altLang="en-US" sz="1200" dirty="0"/>
              <a:t>run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Task is dispatched to FSS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FSS </a:t>
            </a:r>
            <a:r>
              <a:rPr lang="en-US" altLang="en-US" sz="1200" dirty="0" err="1"/>
              <a:t>synchronises</a:t>
            </a:r>
            <a:r>
              <a:rPr lang="en-US" altLang="en-US" sz="1200" dirty="0"/>
              <a:t> all data (gets up to date with central database)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FEWS exports input data for model (</a:t>
            </a:r>
            <a:r>
              <a:rPr lang="en-US" altLang="en-US" sz="1200" dirty="0" smtClean="0"/>
              <a:t>PI-XML or </a:t>
            </a:r>
            <a:r>
              <a:rPr lang="en-US" altLang="en-US" sz="1200" dirty="0" err="1" smtClean="0"/>
              <a:t>NetCDF</a:t>
            </a:r>
            <a:r>
              <a:rPr lang="en-US" altLang="en-US" sz="1200" dirty="0" smtClean="0"/>
              <a:t>)</a:t>
            </a:r>
            <a:endParaRPr lang="en-US" altLang="en-US" sz="1200" dirty="0"/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Model adapter converts to native input 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Model executes and produces native output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Model adapter converts native output to </a:t>
            </a:r>
            <a:r>
              <a:rPr lang="en-US" altLang="en-US" sz="1200" dirty="0" smtClean="0"/>
              <a:t>PI-XML or </a:t>
            </a:r>
            <a:r>
              <a:rPr lang="en-US" altLang="en-US" sz="1200" dirty="0" err="1" smtClean="0"/>
              <a:t>NetCDF</a:t>
            </a:r>
            <a:endParaRPr lang="en-US" altLang="en-US" sz="1200" dirty="0"/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FEWS imports output data from the model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FSS </a:t>
            </a:r>
            <a:r>
              <a:rPr lang="en-US" altLang="en-US" sz="1200" dirty="0" err="1"/>
              <a:t>synchronises</a:t>
            </a:r>
            <a:r>
              <a:rPr lang="en-US" altLang="en-US" sz="1200" dirty="0"/>
              <a:t> new data to central database</a:t>
            </a:r>
          </a:p>
          <a:p>
            <a:pPr>
              <a:buSzTx/>
              <a:buFont typeface="Wingdings" pitchFamily="2" charset="2"/>
              <a:buAutoNum type="arabicPeriod"/>
            </a:pPr>
            <a:r>
              <a:rPr lang="en-US" altLang="en-US" sz="1200" dirty="0"/>
              <a:t>Clients receives latest (model) data</a:t>
            </a:r>
          </a:p>
          <a:p>
            <a:pPr>
              <a:buSzTx/>
              <a:buFont typeface="Wingdings" pitchFamily="2" charset="2"/>
              <a:buAutoNum type="arabicPeriod"/>
            </a:pPr>
            <a:endParaRPr lang="en-US" altLang="en-US" sz="1200" dirty="0"/>
          </a:p>
        </p:txBody>
      </p:sp>
      <p:sp>
        <p:nvSpPr>
          <p:cNvPr id="1038400" name="Text Box 64"/>
          <p:cNvSpPr txBox="1">
            <a:spLocks noChangeArrowheads="1"/>
          </p:cNvSpPr>
          <p:nvPr/>
        </p:nvSpPr>
        <p:spPr bwMode="auto">
          <a:xfrm>
            <a:off x="5010150" y="2681288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1038401" name="Text Box 65"/>
          <p:cNvSpPr txBox="1">
            <a:spLocks noChangeArrowheads="1"/>
          </p:cNvSpPr>
          <p:nvPr/>
        </p:nvSpPr>
        <p:spPr bwMode="auto">
          <a:xfrm>
            <a:off x="3856038" y="1881188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1038402" name="Text Box 66"/>
          <p:cNvSpPr txBox="1">
            <a:spLocks noChangeArrowheads="1"/>
          </p:cNvSpPr>
          <p:nvPr/>
        </p:nvSpPr>
        <p:spPr bwMode="auto">
          <a:xfrm>
            <a:off x="3155950" y="1895475"/>
            <a:ext cx="311150" cy="311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44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8F29D50-D1C6-4E3B-AF14-DF78903B7C3A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48567"/>
            <a:ext cx="8382000" cy="464230"/>
          </a:xfrm>
        </p:spPr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</a:rPr>
              <a:t>Communication between components: JMS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277938"/>
            <a:ext cx="8720138" cy="4814887"/>
          </a:xfrm>
        </p:spPr>
        <p:txBody>
          <a:bodyPr/>
          <a:lstStyle/>
          <a:p>
            <a:r>
              <a:rPr lang="en-GB" altLang="en-US" sz="1800" u="sng"/>
              <a:t>Role of JMS</a:t>
            </a:r>
          </a:p>
          <a:p>
            <a:r>
              <a:rPr lang="en-GB" altLang="en-US" sz="1800"/>
              <a:t>Primary communication between components; holds the system together..</a:t>
            </a:r>
          </a:p>
          <a:p>
            <a:r>
              <a:rPr lang="en-GB" altLang="en-US" sz="1800"/>
              <a:t>MC-MC communication</a:t>
            </a:r>
          </a:p>
          <a:p>
            <a:pPr lvl="1"/>
            <a:r>
              <a:rPr lang="en-GB" altLang="en-US" sz="1800"/>
              <a:t>Internal within an MC</a:t>
            </a:r>
          </a:p>
          <a:p>
            <a:pPr lvl="1"/>
            <a:r>
              <a:rPr lang="en-GB" altLang="en-US" sz="1800"/>
              <a:t>(Between remote MCs)</a:t>
            </a:r>
          </a:p>
          <a:p>
            <a:r>
              <a:rPr lang="en-GB" altLang="en-US" sz="1800"/>
              <a:t>MC-FSS communication</a:t>
            </a:r>
          </a:p>
          <a:p>
            <a:pPr lvl="1"/>
            <a:r>
              <a:rPr lang="en-GB" altLang="en-US" sz="1800"/>
              <a:t>Synchronisation of data</a:t>
            </a:r>
          </a:p>
          <a:p>
            <a:pPr lvl="1"/>
            <a:r>
              <a:rPr lang="en-GB" altLang="en-US" sz="1800"/>
              <a:t>Launching / management of task runs</a:t>
            </a:r>
          </a:p>
          <a:p>
            <a:r>
              <a:rPr lang="en-GB" altLang="en-US" sz="1800"/>
              <a:t>MC-OC communication		</a:t>
            </a:r>
          </a:p>
          <a:p>
            <a:pPr lvl="1"/>
            <a:r>
              <a:rPr lang="en-GB" altLang="en-US" sz="1800"/>
              <a:t>Synchronisation of data</a:t>
            </a:r>
          </a:p>
          <a:p>
            <a:pPr lvl="1"/>
            <a:r>
              <a:rPr lang="en-GB" altLang="en-US" sz="1800"/>
              <a:t>Log in / session messages</a:t>
            </a:r>
          </a:p>
          <a:p>
            <a:r>
              <a:rPr lang="en-GB" altLang="en-US" sz="1800"/>
              <a:t>Note: Clients connect to the JMS providers, not the MC server(s)…</a:t>
            </a:r>
          </a:p>
        </p:txBody>
      </p:sp>
    </p:spTree>
    <p:extLst>
      <p:ext uri="{BB962C8B-B14F-4D97-AF65-F5344CB8AC3E}">
        <p14:creationId xmlns:p14="http://schemas.microsoft.com/office/powerpoint/2010/main" val="28515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Deltares Configuration Course 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ADF8E4F-9B48-4B39-87B7-CAB77A5C06ED}" type="slidenum">
              <a:rPr lang="en-GB" altLang="en-US"/>
              <a:pPr/>
              <a:t>9</a:t>
            </a:fld>
            <a:endParaRPr lang="en-GB" altLang="en-US"/>
          </a:p>
        </p:txBody>
      </p:sp>
      <p:grpSp>
        <p:nvGrpSpPr>
          <p:cNvPr id="938034" name="Group 50"/>
          <p:cNvGrpSpPr>
            <a:grpSpLocks/>
          </p:cNvGrpSpPr>
          <p:nvPr/>
        </p:nvGrpSpPr>
        <p:grpSpPr bwMode="auto">
          <a:xfrm>
            <a:off x="6705600" y="3290888"/>
            <a:ext cx="3170238" cy="1589087"/>
            <a:chOff x="4224" y="2073"/>
            <a:chExt cx="1997" cy="1001"/>
          </a:xfrm>
        </p:grpSpPr>
        <p:grpSp>
          <p:nvGrpSpPr>
            <p:cNvPr id="938003" name="Group 19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938004" name="Group 20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938005" name="AutoShape 21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0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0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nl-NL" altLang="en-US" b="1">
                      <a:solidFill>
                        <a:schemeClr val="tx1"/>
                      </a:solidFill>
                    </a:rPr>
                    <a:t>operator client</a:t>
                  </a:r>
                  <a:endParaRPr lang="en-US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aphicFrame>
            <p:nvGraphicFramePr>
              <p:cNvPr id="938007" name="Object 23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4" name="Visio" r:id="rId4" imgW="1027054" imgH="947725" progId="Visio.Drawing.11">
                      <p:embed/>
                    </p:oleObj>
                  </mc:Choice>
                  <mc:Fallback>
                    <p:oleObj name="Visio" r:id="rId4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8017" name="Object 33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5" name="Visio" r:id="rId6" imgW="1395415" imgH="1438006" progId="Visio.Drawing.11">
                    <p:embed/>
                  </p:oleObj>
                </mc:Choice>
                <mc:Fallback>
                  <p:oleObj name="Visio" r:id="rId6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23" name="Text Box 39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OC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cxnSp>
        <p:nvCxnSpPr>
          <p:cNvPr id="938008" name="AutoShape 24"/>
          <p:cNvCxnSpPr>
            <a:cxnSpLocks noChangeShapeType="1"/>
            <a:endCxn id="937989" idx="3"/>
          </p:cNvCxnSpPr>
          <p:nvPr/>
        </p:nvCxnSpPr>
        <p:spPr bwMode="auto">
          <a:xfrm flipH="1">
            <a:off x="4514850" y="4540250"/>
            <a:ext cx="3278188" cy="26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8018" name="Rectangle 34"/>
          <p:cNvSpPr>
            <a:spLocks noChangeArrowheads="1"/>
          </p:cNvSpPr>
          <p:nvPr/>
        </p:nvSpPr>
        <p:spPr bwMode="auto">
          <a:xfrm>
            <a:off x="80963" y="1312863"/>
            <a:ext cx="6197600" cy="5473700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8019" name="Rectangle 35"/>
          <p:cNvSpPr>
            <a:spLocks noChangeArrowheads="1"/>
          </p:cNvSpPr>
          <p:nvPr/>
        </p:nvSpPr>
        <p:spPr bwMode="auto">
          <a:xfrm>
            <a:off x="6477000" y="1317625"/>
            <a:ext cx="3357563" cy="5473700"/>
          </a:xfrm>
          <a:prstGeom prst="rect">
            <a:avLst/>
          </a:prstGeom>
          <a:noFill/>
          <a:ln w="2857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8020" name="Text Box 36"/>
          <p:cNvSpPr txBox="1">
            <a:spLocks noChangeArrowheads="1"/>
          </p:cNvSpPr>
          <p:nvPr/>
        </p:nvSpPr>
        <p:spPr bwMode="auto">
          <a:xfrm>
            <a:off x="46038" y="12715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</a:rPr>
              <a:t>server</a:t>
            </a: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38021" name="Text Box 37"/>
          <p:cNvSpPr txBox="1">
            <a:spLocks noChangeArrowheads="1"/>
          </p:cNvSpPr>
          <p:nvPr/>
        </p:nvSpPr>
        <p:spPr bwMode="auto">
          <a:xfrm>
            <a:off x="6435725" y="127158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bg2"/>
                </a:solidFill>
              </a:rPr>
              <a:t>clients</a:t>
            </a:r>
            <a:endParaRPr lang="en-US" altLang="en-US">
              <a:solidFill>
                <a:schemeClr val="bg2"/>
              </a:solidFill>
            </a:endParaRPr>
          </a:p>
        </p:txBody>
      </p:sp>
      <p:grpSp>
        <p:nvGrpSpPr>
          <p:cNvPr id="938053" name="Group 69"/>
          <p:cNvGrpSpPr>
            <a:grpSpLocks/>
          </p:cNvGrpSpPr>
          <p:nvPr/>
        </p:nvGrpSpPr>
        <p:grpSpPr bwMode="auto">
          <a:xfrm>
            <a:off x="3232150" y="1384300"/>
            <a:ext cx="2970213" cy="1652588"/>
            <a:chOff x="2036" y="872"/>
            <a:chExt cx="1871" cy="1041"/>
          </a:xfrm>
        </p:grpSpPr>
        <p:grpSp>
          <p:nvGrpSpPr>
            <p:cNvPr id="937998" name="Group 14"/>
            <p:cNvGrpSpPr>
              <a:grpSpLocks/>
            </p:cNvGrpSpPr>
            <p:nvPr/>
          </p:nvGrpSpPr>
          <p:grpSpPr bwMode="auto">
            <a:xfrm>
              <a:off x="2036" y="1214"/>
              <a:ext cx="1720" cy="693"/>
              <a:chOff x="671" y="2919"/>
              <a:chExt cx="1588" cy="693"/>
            </a:xfrm>
          </p:grpSpPr>
          <p:sp>
            <p:nvSpPr>
              <p:cNvPr id="937999" name="AutoShape 15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8000" name="Text Box 16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nl-NL" altLang="en-US">
                    <a:solidFill>
                      <a:schemeClr val="tx1"/>
                    </a:solidFill>
                  </a:rPr>
                  <a:t>forecasting shell(s)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938001" name="Object 17"/>
            <p:cNvGraphicFramePr>
              <a:graphicFrameLocks noChangeAspect="1"/>
            </p:cNvGraphicFramePr>
            <p:nvPr/>
          </p:nvGraphicFramePr>
          <p:xfrm>
            <a:off x="3401" y="872"/>
            <a:ext cx="50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6" name="Visio" r:id="rId8" imgW="741599" imgH="947725" progId="Visio.Drawing.11">
                    <p:embed/>
                  </p:oleObj>
                </mc:Choice>
                <mc:Fallback>
                  <p:oleObj name="Visio" r:id="rId8" imgW="741599" imgH="9477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872"/>
                          <a:ext cx="50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8002" name="Object 18"/>
            <p:cNvGraphicFramePr>
              <a:graphicFrameLocks noChangeAspect="1"/>
            </p:cNvGraphicFramePr>
            <p:nvPr/>
          </p:nvGraphicFramePr>
          <p:xfrm>
            <a:off x="2724" y="1486"/>
            <a:ext cx="38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7" name="Visio" r:id="rId10" imgW="1395415" imgH="1438006" progId="Visio.Drawing.11">
                    <p:embed/>
                  </p:oleObj>
                </mc:Choice>
                <mc:Fallback>
                  <p:oleObj name="Visio" r:id="rId10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1486"/>
                          <a:ext cx="38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22" name="Text Box 38"/>
            <p:cNvSpPr txBox="1">
              <a:spLocks noChangeArrowheads="1"/>
            </p:cNvSpPr>
            <p:nvPr/>
          </p:nvSpPr>
          <p:spPr bwMode="auto">
            <a:xfrm>
              <a:off x="3319" y="1717"/>
              <a:ext cx="3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FSS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937989" name="AutoShape 5"/>
          <p:cNvSpPr>
            <a:spLocks noChangeArrowheads="1"/>
          </p:cNvSpPr>
          <p:nvPr/>
        </p:nvSpPr>
        <p:spPr bwMode="auto">
          <a:xfrm>
            <a:off x="1784350" y="3657600"/>
            <a:ext cx="2730500" cy="18192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792288" y="4600575"/>
            <a:ext cx="1949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tx1"/>
                </a:solidFill>
              </a:rPr>
              <a:t>master controller </a:t>
            </a:r>
          </a:p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tx1"/>
                </a:solidFill>
              </a:rPr>
              <a:t>&amp;</a:t>
            </a:r>
          </a:p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>
                <a:solidFill>
                  <a:schemeClr val="tx1"/>
                </a:solidFill>
              </a:rPr>
              <a:t>central database</a:t>
            </a:r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937991" name="Object 7"/>
          <p:cNvGraphicFramePr>
            <a:graphicFrameLocks noChangeAspect="1"/>
          </p:cNvGraphicFramePr>
          <p:nvPr/>
        </p:nvGraphicFramePr>
        <p:xfrm>
          <a:off x="2505075" y="3716338"/>
          <a:ext cx="1295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Visio" r:id="rId11" imgW="1395415" imgH="1438006" progId="Visio.Drawing.11">
                  <p:embed/>
                </p:oleObj>
              </mc:Choice>
              <mc:Fallback>
                <p:oleObj name="Visio" r:id="rId11" imgW="1395415" imgH="14380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16338"/>
                        <a:ext cx="1295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2" name="Object 8"/>
          <p:cNvGraphicFramePr>
            <a:graphicFrameLocks noChangeAspect="1"/>
          </p:cNvGraphicFramePr>
          <p:nvPr/>
        </p:nvGraphicFramePr>
        <p:xfrm>
          <a:off x="3932238" y="3141663"/>
          <a:ext cx="7985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Visio" r:id="rId12" imgW="736397" imgH="962030" progId="Visio.Drawing.11">
                  <p:embed/>
                </p:oleObj>
              </mc:Choice>
              <mc:Fallback>
                <p:oleObj name="Visio" r:id="rId12" imgW="736397" imgH="9620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141663"/>
                        <a:ext cx="7985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25" name="Text Box 41"/>
          <p:cNvSpPr txBox="1">
            <a:spLocks noChangeArrowheads="1"/>
          </p:cNvSpPr>
          <p:nvPr/>
        </p:nvSpPr>
        <p:spPr bwMode="auto">
          <a:xfrm>
            <a:off x="3852863" y="5111750"/>
            <a:ext cx="5397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algn="l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/>
            <a:r>
              <a:rPr lang="nl-NL" altLang="en-US" b="1">
                <a:solidFill>
                  <a:schemeClr val="tx1"/>
                </a:solidFill>
              </a:rPr>
              <a:t>MC</a:t>
            </a:r>
            <a:endParaRPr lang="en-US" altLang="en-US" b="1">
              <a:solidFill>
                <a:schemeClr val="tx1"/>
              </a:solidFill>
            </a:endParaRPr>
          </a:p>
        </p:txBody>
      </p:sp>
      <p:grpSp>
        <p:nvGrpSpPr>
          <p:cNvPr id="938035" name="Group 51"/>
          <p:cNvGrpSpPr>
            <a:grpSpLocks/>
          </p:cNvGrpSpPr>
          <p:nvPr/>
        </p:nvGrpSpPr>
        <p:grpSpPr bwMode="auto">
          <a:xfrm>
            <a:off x="6621463" y="1408113"/>
            <a:ext cx="3170237" cy="1589087"/>
            <a:chOff x="4224" y="2073"/>
            <a:chExt cx="1997" cy="1001"/>
          </a:xfrm>
        </p:grpSpPr>
        <p:grpSp>
          <p:nvGrpSpPr>
            <p:cNvPr id="938036" name="Group 52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938037" name="Group 53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938038" name="AutoShape 54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03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0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nl-NL" altLang="en-US" b="1">
                      <a:solidFill>
                        <a:schemeClr val="tx1"/>
                      </a:solidFill>
                    </a:rPr>
                    <a:t>operator client</a:t>
                  </a:r>
                  <a:endParaRPr lang="en-US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aphicFrame>
            <p:nvGraphicFramePr>
              <p:cNvPr id="938040" name="Object 56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0" name="Visio" r:id="rId14" imgW="1027054" imgH="947725" progId="Visio.Drawing.11">
                      <p:embed/>
                    </p:oleObj>
                  </mc:Choice>
                  <mc:Fallback>
                    <p:oleObj name="Visio" r:id="rId14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8041" name="Object 57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1" name="Visio" r:id="rId15" imgW="1395415" imgH="1438006" progId="Visio.Drawing.11">
                    <p:embed/>
                  </p:oleObj>
                </mc:Choice>
                <mc:Fallback>
                  <p:oleObj name="Visio" r:id="rId15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42" name="Text Box 58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OC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938043" name="Group 59"/>
          <p:cNvGrpSpPr>
            <a:grpSpLocks/>
          </p:cNvGrpSpPr>
          <p:nvPr/>
        </p:nvGrpSpPr>
        <p:grpSpPr bwMode="auto">
          <a:xfrm>
            <a:off x="6723063" y="4935538"/>
            <a:ext cx="3170237" cy="1589087"/>
            <a:chOff x="4224" y="2073"/>
            <a:chExt cx="1997" cy="1001"/>
          </a:xfrm>
        </p:grpSpPr>
        <p:grpSp>
          <p:nvGrpSpPr>
            <p:cNvPr id="938044" name="Group 60"/>
            <p:cNvGrpSpPr>
              <a:grpSpLocks/>
            </p:cNvGrpSpPr>
            <p:nvPr/>
          </p:nvGrpSpPr>
          <p:grpSpPr bwMode="auto">
            <a:xfrm>
              <a:off x="4224" y="2073"/>
              <a:ext cx="1997" cy="997"/>
              <a:chOff x="2925" y="1245"/>
              <a:chExt cx="1843" cy="997"/>
            </a:xfrm>
          </p:grpSpPr>
          <p:grpSp>
            <p:nvGrpSpPr>
              <p:cNvPr id="938045" name="Group 61"/>
              <p:cNvGrpSpPr>
                <a:grpSpLocks/>
              </p:cNvGrpSpPr>
              <p:nvPr/>
            </p:nvGrpSpPr>
            <p:grpSpPr bwMode="auto">
              <a:xfrm>
                <a:off x="2925" y="1549"/>
                <a:ext cx="1588" cy="693"/>
                <a:chOff x="671" y="2919"/>
                <a:chExt cx="1588" cy="693"/>
              </a:xfrm>
            </p:grpSpPr>
            <p:sp>
              <p:nvSpPr>
                <p:cNvPr id="938046" name="AutoShape 62"/>
                <p:cNvSpPr>
                  <a:spLocks noChangeArrowheads="1"/>
                </p:cNvSpPr>
                <p:nvPr/>
              </p:nvSpPr>
              <p:spPr bwMode="auto">
                <a:xfrm>
                  <a:off x="671" y="2931"/>
                  <a:ext cx="1588" cy="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04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76" y="2919"/>
                  <a:ext cx="10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1pPr>
                  <a:lvl2pPr marL="4572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2pPr>
                  <a:lvl3pPr marL="9144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3pPr>
                  <a:lvl4pPr marL="13716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4pPr>
                  <a:lvl5pPr marL="1828800" algn="l">
                    <a:lnSpc>
                      <a:spcPct val="80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5pPr>
                  <a:lvl6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6pPr>
                  <a:lvl7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7pPr>
                  <a:lvl8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8pPr>
                  <a:lvl9pPr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itchFamily="2" charset="2"/>
                    <a:defRPr>
                      <a:solidFill>
                        <a:srgbClr val="000000"/>
                      </a:solidFill>
                      <a:latin typeface="Arial" charset="0"/>
                      <a:ea typeface="MS Gothic" pitchFamily="49" charset="-128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nl-NL" altLang="en-US" b="1">
                      <a:solidFill>
                        <a:schemeClr val="tx1"/>
                      </a:solidFill>
                    </a:rPr>
                    <a:t>operator client</a:t>
                  </a:r>
                  <a:endParaRPr lang="en-US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aphicFrame>
            <p:nvGraphicFramePr>
              <p:cNvPr id="938048" name="Object 64"/>
              <p:cNvGraphicFramePr>
                <a:graphicFrameLocks noChangeAspect="1"/>
              </p:cNvGraphicFramePr>
              <p:nvPr/>
            </p:nvGraphicFramePr>
            <p:xfrm>
              <a:off x="4121" y="1245"/>
              <a:ext cx="647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2" name="Visio" r:id="rId16" imgW="1027054" imgH="947725" progId="Visio.Drawing.11">
                      <p:embed/>
                    </p:oleObj>
                  </mc:Choice>
                  <mc:Fallback>
                    <p:oleObj name="Visio" r:id="rId16" imgW="1027054" imgH="94772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1245"/>
                            <a:ext cx="647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8049" name="Object 65"/>
            <p:cNvGraphicFramePr>
              <a:graphicFrameLocks noChangeAspect="1"/>
            </p:cNvGraphicFramePr>
            <p:nvPr/>
          </p:nvGraphicFramePr>
          <p:xfrm>
            <a:off x="4909" y="2687"/>
            <a:ext cx="37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3" name="Visio" r:id="rId17" imgW="1395415" imgH="1438006" progId="Visio.Drawing.11">
                    <p:embed/>
                  </p:oleObj>
                </mc:Choice>
                <mc:Fallback>
                  <p:oleObj name="Visio" r:id="rId17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687"/>
                          <a:ext cx="37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50" name="Text Box 66"/>
            <p:cNvSpPr txBox="1">
              <a:spLocks noChangeArrowheads="1"/>
            </p:cNvSpPr>
            <p:nvPr/>
          </p:nvSpPr>
          <p:spPr bwMode="auto">
            <a:xfrm>
              <a:off x="5623" y="2878"/>
              <a:ext cx="33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OC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938054" name="Group 70"/>
          <p:cNvGrpSpPr>
            <a:grpSpLocks/>
          </p:cNvGrpSpPr>
          <p:nvPr/>
        </p:nvGrpSpPr>
        <p:grpSpPr bwMode="auto">
          <a:xfrm>
            <a:off x="200025" y="1370013"/>
            <a:ext cx="2970213" cy="1652587"/>
            <a:chOff x="2036" y="872"/>
            <a:chExt cx="1871" cy="1041"/>
          </a:xfrm>
        </p:grpSpPr>
        <p:grpSp>
          <p:nvGrpSpPr>
            <p:cNvPr id="938055" name="Group 71"/>
            <p:cNvGrpSpPr>
              <a:grpSpLocks/>
            </p:cNvGrpSpPr>
            <p:nvPr/>
          </p:nvGrpSpPr>
          <p:grpSpPr bwMode="auto">
            <a:xfrm>
              <a:off x="2036" y="1214"/>
              <a:ext cx="1720" cy="693"/>
              <a:chOff x="671" y="2919"/>
              <a:chExt cx="1588" cy="693"/>
            </a:xfrm>
          </p:grpSpPr>
          <p:sp>
            <p:nvSpPr>
              <p:cNvPr id="938056" name="AutoShape 72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8057" name="Text Box 73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2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1pPr>
                <a:lvl2pPr marL="4572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2pPr>
                <a:lvl3pPr marL="9144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3pPr>
                <a:lvl4pPr marL="13716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4pPr>
                <a:lvl5pPr marL="1828800" algn="l">
                  <a:lnSpc>
                    <a:spcPct val="80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5pPr>
                <a:lvl6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6pPr>
                <a:lvl7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7pPr>
                <a:lvl8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8pPr>
                <a:lvl9pPr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rgbClr val="000000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nl-NL" altLang="en-US">
                    <a:solidFill>
                      <a:schemeClr val="tx1"/>
                    </a:solidFill>
                  </a:rPr>
                  <a:t>forecasting shell(s)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938058" name="Object 74"/>
            <p:cNvGraphicFramePr>
              <a:graphicFrameLocks noChangeAspect="1"/>
            </p:cNvGraphicFramePr>
            <p:nvPr/>
          </p:nvGraphicFramePr>
          <p:xfrm>
            <a:off x="3401" y="872"/>
            <a:ext cx="50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4" name="Visio" r:id="rId18" imgW="741599" imgH="947725" progId="Visio.Drawing.11">
                    <p:embed/>
                  </p:oleObj>
                </mc:Choice>
                <mc:Fallback>
                  <p:oleObj name="Visio" r:id="rId18" imgW="741599" imgH="94772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872"/>
                          <a:ext cx="50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8059" name="Object 75"/>
            <p:cNvGraphicFramePr>
              <a:graphicFrameLocks noChangeAspect="1"/>
            </p:cNvGraphicFramePr>
            <p:nvPr/>
          </p:nvGraphicFramePr>
          <p:xfrm>
            <a:off x="2724" y="1486"/>
            <a:ext cx="38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5" name="Visio" r:id="rId19" imgW="1395415" imgH="1438006" progId="Visio.Drawing.11">
                    <p:embed/>
                  </p:oleObj>
                </mc:Choice>
                <mc:Fallback>
                  <p:oleObj name="Visio" r:id="rId19" imgW="1395415" imgH="14380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1486"/>
                          <a:ext cx="38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8060" name="Text Box 76"/>
            <p:cNvSpPr txBox="1">
              <a:spLocks noChangeArrowheads="1"/>
            </p:cNvSpPr>
            <p:nvPr/>
          </p:nvSpPr>
          <p:spPr bwMode="auto">
            <a:xfrm>
              <a:off x="3319" y="1717"/>
              <a:ext cx="3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algn="l">
                <a:lnSpc>
                  <a:spcPct val="80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/>
              <a:r>
                <a:rPr lang="nl-NL" altLang="en-US" b="1">
                  <a:solidFill>
                    <a:schemeClr val="tx1"/>
                  </a:solidFill>
                </a:rPr>
                <a:t>FSS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</p:grpSp>
      <p:cxnSp>
        <p:nvCxnSpPr>
          <p:cNvPr id="938061" name="AutoShape 77"/>
          <p:cNvCxnSpPr>
            <a:cxnSpLocks noChangeShapeType="1"/>
            <a:endCxn id="937989" idx="3"/>
          </p:cNvCxnSpPr>
          <p:nvPr/>
        </p:nvCxnSpPr>
        <p:spPr bwMode="auto">
          <a:xfrm flipH="1">
            <a:off x="4514850" y="2657475"/>
            <a:ext cx="3194050" cy="1909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8062" name="AutoShape 78"/>
          <p:cNvCxnSpPr>
            <a:cxnSpLocks noChangeShapeType="1"/>
            <a:endCxn id="937989" idx="3"/>
          </p:cNvCxnSpPr>
          <p:nvPr/>
        </p:nvCxnSpPr>
        <p:spPr bwMode="auto">
          <a:xfrm flipH="1" flipV="1">
            <a:off x="4514850" y="4567238"/>
            <a:ext cx="3295650" cy="1617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8064" name="AutoShape 80"/>
          <p:cNvCxnSpPr>
            <a:cxnSpLocks noChangeShapeType="1"/>
            <a:endCxn id="937989" idx="0"/>
          </p:cNvCxnSpPr>
          <p:nvPr/>
        </p:nvCxnSpPr>
        <p:spPr bwMode="auto">
          <a:xfrm flipH="1">
            <a:off x="3149600" y="2647950"/>
            <a:ext cx="1174750" cy="1009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8066" name="AutoShape 82"/>
          <p:cNvCxnSpPr>
            <a:cxnSpLocks noChangeShapeType="1"/>
            <a:endCxn id="937989" idx="0"/>
          </p:cNvCxnSpPr>
          <p:nvPr/>
        </p:nvCxnSpPr>
        <p:spPr bwMode="auto">
          <a:xfrm>
            <a:off x="1897063" y="2633663"/>
            <a:ext cx="1252537" cy="1023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17500" y="5835650"/>
            <a:ext cx="52403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exchange between components is called </a:t>
            </a:r>
            <a:r>
              <a:rPr lang="en-US" dirty="0" err="1" smtClean="0">
                <a:solidFill>
                  <a:schemeClr val="tx1"/>
                </a:solidFill>
              </a:rPr>
              <a:t>synchronisation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(party configurable)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9" name="AutoShape 82"/>
          <p:cNvCxnSpPr>
            <a:cxnSpLocks noChangeShapeType="1"/>
          </p:cNvCxnSpPr>
          <p:nvPr/>
        </p:nvCxnSpPr>
        <p:spPr bwMode="auto">
          <a:xfrm>
            <a:off x="430213" y="5758656"/>
            <a:ext cx="14414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Synchronisation</a:t>
            </a:r>
            <a:r>
              <a:rPr lang="nl-NL" dirty="0"/>
              <a:t> - Delft-FEWS system </a:t>
            </a:r>
            <a:r>
              <a:rPr lang="nl-NL" dirty="0" err="1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8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93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93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93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9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93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4274</TotalTime>
  <Words>650</Words>
  <Application>Microsoft Office PowerPoint</Application>
  <PresentationFormat>A4 Paper (210x297 mm)</PresentationFormat>
  <Paragraphs>275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huisstijl</vt:lpstr>
      <vt:lpstr>Visio</vt:lpstr>
      <vt:lpstr>PowerPoint Presentation</vt:lpstr>
      <vt:lpstr>PowerPoint Presentation</vt:lpstr>
      <vt:lpstr>Table of contents</vt:lpstr>
      <vt:lpstr>Stand-alone vs Live</vt:lpstr>
      <vt:lpstr>Components - Delft-FEWS system overview</vt:lpstr>
      <vt:lpstr>Running a workflow: import (external) data</vt:lpstr>
      <vt:lpstr>Running a workflow: model run</vt:lpstr>
      <vt:lpstr>Communication between components: JMS</vt:lpstr>
      <vt:lpstr>Synchronisation - Delft-FEWS system overview</vt:lpstr>
      <vt:lpstr>Synchronisation - FSS</vt:lpstr>
      <vt:lpstr>Synchronisation - OC</vt:lpstr>
      <vt:lpstr>Synchronisation in FEWS</vt:lpstr>
      <vt:lpstr>Synchronisation in FEWS</vt:lpstr>
      <vt:lpstr>Synchronisation activities</vt:lpstr>
      <vt:lpstr>Synchronisation levels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196</cp:revision>
  <cp:lastPrinted>2007-09-10T07:19:41Z</cp:lastPrinted>
  <dcterms:created xsi:type="dcterms:W3CDTF">2008-01-22T10:52:40Z</dcterms:created>
  <dcterms:modified xsi:type="dcterms:W3CDTF">2014-11-25T04:12:34Z</dcterms:modified>
</cp:coreProperties>
</file>