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8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EE27-B256-4226-87BD-3343B29A993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ACAB-73D3-480D-B3E4-F8BEA5C6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2" y="457200"/>
            <a:ext cx="858367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72155"/>
            <a:ext cx="8305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		Welcome to </a:t>
            </a:r>
            <a:r>
              <a:rPr lang="en-US" sz="1200" b="1" dirty="0" err="1" smtClean="0"/>
              <a:t>WaterCoach</a:t>
            </a:r>
            <a:r>
              <a:rPr lang="en-US" sz="1200" b="1" dirty="0" smtClean="0"/>
              <a:t>, the training mode of a FEWS application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The</a:t>
            </a:r>
            <a:r>
              <a:rPr lang="en-US" sz="1200" b="1" u="sng" dirty="0" smtClean="0"/>
              <a:t> </a:t>
            </a:r>
            <a:r>
              <a:rPr lang="en-US" sz="1200" b="1" u="sng" dirty="0" err="1" smtClean="0">
                <a:solidFill>
                  <a:srgbClr val="FFC000"/>
                </a:solidFill>
              </a:rPr>
              <a:t>WaterCoach</a:t>
            </a:r>
            <a:r>
              <a:rPr lang="en-US" sz="1200" b="1" u="sng" dirty="0" smtClean="0">
                <a:solidFill>
                  <a:srgbClr val="FFC000"/>
                </a:solidFill>
              </a:rPr>
              <a:t> Display</a:t>
            </a:r>
            <a:r>
              <a:rPr lang="en-US" sz="1200" b="1" u="sng" dirty="0" smtClean="0"/>
              <a:t> </a:t>
            </a:r>
            <a:r>
              <a:rPr lang="en-US" sz="1200" b="1" dirty="0" smtClean="0"/>
              <a:t>has several buttons, use of these buttons will be logged in the </a:t>
            </a:r>
            <a:r>
              <a:rPr lang="en-US" sz="1200" b="1" dirty="0" err="1" smtClean="0"/>
              <a:t>WaterCoach</a:t>
            </a:r>
            <a:r>
              <a:rPr lang="en-US" sz="1200" b="1" dirty="0" smtClean="0"/>
              <a:t> log file: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During the training, you are in control of the clock in the </a:t>
            </a:r>
            <a:r>
              <a:rPr lang="en-US" sz="1200" b="1" dirty="0" err="1" smtClean="0"/>
              <a:t>WaterCoach</a:t>
            </a:r>
            <a:r>
              <a:rPr lang="en-US" sz="1200" b="1" dirty="0" smtClean="0"/>
              <a:t> Display with the </a:t>
            </a:r>
            <a:r>
              <a:rPr lang="en-US" sz="1200" b="1" dirty="0" smtClean="0">
                <a:solidFill>
                  <a:srgbClr val="FFC000"/>
                </a:solidFill>
              </a:rPr>
              <a:t>pause/play</a:t>
            </a:r>
            <a:r>
              <a:rPr lang="en-US" sz="1200" b="1" dirty="0" smtClean="0"/>
              <a:t> and </a:t>
            </a:r>
            <a:r>
              <a:rPr lang="en-US" sz="1200" b="1" dirty="0" smtClean="0">
                <a:solidFill>
                  <a:srgbClr val="FFC000"/>
                </a:solidFill>
              </a:rPr>
              <a:t>next</a:t>
            </a:r>
            <a:r>
              <a:rPr lang="en-US" sz="1200" b="1" dirty="0" smtClean="0"/>
              <a:t> buttons;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At all times, relevant tips and all answers are available behind the  </a:t>
            </a:r>
            <a:r>
              <a:rPr lang="en-US" sz="1200" b="1" dirty="0" smtClean="0">
                <a:solidFill>
                  <a:srgbClr val="FFC000"/>
                </a:solidFill>
              </a:rPr>
              <a:t>Hints and Answers </a:t>
            </a:r>
            <a:r>
              <a:rPr lang="en-US" sz="1200" b="1" dirty="0" smtClean="0"/>
              <a:t>buttons;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Information from incoming and outgoing calls are available behind the </a:t>
            </a:r>
            <a:r>
              <a:rPr lang="en-US" sz="1200" b="1" dirty="0" smtClean="0">
                <a:solidFill>
                  <a:srgbClr val="FFC000"/>
                </a:solidFill>
              </a:rPr>
              <a:t>Calls</a:t>
            </a:r>
            <a:r>
              <a:rPr lang="en-US" sz="1200" b="1" dirty="0" smtClean="0"/>
              <a:t> button;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Open previous received messages again via the </a:t>
            </a:r>
            <a:r>
              <a:rPr lang="en-US" sz="1200" b="1" dirty="0" smtClean="0">
                <a:solidFill>
                  <a:srgbClr val="FFC000"/>
                </a:solidFill>
              </a:rPr>
              <a:t>Inbox</a:t>
            </a:r>
            <a:r>
              <a:rPr lang="en-US" sz="1200" b="1" dirty="0" smtClean="0"/>
              <a:t> dropdown menu;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Issue a forecast with the </a:t>
            </a:r>
            <a:r>
              <a:rPr lang="en-US" sz="1200" b="1" dirty="0" smtClean="0">
                <a:solidFill>
                  <a:srgbClr val="FFC000"/>
                </a:solidFill>
              </a:rPr>
              <a:t>Forecast</a:t>
            </a:r>
            <a:r>
              <a:rPr lang="en-US" sz="1200" b="1" dirty="0" smtClean="0"/>
              <a:t> button;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C000"/>
                </a:solidFill>
              </a:rPr>
              <a:t>Dictionary</a:t>
            </a:r>
            <a:r>
              <a:rPr lang="en-US" sz="1200" b="1" dirty="0" smtClean="0"/>
              <a:t>: Find some background information via the </a:t>
            </a:r>
            <a:r>
              <a:rPr lang="en-US" sz="1200" b="1" dirty="0" smtClean="0"/>
              <a:t>Dictionary </a:t>
            </a:r>
            <a:r>
              <a:rPr lang="en-US" sz="1200" b="1" dirty="0" smtClean="0"/>
              <a:t>dropdown menu; 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C000"/>
                </a:solidFill>
              </a:rPr>
              <a:t>Help and Exit</a:t>
            </a:r>
            <a:r>
              <a:rPr lang="en-US" sz="1200" b="1" dirty="0" smtClean="0"/>
              <a:t>: With the Help button you can visit the wiki-page with more information on the </a:t>
            </a:r>
            <a:r>
              <a:rPr lang="en-US" sz="1200" b="1" dirty="0" err="1" smtClean="0"/>
              <a:t>WaterCoach</a:t>
            </a:r>
            <a:r>
              <a:rPr lang="en-US" sz="1200" b="1" dirty="0" smtClean="0"/>
              <a:t>;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			You can close the </a:t>
            </a:r>
            <a:r>
              <a:rPr lang="en-US" sz="1200" b="1" dirty="0" err="1" smtClean="0"/>
              <a:t>WaterCoach</a:t>
            </a:r>
            <a:r>
              <a:rPr lang="en-US" sz="1200" b="1" dirty="0" smtClean="0"/>
              <a:t> Display by using the </a:t>
            </a:r>
            <a:r>
              <a:rPr lang="en-US" sz="1200" b="1" dirty="0" smtClean="0">
                <a:solidFill>
                  <a:srgbClr val="FFC000"/>
                </a:solidFill>
              </a:rPr>
              <a:t>Exit</a:t>
            </a:r>
            <a:r>
              <a:rPr lang="en-US" sz="1200" b="1" dirty="0" smtClean="0"/>
              <a:t> button, any remaining open 			message windows  (like this one) will be closed as well. 	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The</a:t>
            </a:r>
            <a:r>
              <a:rPr lang="en-US" sz="1200" b="1" dirty="0" smtClean="0">
                <a:solidFill>
                  <a:srgbClr val="FFC000"/>
                </a:solidFill>
              </a:rPr>
              <a:t> </a:t>
            </a:r>
            <a:r>
              <a:rPr lang="en-US" sz="1200" b="1" u="sng" dirty="0" smtClean="0">
                <a:solidFill>
                  <a:srgbClr val="FFC000"/>
                </a:solidFill>
              </a:rPr>
              <a:t>Forecaster Notes Display </a:t>
            </a:r>
            <a:r>
              <a:rPr lang="en-US" sz="1200" b="1" dirty="0" smtClean="0"/>
              <a:t>plays an important role in the </a:t>
            </a:r>
            <a:r>
              <a:rPr lang="en-US" sz="1200" b="1" dirty="0" err="1" smtClean="0"/>
              <a:t>WaterCoach</a:t>
            </a:r>
            <a:r>
              <a:rPr lang="en-US" sz="1200" b="1" dirty="0" smtClean="0"/>
              <a:t> application: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All text messages (including the hints and answers) will appear in the Forecaster Notes Display;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Messages that are larger than 1 line, can be expended by hoovering over them with the </a:t>
            </a:r>
            <a:r>
              <a:rPr lang="en-US" sz="1200" b="1" dirty="0" smtClean="0">
                <a:solidFill>
                  <a:srgbClr val="FFC000"/>
                </a:solidFill>
              </a:rPr>
              <a:t>mouse;</a:t>
            </a:r>
            <a:r>
              <a:rPr lang="en-US" sz="1200" b="1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Alternatively, you can open the full message in the </a:t>
            </a:r>
            <a:r>
              <a:rPr lang="en-US" sz="1200" b="1" dirty="0" smtClean="0">
                <a:solidFill>
                  <a:srgbClr val="FFC000"/>
                </a:solidFill>
              </a:rPr>
              <a:t>Message details</a:t>
            </a:r>
            <a:r>
              <a:rPr lang="en-US" sz="1200" b="1" dirty="0" smtClean="0"/>
              <a:t>, via the context menu, from here you can also open hyperlinks;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You may submit your answers to the questions by creating a new message in the </a:t>
            </a:r>
            <a:r>
              <a:rPr lang="en-US" sz="1200" b="1" dirty="0" smtClean="0">
                <a:solidFill>
                  <a:srgbClr val="FFC000"/>
                </a:solidFill>
              </a:rPr>
              <a:t>Forecaster Notes Display</a:t>
            </a:r>
            <a:r>
              <a:rPr lang="en-US" sz="1200" b="1" dirty="0" smtClean="0"/>
              <a:t>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All messages you make in the Forecaster Notes will be logged to a text file in the folder; \</a:t>
            </a:r>
            <a:r>
              <a:rPr lang="en-US" sz="1200" b="1" dirty="0" err="1" smtClean="0"/>
              <a:t>ScenarioScriptDatabase</a:t>
            </a:r>
            <a:r>
              <a:rPr lang="en-US" sz="1200" b="1" dirty="0" smtClean="0"/>
              <a:t>\</a:t>
            </a:r>
            <a:r>
              <a:rPr lang="en-US" sz="1200" b="1" dirty="0" err="1" smtClean="0"/>
              <a:t>aprfc_wc</a:t>
            </a:r>
            <a:r>
              <a:rPr lang="en-US" sz="1200" b="1" dirty="0" smtClean="0"/>
              <a:t>\Sep-2012\script1\log\;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To get started: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Pause the clock with the </a:t>
            </a:r>
            <a:r>
              <a:rPr lang="en-US" sz="1200" b="1" dirty="0" smtClean="0">
                <a:solidFill>
                  <a:srgbClr val="FFC000"/>
                </a:solidFill>
              </a:rPr>
              <a:t>pause</a:t>
            </a:r>
            <a:r>
              <a:rPr lang="en-US" sz="1200" b="1" dirty="0" smtClean="0"/>
              <a:t> button in the </a:t>
            </a:r>
            <a:r>
              <a:rPr lang="en-US" sz="1200" b="1" dirty="0" err="1" smtClean="0"/>
              <a:t>WaterCoach</a:t>
            </a:r>
            <a:r>
              <a:rPr lang="en-US" sz="1200" b="1" dirty="0" smtClean="0"/>
              <a:t> Display;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When you're ready for the next message, hit the </a:t>
            </a:r>
            <a:r>
              <a:rPr lang="en-US" sz="1200" b="1" dirty="0" smtClean="0">
                <a:solidFill>
                  <a:srgbClr val="FFC000"/>
                </a:solidFill>
              </a:rPr>
              <a:t>next</a:t>
            </a:r>
            <a:r>
              <a:rPr lang="en-US" sz="1200" b="1" dirty="0" smtClean="0"/>
              <a:t> button in the </a:t>
            </a:r>
            <a:r>
              <a:rPr lang="en-US" sz="1200" b="1" dirty="0" err="1" smtClean="0"/>
              <a:t>WaterCoach</a:t>
            </a:r>
            <a:r>
              <a:rPr lang="en-US" sz="1200" b="1" dirty="0" smtClean="0"/>
              <a:t> Display;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Close this window when you’re  done reading it. Can </a:t>
            </a:r>
            <a:r>
              <a:rPr lang="en-US" sz="1200" b="1" dirty="0" err="1" smtClean="0"/>
              <a:t>can</a:t>
            </a:r>
            <a:r>
              <a:rPr lang="en-US" sz="1200" b="1" dirty="0" smtClean="0"/>
              <a:t> get it back from the </a:t>
            </a:r>
            <a:r>
              <a:rPr lang="en-US" sz="1200" b="1" dirty="0" smtClean="0">
                <a:solidFill>
                  <a:srgbClr val="FFC000"/>
                </a:solidFill>
              </a:rPr>
              <a:t>inbox</a:t>
            </a:r>
            <a:r>
              <a:rPr lang="en-US" sz="1200" b="1" dirty="0" smtClean="0"/>
              <a:t> dropdown menu;</a:t>
            </a:r>
          </a:p>
          <a:p>
            <a:pPr algn="ctr"/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5387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2" y="457200"/>
            <a:ext cx="858367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2487" y="685800"/>
            <a:ext cx="7391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Welcome to Alaska!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This Water Coach scenario is based on a real event in the Matsu forecast group in September 2012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Q: Please zoom in to Matsu and identify the catchments and their topology. Use the layer icon to display topography layers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960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2" y="457200"/>
            <a:ext cx="858367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990600"/>
            <a:ext cx="84153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Catchment and forecast locations</a:t>
            </a:r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(Fill out the answers to the numbered questions in the table in the </a:t>
            </a:r>
            <a:r>
              <a:rPr lang="en-US" sz="2400" b="1" dirty="0" smtClean="0">
                <a:solidFill>
                  <a:srgbClr val="FFC000"/>
                </a:solidFill>
              </a:rPr>
              <a:t>‘Forecast’</a:t>
            </a:r>
            <a:r>
              <a:rPr lang="en-US" sz="2400" b="1" dirty="0" smtClean="0"/>
              <a:t> button of the </a:t>
            </a:r>
            <a:r>
              <a:rPr lang="en-US" sz="2400" b="1" dirty="0" smtClean="0">
                <a:solidFill>
                  <a:srgbClr val="FFC000"/>
                </a:solidFill>
              </a:rPr>
              <a:t>Water Coach </a:t>
            </a:r>
            <a:r>
              <a:rPr lang="en-US" sz="2400" b="1" dirty="0" smtClean="0"/>
              <a:t>display)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Q1: How many catchments (segments) are there in the Matsu </a:t>
            </a:r>
            <a:r>
              <a:rPr lang="en-US" sz="2400" b="1" dirty="0" err="1" smtClean="0"/>
              <a:t>Forecastgroup</a:t>
            </a:r>
            <a:r>
              <a:rPr lang="en-US" sz="2400" b="1" dirty="0" smtClean="0"/>
              <a:t>? </a:t>
            </a:r>
          </a:p>
          <a:p>
            <a:pPr algn="ctr"/>
            <a:r>
              <a:rPr lang="en-US" sz="2400" b="1" dirty="0" smtClean="0"/>
              <a:t>Q2: How many of them have 4 elevation bands (lower, upper, lower glacier, upper glacier? </a:t>
            </a:r>
          </a:p>
          <a:p>
            <a:pPr algn="ctr"/>
            <a:r>
              <a:rPr lang="en-US" sz="2400" b="1" dirty="0" smtClean="0"/>
              <a:t>Q3: Looking at the location icons in the Map Display and Data Viewer, what is the meaning of the colors?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159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2" y="507507"/>
            <a:ext cx="858367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6858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Spatial Display - Rainfall Forecasts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(Fill out the answers to the numbered questions in the table in the </a:t>
            </a:r>
            <a:r>
              <a:rPr lang="en-US" sz="2400" b="1" dirty="0" smtClean="0">
                <a:solidFill>
                  <a:srgbClr val="FFC000"/>
                </a:solidFill>
              </a:rPr>
              <a:t>‘Forecast’</a:t>
            </a:r>
            <a:r>
              <a:rPr lang="en-US" sz="2400" b="1" dirty="0" smtClean="0"/>
              <a:t> button of the </a:t>
            </a:r>
            <a:r>
              <a:rPr lang="en-US" sz="2400" b="1" dirty="0" smtClean="0">
                <a:solidFill>
                  <a:srgbClr val="FFC000"/>
                </a:solidFill>
              </a:rPr>
              <a:t>Water Coach </a:t>
            </a:r>
            <a:r>
              <a:rPr lang="en-US" sz="2400" b="1" dirty="0" smtClean="0"/>
              <a:t>display)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Q: Identify different precipitation grids for the given period. </a:t>
            </a:r>
          </a:p>
          <a:p>
            <a:pPr algn="ctr"/>
            <a:r>
              <a:rPr lang="en-US" sz="2400" b="1" dirty="0" smtClean="0"/>
              <a:t>Q4: Looking at all of Matsu, compare the different rainfall forecast models, can you determine the value and time of the 'worst' 6-hour period of forecast rainfall? 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159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2" y="457200"/>
            <a:ext cx="858367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6858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Topology of forecast basins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(Fill out the answers to the numbered questions in the table in the </a:t>
            </a:r>
            <a:r>
              <a:rPr lang="en-US" sz="2400" b="1" dirty="0" smtClean="0">
                <a:solidFill>
                  <a:srgbClr val="FFC000"/>
                </a:solidFill>
              </a:rPr>
              <a:t>‘Forecast’</a:t>
            </a:r>
            <a:r>
              <a:rPr lang="en-US" sz="2400" b="1" dirty="0" smtClean="0"/>
              <a:t> button of the </a:t>
            </a:r>
            <a:r>
              <a:rPr lang="en-US" sz="2400" b="1" dirty="0" smtClean="0">
                <a:solidFill>
                  <a:srgbClr val="FFC000"/>
                </a:solidFill>
              </a:rPr>
              <a:t>Water Coach </a:t>
            </a:r>
            <a:r>
              <a:rPr lang="en-US" sz="2400" b="1" dirty="0" smtClean="0"/>
              <a:t>display)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Q5: What is the downstream segment of segment ‘Talkeetna’? </a:t>
            </a:r>
          </a:p>
          <a:p>
            <a:pPr algn="ctr"/>
            <a:r>
              <a:rPr lang="en-US" sz="2400" b="1" dirty="0" smtClean="0"/>
              <a:t>Q6: How many upstream segments does segment ‘Susitna at Sunshine’ have?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879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2" y="457200"/>
            <a:ext cx="858367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previews.123rf.com/images/nyul/nyul1101/nyul110100239/8549434-Young-office-worker-sitting-at-desk-in-office-talking-on-phone-using-laptop-women-working-in-the-bac-Stock-Phot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8" r="21666"/>
          <a:stretch/>
        </p:blipFill>
        <p:spPr bwMode="auto">
          <a:xfrm>
            <a:off x="6477000" y="3276600"/>
            <a:ext cx="2183906" cy="28114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528662" y="1440597"/>
            <a:ext cx="5715000" cy="4350603"/>
          </a:xfrm>
          <a:prstGeom prst="wedgeEllipseCallout">
            <a:avLst>
              <a:gd name="adj1" fmla="val 64858"/>
              <a:gd name="adj2" fmla="val 7043"/>
            </a:avLst>
          </a:prstGeom>
          <a:solidFill>
            <a:schemeClr val="accent6">
              <a:lumMod val="40000"/>
              <a:lumOff val="60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462" y="1538406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Hey there!</a:t>
            </a:r>
          </a:p>
          <a:p>
            <a:pPr algn="ctr"/>
            <a:endParaRPr lang="en-US" sz="2400" b="1" i="1" dirty="0" smtClean="0"/>
          </a:p>
          <a:p>
            <a:pPr algn="ctr"/>
            <a:r>
              <a:rPr lang="en-US" sz="2400" b="1" i="1" dirty="0" smtClean="0"/>
              <a:t>“We have heard a big rain event is coming in . Can you confirm? Any warnings for the RR Bridge at Talkeetna?” </a:t>
            </a:r>
          </a:p>
          <a:p>
            <a:pPr algn="ctr"/>
            <a:endParaRPr lang="en-US" sz="2400" b="1" i="1" dirty="0"/>
          </a:p>
          <a:p>
            <a:pPr algn="ctr"/>
            <a:r>
              <a:rPr lang="en-US" sz="2400" b="1" i="1" dirty="0" smtClean="0"/>
              <a:t>“O, you need 15 min to check?”</a:t>
            </a:r>
          </a:p>
          <a:p>
            <a:pPr algn="ctr"/>
            <a:endParaRPr lang="en-US" sz="2400" b="1" i="1" dirty="0" smtClean="0"/>
          </a:p>
          <a:p>
            <a:pPr algn="ctr"/>
            <a:r>
              <a:rPr lang="en-US" sz="2400" b="1" i="1" dirty="0" smtClean="0"/>
              <a:t>“Ok, call me back no later, </a:t>
            </a:r>
          </a:p>
          <a:p>
            <a:pPr algn="ctr"/>
            <a:r>
              <a:rPr lang="en-US" sz="2400" b="1" i="1" dirty="0" smtClean="0"/>
              <a:t>we go live in 20 min”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86522" y="609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Call from local radio station:</a:t>
            </a:r>
          </a:p>
          <a:p>
            <a:pPr algn="ctr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5425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2" y="457200"/>
            <a:ext cx="858367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685800"/>
            <a:ext cx="632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Before calling back by pressing ‘</a:t>
            </a:r>
            <a:r>
              <a:rPr lang="en-US" sz="2400" b="1" dirty="0" smtClean="0">
                <a:solidFill>
                  <a:srgbClr val="FFC000"/>
                </a:solidFill>
              </a:rPr>
              <a:t>Calls</a:t>
            </a:r>
            <a:r>
              <a:rPr lang="en-US" sz="2400" b="1" dirty="0" smtClean="0"/>
              <a:t>’, make sure you:</a:t>
            </a:r>
          </a:p>
          <a:p>
            <a:r>
              <a:rPr lang="en-US" sz="2400" b="1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enter your answer in the Q7 cell of the ‘</a:t>
            </a:r>
            <a:r>
              <a:rPr lang="en-US" sz="2400" b="1" dirty="0" smtClean="0">
                <a:solidFill>
                  <a:srgbClr val="FFC000"/>
                </a:solidFill>
              </a:rPr>
              <a:t>Forecast</a:t>
            </a:r>
            <a:r>
              <a:rPr lang="en-US" sz="2400" b="1" dirty="0" smtClean="0"/>
              <a:t>’ menu </a:t>
            </a:r>
            <a:r>
              <a:rPr lang="en-US" sz="2400" b="1" dirty="0" smtClean="0">
                <a:solidFill>
                  <a:srgbClr val="FFC000"/>
                </a:solidFill>
              </a:rPr>
              <a:t>before 18:30</a:t>
            </a:r>
            <a:r>
              <a:rPr lang="en-US" sz="2400" b="1" dirty="0" smtClean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Publish your forecast by pressing the ‘publish’ button in the ‘</a:t>
            </a:r>
            <a:r>
              <a:rPr lang="en-US" sz="2400" b="1" dirty="0" smtClean="0">
                <a:solidFill>
                  <a:srgbClr val="FFC000"/>
                </a:solidFill>
              </a:rPr>
              <a:t>forecast’ </a:t>
            </a:r>
            <a:r>
              <a:rPr lang="en-US" sz="2400" b="1" dirty="0" smtClean="0"/>
              <a:t>menu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49655"/>
            <a:ext cx="1143000" cy="3699304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09600" y="4151050"/>
            <a:ext cx="11430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2" y="457200"/>
            <a:ext cx="858367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previews.123rf.com/images/nyul/nyul1101/nyul110100239/8549434-Young-office-worker-sitting-at-desk-in-office-talking-on-phone-using-laptop-women-working-in-the-bac-Stock-Phot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8" r="21666"/>
          <a:stretch/>
        </p:blipFill>
        <p:spPr bwMode="auto">
          <a:xfrm>
            <a:off x="6477000" y="3276600"/>
            <a:ext cx="2183906" cy="28114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381000" y="2362200"/>
            <a:ext cx="5715000" cy="2826603"/>
          </a:xfrm>
          <a:prstGeom prst="wedgeEllipseCallout">
            <a:avLst>
              <a:gd name="adj1" fmla="val 66101"/>
              <a:gd name="adj2" fmla="val 24353"/>
            </a:avLst>
          </a:prstGeom>
          <a:solidFill>
            <a:schemeClr val="accent6">
              <a:lumMod val="40000"/>
              <a:lumOff val="60000"/>
              <a:alpha val="6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2637070"/>
            <a:ext cx="396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“Thanks for calling back in time!</a:t>
            </a:r>
          </a:p>
          <a:p>
            <a:pPr algn="ctr"/>
            <a:endParaRPr lang="en-US" sz="2400" b="1" i="1" dirty="0"/>
          </a:p>
          <a:p>
            <a:pPr algn="ctr"/>
            <a:r>
              <a:rPr lang="en-US" sz="2400" b="1" i="1" dirty="0" smtClean="0"/>
              <a:t>“O, really?”</a:t>
            </a:r>
          </a:p>
          <a:p>
            <a:pPr algn="ctr"/>
            <a:endParaRPr lang="en-US" sz="2400" b="1" i="1" dirty="0" smtClean="0"/>
          </a:p>
          <a:p>
            <a:pPr algn="ctr"/>
            <a:r>
              <a:rPr lang="en-US" sz="2400" b="1" i="1" dirty="0" smtClean="0"/>
              <a:t>“Ok, thanks for your info!”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096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Call to local radio station: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4500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391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Lemans</dc:creator>
  <cp:lastModifiedBy>Lemans</cp:lastModifiedBy>
  <cp:revision>19</cp:revision>
  <dcterms:created xsi:type="dcterms:W3CDTF">2016-03-03T17:38:51Z</dcterms:created>
  <dcterms:modified xsi:type="dcterms:W3CDTF">2016-03-03T23:18:43Z</dcterms:modified>
</cp:coreProperties>
</file>