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Josefin Sans" pitchFamily="2" charset="0"/>
      <p:regular r:id="rId14"/>
    </p:embeddedFont>
    <p:embeddedFont>
      <p:font typeface="Josefin Sans Bold" pitchFamily="2" charset="0"/>
      <p:regular r:id="rId15"/>
      <p:boldItalic r:id="rId16"/>
    </p:embeddedFont>
    <p:embeddedFont>
      <p:font typeface="Noto Sans Bold" panose="020B0604020202020204" charset="0"/>
      <p:regular r:id="rId17"/>
    </p:embeddedFont>
    <p:embeddedFont>
      <p:font typeface="Noto Serif Display" panose="020B0604020202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9" d="100"/>
          <a:sy n="39" d="100"/>
        </p:scale>
        <p:origin x="1092"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902445" y="4547134"/>
            <a:ext cx="8217084" cy="2428488"/>
            <a:chOff x="0" y="0"/>
            <a:chExt cx="10956112" cy="3237984"/>
          </a:xfrm>
        </p:grpSpPr>
        <p:sp>
          <p:nvSpPr>
            <p:cNvPr id="3" name="TextBox 3"/>
            <p:cNvSpPr txBox="1"/>
            <p:nvPr/>
          </p:nvSpPr>
          <p:spPr>
            <a:xfrm>
              <a:off x="0" y="47625"/>
              <a:ext cx="10956112" cy="1463336"/>
            </a:xfrm>
            <a:prstGeom prst="rect">
              <a:avLst/>
            </a:prstGeom>
          </p:spPr>
          <p:txBody>
            <a:bodyPr lIns="0" tIns="0" rIns="0" bIns="0" rtlCol="0" anchor="t">
              <a:spAutoFit/>
            </a:bodyPr>
            <a:lstStyle/>
            <a:p>
              <a:pPr algn="l">
                <a:lnSpc>
                  <a:spcPts val="8372"/>
                </a:lnSpc>
              </a:pPr>
              <a:r>
                <a:rPr lang="en-US" sz="7475">
                  <a:solidFill>
                    <a:srgbClr val="F7B4A7"/>
                  </a:solidFill>
                  <a:latin typeface="Josefin Sans Bold"/>
                </a:rPr>
                <a:t>Cloud Computing</a:t>
              </a:r>
            </a:p>
          </p:txBody>
        </p:sp>
        <p:sp>
          <p:nvSpPr>
            <p:cNvPr id="4" name="TextBox 4"/>
            <p:cNvSpPr txBox="1"/>
            <p:nvPr/>
          </p:nvSpPr>
          <p:spPr>
            <a:xfrm>
              <a:off x="0" y="2476831"/>
              <a:ext cx="10956112" cy="761153"/>
            </a:xfrm>
            <a:prstGeom prst="rect">
              <a:avLst/>
            </a:prstGeom>
          </p:spPr>
          <p:txBody>
            <a:bodyPr lIns="0" tIns="0" rIns="0" bIns="0" rtlCol="0" anchor="t">
              <a:spAutoFit/>
            </a:bodyPr>
            <a:lstStyle/>
            <a:p>
              <a:pPr algn="l">
                <a:lnSpc>
                  <a:spcPts val="4760"/>
                </a:lnSpc>
              </a:pPr>
              <a:endParaRPr/>
            </a:p>
          </p:txBody>
        </p:sp>
      </p:grpSp>
      <p:sp>
        <p:nvSpPr>
          <p:cNvPr id="5" name="Freeform 5"/>
          <p:cNvSpPr/>
          <p:nvPr/>
        </p:nvSpPr>
        <p:spPr>
          <a:xfrm>
            <a:off x="1182834" y="-1921745"/>
            <a:ext cx="6755642" cy="4114800"/>
          </a:xfrm>
          <a:custGeom>
            <a:avLst/>
            <a:gdLst/>
            <a:ahLst/>
            <a:cxnLst/>
            <a:rect l="l" t="t" r="r" b="b"/>
            <a:pathLst>
              <a:path w="6755642" h="4114800">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6303834" y="1790711"/>
            <a:ext cx="1194327" cy="2586142"/>
          </a:xfrm>
          <a:custGeom>
            <a:avLst/>
            <a:gdLst/>
            <a:ahLst/>
            <a:cxnLst/>
            <a:rect l="l" t="t" r="r" b="b"/>
            <a:pathLst>
              <a:path w="1194327" h="2586142">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flipH="1">
            <a:off x="2095190" y="2021154"/>
            <a:ext cx="5357753" cy="5591583"/>
          </a:xfrm>
          <a:custGeom>
            <a:avLst/>
            <a:gdLst/>
            <a:ahLst/>
            <a:cxnLst/>
            <a:rect l="l" t="t" r="r" b="b"/>
            <a:pathLst>
              <a:path w="5357753" h="559158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8" name="Freeform 8"/>
          <p:cNvSpPr/>
          <p:nvPr/>
        </p:nvSpPr>
        <p:spPr>
          <a:xfrm>
            <a:off x="-947148" y="1264426"/>
            <a:ext cx="3144039" cy="2440918"/>
          </a:xfrm>
          <a:custGeom>
            <a:avLst/>
            <a:gdLst/>
            <a:ahLst/>
            <a:cxnLst/>
            <a:rect l="l" t="t" r="r" b="b"/>
            <a:pathLst>
              <a:path w="3144039" h="2440918">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9" name="Freeform 9"/>
          <p:cNvSpPr/>
          <p:nvPr/>
        </p:nvSpPr>
        <p:spPr>
          <a:xfrm>
            <a:off x="624872" y="5005800"/>
            <a:ext cx="1894295" cy="4252500"/>
          </a:xfrm>
          <a:custGeom>
            <a:avLst/>
            <a:gdLst/>
            <a:ahLst/>
            <a:cxnLst/>
            <a:rect l="l" t="t" r="r" b="b"/>
            <a:pathLst>
              <a:path w="1894295" h="4252500">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10" name="Freeform 10"/>
          <p:cNvSpPr/>
          <p:nvPr/>
        </p:nvSpPr>
        <p:spPr>
          <a:xfrm>
            <a:off x="4011803" y="7612736"/>
            <a:ext cx="3486358" cy="4114800"/>
          </a:xfrm>
          <a:custGeom>
            <a:avLst/>
            <a:gdLst/>
            <a:ahLst/>
            <a:cxnLst/>
            <a:rect l="l" t="t" r="r" b="b"/>
            <a:pathLst>
              <a:path w="3486358" h="4114800">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2769596"/>
          </a:xfrm>
          <a:custGeom>
            <a:avLst/>
            <a:gdLst/>
            <a:ahLst/>
            <a:cxnLst/>
            <a:rect l="l" t="t" r="r" b="b"/>
            <a:pathLst>
              <a:path w="18288000" h="12769596">
                <a:moveTo>
                  <a:pt x="0" y="0"/>
                </a:moveTo>
                <a:lnTo>
                  <a:pt x="18288000" y="0"/>
                </a:lnTo>
                <a:lnTo>
                  <a:pt x="18288000" y="12769596"/>
                </a:lnTo>
                <a:lnTo>
                  <a:pt x="0" y="12769596"/>
                </a:lnTo>
                <a:lnTo>
                  <a:pt x="0" y="0"/>
                </a:lnTo>
                <a:close/>
              </a:path>
            </a:pathLst>
          </a:custGeom>
          <a:blipFill>
            <a:blip r:embed="rId2"/>
            <a:stretch>
              <a:fillRect l="-4380" r="-4380"/>
            </a:stretch>
          </a:blipFill>
        </p:spPr>
        <p:txBody>
          <a:bodyPr/>
          <a:lstStyle/>
          <a:p>
            <a:endParaRPr lang="en-US"/>
          </a:p>
        </p:txBody>
      </p:sp>
      <p:sp>
        <p:nvSpPr>
          <p:cNvPr id="3" name="TextBox 3"/>
          <p:cNvSpPr txBox="1"/>
          <p:nvPr/>
        </p:nvSpPr>
        <p:spPr>
          <a:xfrm>
            <a:off x="1028700" y="942975"/>
            <a:ext cx="6383417" cy="688976"/>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Josefin Sans Bold"/>
              </a:rPr>
              <a:t>Benchmark giữa cách máy</a:t>
            </a:r>
          </a:p>
        </p:txBody>
      </p:sp>
      <p:sp>
        <p:nvSpPr>
          <p:cNvPr id="4" name="TextBox 4"/>
          <p:cNvSpPr txBox="1"/>
          <p:nvPr/>
        </p:nvSpPr>
        <p:spPr>
          <a:xfrm>
            <a:off x="1028700" y="1793049"/>
            <a:ext cx="16061563" cy="3212418"/>
          </a:xfrm>
          <a:prstGeom prst="rect">
            <a:avLst/>
          </a:prstGeom>
        </p:spPr>
        <p:txBody>
          <a:bodyPr lIns="0" tIns="0" rIns="0" bIns="0" rtlCol="0" anchor="t">
            <a:spAutoFit/>
          </a:bodyPr>
          <a:lstStyle/>
          <a:p>
            <a:pPr marL="647698" lvl="1" indent="-323849" algn="l">
              <a:lnSpc>
                <a:spcPts val="4199"/>
              </a:lnSpc>
              <a:buFont typeface="Arial"/>
              <a:buChar char="•"/>
            </a:pPr>
            <a:r>
              <a:rPr lang="en-US" sz="2999" dirty="0">
                <a:solidFill>
                  <a:srgbClr val="000000"/>
                </a:solidFill>
                <a:latin typeface="Josefin Sans"/>
              </a:rPr>
              <a:t>Benchmark </a:t>
            </a:r>
            <a:r>
              <a:rPr lang="en-US" sz="2999" dirty="0" err="1">
                <a:solidFill>
                  <a:srgbClr val="000000"/>
                </a:solidFill>
                <a:latin typeface="Josefin Sans"/>
              </a:rPr>
              <a:t>máy</a:t>
            </a:r>
            <a:r>
              <a:rPr lang="en-US" sz="2999" dirty="0">
                <a:solidFill>
                  <a:srgbClr val="000000"/>
                </a:solidFill>
                <a:latin typeface="Josefin Sans"/>
              </a:rPr>
              <a:t> PC </a:t>
            </a:r>
            <a:r>
              <a:rPr lang="en-US" sz="2999" dirty="0" err="1">
                <a:solidFill>
                  <a:srgbClr val="000000"/>
                </a:solidFill>
                <a:latin typeface="Josefin Sans"/>
              </a:rPr>
              <a:t>là</a:t>
            </a:r>
            <a:r>
              <a:rPr lang="en-US" sz="2999" dirty="0">
                <a:solidFill>
                  <a:srgbClr val="000000"/>
                </a:solidFill>
                <a:latin typeface="Josefin Sans"/>
              </a:rPr>
              <a:t> </a:t>
            </a:r>
            <a:r>
              <a:rPr lang="en-US" sz="2999" dirty="0" err="1">
                <a:solidFill>
                  <a:srgbClr val="000000"/>
                </a:solidFill>
                <a:latin typeface="Josefin Sans"/>
              </a:rPr>
              <a:t>quá</a:t>
            </a:r>
            <a:r>
              <a:rPr lang="en-US" sz="2999" dirty="0">
                <a:solidFill>
                  <a:srgbClr val="000000"/>
                </a:solidFill>
                <a:latin typeface="Josefin Sans"/>
              </a:rPr>
              <a:t> </a:t>
            </a:r>
            <a:r>
              <a:rPr lang="en-US" sz="2999" dirty="0" err="1">
                <a:solidFill>
                  <a:srgbClr val="000000"/>
                </a:solidFill>
                <a:latin typeface="Josefin Sans"/>
              </a:rPr>
              <a:t>trình</a:t>
            </a:r>
            <a:r>
              <a:rPr lang="en-US" sz="2999" dirty="0">
                <a:solidFill>
                  <a:srgbClr val="000000"/>
                </a:solidFill>
                <a:latin typeface="Josefin Sans"/>
              </a:rPr>
              <a:t> </a:t>
            </a:r>
            <a:r>
              <a:rPr lang="en-US" sz="2999" dirty="0" err="1">
                <a:solidFill>
                  <a:srgbClr val="000000"/>
                </a:solidFill>
                <a:latin typeface="Josefin Sans"/>
              </a:rPr>
              <a:t>đánh</a:t>
            </a:r>
            <a:r>
              <a:rPr lang="en-US" sz="2999" dirty="0">
                <a:solidFill>
                  <a:srgbClr val="000000"/>
                </a:solidFill>
                <a:latin typeface="Josefin Sans"/>
              </a:rPr>
              <a:t> </a:t>
            </a:r>
            <a:r>
              <a:rPr lang="en-US" sz="2999" dirty="0" err="1">
                <a:solidFill>
                  <a:srgbClr val="000000"/>
                </a:solidFill>
                <a:latin typeface="Josefin Sans"/>
              </a:rPr>
              <a:t>giá</a:t>
            </a:r>
            <a:r>
              <a:rPr lang="en-US" sz="2999" dirty="0">
                <a:solidFill>
                  <a:srgbClr val="000000"/>
                </a:solidFill>
                <a:latin typeface="Josefin Sans"/>
              </a:rPr>
              <a:t> </a:t>
            </a:r>
            <a:r>
              <a:rPr lang="en-US" sz="2999" dirty="0" err="1">
                <a:solidFill>
                  <a:srgbClr val="000000"/>
                </a:solidFill>
                <a:latin typeface="Josefin Sans"/>
              </a:rPr>
              <a:t>hiệu</a:t>
            </a:r>
            <a:r>
              <a:rPr lang="en-US" sz="2999" dirty="0">
                <a:solidFill>
                  <a:srgbClr val="000000"/>
                </a:solidFill>
                <a:latin typeface="Josefin Sans"/>
              </a:rPr>
              <a:t> </a:t>
            </a:r>
            <a:r>
              <a:rPr lang="en-US" sz="2999" dirty="0" err="1">
                <a:solidFill>
                  <a:srgbClr val="000000"/>
                </a:solidFill>
                <a:latin typeface="Josefin Sans"/>
              </a:rPr>
              <a:t>suất</a:t>
            </a:r>
            <a:r>
              <a:rPr lang="en-US" sz="2999" dirty="0">
                <a:solidFill>
                  <a:srgbClr val="000000"/>
                </a:solidFill>
                <a:latin typeface="Josefin Sans"/>
              </a:rPr>
              <a:t> </a:t>
            </a:r>
            <a:r>
              <a:rPr lang="en-US" sz="2999" dirty="0" err="1">
                <a:solidFill>
                  <a:srgbClr val="000000"/>
                </a:solidFill>
                <a:latin typeface="Josefin Sans"/>
              </a:rPr>
              <a:t>của</a:t>
            </a:r>
            <a:r>
              <a:rPr lang="en-US" sz="2999" dirty="0">
                <a:solidFill>
                  <a:srgbClr val="000000"/>
                </a:solidFill>
                <a:latin typeface="Josefin Sans"/>
              </a:rPr>
              <a:t> </a:t>
            </a:r>
            <a:r>
              <a:rPr lang="en-US" sz="2999" dirty="0" err="1">
                <a:solidFill>
                  <a:srgbClr val="000000"/>
                </a:solidFill>
                <a:latin typeface="Josefin Sans"/>
              </a:rPr>
              <a:t>máy</a:t>
            </a:r>
            <a:r>
              <a:rPr lang="en-US" sz="2999" dirty="0">
                <a:solidFill>
                  <a:srgbClr val="000000"/>
                </a:solidFill>
                <a:latin typeface="Josefin Sans"/>
              </a:rPr>
              <a:t> </a:t>
            </a:r>
            <a:r>
              <a:rPr lang="en-US" sz="2999" dirty="0" err="1">
                <a:solidFill>
                  <a:srgbClr val="000000"/>
                </a:solidFill>
                <a:latin typeface="Josefin Sans"/>
              </a:rPr>
              <a:t>tính</a:t>
            </a:r>
            <a:r>
              <a:rPr lang="en-US" sz="2999" dirty="0">
                <a:solidFill>
                  <a:srgbClr val="000000"/>
                </a:solidFill>
                <a:latin typeface="Josefin Sans"/>
              </a:rPr>
              <a:t> </a:t>
            </a:r>
            <a:r>
              <a:rPr lang="en-US" sz="2999" dirty="0" err="1">
                <a:solidFill>
                  <a:srgbClr val="000000"/>
                </a:solidFill>
                <a:latin typeface="Josefin Sans"/>
              </a:rPr>
              <a:t>bằng</a:t>
            </a:r>
            <a:r>
              <a:rPr lang="en-US" sz="2999" dirty="0">
                <a:solidFill>
                  <a:srgbClr val="000000"/>
                </a:solidFill>
                <a:latin typeface="Josefin Sans"/>
              </a:rPr>
              <a:t> </a:t>
            </a:r>
            <a:r>
              <a:rPr lang="en-US" sz="2999" dirty="0" err="1">
                <a:solidFill>
                  <a:srgbClr val="000000"/>
                </a:solidFill>
                <a:latin typeface="Josefin Sans"/>
              </a:rPr>
              <a:t>cách</a:t>
            </a:r>
            <a:r>
              <a:rPr lang="en-US" sz="2999" dirty="0">
                <a:solidFill>
                  <a:srgbClr val="000000"/>
                </a:solidFill>
                <a:latin typeface="Josefin Sans"/>
              </a:rPr>
              <a:t> </a:t>
            </a:r>
            <a:r>
              <a:rPr lang="en-US" sz="2999" dirty="0" err="1">
                <a:solidFill>
                  <a:srgbClr val="000000"/>
                </a:solidFill>
                <a:latin typeface="Josefin Sans"/>
              </a:rPr>
              <a:t>chạy</a:t>
            </a:r>
            <a:r>
              <a:rPr lang="en-US" sz="2999" dirty="0">
                <a:solidFill>
                  <a:srgbClr val="000000"/>
                </a:solidFill>
                <a:latin typeface="Josefin Sans"/>
              </a:rPr>
              <a:t> </a:t>
            </a:r>
            <a:r>
              <a:rPr lang="en-US" sz="2999" dirty="0" err="1">
                <a:solidFill>
                  <a:srgbClr val="000000"/>
                </a:solidFill>
                <a:latin typeface="Josefin Sans"/>
              </a:rPr>
              <a:t>các</a:t>
            </a:r>
            <a:r>
              <a:rPr lang="en-US" sz="2999" dirty="0">
                <a:solidFill>
                  <a:srgbClr val="000000"/>
                </a:solidFill>
                <a:latin typeface="Josefin Sans"/>
              </a:rPr>
              <a:t> </a:t>
            </a:r>
            <a:r>
              <a:rPr lang="en-US" sz="2999" dirty="0" err="1">
                <a:solidFill>
                  <a:srgbClr val="000000"/>
                </a:solidFill>
                <a:latin typeface="Josefin Sans"/>
              </a:rPr>
              <a:t>chương</a:t>
            </a:r>
            <a:r>
              <a:rPr lang="en-US" sz="2999" dirty="0">
                <a:solidFill>
                  <a:srgbClr val="000000"/>
                </a:solidFill>
                <a:latin typeface="Josefin Sans"/>
              </a:rPr>
              <a:t> </a:t>
            </a:r>
            <a:r>
              <a:rPr lang="en-US" sz="2999" dirty="0" err="1">
                <a:solidFill>
                  <a:srgbClr val="000000"/>
                </a:solidFill>
                <a:latin typeface="Josefin Sans"/>
              </a:rPr>
              <a:t>trình</a:t>
            </a:r>
            <a:r>
              <a:rPr lang="en-US" sz="2999" dirty="0">
                <a:solidFill>
                  <a:srgbClr val="000000"/>
                </a:solidFill>
                <a:latin typeface="Josefin Sans"/>
              </a:rPr>
              <a:t> </a:t>
            </a:r>
            <a:r>
              <a:rPr lang="en-US" sz="2999" dirty="0" err="1">
                <a:solidFill>
                  <a:srgbClr val="000000"/>
                </a:solidFill>
                <a:latin typeface="Josefin Sans"/>
              </a:rPr>
              <a:t>hoặc</a:t>
            </a:r>
            <a:r>
              <a:rPr lang="en-US" sz="2999" dirty="0">
                <a:solidFill>
                  <a:srgbClr val="000000"/>
                </a:solidFill>
                <a:latin typeface="Josefin Sans"/>
              </a:rPr>
              <a:t> </a:t>
            </a:r>
            <a:r>
              <a:rPr lang="en-US" sz="2999" dirty="0" err="1">
                <a:solidFill>
                  <a:srgbClr val="000000"/>
                </a:solidFill>
                <a:latin typeface="Josefin Sans"/>
              </a:rPr>
              <a:t>tác</a:t>
            </a:r>
            <a:r>
              <a:rPr lang="en-US" sz="2999" dirty="0">
                <a:solidFill>
                  <a:srgbClr val="000000"/>
                </a:solidFill>
                <a:latin typeface="Josefin Sans"/>
              </a:rPr>
              <a:t> </a:t>
            </a:r>
            <a:r>
              <a:rPr lang="en-US" sz="2999" dirty="0" err="1">
                <a:solidFill>
                  <a:srgbClr val="000000"/>
                </a:solidFill>
                <a:latin typeface="Josefin Sans"/>
              </a:rPr>
              <a:t>vụ</a:t>
            </a:r>
            <a:r>
              <a:rPr lang="en-US" sz="2999" dirty="0">
                <a:solidFill>
                  <a:srgbClr val="000000"/>
                </a:solidFill>
                <a:latin typeface="Josefin Sans"/>
              </a:rPr>
              <a:t> </a:t>
            </a:r>
            <a:r>
              <a:rPr lang="en-US" sz="2999" dirty="0" err="1">
                <a:solidFill>
                  <a:srgbClr val="000000"/>
                </a:solidFill>
                <a:latin typeface="Josefin Sans"/>
              </a:rPr>
              <a:t>đặc</a:t>
            </a:r>
            <a:r>
              <a:rPr lang="en-US" sz="2999" dirty="0">
                <a:solidFill>
                  <a:srgbClr val="000000"/>
                </a:solidFill>
                <a:latin typeface="Josefin Sans"/>
              </a:rPr>
              <a:t> </a:t>
            </a:r>
            <a:r>
              <a:rPr lang="en-US" sz="2999" dirty="0" err="1">
                <a:solidFill>
                  <a:srgbClr val="000000"/>
                </a:solidFill>
                <a:latin typeface="Josefin Sans"/>
              </a:rPr>
              <a:t>biệt</a:t>
            </a:r>
            <a:r>
              <a:rPr lang="en-US" sz="2999" dirty="0">
                <a:solidFill>
                  <a:srgbClr val="000000"/>
                </a:solidFill>
                <a:latin typeface="Josefin Sans"/>
              </a:rPr>
              <a:t> </a:t>
            </a:r>
            <a:r>
              <a:rPr lang="en-US" sz="2999" dirty="0" err="1">
                <a:solidFill>
                  <a:srgbClr val="000000"/>
                </a:solidFill>
                <a:latin typeface="Josefin Sans"/>
              </a:rPr>
              <a:t>được</a:t>
            </a:r>
            <a:r>
              <a:rPr lang="en-US" sz="2999" dirty="0">
                <a:solidFill>
                  <a:srgbClr val="000000"/>
                </a:solidFill>
                <a:latin typeface="Josefin Sans"/>
              </a:rPr>
              <a:t> </a:t>
            </a:r>
            <a:r>
              <a:rPr lang="en-US" sz="2999" dirty="0" err="1">
                <a:solidFill>
                  <a:srgbClr val="000000"/>
                </a:solidFill>
                <a:latin typeface="Josefin Sans"/>
              </a:rPr>
              <a:t>thiết</a:t>
            </a:r>
            <a:r>
              <a:rPr lang="en-US" sz="2999" dirty="0">
                <a:solidFill>
                  <a:srgbClr val="000000"/>
                </a:solidFill>
                <a:latin typeface="Josefin Sans"/>
              </a:rPr>
              <a:t> </a:t>
            </a:r>
            <a:r>
              <a:rPr lang="en-US" sz="2999" dirty="0" err="1">
                <a:solidFill>
                  <a:srgbClr val="000000"/>
                </a:solidFill>
                <a:latin typeface="Josefin Sans"/>
              </a:rPr>
              <a:t>kế</a:t>
            </a:r>
            <a:r>
              <a:rPr lang="en-US" sz="2999" dirty="0">
                <a:solidFill>
                  <a:srgbClr val="000000"/>
                </a:solidFill>
                <a:latin typeface="Josefin Sans"/>
              </a:rPr>
              <a:t> </a:t>
            </a:r>
            <a:r>
              <a:rPr lang="en-US" sz="2999" dirty="0" err="1">
                <a:solidFill>
                  <a:srgbClr val="000000"/>
                </a:solidFill>
                <a:latin typeface="Josefin Sans"/>
              </a:rPr>
              <a:t>để</a:t>
            </a:r>
            <a:r>
              <a:rPr lang="en-US" sz="2999" dirty="0">
                <a:solidFill>
                  <a:srgbClr val="000000"/>
                </a:solidFill>
                <a:latin typeface="Josefin Sans"/>
              </a:rPr>
              <a:t> </a:t>
            </a:r>
            <a:r>
              <a:rPr lang="en-US" sz="2999" dirty="0" err="1">
                <a:solidFill>
                  <a:srgbClr val="000000"/>
                </a:solidFill>
                <a:latin typeface="Josefin Sans"/>
              </a:rPr>
              <a:t>đo</a:t>
            </a:r>
            <a:r>
              <a:rPr lang="en-US" sz="2999" dirty="0">
                <a:solidFill>
                  <a:srgbClr val="000000"/>
                </a:solidFill>
                <a:latin typeface="Josefin Sans"/>
              </a:rPr>
              <a:t> </a:t>
            </a:r>
            <a:r>
              <a:rPr lang="en-US" sz="2999" dirty="0" err="1">
                <a:solidFill>
                  <a:srgbClr val="000000"/>
                </a:solidFill>
                <a:latin typeface="Josefin Sans"/>
              </a:rPr>
              <a:t>lường</a:t>
            </a:r>
            <a:r>
              <a:rPr lang="en-US" sz="2999" dirty="0">
                <a:solidFill>
                  <a:srgbClr val="000000"/>
                </a:solidFill>
                <a:latin typeface="Josefin Sans"/>
              </a:rPr>
              <a:t> </a:t>
            </a:r>
            <a:r>
              <a:rPr lang="en-US" sz="2999" dirty="0" err="1">
                <a:solidFill>
                  <a:srgbClr val="000000"/>
                </a:solidFill>
                <a:latin typeface="Josefin Sans"/>
              </a:rPr>
              <a:t>và</a:t>
            </a:r>
            <a:r>
              <a:rPr lang="en-US" sz="2999" dirty="0">
                <a:solidFill>
                  <a:srgbClr val="000000"/>
                </a:solidFill>
                <a:latin typeface="Josefin Sans"/>
              </a:rPr>
              <a:t> so </a:t>
            </a:r>
            <a:r>
              <a:rPr lang="en-US" sz="2999" dirty="0" err="1">
                <a:solidFill>
                  <a:srgbClr val="000000"/>
                </a:solidFill>
                <a:latin typeface="Josefin Sans"/>
              </a:rPr>
              <a:t>sánh</a:t>
            </a:r>
            <a:r>
              <a:rPr lang="en-US" sz="2999" dirty="0">
                <a:solidFill>
                  <a:srgbClr val="000000"/>
                </a:solidFill>
                <a:latin typeface="Josefin Sans"/>
              </a:rPr>
              <a:t> </a:t>
            </a:r>
            <a:r>
              <a:rPr lang="en-US" sz="2999" dirty="0" err="1">
                <a:solidFill>
                  <a:srgbClr val="000000"/>
                </a:solidFill>
                <a:latin typeface="Josefin Sans"/>
              </a:rPr>
              <a:t>khả</a:t>
            </a:r>
            <a:r>
              <a:rPr lang="en-US" sz="2999" dirty="0">
                <a:solidFill>
                  <a:srgbClr val="000000"/>
                </a:solidFill>
                <a:latin typeface="Josefin Sans"/>
              </a:rPr>
              <a:t> </a:t>
            </a:r>
            <a:r>
              <a:rPr lang="en-US" sz="2999" dirty="0" err="1">
                <a:solidFill>
                  <a:srgbClr val="000000"/>
                </a:solidFill>
                <a:latin typeface="Josefin Sans"/>
              </a:rPr>
              <a:t>năng</a:t>
            </a:r>
            <a:r>
              <a:rPr lang="en-US" sz="2999" dirty="0">
                <a:solidFill>
                  <a:srgbClr val="000000"/>
                </a:solidFill>
                <a:latin typeface="Josefin Sans"/>
              </a:rPr>
              <a:t> </a:t>
            </a:r>
            <a:r>
              <a:rPr lang="en-US" sz="2999" dirty="0" err="1">
                <a:solidFill>
                  <a:srgbClr val="000000"/>
                </a:solidFill>
                <a:latin typeface="Josefin Sans"/>
              </a:rPr>
              <a:t>xử</a:t>
            </a:r>
            <a:r>
              <a:rPr lang="en-US" sz="2999" dirty="0">
                <a:solidFill>
                  <a:srgbClr val="000000"/>
                </a:solidFill>
                <a:latin typeface="Josefin Sans"/>
              </a:rPr>
              <a:t> </a:t>
            </a:r>
            <a:r>
              <a:rPr lang="en-US" sz="2999" dirty="0" err="1">
                <a:solidFill>
                  <a:srgbClr val="000000"/>
                </a:solidFill>
                <a:latin typeface="Josefin Sans"/>
              </a:rPr>
              <a:t>lý</a:t>
            </a:r>
            <a:r>
              <a:rPr lang="en-US" sz="2999" dirty="0">
                <a:solidFill>
                  <a:srgbClr val="000000"/>
                </a:solidFill>
                <a:latin typeface="Josefin Sans"/>
              </a:rPr>
              <a:t> </a:t>
            </a:r>
            <a:r>
              <a:rPr lang="en-US" sz="2999" dirty="0" err="1">
                <a:solidFill>
                  <a:srgbClr val="000000"/>
                </a:solidFill>
                <a:latin typeface="Josefin Sans"/>
              </a:rPr>
              <a:t>của</a:t>
            </a:r>
            <a:r>
              <a:rPr lang="en-US" sz="2999" dirty="0">
                <a:solidFill>
                  <a:srgbClr val="000000"/>
                </a:solidFill>
                <a:latin typeface="Josefin Sans"/>
              </a:rPr>
              <a:t> </a:t>
            </a:r>
            <a:r>
              <a:rPr lang="en-US" sz="2999" dirty="0" err="1">
                <a:solidFill>
                  <a:srgbClr val="000000"/>
                </a:solidFill>
                <a:latin typeface="Josefin Sans"/>
              </a:rPr>
              <a:t>các</a:t>
            </a:r>
            <a:r>
              <a:rPr lang="en-US" sz="2999" dirty="0">
                <a:solidFill>
                  <a:srgbClr val="000000"/>
                </a:solidFill>
                <a:latin typeface="Josefin Sans"/>
              </a:rPr>
              <a:t> </a:t>
            </a:r>
            <a:r>
              <a:rPr lang="en-US" sz="2999" dirty="0" err="1">
                <a:solidFill>
                  <a:srgbClr val="000000"/>
                </a:solidFill>
                <a:latin typeface="Josefin Sans"/>
              </a:rPr>
              <a:t>thành</a:t>
            </a:r>
            <a:r>
              <a:rPr lang="en-US" sz="2999" dirty="0">
                <a:solidFill>
                  <a:srgbClr val="000000"/>
                </a:solidFill>
                <a:latin typeface="Josefin Sans"/>
              </a:rPr>
              <a:t> </a:t>
            </a:r>
            <a:r>
              <a:rPr lang="en-US" sz="2999" dirty="0" err="1">
                <a:solidFill>
                  <a:srgbClr val="000000"/>
                </a:solidFill>
                <a:latin typeface="Josefin Sans"/>
              </a:rPr>
              <a:t>phần</a:t>
            </a:r>
            <a:r>
              <a:rPr lang="en-US" sz="2999" dirty="0">
                <a:solidFill>
                  <a:srgbClr val="000000"/>
                </a:solidFill>
                <a:latin typeface="Josefin Sans"/>
              </a:rPr>
              <a:t> </a:t>
            </a:r>
            <a:r>
              <a:rPr lang="en-US" sz="2999" dirty="0" err="1">
                <a:solidFill>
                  <a:srgbClr val="000000"/>
                </a:solidFill>
                <a:latin typeface="Josefin Sans"/>
              </a:rPr>
              <a:t>chính</a:t>
            </a:r>
            <a:r>
              <a:rPr lang="en-US" sz="2999" dirty="0">
                <a:solidFill>
                  <a:srgbClr val="000000"/>
                </a:solidFill>
                <a:latin typeface="Josefin Sans"/>
              </a:rPr>
              <a:t> </a:t>
            </a:r>
            <a:r>
              <a:rPr lang="en-US" sz="2999" dirty="0" err="1">
                <a:solidFill>
                  <a:srgbClr val="000000"/>
                </a:solidFill>
                <a:latin typeface="Josefin Sans"/>
              </a:rPr>
              <a:t>của</a:t>
            </a:r>
            <a:r>
              <a:rPr lang="en-US" sz="2999" dirty="0">
                <a:solidFill>
                  <a:srgbClr val="000000"/>
                </a:solidFill>
                <a:latin typeface="Josefin Sans"/>
              </a:rPr>
              <a:t> </a:t>
            </a:r>
            <a:r>
              <a:rPr lang="en-US" sz="2999" dirty="0" err="1">
                <a:solidFill>
                  <a:srgbClr val="000000"/>
                </a:solidFill>
                <a:latin typeface="Josefin Sans"/>
              </a:rPr>
              <a:t>máy</a:t>
            </a:r>
            <a:r>
              <a:rPr lang="en-US" sz="2999" dirty="0">
                <a:solidFill>
                  <a:srgbClr val="000000"/>
                </a:solidFill>
                <a:latin typeface="Josefin Sans"/>
              </a:rPr>
              <a:t>, </a:t>
            </a:r>
            <a:r>
              <a:rPr lang="en-US" sz="2999" dirty="0" err="1">
                <a:solidFill>
                  <a:srgbClr val="000000"/>
                </a:solidFill>
                <a:latin typeface="Josefin Sans"/>
              </a:rPr>
              <a:t>như</a:t>
            </a:r>
            <a:r>
              <a:rPr lang="en-US" sz="2999" dirty="0">
                <a:solidFill>
                  <a:srgbClr val="000000"/>
                </a:solidFill>
                <a:latin typeface="Josefin Sans"/>
              </a:rPr>
              <a:t> CPU, GPU, ổ </a:t>
            </a:r>
            <a:r>
              <a:rPr lang="en-US" sz="2999" dirty="0" err="1">
                <a:solidFill>
                  <a:srgbClr val="000000"/>
                </a:solidFill>
                <a:latin typeface="Josefin Sans"/>
              </a:rPr>
              <a:t>cứng</a:t>
            </a:r>
            <a:r>
              <a:rPr lang="en-US" sz="2999" dirty="0">
                <a:solidFill>
                  <a:srgbClr val="000000"/>
                </a:solidFill>
                <a:latin typeface="Josefin Sans"/>
              </a:rPr>
              <a:t>, </a:t>
            </a:r>
            <a:r>
              <a:rPr lang="en-US" sz="2999" dirty="0" err="1">
                <a:solidFill>
                  <a:srgbClr val="000000"/>
                </a:solidFill>
                <a:latin typeface="Josefin Sans"/>
              </a:rPr>
              <a:t>và</a:t>
            </a:r>
            <a:r>
              <a:rPr lang="en-US" sz="2999" dirty="0">
                <a:solidFill>
                  <a:srgbClr val="000000"/>
                </a:solidFill>
                <a:latin typeface="Josefin Sans"/>
              </a:rPr>
              <a:t> RAM.</a:t>
            </a:r>
          </a:p>
          <a:p>
            <a:pPr marL="647698" lvl="1" indent="-323849" algn="l">
              <a:lnSpc>
                <a:spcPts val="4199"/>
              </a:lnSpc>
              <a:spcBef>
                <a:spcPct val="0"/>
              </a:spcBef>
              <a:buFont typeface="Arial"/>
              <a:buChar char="•"/>
            </a:pPr>
            <a:r>
              <a:rPr lang="en-US" sz="2999" dirty="0" err="1">
                <a:solidFill>
                  <a:srgbClr val="000000"/>
                </a:solidFill>
                <a:latin typeface="Josefin Sans"/>
              </a:rPr>
              <a:t>Kết</a:t>
            </a:r>
            <a:r>
              <a:rPr lang="en-US" sz="2999" dirty="0">
                <a:solidFill>
                  <a:srgbClr val="000000"/>
                </a:solidFill>
                <a:latin typeface="Josefin Sans"/>
              </a:rPr>
              <a:t> </a:t>
            </a:r>
            <a:r>
              <a:rPr lang="en-US" sz="2999" dirty="0" err="1">
                <a:solidFill>
                  <a:srgbClr val="000000"/>
                </a:solidFill>
                <a:latin typeface="Josefin Sans"/>
              </a:rPr>
              <a:t>quả</a:t>
            </a:r>
            <a:r>
              <a:rPr lang="en-US" sz="2999" dirty="0">
                <a:solidFill>
                  <a:srgbClr val="000000"/>
                </a:solidFill>
                <a:latin typeface="Josefin Sans"/>
              </a:rPr>
              <a:t> </a:t>
            </a:r>
            <a:r>
              <a:rPr lang="en-US" sz="2999" dirty="0" err="1">
                <a:solidFill>
                  <a:srgbClr val="000000"/>
                </a:solidFill>
                <a:latin typeface="Josefin Sans"/>
              </a:rPr>
              <a:t>của</a:t>
            </a:r>
            <a:r>
              <a:rPr lang="en-US" sz="2999" dirty="0">
                <a:solidFill>
                  <a:srgbClr val="000000"/>
                </a:solidFill>
                <a:latin typeface="Josefin Sans"/>
              </a:rPr>
              <a:t> </a:t>
            </a:r>
            <a:r>
              <a:rPr lang="en-US" sz="2999" dirty="0" err="1">
                <a:solidFill>
                  <a:srgbClr val="000000"/>
                </a:solidFill>
                <a:latin typeface="Josefin Sans"/>
              </a:rPr>
              <a:t>quá</a:t>
            </a:r>
            <a:r>
              <a:rPr lang="en-US" sz="2999" dirty="0">
                <a:solidFill>
                  <a:srgbClr val="000000"/>
                </a:solidFill>
                <a:latin typeface="Josefin Sans"/>
              </a:rPr>
              <a:t> </a:t>
            </a:r>
            <a:r>
              <a:rPr lang="en-US" sz="2999" dirty="0" err="1">
                <a:solidFill>
                  <a:srgbClr val="000000"/>
                </a:solidFill>
                <a:latin typeface="Josefin Sans"/>
              </a:rPr>
              <a:t>trình</a:t>
            </a:r>
            <a:r>
              <a:rPr lang="en-US" sz="2999" dirty="0">
                <a:solidFill>
                  <a:srgbClr val="000000"/>
                </a:solidFill>
                <a:latin typeface="Josefin Sans"/>
              </a:rPr>
              <a:t> benchmark </a:t>
            </a:r>
            <a:r>
              <a:rPr lang="en-US" sz="2999" dirty="0" err="1">
                <a:solidFill>
                  <a:srgbClr val="000000"/>
                </a:solidFill>
                <a:latin typeface="Josefin Sans"/>
              </a:rPr>
              <a:t>cho</a:t>
            </a:r>
            <a:r>
              <a:rPr lang="en-US" sz="2999" dirty="0">
                <a:solidFill>
                  <a:srgbClr val="000000"/>
                </a:solidFill>
                <a:latin typeface="Josefin Sans"/>
              </a:rPr>
              <a:t> </a:t>
            </a:r>
            <a:r>
              <a:rPr lang="en-US" sz="2999" dirty="0" err="1">
                <a:solidFill>
                  <a:srgbClr val="000000"/>
                </a:solidFill>
                <a:latin typeface="Josefin Sans"/>
              </a:rPr>
              <a:t>thấy</a:t>
            </a:r>
            <a:r>
              <a:rPr lang="en-US" sz="2999" dirty="0">
                <a:solidFill>
                  <a:srgbClr val="000000"/>
                </a:solidFill>
                <a:latin typeface="Josefin Sans"/>
              </a:rPr>
              <a:t> </a:t>
            </a:r>
            <a:r>
              <a:rPr lang="en-US" sz="2999" dirty="0" err="1">
                <a:solidFill>
                  <a:srgbClr val="000000"/>
                </a:solidFill>
                <a:latin typeface="Josefin Sans"/>
              </a:rPr>
              <a:t>khả</a:t>
            </a:r>
            <a:r>
              <a:rPr lang="en-US" sz="2999" dirty="0">
                <a:solidFill>
                  <a:srgbClr val="000000"/>
                </a:solidFill>
                <a:latin typeface="Josefin Sans"/>
              </a:rPr>
              <a:t> </a:t>
            </a:r>
            <a:r>
              <a:rPr lang="en-US" sz="2999" dirty="0" err="1">
                <a:solidFill>
                  <a:srgbClr val="000000"/>
                </a:solidFill>
                <a:latin typeface="Josefin Sans"/>
              </a:rPr>
              <a:t>năng</a:t>
            </a:r>
            <a:r>
              <a:rPr lang="en-US" sz="2999" dirty="0">
                <a:solidFill>
                  <a:srgbClr val="000000"/>
                </a:solidFill>
                <a:latin typeface="Josefin Sans"/>
              </a:rPr>
              <a:t> </a:t>
            </a:r>
            <a:r>
              <a:rPr lang="en-US" sz="2999" dirty="0" err="1">
                <a:solidFill>
                  <a:srgbClr val="000000"/>
                </a:solidFill>
                <a:latin typeface="Josefin Sans"/>
              </a:rPr>
              <a:t>hoạt</a:t>
            </a:r>
            <a:r>
              <a:rPr lang="en-US" sz="2999" dirty="0">
                <a:solidFill>
                  <a:srgbClr val="000000"/>
                </a:solidFill>
                <a:latin typeface="Josefin Sans"/>
              </a:rPr>
              <a:t> </a:t>
            </a:r>
            <a:r>
              <a:rPr lang="en-US" sz="2999" dirty="0" err="1">
                <a:solidFill>
                  <a:srgbClr val="000000"/>
                </a:solidFill>
                <a:latin typeface="Josefin Sans"/>
              </a:rPr>
              <a:t>động</a:t>
            </a:r>
            <a:r>
              <a:rPr lang="en-US" sz="2999" dirty="0">
                <a:solidFill>
                  <a:srgbClr val="000000"/>
                </a:solidFill>
                <a:latin typeface="Josefin Sans"/>
              </a:rPr>
              <a:t> </a:t>
            </a:r>
            <a:r>
              <a:rPr lang="en-US" sz="2999" dirty="0" err="1">
                <a:solidFill>
                  <a:srgbClr val="000000"/>
                </a:solidFill>
                <a:latin typeface="Josefin Sans"/>
              </a:rPr>
              <a:t>của</a:t>
            </a:r>
            <a:r>
              <a:rPr lang="en-US" sz="2999" dirty="0">
                <a:solidFill>
                  <a:srgbClr val="000000"/>
                </a:solidFill>
                <a:latin typeface="Josefin Sans"/>
              </a:rPr>
              <a:t> </a:t>
            </a:r>
            <a:r>
              <a:rPr lang="en-US" sz="2999" dirty="0" err="1">
                <a:solidFill>
                  <a:srgbClr val="000000"/>
                </a:solidFill>
                <a:latin typeface="Josefin Sans"/>
              </a:rPr>
              <a:t>máy</a:t>
            </a:r>
            <a:r>
              <a:rPr lang="en-US" sz="2999" dirty="0">
                <a:solidFill>
                  <a:srgbClr val="000000"/>
                </a:solidFill>
                <a:latin typeface="Josefin Sans"/>
              </a:rPr>
              <a:t> </a:t>
            </a:r>
            <a:r>
              <a:rPr lang="en-US" sz="2999" dirty="0" err="1">
                <a:solidFill>
                  <a:srgbClr val="000000"/>
                </a:solidFill>
                <a:latin typeface="Josefin Sans"/>
              </a:rPr>
              <a:t>tính</a:t>
            </a:r>
            <a:r>
              <a:rPr lang="en-US" sz="2999" dirty="0">
                <a:solidFill>
                  <a:srgbClr val="000000"/>
                </a:solidFill>
                <a:latin typeface="Josefin Sans"/>
              </a:rPr>
              <a:t> </a:t>
            </a:r>
            <a:r>
              <a:rPr lang="en-US" sz="2999" dirty="0" err="1">
                <a:solidFill>
                  <a:srgbClr val="000000"/>
                </a:solidFill>
                <a:latin typeface="Josefin Sans"/>
              </a:rPr>
              <a:t>trong</a:t>
            </a:r>
            <a:r>
              <a:rPr lang="en-US" sz="2999" dirty="0">
                <a:solidFill>
                  <a:srgbClr val="000000"/>
                </a:solidFill>
                <a:latin typeface="Josefin Sans"/>
              </a:rPr>
              <a:t> </a:t>
            </a:r>
            <a:r>
              <a:rPr lang="en-US" sz="2999" dirty="0" err="1">
                <a:solidFill>
                  <a:srgbClr val="000000"/>
                </a:solidFill>
                <a:latin typeface="Josefin Sans"/>
              </a:rPr>
              <a:t>các</a:t>
            </a:r>
            <a:r>
              <a:rPr lang="en-US" sz="2999" dirty="0">
                <a:solidFill>
                  <a:srgbClr val="000000"/>
                </a:solidFill>
                <a:latin typeface="Josefin Sans"/>
              </a:rPr>
              <a:t> </a:t>
            </a:r>
            <a:r>
              <a:rPr lang="en-US" sz="2999" dirty="0" err="1">
                <a:solidFill>
                  <a:srgbClr val="000000"/>
                </a:solidFill>
                <a:latin typeface="Josefin Sans"/>
              </a:rPr>
              <a:t>điều</a:t>
            </a:r>
            <a:r>
              <a:rPr lang="en-US" sz="2999" dirty="0">
                <a:solidFill>
                  <a:srgbClr val="000000"/>
                </a:solidFill>
                <a:latin typeface="Josefin Sans"/>
              </a:rPr>
              <a:t> </a:t>
            </a:r>
            <a:r>
              <a:rPr lang="en-US" sz="2999" dirty="0" err="1">
                <a:solidFill>
                  <a:srgbClr val="000000"/>
                </a:solidFill>
                <a:latin typeface="Josefin Sans"/>
              </a:rPr>
              <a:t>kiện</a:t>
            </a:r>
            <a:r>
              <a:rPr lang="en-US" sz="2999" dirty="0">
                <a:solidFill>
                  <a:srgbClr val="000000"/>
                </a:solidFill>
                <a:latin typeface="Josefin Sans"/>
              </a:rPr>
              <a:t> </a:t>
            </a:r>
            <a:r>
              <a:rPr lang="en-US" sz="2999" dirty="0" err="1">
                <a:solidFill>
                  <a:srgbClr val="000000"/>
                </a:solidFill>
                <a:latin typeface="Josefin Sans"/>
              </a:rPr>
              <a:t>cụ</a:t>
            </a:r>
            <a:r>
              <a:rPr lang="en-US" sz="2999" dirty="0">
                <a:solidFill>
                  <a:srgbClr val="000000"/>
                </a:solidFill>
                <a:latin typeface="Josefin Sans"/>
              </a:rPr>
              <a:t> </a:t>
            </a:r>
            <a:r>
              <a:rPr lang="en-US" sz="2999" dirty="0" err="1">
                <a:solidFill>
                  <a:srgbClr val="000000"/>
                </a:solidFill>
                <a:latin typeface="Josefin Sans"/>
              </a:rPr>
              <a:t>thể</a:t>
            </a:r>
            <a:r>
              <a:rPr lang="en-US" sz="2999" dirty="0">
                <a:solidFill>
                  <a:srgbClr val="000000"/>
                </a:solidFill>
                <a:latin typeface="Josefin Sans"/>
              </a:rPr>
              <a:t> </a:t>
            </a:r>
            <a:r>
              <a:rPr lang="en-US" sz="2999" dirty="0" err="1">
                <a:solidFill>
                  <a:srgbClr val="000000"/>
                </a:solidFill>
                <a:latin typeface="Josefin Sans"/>
              </a:rPr>
              <a:t>và</a:t>
            </a:r>
            <a:r>
              <a:rPr lang="en-US" sz="2999" dirty="0">
                <a:solidFill>
                  <a:srgbClr val="000000"/>
                </a:solidFill>
                <a:latin typeface="Josefin Sans"/>
              </a:rPr>
              <a:t> </a:t>
            </a:r>
            <a:r>
              <a:rPr lang="en-US" sz="2999" dirty="0" err="1">
                <a:solidFill>
                  <a:srgbClr val="000000"/>
                </a:solidFill>
                <a:latin typeface="Josefin Sans"/>
              </a:rPr>
              <a:t>giúp</a:t>
            </a:r>
            <a:r>
              <a:rPr lang="en-US" sz="2999" dirty="0">
                <a:solidFill>
                  <a:srgbClr val="000000"/>
                </a:solidFill>
                <a:latin typeface="Josefin Sans"/>
              </a:rPr>
              <a:t> </a:t>
            </a:r>
            <a:r>
              <a:rPr lang="en-US" sz="2999" dirty="0" err="1">
                <a:solidFill>
                  <a:srgbClr val="000000"/>
                </a:solidFill>
                <a:latin typeface="Josefin Sans"/>
              </a:rPr>
              <a:t>người</a:t>
            </a:r>
            <a:r>
              <a:rPr lang="en-US" sz="2999" dirty="0">
                <a:solidFill>
                  <a:srgbClr val="000000"/>
                </a:solidFill>
                <a:latin typeface="Josefin Sans"/>
              </a:rPr>
              <a:t> </a:t>
            </a:r>
            <a:r>
              <a:rPr lang="en-US" sz="2999" dirty="0" err="1">
                <a:solidFill>
                  <a:srgbClr val="000000"/>
                </a:solidFill>
                <a:latin typeface="Josefin Sans"/>
              </a:rPr>
              <a:t>dùng</a:t>
            </a:r>
            <a:r>
              <a:rPr lang="en-US" sz="2999" dirty="0">
                <a:solidFill>
                  <a:srgbClr val="000000"/>
                </a:solidFill>
                <a:latin typeface="Josefin Sans"/>
              </a:rPr>
              <a:t> so </a:t>
            </a:r>
            <a:r>
              <a:rPr lang="en-US" sz="2999" dirty="0" err="1">
                <a:solidFill>
                  <a:srgbClr val="000000"/>
                </a:solidFill>
                <a:latin typeface="Josefin Sans"/>
              </a:rPr>
              <a:t>sánh</a:t>
            </a:r>
            <a:r>
              <a:rPr lang="en-US" sz="2999" dirty="0">
                <a:solidFill>
                  <a:srgbClr val="000000"/>
                </a:solidFill>
                <a:latin typeface="Josefin Sans"/>
              </a:rPr>
              <a:t> </a:t>
            </a:r>
            <a:r>
              <a:rPr lang="en-US" sz="2999" dirty="0" err="1">
                <a:solidFill>
                  <a:srgbClr val="000000"/>
                </a:solidFill>
                <a:latin typeface="Josefin Sans"/>
              </a:rPr>
              <a:t>hiệu</a:t>
            </a:r>
            <a:r>
              <a:rPr lang="en-US" sz="2999" dirty="0">
                <a:solidFill>
                  <a:srgbClr val="000000"/>
                </a:solidFill>
                <a:latin typeface="Josefin Sans"/>
              </a:rPr>
              <a:t> </a:t>
            </a:r>
            <a:r>
              <a:rPr lang="en-US" sz="2999" dirty="0" err="1">
                <a:solidFill>
                  <a:srgbClr val="000000"/>
                </a:solidFill>
                <a:latin typeface="Josefin Sans"/>
              </a:rPr>
              <a:t>suất</a:t>
            </a:r>
            <a:r>
              <a:rPr lang="en-US" sz="2999" dirty="0">
                <a:solidFill>
                  <a:srgbClr val="000000"/>
                </a:solidFill>
                <a:latin typeface="Josefin Sans"/>
              </a:rPr>
              <a:t> </a:t>
            </a:r>
            <a:r>
              <a:rPr lang="en-US" sz="2999" dirty="0" err="1">
                <a:solidFill>
                  <a:srgbClr val="000000"/>
                </a:solidFill>
                <a:latin typeface="Josefin Sans"/>
              </a:rPr>
              <a:t>của</a:t>
            </a:r>
            <a:r>
              <a:rPr lang="en-US" sz="2999" dirty="0">
                <a:solidFill>
                  <a:srgbClr val="000000"/>
                </a:solidFill>
                <a:latin typeface="Josefin Sans"/>
              </a:rPr>
              <a:t> </a:t>
            </a:r>
            <a:r>
              <a:rPr lang="en-US" sz="2999" dirty="0" err="1">
                <a:solidFill>
                  <a:srgbClr val="000000"/>
                </a:solidFill>
                <a:latin typeface="Josefin Sans"/>
              </a:rPr>
              <a:t>máy</a:t>
            </a:r>
            <a:r>
              <a:rPr lang="en-US" sz="2999" dirty="0">
                <a:solidFill>
                  <a:srgbClr val="000000"/>
                </a:solidFill>
                <a:latin typeface="Josefin Sans"/>
              </a:rPr>
              <a:t> </a:t>
            </a:r>
            <a:r>
              <a:rPr lang="en-US" sz="2999" dirty="0" err="1">
                <a:solidFill>
                  <a:srgbClr val="000000"/>
                </a:solidFill>
                <a:latin typeface="Josefin Sans"/>
              </a:rPr>
              <a:t>tính</a:t>
            </a:r>
            <a:r>
              <a:rPr lang="en-US" sz="2999" dirty="0">
                <a:solidFill>
                  <a:srgbClr val="000000"/>
                </a:solidFill>
                <a:latin typeface="Josefin Sans"/>
              </a:rPr>
              <a:t> </a:t>
            </a:r>
            <a:r>
              <a:rPr lang="en-US" sz="2999" dirty="0" err="1">
                <a:solidFill>
                  <a:srgbClr val="000000"/>
                </a:solidFill>
                <a:latin typeface="Josefin Sans"/>
              </a:rPr>
              <a:t>của</a:t>
            </a:r>
            <a:r>
              <a:rPr lang="en-US" sz="2999" dirty="0">
                <a:solidFill>
                  <a:srgbClr val="000000"/>
                </a:solidFill>
                <a:latin typeface="Josefin Sans"/>
              </a:rPr>
              <a:t> </a:t>
            </a:r>
            <a:r>
              <a:rPr lang="en-US" sz="2999" dirty="0" err="1">
                <a:solidFill>
                  <a:srgbClr val="000000"/>
                </a:solidFill>
                <a:latin typeface="Josefin Sans"/>
              </a:rPr>
              <a:t>mình</a:t>
            </a:r>
            <a:r>
              <a:rPr lang="en-US" sz="2999" dirty="0">
                <a:solidFill>
                  <a:srgbClr val="000000"/>
                </a:solidFill>
                <a:latin typeface="Josefin Sans"/>
              </a:rPr>
              <a:t> </a:t>
            </a:r>
            <a:r>
              <a:rPr lang="en-US" sz="2999" dirty="0" err="1">
                <a:solidFill>
                  <a:srgbClr val="000000"/>
                </a:solidFill>
                <a:latin typeface="Josefin Sans"/>
              </a:rPr>
              <a:t>với</a:t>
            </a:r>
            <a:r>
              <a:rPr lang="en-US" sz="2999" dirty="0">
                <a:solidFill>
                  <a:srgbClr val="000000"/>
                </a:solidFill>
                <a:latin typeface="Josefin Sans"/>
              </a:rPr>
              <a:t> </a:t>
            </a:r>
            <a:r>
              <a:rPr lang="en-US" sz="2999" dirty="0" err="1">
                <a:solidFill>
                  <a:srgbClr val="000000"/>
                </a:solidFill>
                <a:latin typeface="Josefin Sans"/>
              </a:rPr>
              <a:t>các</a:t>
            </a:r>
            <a:r>
              <a:rPr lang="en-US" sz="2999" dirty="0">
                <a:solidFill>
                  <a:srgbClr val="000000"/>
                </a:solidFill>
                <a:latin typeface="Josefin Sans"/>
              </a:rPr>
              <a:t> </a:t>
            </a:r>
            <a:r>
              <a:rPr lang="en-US" sz="2999" dirty="0" err="1">
                <a:solidFill>
                  <a:srgbClr val="000000"/>
                </a:solidFill>
                <a:latin typeface="Josefin Sans"/>
              </a:rPr>
              <a:t>máy</a:t>
            </a:r>
            <a:r>
              <a:rPr lang="en-US" sz="2999" dirty="0">
                <a:solidFill>
                  <a:srgbClr val="000000"/>
                </a:solidFill>
                <a:latin typeface="Josefin Sans"/>
              </a:rPr>
              <a:t> </a:t>
            </a:r>
            <a:r>
              <a:rPr lang="en-US" sz="2999" dirty="0" err="1">
                <a:solidFill>
                  <a:srgbClr val="000000"/>
                </a:solidFill>
                <a:latin typeface="Josefin Sans"/>
              </a:rPr>
              <a:t>tính</a:t>
            </a:r>
            <a:r>
              <a:rPr lang="en-US" sz="2999" dirty="0">
                <a:solidFill>
                  <a:srgbClr val="000000"/>
                </a:solidFill>
                <a:latin typeface="Josefin Sans"/>
              </a:rPr>
              <a:t> </a:t>
            </a:r>
            <a:r>
              <a:rPr lang="en-US" sz="2999" dirty="0" err="1">
                <a:solidFill>
                  <a:srgbClr val="000000"/>
                </a:solidFill>
                <a:latin typeface="Josefin Sans"/>
              </a:rPr>
              <a:t>khác</a:t>
            </a:r>
            <a:r>
              <a:rPr lang="en-US" sz="2999" dirty="0">
                <a:solidFill>
                  <a:srgbClr val="000000"/>
                </a:solidFill>
                <a:latin typeface="Josefin Sans"/>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317076" y="2538834"/>
            <a:ext cx="11272849" cy="5971332"/>
          </a:xfrm>
          <a:custGeom>
            <a:avLst/>
            <a:gdLst/>
            <a:ahLst/>
            <a:cxnLst/>
            <a:rect l="l" t="t" r="r" b="b"/>
            <a:pathLst>
              <a:path w="11272849" h="5971332">
                <a:moveTo>
                  <a:pt x="0" y="0"/>
                </a:moveTo>
                <a:lnTo>
                  <a:pt x="11272848" y="0"/>
                </a:lnTo>
                <a:lnTo>
                  <a:pt x="11272848" y="5971332"/>
                </a:lnTo>
                <a:lnTo>
                  <a:pt x="0" y="597133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952500"/>
            <a:ext cx="8191500" cy="500380"/>
          </a:xfrm>
          <a:prstGeom prst="rect">
            <a:avLst/>
          </a:prstGeom>
        </p:spPr>
        <p:txBody>
          <a:bodyPr wrap="square" lIns="0" tIns="0" rIns="0" bIns="0" rtlCol="0" anchor="t">
            <a:spAutoFit/>
          </a:bodyPr>
          <a:lstStyle/>
          <a:p>
            <a:pPr algn="ctr">
              <a:lnSpc>
                <a:spcPts val="3919"/>
              </a:lnSpc>
              <a:spcBef>
                <a:spcPct val="0"/>
              </a:spcBef>
            </a:pPr>
            <a:r>
              <a:rPr lang="en-US" sz="2799">
                <a:solidFill>
                  <a:srgbClr val="FFFFFF"/>
                </a:solidFill>
                <a:latin typeface="Josefin Sans Bold"/>
              </a:rPr>
              <a:t>Sự khác biệt giữa VMWare và VirtualBox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grpSp>
        <p:nvGrpSpPr>
          <p:cNvPr id="2" name="Group 2"/>
          <p:cNvGrpSpPr/>
          <p:nvPr/>
        </p:nvGrpSpPr>
        <p:grpSpPr>
          <a:xfrm>
            <a:off x="1565158" y="3171399"/>
            <a:ext cx="7312717" cy="3944201"/>
            <a:chOff x="0" y="0"/>
            <a:chExt cx="9750289" cy="5258935"/>
          </a:xfrm>
        </p:grpSpPr>
        <p:sp>
          <p:nvSpPr>
            <p:cNvPr id="3" name="TextBox 3"/>
            <p:cNvSpPr txBox="1"/>
            <p:nvPr/>
          </p:nvSpPr>
          <p:spPr>
            <a:xfrm>
              <a:off x="0" y="177588"/>
              <a:ext cx="9750289" cy="2718012"/>
            </a:xfrm>
            <a:prstGeom prst="rect">
              <a:avLst/>
            </a:prstGeom>
          </p:spPr>
          <p:txBody>
            <a:bodyPr lIns="0" tIns="0" rIns="0" bIns="0" rtlCol="0" anchor="t">
              <a:spAutoFit/>
            </a:bodyPr>
            <a:lstStyle/>
            <a:p>
              <a:pPr algn="l">
                <a:lnSpc>
                  <a:spcPts val="7519"/>
                </a:lnSpc>
              </a:pPr>
              <a:r>
                <a:rPr lang="en-US" sz="8000" spc="-88">
                  <a:solidFill>
                    <a:srgbClr val="2B4B82"/>
                  </a:solidFill>
                  <a:latin typeface="Josefin Sans Bold"/>
                </a:rPr>
                <a:t>Bạn có câu hỏi nào không?</a:t>
              </a:r>
            </a:p>
          </p:txBody>
        </p:sp>
        <p:sp>
          <p:nvSpPr>
            <p:cNvPr id="4" name="TextBox 4"/>
            <p:cNvSpPr txBox="1"/>
            <p:nvPr/>
          </p:nvSpPr>
          <p:spPr>
            <a:xfrm>
              <a:off x="0" y="3871460"/>
              <a:ext cx="9750289" cy="1387475"/>
            </a:xfrm>
            <a:prstGeom prst="rect">
              <a:avLst/>
            </a:prstGeom>
          </p:spPr>
          <p:txBody>
            <a:bodyPr lIns="0" tIns="0" rIns="0" bIns="0" rtlCol="0" anchor="t">
              <a:spAutoFit/>
            </a:bodyPr>
            <a:lstStyle/>
            <a:p>
              <a:pPr algn="l">
                <a:lnSpc>
                  <a:spcPts val="4200"/>
                </a:lnSpc>
              </a:pPr>
              <a:r>
                <a:rPr lang="en-US" sz="3000">
                  <a:solidFill>
                    <a:srgbClr val="2B4B82"/>
                  </a:solidFill>
                  <a:latin typeface="Josefin Sans"/>
                </a:rPr>
                <a:t>Hãy gửi cho chúng tôi! Hy vọng bạn đã học được thêm điều mới mẻ.</a:t>
              </a:r>
            </a:p>
          </p:txBody>
        </p:sp>
      </p:grpSp>
      <p:sp>
        <p:nvSpPr>
          <p:cNvPr id="5" name="Freeform 5"/>
          <p:cNvSpPr/>
          <p:nvPr/>
        </p:nvSpPr>
        <p:spPr>
          <a:xfrm>
            <a:off x="9854137" y="3018272"/>
            <a:ext cx="7411325" cy="4635447"/>
          </a:xfrm>
          <a:custGeom>
            <a:avLst/>
            <a:gdLst/>
            <a:ahLst/>
            <a:cxnLst/>
            <a:rect l="l" t="t" r="r" b="b"/>
            <a:pathLst>
              <a:path w="7411325" h="4635447">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8665100" y="8613636"/>
            <a:ext cx="4338720" cy="2713672"/>
          </a:xfrm>
          <a:custGeom>
            <a:avLst/>
            <a:gdLst/>
            <a:ahLst/>
            <a:cxnLst/>
            <a:rect l="l" t="t" r="r" b="b"/>
            <a:pathLst>
              <a:path w="4338720" h="2713672">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976014" y="7483497"/>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13320348" y="712171"/>
            <a:ext cx="3289448" cy="2057400"/>
          </a:xfrm>
          <a:custGeom>
            <a:avLst/>
            <a:gdLst/>
            <a:ahLst/>
            <a:cxnLst/>
            <a:rect l="l" t="t" r="r" b="b"/>
            <a:pathLst>
              <a:path w="3289448" h="2057400">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grpSp>
        <p:nvGrpSpPr>
          <p:cNvPr id="2" name="Group 2"/>
          <p:cNvGrpSpPr/>
          <p:nvPr/>
        </p:nvGrpSpPr>
        <p:grpSpPr>
          <a:xfrm>
            <a:off x="8153400" y="1988423"/>
            <a:ext cx="9529490" cy="4818539"/>
            <a:chOff x="-282463" y="628314"/>
            <a:chExt cx="12705987" cy="6424719"/>
          </a:xfrm>
        </p:grpSpPr>
        <p:sp>
          <p:nvSpPr>
            <p:cNvPr id="3" name="TextBox 3"/>
            <p:cNvSpPr txBox="1"/>
            <p:nvPr/>
          </p:nvSpPr>
          <p:spPr>
            <a:xfrm>
              <a:off x="85702" y="628314"/>
              <a:ext cx="11969655" cy="1297791"/>
            </a:xfrm>
            <a:prstGeom prst="rect">
              <a:avLst/>
            </a:prstGeom>
          </p:spPr>
          <p:txBody>
            <a:bodyPr wrap="square" lIns="0" tIns="0" rIns="0" bIns="0" rtlCol="0" anchor="t">
              <a:spAutoFit/>
            </a:bodyPr>
            <a:lstStyle/>
            <a:p>
              <a:pPr algn="l">
                <a:lnSpc>
                  <a:spcPts val="7559"/>
                </a:lnSpc>
              </a:pPr>
              <a:r>
                <a:rPr lang="en-US" sz="6299" dirty="0">
                  <a:solidFill>
                    <a:srgbClr val="F7B4A7"/>
                  </a:solidFill>
                  <a:latin typeface="Josefin Sans Bold"/>
                </a:rPr>
                <a:t>Thành Viên </a:t>
              </a:r>
              <a:r>
                <a:rPr lang="en-US" sz="6299" dirty="0" err="1">
                  <a:solidFill>
                    <a:srgbClr val="F7B4A7"/>
                  </a:solidFill>
                  <a:latin typeface="Josefin Sans Bold"/>
                </a:rPr>
                <a:t>Nhóm</a:t>
              </a:r>
              <a:r>
                <a:rPr lang="en-US" sz="6299" dirty="0">
                  <a:solidFill>
                    <a:srgbClr val="F7B4A7"/>
                  </a:solidFill>
                  <a:latin typeface="Josefin Sans Bold"/>
                </a:rPr>
                <a:t>  2</a:t>
              </a:r>
            </a:p>
          </p:txBody>
        </p:sp>
        <p:sp>
          <p:nvSpPr>
            <p:cNvPr id="4" name="TextBox 4"/>
            <p:cNvSpPr txBox="1"/>
            <p:nvPr/>
          </p:nvSpPr>
          <p:spPr>
            <a:xfrm>
              <a:off x="-282463" y="2638662"/>
              <a:ext cx="12705987" cy="4414371"/>
            </a:xfrm>
            <a:prstGeom prst="rect">
              <a:avLst/>
            </a:prstGeom>
          </p:spPr>
          <p:txBody>
            <a:bodyPr lIns="0" tIns="0" rIns="0" bIns="0" rtlCol="0" anchor="t">
              <a:spAutoFit/>
            </a:bodyPr>
            <a:lstStyle/>
            <a:p>
              <a:pPr marL="804223" lvl="1" indent="-402112" algn="just">
                <a:lnSpc>
                  <a:spcPts val="5214"/>
                </a:lnSpc>
                <a:buFont typeface="Arial"/>
                <a:buChar char="•"/>
              </a:pPr>
              <a:r>
                <a:rPr lang="en-US" sz="3724" dirty="0" err="1">
                  <a:solidFill>
                    <a:srgbClr val="94DDDE"/>
                  </a:solidFill>
                  <a:latin typeface="Josefin Sans"/>
                </a:rPr>
                <a:t>Nguyễn</a:t>
              </a:r>
              <a:r>
                <a:rPr lang="en-US" sz="3724" dirty="0">
                  <a:solidFill>
                    <a:srgbClr val="94DDDE"/>
                  </a:solidFill>
                  <a:latin typeface="Josefin Sans"/>
                </a:rPr>
                <a:t> </a:t>
              </a:r>
              <a:r>
                <a:rPr lang="en-US" sz="3724" dirty="0" err="1">
                  <a:solidFill>
                    <a:srgbClr val="94DDDE"/>
                  </a:solidFill>
                  <a:latin typeface="Josefin Sans"/>
                </a:rPr>
                <a:t>Thuỳ</a:t>
              </a:r>
              <a:r>
                <a:rPr lang="en-US" sz="3724" dirty="0">
                  <a:solidFill>
                    <a:srgbClr val="94DDDE"/>
                  </a:solidFill>
                  <a:latin typeface="Josefin Sans"/>
                </a:rPr>
                <a:t> Linh – 2251061823</a:t>
              </a:r>
            </a:p>
            <a:p>
              <a:pPr marL="804223" lvl="1" indent="-402112" algn="just">
                <a:lnSpc>
                  <a:spcPts val="5214"/>
                </a:lnSpc>
                <a:buFont typeface="Arial"/>
                <a:buChar char="•"/>
              </a:pPr>
              <a:r>
                <a:rPr lang="en-US" sz="3724" dirty="0" err="1">
                  <a:solidFill>
                    <a:srgbClr val="94DDDE"/>
                  </a:solidFill>
                  <a:latin typeface="Josefin Sans"/>
                </a:rPr>
                <a:t>Phạm</a:t>
              </a:r>
              <a:r>
                <a:rPr lang="en-US" sz="3724" dirty="0">
                  <a:solidFill>
                    <a:srgbClr val="94DDDE"/>
                  </a:solidFill>
                  <a:latin typeface="Josefin Sans"/>
                </a:rPr>
                <a:t> </a:t>
              </a:r>
              <a:r>
                <a:rPr lang="en-US" sz="3724" dirty="0" err="1">
                  <a:solidFill>
                    <a:srgbClr val="94DDDE"/>
                  </a:solidFill>
                  <a:latin typeface="Josefin Sans"/>
                </a:rPr>
                <a:t>Nguyễn</a:t>
              </a:r>
              <a:r>
                <a:rPr lang="en-US" sz="3724" dirty="0">
                  <a:solidFill>
                    <a:srgbClr val="94DDDE"/>
                  </a:solidFill>
                  <a:latin typeface="Josefin Sans"/>
                </a:rPr>
                <a:t> </a:t>
              </a:r>
              <a:r>
                <a:rPr lang="en-US" sz="3724" dirty="0" err="1">
                  <a:solidFill>
                    <a:srgbClr val="94DDDE"/>
                  </a:solidFill>
                  <a:latin typeface="Josefin Sans"/>
                </a:rPr>
                <a:t>Hải</a:t>
              </a:r>
              <a:r>
                <a:rPr lang="en-US" sz="3724" dirty="0">
                  <a:solidFill>
                    <a:srgbClr val="94DDDE"/>
                  </a:solidFill>
                  <a:latin typeface="Josefin Sans"/>
                </a:rPr>
                <a:t> Nam - 2251162082</a:t>
              </a:r>
            </a:p>
            <a:p>
              <a:pPr marL="804223" lvl="1" indent="-402112" algn="just">
                <a:lnSpc>
                  <a:spcPts val="5214"/>
                </a:lnSpc>
                <a:buFont typeface="Arial"/>
                <a:buChar char="•"/>
              </a:pPr>
              <a:r>
                <a:rPr lang="en-US" sz="3724" dirty="0">
                  <a:solidFill>
                    <a:srgbClr val="94DDDE"/>
                  </a:solidFill>
                  <a:latin typeface="Josefin Sans"/>
                </a:rPr>
                <a:t>Ngô </a:t>
              </a:r>
              <a:r>
                <a:rPr lang="en-US" sz="3724" dirty="0" err="1">
                  <a:solidFill>
                    <a:srgbClr val="94DDDE"/>
                  </a:solidFill>
                  <a:latin typeface="Josefin Sans"/>
                </a:rPr>
                <a:t>Đình</a:t>
              </a:r>
              <a:r>
                <a:rPr lang="en-US" sz="3724" dirty="0">
                  <a:solidFill>
                    <a:srgbClr val="94DDDE"/>
                  </a:solidFill>
                  <a:latin typeface="Josefin Sans"/>
                </a:rPr>
                <a:t> </a:t>
              </a:r>
              <a:r>
                <a:rPr lang="en-US" sz="3724" dirty="0" err="1">
                  <a:solidFill>
                    <a:srgbClr val="94DDDE"/>
                  </a:solidFill>
                  <a:latin typeface="Josefin Sans"/>
                </a:rPr>
                <a:t>Đạt</a:t>
              </a:r>
              <a:r>
                <a:rPr lang="en-US" sz="3724" dirty="0">
                  <a:solidFill>
                    <a:srgbClr val="94DDDE"/>
                  </a:solidFill>
                  <a:latin typeface="Josefin Sans"/>
                </a:rPr>
                <a:t> - 2251161965</a:t>
              </a:r>
            </a:p>
            <a:p>
              <a:pPr marL="804223" lvl="1" indent="-402112" algn="just">
                <a:lnSpc>
                  <a:spcPts val="5214"/>
                </a:lnSpc>
                <a:buFont typeface="Arial"/>
                <a:buChar char="•"/>
              </a:pPr>
              <a:r>
                <a:rPr lang="en-US" sz="3724" dirty="0">
                  <a:solidFill>
                    <a:srgbClr val="94DDDE"/>
                  </a:solidFill>
                  <a:latin typeface="Josefin Sans"/>
                </a:rPr>
                <a:t>Bùi </a:t>
              </a:r>
              <a:r>
                <a:rPr lang="en-US" sz="3724" dirty="0" err="1">
                  <a:solidFill>
                    <a:srgbClr val="94DDDE"/>
                  </a:solidFill>
                  <a:latin typeface="Josefin Sans"/>
                </a:rPr>
                <a:t>Bích</a:t>
              </a:r>
              <a:r>
                <a:rPr lang="en-US" sz="3724" dirty="0">
                  <a:solidFill>
                    <a:srgbClr val="94DDDE"/>
                  </a:solidFill>
                  <a:latin typeface="Josefin Sans"/>
                </a:rPr>
                <a:t> </a:t>
              </a:r>
              <a:r>
                <a:rPr lang="en-US" sz="3724" dirty="0" err="1">
                  <a:solidFill>
                    <a:srgbClr val="94DDDE"/>
                  </a:solidFill>
                  <a:latin typeface="Josefin Sans"/>
                </a:rPr>
                <a:t>Phương</a:t>
              </a:r>
              <a:r>
                <a:rPr lang="en-US" sz="3724" dirty="0">
                  <a:solidFill>
                    <a:srgbClr val="94DDDE"/>
                  </a:solidFill>
                  <a:latin typeface="Josefin Sans"/>
                </a:rPr>
                <a:t> – 2251162114</a:t>
              </a:r>
            </a:p>
            <a:p>
              <a:pPr marL="804223" lvl="1" indent="-402112" algn="just">
                <a:lnSpc>
                  <a:spcPts val="5214"/>
                </a:lnSpc>
                <a:buFont typeface="Arial"/>
                <a:buChar char="•"/>
              </a:pPr>
              <a:r>
                <a:rPr lang="en-US" sz="3724" dirty="0" err="1">
                  <a:solidFill>
                    <a:srgbClr val="94DDDE"/>
                  </a:solidFill>
                  <a:latin typeface="Josefin Sans"/>
                </a:rPr>
                <a:t>Phùng</a:t>
              </a:r>
              <a:r>
                <a:rPr lang="en-US" sz="3724" dirty="0">
                  <a:solidFill>
                    <a:srgbClr val="94DDDE"/>
                  </a:solidFill>
                  <a:latin typeface="Josefin Sans"/>
                </a:rPr>
                <a:t> Thu Trang - 2251162184</a:t>
              </a:r>
            </a:p>
          </p:txBody>
        </p:sp>
      </p:grpSp>
      <p:sp>
        <p:nvSpPr>
          <p:cNvPr id="5" name="Freeform 5"/>
          <p:cNvSpPr/>
          <p:nvPr/>
        </p:nvSpPr>
        <p:spPr>
          <a:xfrm>
            <a:off x="1309758" y="1684366"/>
            <a:ext cx="3874545" cy="5122596"/>
          </a:xfrm>
          <a:custGeom>
            <a:avLst/>
            <a:gdLst/>
            <a:ahLst/>
            <a:cxnLst/>
            <a:rect l="l" t="t" r="r" b="b"/>
            <a:pathLst>
              <a:path w="3874545" h="5122596">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2380976" y="2475095"/>
            <a:ext cx="3874545" cy="5122596"/>
          </a:xfrm>
          <a:custGeom>
            <a:avLst/>
            <a:gdLst/>
            <a:ahLst/>
            <a:cxnLst/>
            <a:rect l="l" t="t" r="r" b="b"/>
            <a:pathLst>
              <a:path w="3874545" h="5122596">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Freeform 7"/>
          <p:cNvSpPr/>
          <p:nvPr/>
        </p:nvSpPr>
        <p:spPr>
          <a:xfrm>
            <a:off x="3495732" y="3214319"/>
            <a:ext cx="3874545" cy="5122596"/>
          </a:xfrm>
          <a:custGeom>
            <a:avLst/>
            <a:gdLst/>
            <a:ahLst/>
            <a:cxnLst/>
            <a:rect l="l" t="t" r="r" b="b"/>
            <a:pathLst>
              <a:path w="3874545" h="5122596">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1028700" y="1787525"/>
            <a:ext cx="7166218" cy="6145032"/>
          </a:xfrm>
          <a:custGeom>
            <a:avLst/>
            <a:gdLst/>
            <a:ahLst/>
            <a:cxnLst/>
            <a:rect l="l" t="t" r="r" b="b"/>
            <a:pathLst>
              <a:path w="7166218" h="6145032">
                <a:moveTo>
                  <a:pt x="0" y="0"/>
                </a:moveTo>
                <a:lnTo>
                  <a:pt x="7166218" y="0"/>
                </a:lnTo>
                <a:lnTo>
                  <a:pt x="7166218" y="6145032"/>
                </a:lnTo>
                <a:lnTo>
                  <a:pt x="0" y="6145032"/>
                </a:lnTo>
                <a:lnTo>
                  <a:pt x="0" y="0"/>
                </a:lnTo>
                <a:close/>
              </a:path>
            </a:pathLst>
          </a:custGeom>
          <a:blipFill>
            <a:blip r:embed="rId2"/>
            <a:stretch>
              <a:fillRect/>
            </a:stretch>
          </a:blipFill>
        </p:spPr>
        <p:txBody>
          <a:bodyPr/>
          <a:lstStyle/>
          <a:p>
            <a:endParaRPr lang="en-US"/>
          </a:p>
        </p:txBody>
      </p:sp>
      <p:sp>
        <p:nvSpPr>
          <p:cNvPr id="3" name="Freeform 3"/>
          <p:cNvSpPr/>
          <p:nvPr/>
        </p:nvSpPr>
        <p:spPr>
          <a:xfrm>
            <a:off x="9495486" y="1699550"/>
            <a:ext cx="7763814" cy="6320981"/>
          </a:xfrm>
          <a:custGeom>
            <a:avLst/>
            <a:gdLst/>
            <a:ahLst/>
            <a:cxnLst/>
            <a:rect l="l" t="t" r="r" b="b"/>
            <a:pathLst>
              <a:path w="7763814" h="6320981">
                <a:moveTo>
                  <a:pt x="0" y="0"/>
                </a:moveTo>
                <a:lnTo>
                  <a:pt x="7763814" y="0"/>
                </a:lnTo>
                <a:lnTo>
                  <a:pt x="7763814" y="6320982"/>
                </a:lnTo>
                <a:lnTo>
                  <a:pt x="0" y="6320982"/>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343912" y="923925"/>
            <a:ext cx="6209288" cy="897682"/>
          </a:xfrm>
          <a:prstGeom prst="rect">
            <a:avLst/>
          </a:prstGeom>
        </p:spPr>
        <p:txBody>
          <a:bodyPr wrap="square" lIns="0" tIns="0" rIns="0" bIns="0" rtlCol="0" anchor="t">
            <a:spAutoFit/>
          </a:bodyPr>
          <a:lstStyle/>
          <a:p>
            <a:pPr marL="1079501" lvl="1" indent="-539750" algn="ctr">
              <a:lnSpc>
                <a:spcPts val="7000"/>
              </a:lnSpc>
              <a:spcBef>
                <a:spcPct val="0"/>
              </a:spcBef>
              <a:buAutoNum type="arabicPeriod"/>
            </a:pPr>
            <a:r>
              <a:rPr lang="en-US" sz="5000" dirty="0" err="1">
                <a:solidFill>
                  <a:srgbClr val="FFFFFF"/>
                </a:solidFill>
                <a:latin typeface="Josefin Sans Bold"/>
              </a:rPr>
              <a:t>Tạo</a:t>
            </a:r>
            <a:r>
              <a:rPr lang="en-US" sz="5000" dirty="0">
                <a:solidFill>
                  <a:srgbClr val="FFFFFF"/>
                </a:solidFill>
                <a:latin typeface="Josefin Sans Bold"/>
              </a:rPr>
              <a:t> </a:t>
            </a:r>
            <a:r>
              <a:rPr lang="en-US" sz="5000" dirty="0" err="1">
                <a:solidFill>
                  <a:srgbClr val="FFFFFF"/>
                </a:solidFill>
                <a:latin typeface="Josefin Sans Bold"/>
              </a:rPr>
              <a:t>máy</a:t>
            </a:r>
            <a:r>
              <a:rPr lang="en-US" sz="5000" dirty="0">
                <a:solidFill>
                  <a:srgbClr val="FFFFFF"/>
                </a:solidFill>
                <a:latin typeface="Josefin Sans Bold"/>
              </a:rPr>
              <a:t> </a:t>
            </a:r>
            <a:r>
              <a:rPr lang="en-US" sz="5000" dirty="0" err="1">
                <a:solidFill>
                  <a:srgbClr val="FFFFFF"/>
                </a:solidFill>
                <a:latin typeface="Josefin Sans Bold"/>
              </a:rPr>
              <a:t>ảo</a:t>
            </a:r>
            <a:endParaRPr lang="en-US" sz="5000" dirty="0">
              <a:solidFill>
                <a:srgbClr val="FFFFFF"/>
              </a:solidFill>
              <a:latin typeface="Josefin Sans Bold"/>
            </a:endParaRPr>
          </a:p>
        </p:txBody>
      </p:sp>
      <p:sp>
        <p:nvSpPr>
          <p:cNvPr id="5" name="TextBox 5"/>
          <p:cNvSpPr txBox="1"/>
          <p:nvPr/>
        </p:nvSpPr>
        <p:spPr>
          <a:xfrm>
            <a:off x="2081374" y="8021961"/>
            <a:ext cx="5060871" cy="1566544"/>
          </a:xfrm>
          <a:prstGeom prst="rect">
            <a:avLst/>
          </a:prstGeom>
        </p:spPr>
        <p:txBody>
          <a:bodyPr lIns="0" tIns="0" rIns="0" bIns="0" rtlCol="0" anchor="t">
            <a:spAutoFit/>
          </a:bodyPr>
          <a:lstStyle/>
          <a:p>
            <a:pPr algn="ctr">
              <a:lnSpc>
                <a:spcPts val="12880"/>
              </a:lnSpc>
            </a:pPr>
            <a:r>
              <a:rPr lang="en-US" sz="9200">
                <a:solidFill>
                  <a:srgbClr val="FFFFFF"/>
                </a:solidFill>
                <a:latin typeface="Noto Sans Bold"/>
              </a:rPr>
              <a:t>UBUNTU</a:t>
            </a:r>
          </a:p>
        </p:txBody>
      </p:sp>
      <p:sp>
        <p:nvSpPr>
          <p:cNvPr id="6" name="TextBox 6"/>
          <p:cNvSpPr txBox="1"/>
          <p:nvPr/>
        </p:nvSpPr>
        <p:spPr>
          <a:xfrm>
            <a:off x="10274214" y="8021961"/>
            <a:ext cx="6985086" cy="1566544"/>
          </a:xfrm>
          <a:prstGeom prst="rect">
            <a:avLst/>
          </a:prstGeom>
        </p:spPr>
        <p:txBody>
          <a:bodyPr wrap="square" lIns="0" tIns="0" rIns="0" bIns="0" rtlCol="0" anchor="t">
            <a:spAutoFit/>
          </a:bodyPr>
          <a:lstStyle/>
          <a:p>
            <a:pPr algn="ctr">
              <a:lnSpc>
                <a:spcPts val="12880"/>
              </a:lnSpc>
            </a:pPr>
            <a:r>
              <a:rPr lang="en-US" sz="9200" dirty="0">
                <a:solidFill>
                  <a:srgbClr val="FFFFFF"/>
                </a:solidFill>
                <a:latin typeface="Noto Sans Bold"/>
              </a:rPr>
              <a:t>WINDOWS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3176044" y="4042380"/>
            <a:ext cx="11935912" cy="3527050"/>
          </a:xfrm>
          <a:custGeom>
            <a:avLst/>
            <a:gdLst/>
            <a:ahLst/>
            <a:cxnLst/>
            <a:rect l="l" t="t" r="r" b="b"/>
            <a:pathLst>
              <a:path w="11935912" h="3527050">
                <a:moveTo>
                  <a:pt x="0" y="0"/>
                </a:moveTo>
                <a:lnTo>
                  <a:pt x="11935912" y="0"/>
                </a:lnTo>
                <a:lnTo>
                  <a:pt x="11935912" y="3527050"/>
                </a:lnTo>
                <a:lnTo>
                  <a:pt x="0" y="352705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641350"/>
            <a:ext cx="10312480" cy="688976"/>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Josefin Sans Bold"/>
              </a:rPr>
              <a:t>Cách chia sẻ file giữa máy thật và máy ảo</a:t>
            </a:r>
          </a:p>
        </p:txBody>
      </p:sp>
      <p:sp>
        <p:nvSpPr>
          <p:cNvPr id="4" name="TextBox 4"/>
          <p:cNvSpPr txBox="1"/>
          <p:nvPr/>
        </p:nvSpPr>
        <p:spPr>
          <a:xfrm>
            <a:off x="1028700" y="1757571"/>
            <a:ext cx="9770507" cy="50038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Josefin Sans Bold"/>
              </a:rPr>
              <a:t>B1: Vào device -&gt;  Chọn insert  guest additions CD image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4225035" y="2857757"/>
            <a:ext cx="9837931" cy="5987449"/>
          </a:xfrm>
          <a:custGeom>
            <a:avLst/>
            <a:gdLst/>
            <a:ahLst/>
            <a:cxnLst/>
            <a:rect l="l" t="t" r="r" b="b"/>
            <a:pathLst>
              <a:path w="9837931" h="5987449">
                <a:moveTo>
                  <a:pt x="0" y="0"/>
                </a:moveTo>
                <a:lnTo>
                  <a:pt x="9837930" y="0"/>
                </a:lnTo>
                <a:lnTo>
                  <a:pt x="9837930" y="5987449"/>
                </a:lnTo>
                <a:lnTo>
                  <a:pt x="0" y="598744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546194"/>
            <a:ext cx="10314173" cy="688975"/>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Josefin Sans Bold"/>
              </a:rPr>
              <a:t>Cách chia sẻ file giữa máy thật và máy ảo</a:t>
            </a:r>
          </a:p>
        </p:txBody>
      </p:sp>
      <p:sp>
        <p:nvSpPr>
          <p:cNvPr id="4" name="TextBox 4"/>
          <p:cNvSpPr txBox="1"/>
          <p:nvPr/>
        </p:nvSpPr>
        <p:spPr>
          <a:xfrm>
            <a:off x="1028700" y="1759044"/>
            <a:ext cx="12964612" cy="500380"/>
          </a:xfrm>
          <a:prstGeom prst="rect">
            <a:avLst/>
          </a:prstGeom>
        </p:spPr>
        <p:txBody>
          <a:bodyPr lIns="0" tIns="0" rIns="0" bIns="0" rtlCol="0" anchor="t">
            <a:spAutoFit/>
          </a:bodyPr>
          <a:lstStyle/>
          <a:p>
            <a:pPr algn="ctr">
              <a:lnSpc>
                <a:spcPts val="3919"/>
              </a:lnSpc>
              <a:spcBef>
                <a:spcPct val="0"/>
              </a:spcBef>
            </a:pPr>
            <a:r>
              <a:rPr lang="en-US" sz="2799">
                <a:solidFill>
                  <a:srgbClr val="FFFFFF"/>
                </a:solidFill>
                <a:latin typeface="Josefin Sans Bold"/>
              </a:rPr>
              <a:t>B2: Vào CD Drive(D) -&gt; double click chọn VBoxWindowAddtions-amd64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5112827" y="3140486"/>
            <a:ext cx="8062345" cy="5647357"/>
          </a:xfrm>
          <a:custGeom>
            <a:avLst/>
            <a:gdLst/>
            <a:ahLst/>
            <a:cxnLst/>
            <a:rect l="l" t="t" r="r" b="b"/>
            <a:pathLst>
              <a:path w="8062345" h="5647357">
                <a:moveTo>
                  <a:pt x="0" y="0"/>
                </a:moveTo>
                <a:lnTo>
                  <a:pt x="8062346" y="0"/>
                </a:lnTo>
                <a:lnTo>
                  <a:pt x="8062346" y="5647357"/>
                </a:lnTo>
                <a:lnTo>
                  <a:pt x="0" y="5647357"/>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1028700" y="441418"/>
            <a:ext cx="10386617" cy="688976"/>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Josefin Sans Bold"/>
              </a:rPr>
              <a:t>Cách chia sẻ file giữa máy thật và máy ảo</a:t>
            </a:r>
          </a:p>
        </p:txBody>
      </p:sp>
      <p:sp>
        <p:nvSpPr>
          <p:cNvPr id="4" name="TextBox 4"/>
          <p:cNvSpPr txBox="1"/>
          <p:nvPr/>
        </p:nvSpPr>
        <p:spPr>
          <a:xfrm>
            <a:off x="1028700" y="1759044"/>
            <a:ext cx="12964612" cy="500380"/>
          </a:xfrm>
          <a:prstGeom prst="rect">
            <a:avLst/>
          </a:prstGeom>
        </p:spPr>
        <p:txBody>
          <a:bodyPr lIns="0" tIns="0" rIns="0" bIns="0" rtlCol="0" anchor="t">
            <a:spAutoFit/>
          </a:bodyPr>
          <a:lstStyle/>
          <a:p>
            <a:pPr algn="l">
              <a:lnSpc>
                <a:spcPts val="3919"/>
              </a:lnSpc>
              <a:spcBef>
                <a:spcPct val="0"/>
              </a:spcBef>
            </a:pPr>
            <a:r>
              <a:rPr lang="en-US" sz="2799" dirty="0">
                <a:solidFill>
                  <a:srgbClr val="FFFFFF"/>
                </a:solidFill>
                <a:latin typeface="Josefin Sans Bold"/>
              </a:rPr>
              <a:t>B3: </a:t>
            </a:r>
            <a:r>
              <a:rPr lang="en-US" sz="2799" dirty="0" err="1">
                <a:solidFill>
                  <a:srgbClr val="FFFFFF"/>
                </a:solidFill>
                <a:latin typeface="Josefin Sans Bold"/>
              </a:rPr>
              <a:t>điền</a:t>
            </a:r>
            <a:r>
              <a:rPr lang="en-US" sz="2799" dirty="0">
                <a:solidFill>
                  <a:srgbClr val="FFFFFF"/>
                </a:solidFill>
                <a:latin typeface="Josefin Sans Bold"/>
              </a:rPr>
              <a:t> </a:t>
            </a:r>
            <a:r>
              <a:rPr lang="en-US" sz="2799" dirty="0" err="1">
                <a:solidFill>
                  <a:srgbClr val="FFFFFF"/>
                </a:solidFill>
                <a:latin typeface="Josefin Sans Bold"/>
              </a:rPr>
              <a:t>thông</a:t>
            </a:r>
            <a:r>
              <a:rPr lang="en-US" sz="2799" dirty="0">
                <a:solidFill>
                  <a:srgbClr val="FFFFFF"/>
                </a:solidFill>
                <a:latin typeface="Josefin Sans Bold"/>
              </a:rPr>
              <a:t> tin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B4B82"/>
        </a:solidFill>
        <a:effectLst/>
      </p:bgPr>
    </p:bg>
    <p:spTree>
      <p:nvGrpSpPr>
        <p:cNvPr id="1" name=""/>
        <p:cNvGrpSpPr/>
        <p:nvPr/>
      </p:nvGrpSpPr>
      <p:grpSpPr>
        <a:xfrm>
          <a:off x="0" y="0"/>
          <a:ext cx="0" cy="0"/>
          <a:chOff x="0" y="0"/>
          <a:chExt cx="0" cy="0"/>
        </a:xfrm>
      </p:grpSpPr>
      <p:sp>
        <p:nvSpPr>
          <p:cNvPr id="2" name="Freeform 2"/>
          <p:cNvSpPr/>
          <p:nvPr/>
        </p:nvSpPr>
        <p:spPr>
          <a:xfrm>
            <a:off x="285400" y="2794177"/>
            <a:ext cx="8705003" cy="6270270"/>
          </a:xfrm>
          <a:custGeom>
            <a:avLst/>
            <a:gdLst/>
            <a:ahLst/>
            <a:cxnLst/>
            <a:rect l="l" t="t" r="r" b="b"/>
            <a:pathLst>
              <a:path w="8705003" h="6270270">
                <a:moveTo>
                  <a:pt x="0" y="0"/>
                </a:moveTo>
                <a:lnTo>
                  <a:pt x="8705003" y="0"/>
                </a:lnTo>
                <a:lnTo>
                  <a:pt x="8705003" y="6270271"/>
                </a:lnTo>
                <a:lnTo>
                  <a:pt x="0" y="6270271"/>
                </a:lnTo>
                <a:lnTo>
                  <a:pt x="0" y="0"/>
                </a:lnTo>
                <a:close/>
              </a:path>
            </a:pathLst>
          </a:custGeom>
          <a:blipFill>
            <a:blip r:embed="rId2"/>
            <a:stretch>
              <a:fillRect/>
            </a:stretch>
          </a:blipFill>
        </p:spPr>
        <p:txBody>
          <a:bodyPr/>
          <a:lstStyle/>
          <a:p>
            <a:endParaRPr lang="en-US"/>
          </a:p>
        </p:txBody>
      </p:sp>
      <p:sp>
        <p:nvSpPr>
          <p:cNvPr id="3" name="Freeform 3"/>
          <p:cNvSpPr/>
          <p:nvPr/>
        </p:nvSpPr>
        <p:spPr>
          <a:xfrm>
            <a:off x="9144000" y="2794177"/>
            <a:ext cx="9211622" cy="6248029"/>
          </a:xfrm>
          <a:custGeom>
            <a:avLst/>
            <a:gdLst/>
            <a:ahLst/>
            <a:cxnLst/>
            <a:rect l="l" t="t" r="r" b="b"/>
            <a:pathLst>
              <a:path w="9211622" h="6248029">
                <a:moveTo>
                  <a:pt x="0" y="0"/>
                </a:moveTo>
                <a:lnTo>
                  <a:pt x="9211622" y="0"/>
                </a:lnTo>
                <a:lnTo>
                  <a:pt x="9211622" y="6248030"/>
                </a:lnTo>
                <a:lnTo>
                  <a:pt x="0" y="6248030"/>
                </a:lnTo>
                <a:lnTo>
                  <a:pt x="0" y="0"/>
                </a:lnTo>
                <a:close/>
              </a:path>
            </a:pathLst>
          </a:custGeom>
          <a:blipFill>
            <a:blip r:embed="rId3"/>
            <a:stretch>
              <a:fillRect/>
            </a:stretch>
          </a:blipFill>
        </p:spPr>
        <p:txBody>
          <a:bodyPr/>
          <a:lstStyle/>
          <a:p>
            <a:endParaRPr lang="en-US"/>
          </a:p>
        </p:txBody>
      </p:sp>
      <p:sp>
        <p:nvSpPr>
          <p:cNvPr id="4" name="TextBox 4"/>
          <p:cNvSpPr txBox="1"/>
          <p:nvPr/>
        </p:nvSpPr>
        <p:spPr>
          <a:xfrm>
            <a:off x="285400" y="339724"/>
            <a:ext cx="10410766" cy="688976"/>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Josefin Sans Bold"/>
              </a:rPr>
              <a:t>Cách chia sẻ file giữa máy thật và máy ảo</a:t>
            </a:r>
          </a:p>
        </p:txBody>
      </p:sp>
      <p:sp>
        <p:nvSpPr>
          <p:cNvPr id="5" name="TextBox 5"/>
          <p:cNvSpPr txBox="1"/>
          <p:nvPr/>
        </p:nvSpPr>
        <p:spPr>
          <a:xfrm>
            <a:off x="1028700" y="1835239"/>
            <a:ext cx="12964612" cy="500380"/>
          </a:xfrm>
          <a:prstGeom prst="rect">
            <a:avLst/>
          </a:prstGeom>
        </p:spPr>
        <p:txBody>
          <a:bodyPr lIns="0" tIns="0" rIns="0" bIns="0" rtlCol="0" anchor="t">
            <a:spAutoFit/>
          </a:bodyPr>
          <a:lstStyle/>
          <a:p>
            <a:pPr algn="l">
              <a:lnSpc>
                <a:spcPts val="3919"/>
              </a:lnSpc>
              <a:spcBef>
                <a:spcPct val="0"/>
              </a:spcBef>
            </a:pPr>
            <a:r>
              <a:rPr lang="en-US" sz="2799" dirty="0">
                <a:solidFill>
                  <a:srgbClr val="FFFFFF"/>
                </a:solidFill>
                <a:latin typeface="Josefin Sans Bold"/>
              </a:rPr>
              <a:t>B4: </a:t>
            </a:r>
            <a:r>
              <a:rPr lang="en-US" sz="2799" dirty="0" err="1">
                <a:solidFill>
                  <a:srgbClr val="FFFFFF"/>
                </a:solidFill>
                <a:latin typeface="Josefin Sans Bold"/>
              </a:rPr>
              <a:t>kết</a:t>
            </a:r>
            <a:r>
              <a:rPr lang="en-US" sz="2799" dirty="0">
                <a:solidFill>
                  <a:srgbClr val="FFFFFF"/>
                </a:solidFill>
                <a:latin typeface="Josefin Sans Bold"/>
              </a:rPr>
              <a:t> </a:t>
            </a:r>
            <a:r>
              <a:rPr lang="en-US" sz="2799" dirty="0" err="1">
                <a:solidFill>
                  <a:srgbClr val="FFFFFF"/>
                </a:solidFill>
                <a:latin typeface="Josefin Sans Bold"/>
              </a:rPr>
              <a:t>quả</a:t>
            </a:r>
            <a:endParaRPr lang="en-US" sz="2799" dirty="0">
              <a:solidFill>
                <a:srgbClr val="FFFFFF"/>
              </a:solidFill>
              <a:latin typeface="Josefin Sans Bold"/>
            </a:endParaRPr>
          </a:p>
        </p:txBody>
      </p:sp>
      <p:sp>
        <p:nvSpPr>
          <p:cNvPr id="6" name="TextBox 6"/>
          <p:cNvSpPr txBox="1"/>
          <p:nvPr/>
        </p:nvSpPr>
        <p:spPr>
          <a:xfrm>
            <a:off x="-2013967" y="9454973"/>
            <a:ext cx="12964612" cy="580390"/>
          </a:xfrm>
          <a:prstGeom prst="rect">
            <a:avLst/>
          </a:prstGeom>
        </p:spPr>
        <p:txBody>
          <a:bodyPr lIns="0" tIns="0" rIns="0" bIns="0" rtlCol="0" anchor="t">
            <a:spAutoFit/>
          </a:bodyPr>
          <a:lstStyle/>
          <a:p>
            <a:pPr algn="ctr">
              <a:lnSpc>
                <a:spcPts val="4759"/>
              </a:lnSpc>
            </a:pPr>
            <a:r>
              <a:rPr lang="en-US" sz="3399">
                <a:solidFill>
                  <a:srgbClr val="FFFFFF"/>
                </a:solidFill>
                <a:latin typeface="Noto Serif Display"/>
              </a:rPr>
              <a:t>Máy Ảo</a:t>
            </a:r>
          </a:p>
        </p:txBody>
      </p:sp>
      <p:sp>
        <p:nvSpPr>
          <p:cNvPr id="7" name="TextBox 7"/>
          <p:cNvSpPr txBox="1"/>
          <p:nvPr/>
        </p:nvSpPr>
        <p:spPr>
          <a:xfrm>
            <a:off x="7511006" y="9454973"/>
            <a:ext cx="12964612" cy="580390"/>
          </a:xfrm>
          <a:prstGeom prst="rect">
            <a:avLst/>
          </a:prstGeom>
        </p:spPr>
        <p:txBody>
          <a:bodyPr lIns="0" tIns="0" rIns="0" bIns="0" rtlCol="0" anchor="t">
            <a:spAutoFit/>
          </a:bodyPr>
          <a:lstStyle/>
          <a:p>
            <a:pPr algn="ctr">
              <a:lnSpc>
                <a:spcPts val="4759"/>
              </a:lnSpc>
            </a:pPr>
            <a:r>
              <a:rPr lang="en-US" sz="3399">
                <a:solidFill>
                  <a:srgbClr val="FFFFFF"/>
                </a:solidFill>
                <a:latin typeface="Noto Serif Display"/>
              </a:rPr>
              <a:t>Máy Thật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DDDE"/>
        </a:solidFill>
        <a:effectLst/>
      </p:bgPr>
    </p:bg>
    <p:spTree>
      <p:nvGrpSpPr>
        <p:cNvPr id="1" name=""/>
        <p:cNvGrpSpPr/>
        <p:nvPr/>
      </p:nvGrpSpPr>
      <p:grpSpPr>
        <a:xfrm>
          <a:off x="0" y="0"/>
          <a:ext cx="0" cy="0"/>
          <a:chOff x="0" y="0"/>
          <a:chExt cx="0" cy="0"/>
        </a:xfrm>
      </p:grpSpPr>
      <p:sp>
        <p:nvSpPr>
          <p:cNvPr id="2" name="TextBox 2"/>
          <p:cNvSpPr txBox="1"/>
          <p:nvPr/>
        </p:nvSpPr>
        <p:spPr>
          <a:xfrm>
            <a:off x="1028700" y="942975"/>
            <a:ext cx="6362700" cy="718145"/>
          </a:xfrm>
          <a:prstGeom prst="rect">
            <a:avLst/>
          </a:prstGeom>
        </p:spPr>
        <p:txBody>
          <a:bodyPr wrap="square" lIns="0" tIns="0" rIns="0" bIns="0" rtlCol="0" anchor="t">
            <a:spAutoFit/>
          </a:bodyPr>
          <a:lstStyle/>
          <a:p>
            <a:pPr algn="ctr">
              <a:lnSpc>
                <a:spcPts val="5599"/>
              </a:lnSpc>
              <a:spcBef>
                <a:spcPct val="0"/>
              </a:spcBef>
            </a:pPr>
            <a:r>
              <a:rPr lang="en-US" sz="3999" dirty="0" err="1">
                <a:solidFill>
                  <a:srgbClr val="000000"/>
                </a:solidFill>
                <a:latin typeface="Josefin Sans"/>
              </a:rPr>
              <a:t>Tác</a:t>
            </a:r>
            <a:r>
              <a:rPr lang="en-US" sz="3999" dirty="0">
                <a:solidFill>
                  <a:srgbClr val="000000"/>
                </a:solidFill>
                <a:latin typeface="Josefin Sans"/>
              </a:rPr>
              <a:t> </a:t>
            </a:r>
            <a:r>
              <a:rPr lang="en-US" sz="3999" dirty="0" err="1">
                <a:solidFill>
                  <a:srgbClr val="000000"/>
                </a:solidFill>
                <a:latin typeface="Josefin Sans"/>
              </a:rPr>
              <a:t>dụng</a:t>
            </a:r>
            <a:r>
              <a:rPr lang="en-US" sz="3999" dirty="0">
                <a:solidFill>
                  <a:srgbClr val="000000"/>
                </a:solidFill>
                <a:latin typeface="Josefin Sans"/>
              </a:rPr>
              <a:t> </a:t>
            </a:r>
            <a:r>
              <a:rPr lang="en-US" sz="3999" dirty="0" err="1">
                <a:solidFill>
                  <a:srgbClr val="000000"/>
                </a:solidFill>
                <a:latin typeface="Josefin Sans"/>
              </a:rPr>
              <a:t>của</a:t>
            </a:r>
            <a:r>
              <a:rPr lang="en-US" sz="3999" dirty="0">
                <a:solidFill>
                  <a:srgbClr val="000000"/>
                </a:solidFill>
                <a:latin typeface="Josefin Sans"/>
              </a:rPr>
              <a:t> snapshot:</a:t>
            </a:r>
          </a:p>
        </p:txBody>
      </p:sp>
      <p:sp>
        <p:nvSpPr>
          <p:cNvPr id="3" name="TextBox 3"/>
          <p:cNvSpPr txBox="1"/>
          <p:nvPr/>
        </p:nvSpPr>
        <p:spPr>
          <a:xfrm>
            <a:off x="1165324" y="2312670"/>
            <a:ext cx="16093976" cy="5802630"/>
          </a:xfrm>
          <a:prstGeom prst="rect">
            <a:avLst/>
          </a:prstGeom>
        </p:spPr>
        <p:txBody>
          <a:bodyPr lIns="0" tIns="0" rIns="0" bIns="0" rtlCol="0" anchor="t">
            <a:spAutoFit/>
          </a:bodyPr>
          <a:lstStyle/>
          <a:p>
            <a:pPr algn="l">
              <a:lnSpc>
                <a:spcPts val="4619"/>
              </a:lnSpc>
            </a:pPr>
            <a:r>
              <a:rPr lang="en-US" sz="3299">
                <a:solidFill>
                  <a:srgbClr val="000000"/>
                </a:solidFill>
                <a:latin typeface="Josefin Sans"/>
              </a:rPr>
              <a:t>- Backup và restore</a:t>
            </a:r>
          </a:p>
          <a:p>
            <a:pPr algn="l">
              <a:lnSpc>
                <a:spcPts val="4619"/>
              </a:lnSpc>
            </a:pPr>
            <a:endParaRPr lang="en-US" sz="3299">
              <a:solidFill>
                <a:srgbClr val="000000"/>
              </a:solidFill>
              <a:latin typeface="Josefin Sans"/>
            </a:endParaRPr>
          </a:p>
          <a:p>
            <a:pPr algn="l">
              <a:lnSpc>
                <a:spcPts val="4619"/>
              </a:lnSpc>
            </a:pPr>
            <a:r>
              <a:rPr lang="en-US" sz="3299">
                <a:solidFill>
                  <a:srgbClr val="000000"/>
                </a:solidFill>
                <a:latin typeface="Josefin Sans"/>
              </a:rPr>
              <a:t>- Testing</a:t>
            </a:r>
          </a:p>
          <a:p>
            <a:pPr algn="l">
              <a:lnSpc>
                <a:spcPts val="4619"/>
              </a:lnSpc>
            </a:pPr>
            <a:endParaRPr lang="en-US" sz="3299">
              <a:solidFill>
                <a:srgbClr val="000000"/>
              </a:solidFill>
              <a:latin typeface="Josefin Sans"/>
            </a:endParaRPr>
          </a:p>
          <a:p>
            <a:pPr algn="l">
              <a:lnSpc>
                <a:spcPts val="4619"/>
              </a:lnSpc>
            </a:pPr>
            <a:r>
              <a:rPr lang="en-US" sz="3299">
                <a:solidFill>
                  <a:srgbClr val="000000"/>
                </a:solidFill>
                <a:latin typeface="Josefin Sans"/>
              </a:rPr>
              <a:t>- Chia sẻ file giữa các máy ảo</a:t>
            </a:r>
          </a:p>
          <a:p>
            <a:pPr algn="l">
              <a:lnSpc>
                <a:spcPts val="4619"/>
              </a:lnSpc>
            </a:pPr>
            <a:endParaRPr lang="en-US" sz="3299">
              <a:solidFill>
                <a:srgbClr val="000000"/>
              </a:solidFill>
              <a:latin typeface="Josefin Sans"/>
            </a:endParaRPr>
          </a:p>
          <a:p>
            <a:pPr algn="l">
              <a:lnSpc>
                <a:spcPts val="4619"/>
              </a:lnSpc>
            </a:pPr>
            <a:r>
              <a:rPr lang="en-US" sz="3299">
                <a:solidFill>
                  <a:srgbClr val="000000"/>
                </a:solidFill>
                <a:latin typeface="Josefin Sans"/>
              </a:rPr>
              <a:t>-Snapshot của VMware là bản sao của tệp đĩa máy ảo (VMDK) tại một thời điểm nhất định. Snapshot cung cấp bản ghi các thay đổi của ổ đĩa ảo và được sử dụng để khôi phục VM vào một thời điểm cụ thể khi xảy ra sự cố hay lỗi hệ thống.</a:t>
            </a:r>
          </a:p>
          <a:p>
            <a:pPr algn="l">
              <a:lnSpc>
                <a:spcPts val="4619"/>
              </a:lnSpc>
              <a:spcBef>
                <a:spcPct val="0"/>
              </a:spcBef>
            </a:pPr>
            <a:endParaRPr lang="en-US" sz="3299">
              <a:solidFill>
                <a:srgbClr val="000000"/>
              </a:solidFill>
              <a:latin typeface="Josefi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0" y="-963412"/>
            <a:ext cx="4597438" cy="2842053"/>
          </a:xfrm>
          <a:custGeom>
            <a:avLst/>
            <a:gdLst/>
            <a:ahLst/>
            <a:cxnLst/>
            <a:rect l="l" t="t" r="r" b="b"/>
            <a:pathLst>
              <a:path w="4597438" h="2842053">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H="1">
            <a:off x="10551837" y="390596"/>
            <a:ext cx="2076668" cy="1276207"/>
          </a:xfrm>
          <a:custGeom>
            <a:avLst/>
            <a:gdLst/>
            <a:ahLst/>
            <a:cxnLst/>
            <a:rect l="l" t="t" r="r" b="b"/>
            <a:pathLst>
              <a:path w="2076668" h="1276207">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3138681" y="-2447996"/>
            <a:ext cx="3837986" cy="4114800"/>
          </a:xfrm>
          <a:custGeom>
            <a:avLst/>
            <a:gdLst/>
            <a:ahLst/>
            <a:cxnLst/>
            <a:rect l="l" t="t" r="r" b="b"/>
            <a:pathLst>
              <a:path w="3837986" h="4114800">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4994246" y="-3759204"/>
            <a:ext cx="5357753" cy="5591583"/>
          </a:xfrm>
          <a:custGeom>
            <a:avLst/>
            <a:gdLst/>
            <a:ahLst/>
            <a:cxnLst/>
            <a:rect l="l" t="t" r="r" b="b"/>
            <a:pathLst>
              <a:path w="5357753" h="559158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TextBox 6"/>
          <p:cNvSpPr txBox="1"/>
          <p:nvPr/>
        </p:nvSpPr>
        <p:spPr>
          <a:xfrm>
            <a:off x="968276" y="1746654"/>
            <a:ext cx="4746724" cy="718145"/>
          </a:xfrm>
          <a:prstGeom prst="rect">
            <a:avLst/>
          </a:prstGeom>
        </p:spPr>
        <p:txBody>
          <a:bodyPr wrap="square" lIns="0" tIns="0" rIns="0" bIns="0" rtlCol="0" anchor="t">
            <a:spAutoFit/>
          </a:bodyPr>
          <a:lstStyle/>
          <a:p>
            <a:pPr algn="ctr">
              <a:lnSpc>
                <a:spcPts val="5599"/>
              </a:lnSpc>
              <a:spcBef>
                <a:spcPct val="0"/>
              </a:spcBef>
            </a:pPr>
            <a:r>
              <a:rPr lang="en-US" sz="3999" dirty="0" err="1">
                <a:solidFill>
                  <a:srgbClr val="000000"/>
                </a:solidFill>
                <a:latin typeface="Josefin Sans"/>
              </a:rPr>
              <a:t>Cách</a:t>
            </a:r>
            <a:r>
              <a:rPr lang="en-US" sz="3999" dirty="0">
                <a:solidFill>
                  <a:srgbClr val="000000"/>
                </a:solidFill>
                <a:latin typeface="Josefin Sans"/>
              </a:rPr>
              <a:t> </a:t>
            </a:r>
            <a:r>
              <a:rPr lang="en-US" sz="3999" dirty="0" err="1">
                <a:solidFill>
                  <a:srgbClr val="000000"/>
                </a:solidFill>
                <a:latin typeface="Josefin Sans"/>
              </a:rPr>
              <a:t>tạo</a:t>
            </a:r>
            <a:r>
              <a:rPr lang="en-US" sz="3999" dirty="0">
                <a:solidFill>
                  <a:srgbClr val="000000"/>
                </a:solidFill>
                <a:latin typeface="Josefin Sans"/>
              </a:rPr>
              <a:t> snapshot</a:t>
            </a:r>
          </a:p>
        </p:txBody>
      </p:sp>
      <p:sp>
        <p:nvSpPr>
          <p:cNvPr id="7" name="TextBox 7"/>
          <p:cNvSpPr txBox="1"/>
          <p:nvPr/>
        </p:nvSpPr>
        <p:spPr>
          <a:xfrm>
            <a:off x="1028700" y="3212783"/>
            <a:ext cx="14642376" cy="6267451"/>
          </a:xfrm>
          <a:prstGeom prst="rect">
            <a:avLst/>
          </a:prstGeom>
        </p:spPr>
        <p:txBody>
          <a:bodyPr lIns="0" tIns="0" rIns="0" bIns="0" rtlCol="0" anchor="t">
            <a:spAutoFit/>
          </a:bodyPr>
          <a:lstStyle/>
          <a:p>
            <a:pPr marL="647695" lvl="1" indent="-323848" algn="just">
              <a:lnSpc>
                <a:spcPts val="4199"/>
              </a:lnSpc>
              <a:spcBef>
                <a:spcPct val="0"/>
              </a:spcBef>
              <a:buFont typeface="Arial"/>
              <a:buChar char="•"/>
            </a:pPr>
            <a:r>
              <a:rPr lang="en-US" sz="2999">
                <a:solidFill>
                  <a:srgbClr val="000000"/>
                </a:solidFill>
                <a:latin typeface="Josefin Sans"/>
              </a:rPr>
              <a:t>Chọn máy ảo: Khởi động VirtualBox và chọn máy ảo mà bạn muốn tạo snapshot.</a:t>
            </a:r>
          </a:p>
          <a:p>
            <a:pPr marL="647695" lvl="1" indent="-323848" algn="just">
              <a:lnSpc>
                <a:spcPts val="4199"/>
              </a:lnSpc>
              <a:spcBef>
                <a:spcPct val="0"/>
              </a:spcBef>
              <a:buFont typeface="Arial"/>
              <a:buChar char="•"/>
            </a:pPr>
            <a:r>
              <a:rPr lang="en-US" sz="2999">
                <a:solidFill>
                  <a:srgbClr val="000000"/>
                </a:solidFill>
                <a:latin typeface="Josefin Sans"/>
              </a:rPr>
              <a:t>Tạo snapshot: Click vào menu "Machine" và chọn "Take Snapshot" (hoặc sử dụng tổ hợp phím Ctrl + Shift + S). Điền thông tin cho snapshot như tên và mô tả nếu cần.</a:t>
            </a:r>
          </a:p>
          <a:p>
            <a:pPr marL="647695" lvl="1" indent="-323848" algn="just">
              <a:lnSpc>
                <a:spcPts val="4199"/>
              </a:lnSpc>
              <a:spcBef>
                <a:spcPct val="0"/>
              </a:spcBef>
              <a:buFont typeface="Arial"/>
              <a:buChar char="•"/>
            </a:pPr>
            <a:r>
              <a:rPr lang="en-US" sz="2999">
                <a:solidFill>
                  <a:srgbClr val="000000"/>
                </a:solidFill>
                <a:latin typeface="Josefin Sans"/>
              </a:rPr>
              <a:t>Lưu trạng thái hiện tại: Trong hộp thoại chụp snapshot, bạn có thể chọn "Snapshot the machine's current state" để lưu trạng thái hiện tại của máy ảo, bao gồm cả dữ liệu và cài đặt hệ điều hành.</a:t>
            </a:r>
          </a:p>
          <a:p>
            <a:pPr marL="647695" lvl="1" indent="-323848" algn="just">
              <a:lnSpc>
                <a:spcPts val="4199"/>
              </a:lnSpc>
              <a:spcBef>
                <a:spcPct val="0"/>
              </a:spcBef>
              <a:buFont typeface="Arial"/>
              <a:buChar char="•"/>
            </a:pPr>
            <a:r>
              <a:rPr lang="en-US" sz="2999">
                <a:solidFill>
                  <a:srgbClr val="000000"/>
                </a:solidFill>
                <a:latin typeface="Josefin Sans"/>
              </a:rPr>
              <a:t>Tạo snapshot: Click "Take Snapshot" để tạo snapshot. Quá trình này có thể mất một chút thời gian, tùy thuộc vào kích thước và trạng thái hiện tại của máy ảo.</a:t>
            </a:r>
          </a:p>
          <a:p>
            <a:pPr marL="647695" lvl="1" indent="-323848" algn="just">
              <a:lnSpc>
                <a:spcPts val="4199"/>
              </a:lnSpc>
              <a:spcBef>
                <a:spcPct val="0"/>
              </a:spcBef>
              <a:buFont typeface="Arial"/>
              <a:buChar char="•"/>
            </a:pPr>
            <a:r>
              <a:rPr lang="en-US" sz="2999">
                <a:solidFill>
                  <a:srgbClr val="000000"/>
                </a:solidFill>
                <a:latin typeface="Josefin Sans"/>
              </a:rPr>
              <a:t>Hoàn tất: Sau khi snapshot được tạo thành công, bạn có thể tiếp tục cài đặt chia sẻ file giữa các máy ảo mà không lo lắng về việc mất dữ liệu hoặc cài đặt.</a:t>
            </a:r>
          </a:p>
          <a:p>
            <a:pPr algn="just">
              <a:lnSpc>
                <a:spcPts val="4199"/>
              </a:lnSpc>
              <a:spcBef>
                <a:spcPct val="0"/>
              </a:spcBef>
            </a:pPr>
            <a:endParaRPr lang="en-US" sz="2999">
              <a:solidFill>
                <a:srgbClr val="000000"/>
              </a:solidFill>
              <a:latin typeface="Josefin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503</Words>
  <Application>Microsoft Office PowerPoint</Application>
  <PresentationFormat>Custom</PresentationFormat>
  <Paragraphs>40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Josefin Sans</vt:lpstr>
      <vt:lpstr>Arial</vt:lpstr>
      <vt:lpstr>Noto Serif Display</vt:lpstr>
      <vt:lpstr>Noto Sans Bold</vt:lpstr>
      <vt:lpstr>Calibri</vt:lpstr>
      <vt:lpstr>Josefin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cp:lastModifiedBy>Thùy Linh</cp:lastModifiedBy>
  <cp:revision>7</cp:revision>
  <dcterms:created xsi:type="dcterms:W3CDTF">2006-08-16T00:00:00Z</dcterms:created>
  <dcterms:modified xsi:type="dcterms:W3CDTF">2025-02-26T03:56:42Z</dcterms:modified>
  <dc:identifier>DAGEusJdgAI</dc:identifier>
</cp:coreProperties>
</file>