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4"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5" Type="http://schemas.openxmlformats.org/officeDocument/2006/relationships/slide" Target="slides/slide2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stackoverflow.com/questions/50379839/connection-java-mysql-public-key-retrieval-is-not-allowed" TargetMode="Externa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localhost:8080/BlogApplication/findusers" TargetMode="External"/><Relationship Id="rId3" Type="http://schemas.openxmlformats.org/officeDocument/2006/relationships/hyperlink" Target="http://localhost:8080/BlogApplication/userblogposts?username=bu" TargetMode="External"/><Relationship Id="rId4" Type="http://schemas.openxmlformats.org/officeDocument/2006/relationships/hyperlink" Target="http://localhost:8080/BlogApplication/deleteblogpost?postid=3" TargetMode="Externa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 name="Shape 30"/>
        <p:cNvGrpSpPr/>
        <p:nvPr/>
      </p:nvGrpSpPr>
      <p:grpSpPr>
        <a:xfrm>
          <a:off x="0" y="0"/>
          <a:ext cx="0" cy="0"/>
          <a:chOff x="0" y="0"/>
          <a:chExt cx="0" cy="0"/>
        </a:xfrm>
      </p:grpSpPr>
      <p:sp>
        <p:nvSpPr>
          <p:cNvPr id="31" name="Google Shape;31;p: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2" name="Google Shape;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75fd575b1_0_3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75fd575b1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HMVC/PAC: hierarchical model view controller, presentation abstraction control. Modularized for sharing/embedding, like widgets.</a:t>
            </a:r>
            <a:endParaRPr/>
          </a:p>
          <a:p>
            <a:pPr indent="0" lvl="0" marL="0" rtl="0" algn="l">
              <a:spcBef>
                <a:spcPts val="0"/>
              </a:spcBef>
              <a:spcAft>
                <a:spcPts val="0"/>
              </a:spcAft>
              <a:buNone/>
            </a:pPr>
            <a:r>
              <a:rPr lang="en"/>
              <a:t>MVA/MVP/MVVM: model view adapter, model view presenter, model view view-model. Linear MVC, strict separation of frontend from backend data model; allows multiple frontend adapters for the same backend (e.g. web app/mobile app/APIs all use same backend).</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75fd575b1_0_8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75fd575b1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Safe methods have no side effects on server:  HEAD, GET, OPTIONS and TRACE</a:t>
            </a:r>
            <a:endParaRPr/>
          </a:p>
          <a:p>
            <a:pPr indent="0" lvl="0" marL="0" rtl="0" algn="l">
              <a:spcBef>
                <a:spcPts val="0"/>
              </a:spcBef>
              <a:spcAft>
                <a:spcPts val="0"/>
              </a:spcAft>
              <a:buNone/>
            </a:pPr>
            <a:r>
              <a:rPr lang="en"/>
              <a:t>Methods that cause a side effect on server: POST, PUT, DELETE and PATCH</a:t>
            </a:r>
            <a:endParaRPr/>
          </a:p>
          <a:p>
            <a:pPr indent="0" lvl="0" marL="0" rtl="0" algn="l">
              <a:spcBef>
                <a:spcPts val="0"/>
              </a:spcBef>
              <a:spcAft>
                <a:spcPts val="0"/>
              </a:spcAft>
              <a:buNone/>
            </a:pPr>
            <a:r>
              <a:rPr lang="en"/>
              <a:t>GET: the same resource is retrieved on every request.</a:t>
            </a:r>
            <a:endParaRPr/>
          </a:p>
          <a:p>
            <a:pPr indent="0" lvl="0" marL="0" rtl="0" algn="l">
              <a:spcBef>
                <a:spcPts val="0"/>
              </a:spcBef>
              <a:spcAft>
                <a:spcPts val="0"/>
              </a:spcAft>
              <a:buNone/>
            </a:pPr>
            <a:r>
              <a:rPr lang="en"/>
              <a:t>POST: one way to accept user input, such as servicing a search query, updating a resource, etc.</a:t>
            </a:r>
            <a:endParaRPr/>
          </a:p>
          <a:p>
            <a:pPr indent="0" lvl="0" marL="0" rtl="0" algn="l">
              <a:spcBef>
                <a:spcPts val="0"/>
              </a:spcBef>
              <a:spcAft>
                <a:spcPts val="0"/>
              </a:spcAft>
              <a:buNone/>
            </a:pPr>
            <a:r>
              <a:rPr lang="en"/>
              <a:t>REST: representational state-transfer. Stateless: when state is not maintained, then easy to invoke HTTP methods (GET/POST) to interact with the application.</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3eb83ba96_0_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23eb83ba96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bec82a2f6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bec82a2f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Note: it’s possible that Java 18, Java 19, and Java 20 are not compatible, so try Java 17. You may not even need the Java JDK since you can use the Eclipse default.</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bec82a2f6_0_1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bec82a2f6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Connector/J: I have 8.0.x.</a:t>
            </a:r>
            <a:endParaRPr/>
          </a:p>
          <a:p>
            <a:pPr indent="0" lvl="0" marL="0" rtl="0" algn="l">
              <a:spcBef>
                <a:spcPts val="0"/>
              </a:spcBef>
              <a:spcAft>
                <a:spcPts val="0"/>
              </a:spcAft>
              <a:buNone/>
            </a:pPr>
            <a:r>
              <a:rPr lang="en"/>
              <a:t>Alternative JSTL implementation jars: https://tomcat.apache.org/taglibs/standard/</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bec82a2f6_0_2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bec82a2f6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 of “Folder” vs “Source Folder” when java file show as folders instead of packages: https://stackoverflow.com/a/49120876.</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bec82a2f6_0_2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bec82a2f6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480"/>
              </a:spcBef>
              <a:spcAft>
                <a:spcPts val="0"/>
              </a:spcAft>
              <a:buNone/>
            </a:pPr>
            <a:r>
              <a:rPr lang="en" sz="1000"/>
              <a:t>Tips and tricks:</a:t>
            </a:r>
            <a:br>
              <a:rPr lang="en" sz="1000"/>
            </a:br>
            <a:r>
              <a:rPr lang="en" sz="1000"/>
              <a:t>For beans/model classes, you can automatically generate getters/setters and constructors from fields.</a:t>
            </a:r>
            <a:endParaRPr sz="1000"/>
          </a:p>
          <a:p>
            <a:pPr indent="0" lvl="0" marL="0" rtl="0" algn="l">
              <a:spcBef>
                <a:spcPts val="480"/>
              </a:spcBef>
              <a:spcAft>
                <a:spcPts val="0"/>
              </a:spcAft>
              <a:buNone/>
            </a:pPr>
            <a:r>
              <a:t/>
            </a:r>
            <a:endParaRPr sz="1000"/>
          </a:p>
          <a:p>
            <a:pPr indent="0" lvl="0" marL="0" rtl="0" algn="l">
              <a:spcBef>
                <a:spcPts val="480"/>
              </a:spcBef>
              <a:spcAft>
                <a:spcPts val="0"/>
              </a:spcAft>
              <a:buNone/>
            </a:pPr>
            <a:r>
              <a:rPr lang="en" sz="1000"/>
              <a:t>You may see warnings for “serialVersionUID” (serialize/deserialization version compatibility). To disable these, go to:</a:t>
            </a:r>
            <a:endParaRPr sz="1000"/>
          </a:p>
          <a:p>
            <a:pPr indent="0" lvl="0" marL="0" rtl="0" algn="l">
              <a:spcBef>
                <a:spcPts val="480"/>
              </a:spcBef>
              <a:spcAft>
                <a:spcPts val="0"/>
              </a:spcAft>
              <a:buNone/>
            </a:pPr>
            <a:r>
              <a:rPr lang="en" sz="1000"/>
              <a:t>Preferences &gt; Java &gt; Compiler &gt; Errors / Warnings &gt; Potential Programming Problems</a:t>
            </a:r>
            <a:endParaRPr sz="1000"/>
          </a:p>
          <a:p>
            <a:pPr indent="0" lvl="0" marL="0" rtl="0" algn="l">
              <a:spcBef>
                <a:spcPts val="480"/>
              </a:spcBef>
              <a:spcAft>
                <a:spcPts val="0"/>
              </a:spcAft>
              <a:buNone/>
            </a:pPr>
            <a:r>
              <a:t/>
            </a:r>
            <a:endParaRPr sz="1000"/>
          </a:p>
          <a:p>
            <a:pPr indent="0" lvl="0" marL="0" rtl="0" algn="l">
              <a:spcBef>
                <a:spcPts val="480"/>
              </a:spcBef>
              <a:spcAft>
                <a:spcPts val="0"/>
              </a:spcAft>
              <a:buNone/>
            </a:pPr>
            <a:r>
              <a:rPr lang="en" sz="1000"/>
              <a:t>For MySQL 8.0, there are security setting. In ConnectionManager.java, set this query string property for the connection URL: “allowPublicKeyRetrieval=true”. </a:t>
            </a:r>
            <a:endParaRPr sz="1000"/>
          </a:p>
          <a:p>
            <a:pPr indent="0" lvl="0" marL="0" rtl="0" algn="l">
              <a:spcBef>
                <a:spcPts val="480"/>
              </a:spcBef>
              <a:spcAft>
                <a:spcPts val="0"/>
              </a:spcAft>
              <a:buNone/>
            </a:pPr>
            <a:r>
              <a:rPr lang="en" sz="1000" u="sng">
                <a:solidFill>
                  <a:schemeClr val="hlink"/>
                </a:solidFill>
                <a:hlinkClick r:id="rId2"/>
              </a:rPr>
              <a:t>https://stackoverflow.com/questions/50379839/connection-java-mysql-public-key-retrieval-is-not-allowed</a:t>
            </a:r>
            <a:endParaRPr sz="1000"/>
          </a:p>
          <a:p>
            <a:pPr indent="0" lvl="0" marL="0" rtl="0" algn="l">
              <a:spcBef>
                <a:spcPts val="480"/>
              </a:spcBef>
              <a:spcAft>
                <a:spcPts val="0"/>
              </a:spcAft>
              <a:buNone/>
            </a:pPr>
            <a:r>
              <a:t/>
            </a:r>
            <a:endParaRPr sz="1000"/>
          </a:p>
          <a:p>
            <a:pPr indent="0" lvl="0" marL="0" rtl="0" algn="l">
              <a:spcBef>
                <a:spcPts val="480"/>
              </a:spcBef>
              <a:spcAft>
                <a:spcPts val="0"/>
              </a:spcAft>
              <a:buNone/>
            </a:pPr>
            <a:r>
              <a:rPr lang="en" sz="1000"/>
              <a:t>Code walk-through (model and DAOs):</a:t>
            </a:r>
            <a:br>
              <a:rPr lang="en" sz="1000"/>
            </a:br>
            <a:r>
              <a:rPr lang="en" sz="1000"/>
              <a:t>ConnectionManager.java</a:t>
            </a:r>
            <a:br>
              <a:rPr lang="en" sz="1000"/>
            </a:br>
            <a:r>
              <a:rPr lang="en" sz="1000"/>
              <a:t>Persons.java, PersonsDao.java</a:t>
            </a:r>
            <a:br>
              <a:rPr lang="en" sz="1000"/>
            </a:br>
            <a:r>
              <a:rPr lang="en" sz="1000">
                <a:solidFill>
                  <a:schemeClr val="dk1"/>
                </a:solidFill>
              </a:rPr>
              <a:t>BlogUsers.java, BlogUsersDao.java</a:t>
            </a:r>
            <a:br>
              <a:rPr lang="en" sz="1000"/>
            </a:br>
            <a:r>
              <a:rPr lang="en" sz="1000"/>
              <a:t>BlogPosts.java, BlogPostsDao.java (including AUTO_INCREMENT PostId)</a:t>
            </a:r>
            <a:br>
              <a:rPr lang="en" sz="1000"/>
            </a:br>
            <a:r>
              <a:rPr lang="en" sz="1000"/>
              <a:t>Remaining model and dal classes.</a:t>
            </a:r>
            <a:br>
              <a:rPr lang="en" sz="1000"/>
            </a:br>
            <a:r>
              <a:rPr lang="en" sz="1000">
                <a:solidFill>
                  <a:schemeClr val="dk1"/>
                </a:solidFill>
              </a:rPr>
              <a:t>Inserter.java</a:t>
            </a:r>
            <a:br>
              <a:rPr lang="en" sz="1000"/>
            </a:br>
            <a:endParaRPr sz="1000"/>
          </a:p>
          <a:p>
            <a:pPr indent="0" lvl="0" marL="0" rtl="0" algn="l">
              <a:spcBef>
                <a:spcPts val="480"/>
              </a:spcBef>
              <a:spcAft>
                <a:spcPts val="0"/>
              </a:spcAft>
              <a:buNone/>
            </a:pPr>
            <a:r>
              <a:t/>
            </a:r>
            <a:endParaRPr sz="1000"/>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23eb83ba96_0_1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23eb83ba96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23eb83ba96_0_2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23eb83ba96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480"/>
              </a:spcBef>
              <a:spcAft>
                <a:spcPts val="0"/>
              </a:spcAft>
              <a:buNone/>
            </a:pPr>
            <a:r>
              <a:rPr lang="en" sz="1000">
                <a:solidFill>
                  <a:schemeClr val="dk1"/>
                </a:solidFill>
              </a:rPr>
              <a:t>Code walk-through (servlets and JSP templates):</a:t>
            </a:r>
            <a:br>
              <a:rPr lang="en" sz="1000"/>
            </a:br>
            <a:r>
              <a:rPr lang="en" sz="1000"/>
              <a:t>FindUsers.java/.jsp, UserBlogPosts.java/.jsp, UserCreate/Update/Delete.java &amp;.jsp, UserBlogPostComments.java/.jsp</a:t>
            </a:r>
            <a:endParaRPr sz="1000"/>
          </a:p>
          <a:p>
            <a:pPr indent="0" lvl="0" marL="0" rtl="0" algn="l">
              <a:spcBef>
                <a:spcPts val="480"/>
              </a:spcBef>
              <a:spcAft>
                <a:spcPts val="0"/>
              </a:spcAft>
              <a:buNone/>
            </a:pPr>
            <a:r>
              <a:t/>
            </a:r>
            <a:endParaRPr sz="1000"/>
          </a:p>
          <a:p>
            <a:pPr indent="0" lvl="0" marL="0" rtl="0" algn="l">
              <a:spcBef>
                <a:spcPts val="480"/>
              </a:spcBef>
              <a:spcAft>
                <a:spcPts val="0"/>
              </a:spcAft>
              <a:buNone/>
            </a:pPr>
            <a:r>
              <a:rPr lang="en" sz="1000"/>
              <a:t>Exercise: delete blog post is not implemented in the JSP layer.</a:t>
            </a:r>
            <a:br>
              <a:rPr lang="en" sz="1000"/>
            </a:br>
            <a:r>
              <a:rPr lang="en" sz="1000"/>
              <a:t>For example:</a:t>
            </a:r>
            <a:br>
              <a:rPr lang="en" sz="1000"/>
            </a:br>
            <a:r>
              <a:rPr lang="en" sz="1000" u="sng">
                <a:solidFill>
                  <a:schemeClr val="hlink"/>
                </a:solidFill>
                <a:hlinkClick r:id="rId2"/>
              </a:rPr>
              <a:t>http://localhost:8080/BlogApplication/findusers</a:t>
            </a:r>
            <a:r>
              <a:rPr lang="en" sz="1000"/>
              <a:t> &gt; bruce</a:t>
            </a:r>
            <a:br>
              <a:rPr lang="en" sz="1000"/>
            </a:br>
            <a:r>
              <a:rPr lang="en" sz="1000"/>
              <a:t>BlogPosts for UserName ‘bu’: </a:t>
            </a:r>
            <a:r>
              <a:rPr lang="en" sz="1000" u="sng">
                <a:solidFill>
                  <a:schemeClr val="hlink"/>
                </a:solidFill>
                <a:hlinkClick r:id="rId3"/>
              </a:rPr>
              <a:t>http://localhost:8080/BlogApplication/userblogposts?username=bu</a:t>
            </a:r>
            <a:br>
              <a:rPr lang="en" sz="1000"/>
            </a:br>
            <a:r>
              <a:rPr lang="en" sz="1000"/>
              <a:t>‘Delete’ link for PostId3: </a:t>
            </a:r>
            <a:r>
              <a:rPr lang="en" sz="1000" u="sng">
                <a:solidFill>
                  <a:schemeClr val="hlink"/>
                </a:solidFill>
                <a:hlinkClick r:id="rId4"/>
              </a:rPr>
              <a:t>http://localhost:8080/BlogApplication/deleteblogpost?postid=3</a:t>
            </a:r>
            <a:br>
              <a:rPr lang="en" sz="1000"/>
            </a:br>
            <a:r>
              <a:rPr lang="en" sz="1000"/>
              <a:t>What do we need to do to implement this?</a:t>
            </a:r>
            <a:endParaRPr sz="1000"/>
          </a:p>
          <a:p>
            <a:pPr indent="0" lvl="0" marL="0" rtl="0" algn="l">
              <a:spcBef>
                <a:spcPts val="480"/>
              </a:spcBef>
              <a:spcAft>
                <a:spcPts val="0"/>
              </a:spcAft>
              <a:buNone/>
            </a:pPr>
            <a:r>
              <a:t/>
            </a:r>
            <a:endParaRPr sz="1000"/>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23eb83ba96_0_1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23eb83ba96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 name="Shape 36"/>
        <p:cNvGrpSpPr/>
        <p:nvPr/>
      </p:nvGrpSpPr>
      <p:grpSpPr>
        <a:xfrm>
          <a:off x="0" y="0"/>
          <a:ext cx="0" cy="0"/>
          <a:chOff x="0" y="0"/>
          <a:chExt cx="0" cy="0"/>
        </a:xfrm>
      </p:grpSpPr>
      <p:sp>
        <p:nvSpPr>
          <p:cNvPr id="37" name="Google Shape;37;g23eb83ba96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8" name="Google Shape;38;g23eb83ba9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18670d1c7b_0_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18670d1c7b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480"/>
              </a:spcBef>
              <a:spcAft>
                <a:spcPts val="0"/>
              </a:spcAft>
              <a:buNone/>
            </a:pPr>
            <a:r>
              <a:t/>
            </a:r>
            <a:endParaRPr sz="1000"/>
          </a:p>
          <a:p>
            <a:pPr indent="0" lvl="0" marL="0" rtl="0" algn="l">
              <a:spcBef>
                <a:spcPts val="480"/>
              </a:spcBef>
              <a:spcAft>
                <a:spcPts val="0"/>
              </a:spcAft>
              <a:buNone/>
            </a:pPr>
            <a:r>
              <a:t/>
            </a:r>
            <a:endParaRPr sz="1000"/>
          </a:p>
          <a:p>
            <a:pPr indent="0" lvl="0" marL="0" rtl="0" algn="l">
              <a:spcBef>
                <a:spcPts val="480"/>
              </a:spcBef>
              <a:spcAft>
                <a:spcPts val="0"/>
              </a:spcAft>
              <a:buNone/>
            </a:pPr>
            <a:r>
              <a:t/>
            </a:r>
            <a:endParaRPr sz="1000"/>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5bf7b022087ef1ee_13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5bf7b022087ef1ee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480"/>
              </a:spcBef>
              <a:spcAft>
                <a:spcPts val="0"/>
              </a:spcAft>
              <a:buNone/>
            </a:pPr>
            <a:r>
              <a:rPr lang="en" sz="1000"/>
              <a:t>Code walk-through:</a:t>
            </a:r>
            <a:br>
              <a:rPr lang="en" sz="1000"/>
            </a:br>
            <a:r>
              <a:rPr lang="en" sz="1000"/>
              <a:t>Explore CSS tag classes using Chrome Developer tools and:</a:t>
            </a:r>
            <a:br>
              <a:rPr lang="en" sz="1000"/>
            </a:br>
            <a:r>
              <a:rPr lang="en" sz="1000"/>
              <a:t>Older reference: http://getbootstrap.com/examples/theme/</a:t>
            </a:r>
            <a:br>
              <a:rPr lang="en" sz="1000"/>
            </a:br>
            <a:r>
              <a:rPr lang="en" sz="1000"/>
              <a:t>Newer reference: </a:t>
            </a:r>
            <a:r>
              <a:rPr lang="en" sz="1000"/>
              <a:t>https://getbootstrap.com/docs/5.1/components/</a:t>
            </a:r>
            <a:br>
              <a:rPr lang="en" sz="1000"/>
            </a:br>
            <a:endParaRPr sz="1000"/>
          </a:p>
          <a:p>
            <a:pPr indent="0" lvl="0" marL="0" rtl="0" algn="l">
              <a:spcBef>
                <a:spcPts val="480"/>
              </a:spcBef>
              <a:spcAft>
                <a:spcPts val="0"/>
              </a:spcAft>
              <a:buNone/>
            </a:pPr>
            <a:r>
              <a:rPr lang="en" sz="1000">
                <a:solidFill>
                  <a:schemeClr val="dk1"/>
                </a:solidFill>
              </a:rPr>
              <a:t>FindUsers.jsp - link to CSS (at top), link to javascript (at bottom), html tag classes.</a:t>
            </a:r>
            <a:endParaRPr sz="1000"/>
          </a:p>
          <a:p>
            <a:pPr indent="0" lvl="0" marL="0" rtl="0" algn="l">
              <a:spcBef>
                <a:spcPts val="480"/>
              </a:spcBef>
              <a:spcAft>
                <a:spcPts val="0"/>
              </a:spcAft>
              <a:buNone/>
            </a:pPr>
            <a:r>
              <a:t/>
            </a:r>
            <a:endParaRPr sz="1000"/>
          </a:p>
          <a:p>
            <a:pPr indent="0" lvl="0" marL="0" rtl="0" algn="l">
              <a:spcBef>
                <a:spcPts val="480"/>
              </a:spcBef>
              <a:spcAft>
                <a:spcPts val="0"/>
              </a:spcAft>
              <a:buNone/>
            </a:pPr>
            <a:r>
              <a:t/>
            </a:r>
            <a:endParaRPr sz="1000"/>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 name="Shape 42"/>
        <p:cNvGrpSpPr/>
        <p:nvPr/>
      </p:nvGrpSpPr>
      <p:grpSpPr>
        <a:xfrm>
          <a:off x="0" y="0"/>
          <a:ext cx="0" cy="0"/>
          <a:chOff x="0" y="0"/>
          <a:chExt cx="0" cy="0"/>
        </a:xfrm>
      </p:grpSpPr>
      <p:sp>
        <p:nvSpPr>
          <p:cNvPr id="43" name="Google Shape;43;g6ecb24704_0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4" name="Google Shape;44;g6ecb24704_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50">
                <a:solidFill>
                  <a:srgbClr val="252525"/>
                </a:solidFill>
                <a:highlight>
                  <a:srgbClr val="FFFFFF"/>
                </a:highlight>
              </a:rPr>
              <a:t>Statement vs. Prepared Statement - prepared statement is cached on the db server, so multiple calls with different parameters can be executed efficiently. Regular statements are sent to the db server each time.</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 name="Shape 48"/>
        <p:cNvGrpSpPr/>
        <p:nvPr/>
      </p:nvGrpSpPr>
      <p:grpSpPr>
        <a:xfrm>
          <a:off x="0" y="0"/>
          <a:ext cx="0" cy="0"/>
          <a:chOff x="0" y="0"/>
          <a:chExt cx="0" cy="0"/>
        </a:xfrm>
      </p:grpSpPr>
      <p:sp>
        <p:nvSpPr>
          <p:cNvPr id="49" name="Google Shape;49;gbec82a2f6_0_3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0" name="Google Shape;50;gbec82a2f6_0_38:notes"/>
          <p:cNvSpPr txBox="1"/>
          <p:nvPr>
            <p:ph idx="1" type="body"/>
          </p:nvPr>
        </p:nvSpPr>
        <p:spPr>
          <a:xfrm>
            <a:off x="685800" y="41910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Examples of common frameworks: </a:t>
            </a:r>
            <a:r>
              <a:rPr lang="en">
                <a:solidFill>
                  <a:schemeClr val="dk1"/>
                </a:solidFill>
              </a:rPr>
              <a:t>Spring (Java full stack), </a:t>
            </a:r>
            <a:r>
              <a:rPr lang="en"/>
              <a:t>ASP.NET (.NET full stack), Ruby on Rails (Ruby full stack), Django (Python full stack), Meteor/Node (JS full stack), Angular (JS frontend by Google), </a:t>
            </a:r>
            <a:r>
              <a:rPr lang="en">
                <a:solidFill>
                  <a:schemeClr val="dk1"/>
                </a:solidFill>
              </a:rPr>
              <a:t>React (JS frontend by Facebook; React Native is cross-platform - write JS for native Android/iOS; + PHP/Hack for server-side; PHP + XHP templating for frontend), Vue (JS frontend).</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g5bf7b022087ef1ee_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6" name="Google Shape;56;g5bf7b022087ef1ee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Generic flow: a user issues a request, it goes through the internet to your web server, the web server (e.g. Tomcat) routes it to the servlet, the servlet processes the request and provides a response possibly using a JSP template.</a:t>
            </a:r>
            <a:endParaRPr/>
          </a:p>
          <a:p>
            <a:pPr indent="0" lvl="0" marL="0" rtl="0" algn="l">
              <a:spcBef>
                <a:spcPts val="0"/>
              </a:spcBef>
              <a:spcAft>
                <a:spcPts val="0"/>
              </a:spcAft>
              <a:buNone/>
            </a:pPr>
            <a:r>
              <a:rPr lang="en"/>
              <a:t>“Through the internet”:</a:t>
            </a:r>
            <a:endParaRPr/>
          </a:p>
          <a:p>
            <a:pPr indent="0" lvl="0" marL="0" rtl="0" algn="l">
              <a:spcBef>
                <a:spcPts val="0"/>
              </a:spcBef>
              <a:spcAft>
                <a:spcPts val="0"/>
              </a:spcAft>
              <a:buNone/>
            </a:pPr>
            <a:r>
              <a:rPr lang="en"/>
              <a:t>https://en.wikipedia.org/wiki/OSI_model</a:t>
            </a:r>
            <a:endParaRPr/>
          </a:p>
          <a:p>
            <a:pPr indent="0" lvl="0" marL="0" rtl="0" algn="l">
              <a:spcBef>
                <a:spcPts val="0"/>
              </a:spcBef>
              <a:spcAft>
                <a:spcPts val="0"/>
              </a:spcAft>
              <a:buNone/>
            </a:pPr>
            <a:r>
              <a:rPr lang="en"/>
              <a:t>https://en.wikipedia.org/wiki/Domain_Name_System</a:t>
            </a:r>
            <a:endParaRPr/>
          </a:p>
          <a:p>
            <a:pPr indent="0" lvl="0" marL="0" rtl="0" algn="l">
              <a:spcBef>
                <a:spcPts val="0"/>
              </a:spcBef>
              <a:spcAft>
                <a:spcPts val="0"/>
              </a:spcAft>
              <a:buNone/>
            </a:pPr>
            <a:r>
              <a:rPr lang="en"/>
              <a:t>https://developer.mozilla.org/en-US/docs/Web/HTTP/Session</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5bf7b022087ef1ee_2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5bf7b022087ef1ee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5bf7b022087ef1ee_9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5bf7b022087ef1ee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5bf7b022087ef1ee_11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5bf7b022087ef1ee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5bf7b022087ef1ee_8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5bf7b022087ef1ee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User: multiple ways to reach our application. For example: web browser, API (e.g. HTTP request or an API client).</a:t>
            </a:r>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685800" y="1583342"/>
            <a:ext cx="7772400" cy="1159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800"/>
              <a:buNone/>
              <a:defRPr sz="48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p:txBody>
      </p:sp>
      <p:sp>
        <p:nvSpPr>
          <p:cNvPr id="11" name="Google Shape;11;p2"/>
          <p:cNvSpPr txBox="1"/>
          <p:nvPr>
            <p:ph idx="1" type="subTitle"/>
          </p:nvPr>
        </p:nvSpPr>
        <p:spPr>
          <a:xfrm>
            <a:off x="685800" y="2840053"/>
            <a:ext cx="7772400" cy="7848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2"/>
              </a:buClr>
              <a:buSzPts val="3000"/>
              <a:buNone/>
              <a:defRPr>
                <a:solidFill>
                  <a:schemeClr val="dk2"/>
                </a:solidFill>
              </a:defRPr>
            </a:lvl1pPr>
            <a:lvl2pPr lvl="1" rtl="0" algn="ctr">
              <a:spcBef>
                <a:spcPts val="0"/>
              </a:spcBef>
              <a:spcAft>
                <a:spcPts val="0"/>
              </a:spcAft>
              <a:buClr>
                <a:schemeClr val="dk2"/>
              </a:buClr>
              <a:buSzPts val="3000"/>
              <a:buNone/>
              <a:defRPr sz="3000">
                <a:solidFill>
                  <a:schemeClr val="dk2"/>
                </a:solidFill>
              </a:defRPr>
            </a:lvl2pPr>
            <a:lvl3pPr lvl="2" rtl="0" algn="ctr">
              <a:spcBef>
                <a:spcPts val="0"/>
              </a:spcBef>
              <a:spcAft>
                <a:spcPts val="0"/>
              </a:spcAft>
              <a:buClr>
                <a:schemeClr val="dk2"/>
              </a:buClr>
              <a:buSzPts val="3000"/>
              <a:buNone/>
              <a:defRPr sz="3000">
                <a:solidFill>
                  <a:schemeClr val="dk2"/>
                </a:solidFill>
              </a:defRPr>
            </a:lvl3pPr>
            <a:lvl4pPr lvl="3" rtl="0" algn="ctr">
              <a:spcBef>
                <a:spcPts val="0"/>
              </a:spcBef>
              <a:spcAft>
                <a:spcPts val="0"/>
              </a:spcAft>
              <a:buClr>
                <a:schemeClr val="dk2"/>
              </a:buClr>
              <a:buSzPts val="3000"/>
              <a:buNone/>
              <a:defRPr sz="3000">
                <a:solidFill>
                  <a:schemeClr val="dk2"/>
                </a:solidFill>
              </a:defRPr>
            </a:lvl4pPr>
            <a:lvl5pPr lvl="4" rtl="0" algn="ctr">
              <a:spcBef>
                <a:spcPts val="0"/>
              </a:spcBef>
              <a:spcAft>
                <a:spcPts val="0"/>
              </a:spcAft>
              <a:buClr>
                <a:schemeClr val="dk2"/>
              </a:buClr>
              <a:buSzPts val="3000"/>
              <a:buNone/>
              <a:defRPr sz="3000">
                <a:solidFill>
                  <a:schemeClr val="dk2"/>
                </a:solidFill>
              </a:defRPr>
            </a:lvl5pPr>
            <a:lvl6pPr lvl="5" rtl="0" algn="ctr">
              <a:spcBef>
                <a:spcPts val="0"/>
              </a:spcBef>
              <a:spcAft>
                <a:spcPts val="0"/>
              </a:spcAft>
              <a:buClr>
                <a:schemeClr val="dk2"/>
              </a:buClr>
              <a:buSzPts val="3000"/>
              <a:buNone/>
              <a:defRPr sz="3000">
                <a:solidFill>
                  <a:schemeClr val="dk2"/>
                </a:solidFill>
              </a:defRPr>
            </a:lvl6pPr>
            <a:lvl7pPr lvl="6" rtl="0" algn="ctr">
              <a:spcBef>
                <a:spcPts val="0"/>
              </a:spcBef>
              <a:spcAft>
                <a:spcPts val="0"/>
              </a:spcAft>
              <a:buClr>
                <a:schemeClr val="dk2"/>
              </a:buClr>
              <a:buSzPts val="3000"/>
              <a:buNone/>
              <a:defRPr sz="3000">
                <a:solidFill>
                  <a:schemeClr val="dk2"/>
                </a:solidFill>
              </a:defRPr>
            </a:lvl7pPr>
            <a:lvl8pPr lvl="7" rtl="0" algn="ctr">
              <a:spcBef>
                <a:spcPts val="0"/>
              </a:spcBef>
              <a:spcAft>
                <a:spcPts val="0"/>
              </a:spcAft>
              <a:buClr>
                <a:schemeClr val="dk2"/>
              </a:buClr>
              <a:buSzPts val="3000"/>
              <a:buNone/>
              <a:defRPr sz="3000">
                <a:solidFill>
                  <a:schemeClr val="dk2"/>
                </a:solidFill>
              </a:defRPr>
            </a:lvl8pPr>
            <a:lvl9pPr lvl="8" rtl="0" algn="ctr">
              <a:spcBef>
                <a:spcPts val="0"/>
              </a:spcBef>
              <a:spcAft>
                <a:spcPts val="0"/>
              </a:spcAft>
              <a:buClr>
                <a:schemeClr val="dk2"/>
              </a:buClr>
              <a:buSzPts val="3000"/>
              <a:buNone/>
              <a:defRPr sz="3000">
                <a:solidFill>
                  <a:schemeClr val="dk2"/>
                </a:solidFill>
              </a:defRPr>
            </a:lvl9pPr>
          </a:lstStyle>
          <a:p/>
        </p:txBody>
      </p:sp>
      <p:sp>
        <p:nvSpPr>
          <p:cNvPr id="12" name="Google Shape;12;p2"/>
          <p:cNvSpPr txBox="1"/>
          <p:nvPr>
            <p:ph idx="12" type="sldNum"/>
          </p:nvPr>
        </p:nvSpPr>
        <p:spPr>
          <a:xfrm>
            <a:off x="8556791"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 name="Shape 13"/>
        <p:cNvGrpSpPr/>
        <p:nvPr/>
      </p:nvGrpSpPr>
      <p:grpSpPr>
        <a:xfrm>
          <a:off x="0" y="0"/>
          <a:ext cx="0" cy="0"/>
          <a:chOff x="0" y="0"/>
          <a:chExt cx="0" cy="0"/>
        </a:xfrm>
      </p:grpSpPr>
      <p:sp>
        <p:nvSpPr>
          <p:cNvPr id="14" name="Google Shape;14;p3"/>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15" name="Google Shape;15;p3"/>
          <p:cNvSpPr txBox="1"/>
          <p:nvPr>
            <p:ph idx="1" type="body"/>
          </p:nvPr>
        </p:nvSpPr>
        <p:spPr>
          <a:xfrm>
            <a:off x="457200" y="1200150"/>
            <a:ext cx="8229600" cy="3725700"/>
          </a:xfrm>
          <a:prstGeom prst="rect">
            <a:avLst/>
          </a:prstGeom>
        </p:spPr>
        <p:txBody>
          <a:bodyPr anchorCtr="0" anchor="t" bIns="91425" lIns="91425" spcFirstLastPara="1" rIns="91425" wrap="square" tIns="91425">
            <a:noAutofit/>
          </a:bodyPr>
          <a:lstStyle>
            <a:lvl1pPr indent="-419100" lvl="0" marL="457200" rtl="0">
              <a:spcBef>
                <a:spcPts val="600"/>
              </a:spcBef>
              <a:spcAft>
                <a:spcPts val="0"/>
              </a:spcAft>
              <a:buSzPts val="30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
        <p:nvSpPr>
          <p:cNvPr id="16" name="Google Shape;16;p3"/>
          <p:cNvSpPr txBox="1"/>
          <p:nvPr>
            <p:ph idx="12" type="sldNum"/>
          </p:nvPr>
        </p:nvSpPr>
        <p:spPr>
          <a:xfrm>
            <a:off x="8556791"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7" name="Shape 17"/>
        <p:cNvGrpSpPr/>
        <p:nvPr/>
      </p:nvGrpSpPr>
      <p:grpSpPr>
        <a:xfrm>
          <a:off x="0" y="0"/>
          <a:ext cx="0" cy="0"/>
          <a:chOff x="0" y="0"/>
          <a:chExt cx="0" cy="0"/>
        </a:xfrm>
      </p:grpSpPr>
      <p:sp>
        <p:nvSpPr>
          <p:cNvPr id="18" name="Google Shape;18;p4"/>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19" name="Google Shape;19;p4"/>
          <p:cNvSpPr txBox="1"/>
          <p:nvPr>
            <p:ph idx="1" type="body"/>
          </p:nvPr>
        </p:nvSpPr>
        <p:spPr>
          <a:xfrm>
            <a:off x="457200" y="1200150"/>
            <a:ext cx="3994500" cy="3725700"/>
          </a:xfrm>
          <a:prstGeom prst="rect">
            <a:avLst/>
          </a:prstGeom>
        </p:spPr>
        <p:txBody>
          <a:bodyPr anchorCtr="0" anchor="t" bIns="91425" lIns="91425" spcFirstLastPara="1" rIns="91425" wrap="square" tIns="91425">
            <a:noAutofit/>
          </a:bodyPr>
          <a:lstStyle>
            <a:lvl1pPr indent="-419100" lvl="0" marL="457200" rtl="0">
              <a:spcBef>
                <a:spcPts val="600"/>
              </a:spcBef>
              <a:spcAft>
                <a:spcPts val="0"/>
              </a:spcAft>
              <a:buSzPts val="30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
        <p:nvSpPr>
          <p:cNvPr id="20" name="Google Shape;20;p4"/>
          <p:cNvSpPr txBox="1"/>
          <p:nvPr>
            <p:ph idx="2" type="body"/>
          </p:nvPr>
        </p:nvSpPr>
        <p:spPr>
          <a:xfrm>
            <a:off x="4692274" y="1200150"/>
            <a:ext cx="3994500" cy="3725700"/>
          </a:xfrm>
          <a:prstGeom prst="rect">
            <a:avLst/>
          </a:prstGeom>
        </p:spPr>
        <p:txBody>
          <a:bodyPr anchorCtr="0" anchor="t" bIns="91425" lIns="91425" spcFirstLastPara="1" rIns="91425" wrap="square" tIns="91425">
            <a:noAutofit/>
          </a:bodyPr>
          <a:lstStyle>
            <a:lvl1pPr indent="-419100" lvl="0" marL="457200" rtl="0">
              <a:spcBef>
                <a:spcPts val="600"/>
              </a:spcBef>
              <a:spcAft>
                <a:spcPts val="0"/>
              </a:spcAft>
              <a:buSzPts val="30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
        <p:nvSpPr>
          <p:cNvPr id="21" name="Google Shape;21;p4"/>
          <p:cNvSpPr txBox="1"/>
          <p:nvPr>
            <p:ph idx="12" type="sldNum"/>
          </p:nvPr>
        </p:nvSpPr>
        <p:spPr>
          <a:xfrm>
            <a:off x="8556791"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2" name="Shape 22"/>
        <p:cNvGrpSpPr/>
        <p:nvPr/>
      </p:nvGrpSpPr>
      <p:grpSpPr>
        <a:xfrm>
          <a:off x="0" y="0"/>
          <a:ext cx="0" cy="0"/>
          <a:chOff x="0" y="0"/>
          <a:chExt cx="0" cy="0"/>
        </a:xfrm>
      </p:grpSpPr>
      <p:sp>
        <p:nvSpPr>
          <p:cNvPr id="23" name="Google Shape;23;p5"/>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24" name="Google Shape;24;p5"/>
          <p:cNvSpPr txBox="1"/>
          <p:nvPr>
            <p:ph idx="12" type="sldNum"/>
          </p:nvPr>
        </p:nvSpPr>
        <p:spPr>
          <a:xfrm>
            <a:off x="8556791"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25" name="Shape 25"/>
        <p:cNvGrpSpPr/>
        <p:nvPr/>
      </p:nvGrpSpPr>
      <p:grpSpPr>
        <a:xfrm>
          <a:off x="0" y="0"/>
          <a:ext cx="0" cy="0"/>
          <a:chOff x="0" y="0"/>
          <a:chExt cx="0" cy="0"/>
        </a:xfrm>
      </p:grpSpPr>
      <p:sp>
        <p:nvSpPr>
          <p:cNvPr id="26" name="Google Shape;26;p6"/>
          <p:cNvSpPr txBox="1"/>
          <p:nvPr>
            <p:ph idx="1" type="body"/>
          </p:nvPr>
        </p:nvSpPr>
        <p:spPr>
          <a:xfrm>
            <a:off x="457200" y="4406309"/>
            <a:ext cx="8229600" cy="519600"/>
          </a:xfrm>
          <a:prstGeom prst="rect">
            <a:avLst/>
          </a:prstGeom>
        </p:spPr>
        <p:txBody>
          <a:bodyPr anchorCtr="0" anchor="t" bIns="91425" lIns="91425" spcFirstLastPara="1" rIns="91425" wrap="square" tIns="91425">
            <a:noAutofit/>
          </a:bodyPr>
          <a:lstStyle>
            <a:lvl1pPr indent="-228600" lvl="0" marL="457200" rtl="0" algn="ctr">
              <a:spcBef>
                <a:spcPts val="360"/>
              </a:spcBef>
              <a:spcAft>
                <a:spcPts val="0"/>
              </a:spcAft>
              <a:buSzPts val="1800"/>
              <a:buNone/>
              <a:defRPr sz="1800"/>
            </a:lvl1pPr>
          </a:lstStyle>
          <a:p/>
        </p:txBody>
      </p:sp>
      <p:sp>
        <p:nvSpPr>
          <p:cNvPr id="27" name="Google Shape;27;p6"/>
          <p:cNvSpPr txBox="1"/>
          <p:nvPr>
            <p:ph idx="12" type="sldNum"/>
          </p:nvPr>
        </p:nvSpPr>
        <p:spPr>
          <a:xfrm>
            <a:off x="8556791"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8" name="Shape 28"/>
        <p:cNvGrpSpPr/>
        <p:nvPr/>
      </p:nvGrpSpPr>
      <p:grpSpPr>
        <a:xfrm>
          <a:off x="0" y="0"/>
          <a:ext cx="0" cy="0"/>
          <a:chOff x="0" y="0"/>
          <a:chExt cx="0" cy="0"/>
        </a:xfrm>
      </p:grpSpPr>
      <p:sp>
        <p:nvSpPr>
          <p:cNvPr id="29" name="Google Shape;29;p7"/>
          <p:cNvSpPr txBox="1"/>
          <p:nvPr>
            <p:ph idx="12" type="sldNum"/>
          </p:nvPr>
        </p:nvSpPr>
        <p:spPr>
          <a:xfrm>
            <a:off x="8556791"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noAutofit/>
          </a:bodyPr>
          <a:lstStyle>
            <a:lvl1pPr lvl="0" rtl="0">
              <a:spcBef>
                <a:spcPts val="0"/>
              </a:spcBef>
              <a:spcAft>
                <a:spcPts val="0"/>
              </a:spcAft>
              <a:buClr>
                <a:schemeClr val="dk1"/>
              </a:buClr>
              <a:buSzPts val="3600"/>
              <a:buNone/>
              <a:defRPr b="1" sz="3600">
                <a:solidFill>
                  <a:schemeClr val="dk1"/>
                </a:solidFill>
              </a:defRPr>
            </a:lvl1pPr>
            <a:lvl2pPr lvl="1" rtl="0">
              <a:spcBef>
                <a:spcPts val="0"/>
              </a:spcBef>
              <a:spcAft>
                <a:spcPts val="0"/>
              </a:spcAft>
              <a:buClr>
                <a:schemeClr val="dk1"/>
              </a:buClr>
              <a:buSzPts val="3600"/>
              <a:buNone/>
              <a:defRPr b="1" sz="3600">
                <a:solidFill>
                  <a:schemeClr val="dk1"/>
                </a:solidFill>
              </a:defRPr>
            </a:lvl2pPr>
            <a:lvl3pPr lvl="2" rtl="0">
              <a:spcBef>
                <a:spcPts val="0"/>
              </a:spcBef>
              <a:spcAft>
                <a:spcPts val="0"/>
              </a:spcAft>
              <a:buClr>
                <a:schemeClr val="dk1"/>
              </a:buClr>
              <a:buSzPts val="3600"/>
              <a:buNone/>
              <a:defRPr b="1" sz="3600">
                <a:solidFill>
                  <a:schemeClr val="dk1"/>
                </a:solidFill>
              </a:defRPr>
            </a:lvl3pPr>
            <a:lvl4pPr lvl="3" rtl="0">
              <a:spcBef>
                <a:spcPts val="0"/>
              </a:spcBef>
              <a:spcAft>
                <a:spcPts val="0"/>
              </a:spcAft>
              <a:buClr>
                <a:schemeClr val="dk1"/>
              </a:buClr>
              <a:buSzPts val="3600"/>
              <a:buNone/>
              <a:defRPr b="1" sz="3600">
                <a:solidFill>
                  <a:schemeClr val="dk1"/>
                </a:solidFill>
              </a:defRPr>
            </a:lvl4pPr>
            <a:lvl5pPr lvl="4" rtl="0">
              <a:spcBef>
                <a:spcPts val="0"/>
              </a:spcBef>
              <a:spcAft>
                <a:spcPts val="0"/>
              </a:spcAft>
              <a:buClr>
                <a:schemeClr val="dk1"/>
              </a:buClr>
              <a:buSzPts val="3600"/>
              <a:buNone/>
              <a:defRPr b="1" sz="3600">
                <a:solidFill>
                  <a:schemeClr val="dk1"/>
                </a:solidFill>
              </a:defRPr>
            </a:lvl5pPr>
            <a:lvl6pPr lvl="5" rtl="0">
              <a:spcBef>
                <a:spcPts val="0"/>
              </a:spcBef>
              <a:spcAft>
                <a:spcPts val="0"/>
              </a:spcAft>
              <a:buClr>
                <a:schemeClr val="dk1"/>
              </a:buClr>
              <a:buSzPts val="3600"/>
              <a:buNone/>
              <a:defRPr b="1" sz="3600">
                <a:solidFill>
                  <a:schemeClr val="dk1"/>
                </a:solidFill>
              </a:defRPr>
            </a:lvl6pPr>
            <a:lvl7pPr lvl="6" rtl="0">
              <a:spcBef>
                <a:spcPts val="0"/>
              </a:spcBef>
              <a:spcAft>
                <a:spcPts val="0"/>
              </a:spcAft>
              <a:buClr>
                <a:schemeClr val="dk1"/>
              </a:buClr>
              <a:buSzPts val="3600"/>
              <a:buNone/>
              <a:defRPr b="1" sz="3600">
                <a:solidFill>
                  <a:schemeClr val="dk1"/>
                </a:solidFill>
              </a:defRPr>
            </a:lvl7pPr>
            <a:lvl8pPr lvl="7" rtl="0">
              <a:spcBef>
                <a:spcPts val="0"/>
              </a:spcBef>
              <a:spcAft>
                <a:spcPts val="0"/>
              </a:spcAft>
              <a:buClr>
                <a:schemeClr val="dk1"/>
              </a:buClr>
              <a:buSzPts val="3600"/>
              <a:buNone/>
              <a:defRPr b="1" sz="3600">
                <a:solidFill>
                  <a:schemeClr val="dk1"/>
                </a:solidFill>
              </a:defRPr>
            </a:lvl8pPr>
            <a:lvl9pPr lvl="8" rtl="0">
              <a:spcBef>
                <a:spcPts val="0"/>
              </a:spcBef>
              <a:spcAft>
                <a:spcPts val="0"/>
              </a:spcAft>
              <a:buClr>
                <a:schemeClr val="dk1"/>
              </a:buClr>
              <a:buSzPts val="3600"/>
              <a:buNone/>
              <a:defRPr b="1" sz="3600">
                <a:solidFill>
                  <a:schemeClr val="dk1"/>
                </a:solidFill>
              </a:defRPr>
            </a:lvl9pPr>
          </a:lstStyle>
          <a:p/>
        </p:txBody>
      </p:sp>
      <p:sp>
        <p:nvSpPr>
          <p:cNvPr id="7" name="Google Shape;7;p1"/>
          <p:cNvSpPr txBox="1"/>
          <p:nvPr>
            <p:ph idx="1" type="body"/>
          </p:nvPr>
        </p:nvSpPr>
        <p:spPr>
          <a:xfrm>
            <a:off x="457200" y="1200150"/>
            <a:ext cx="8229600" cy="3725700"/>
          </a:xfrm>
          <a:prstGeom prst="rect">
            <a:avLst/>
          </a:prstGeom>
          <a:noFill/>
          <a:ln>
            <a:noFill/>
          </a:ln>
        </p:spPr>
        <p:txBody>
          <a:bodyPr anchorCtr="0" anchor="t" bIns="91425" lIns="91425" spcFirstLastPara="1" rIns="91425" wrap="square" tIns="91425">
            <a:noAutofit/>
          </a:bodyPr>
          <a:lstStyle>
            <a:lvl1pPr indent="-419100" lvl="0" marL="457200" rtl="0">
              <a:spcBef>
                <a:spcPts val="600"/>
              </a:spcBef>
              <a:spcAft>
                <a:spcPts val="0"/>
              </a:spcAft>
              <a:buClr>
                <a:schemeClr val="dk1"/>
              </a:buClr>
              <a:buSzPts val="3000"/>
              <a:buChar char="●"/>
              <a:defRPr sz="3000">
                <a:solidFill>
                  <a:schemeClr val="dk1"/>
                </a:solidFill>
              </a:defRPr>
            </a:lvl1pPr>
            <a:lvl2pPr indent="-381000" lvl="1" marL="914400" rtl="0">
              <a:spcBef>
                <a:spcPts val="0"/>
              </a:spcBef>
              <a:spcAft>
                <a:spcPts val="0"/>
              </a:spcAft>
              <a:buClr>
                <a:schemeClr val="dk1"/>
              </a:buClr>
              <a:buSzPts val="2400"/>
              <a:buChar char="○"/>
              <a:defRPr sz="2400">
                <a:solidFill>
                  <a:schemeClr val="dk1"/>
                </a:solidFill>
              </a:defRPr>
            </a:lvl2pPr>
            <a:lvl3pPr indent="-381000" lvl="2" marL="1371600" rtl="0">
              <a:spcBef>
                <a:spcPts val="0"/>
              </a:spcBef>
              <a:spcAft>
                <a:spcPts val="0"/>
              </a:spcAft>
              <a:buClr>
                <a:schemeClr val="dk1"/>
              </a:buClr>
              <a:buSzPts val="2400"/>
              <a:buChar char="■"/>
              <a:defRPr sz="2400">
                <a:solidFill>
                  <a:schemeClr val="dk1"/>
                </a:solidFill>
              </a:defRPr>
            </a:lvl3pPr>
            <a:lvl4pPr indent="-342900" lvl="3" marL="1828800" rtl="0">
              <a:spcBef>
                <a:spcPts val="0"/>
              </a:spcBef>
              <a:spcAft>
                <a:spcPts val="0"/>
              </a:spcAft>
              <a:buClr>
                <a:schemeClr val="dk1"/>
              </a:buClr>
              <a:buSzPts val="1800"/>
              <a:buChar char="●"/>
              <a:defRPr sz="1800">
                <a:solidFill>
                  <a:schemeClr val="dk1"/>
                </a:solidFill>
              </a:defRPr>
            </a:lvl4pPr>
            <a:lvl5pPr indent="-342900" lvl="4" marL="2286000" rtl="0">
              <a:spcBef>
                <a:spcPts val="0"/>
              </a:spcBef>
              <a:spcAft>
                <a:spcPts val="0"/>
              </a:spcAft>
              <a:buClr>
                <a:schemeClr val="dk1"/>
              </a:buClr>
              <a:buSzPts val="1800"/>
              <a:buChar char="○"/>
              <a:defRPr sz="1800">
                <a:solidFill>
                  <a:schemeClr val="dk1"/>
                </a:solidFill>
              </a:defRPr>
            </a:lvl5pPr>
            <a:lvl6pPr indent="-342900" lvl="5" marL="2743200" rtl="0">
              <a:spcBef>
                <a:spcPts val="0"/>
              </a:spcBef>
              <a:spcAft>
                <a:spcPts val="0"/>
              </a:spcAft>
              <a:buClr>
                <a:schemeClr val="dk1"/>
              </a:buClr>
              <a:buSzPts val="1800"/>
              <a:buChar char="■"/>
              <a:defRPr sz="1800">
                <a:solidFill>
                  <a:schemeClr val="dk1"/>
                </a:solidFill>
              </a:defRPr>
            </a:lvl6pPr>
            <a:lvl7pPr indent="-342900" lvl="6" marL="3200400" rtl="0">
              <a:spcBef>
                <a:spcPts val="0"/>
              </a:spcBef>
              <a:spcAft>
                <a:spcPts val="0"/>
              </a:spcAft>
              <a:buClr>
                <a:schemeClr val="dk1"/>
              </a:buClr>
              <a:buSzPts val="1800"/>
              <a:buChar char="●"/>
              <a:defRPr sz="1800">
                <a:solidFill>
                  <a:schemeClr val="dk1"/>
                </a:solidFill>
              </a:defRPr>
            </a:lvl7pPr>
            <a:lvl8pPr indent="-342900" lvl="7" marL="3657600" rtl="0">
              <a:spcBef>
                <a:spcPts val="0"/>
              </a:spcBef>
              <a:spcAft>
                <a:spcPts val="0"/>
              </a:spcAft>
              <a:buClr>
                <a:schemeClr val="dk1"/>
              </a:buClr>
              <a:buSzPts val="1800"/>
              <a:buChar char="○"/>
              <a:defRPr sz="1800">
                <a:solidFill>
                  <a:schemeClr val="dk1"/>
                </a:solidFill>
              </a:defRPr>
            </a:lvl8pPr>
            <a:lvl9pPr indent="-342900" lvl="8" marL="4114800" rtl="0">
              <a:spcBef>
                <a:spcPts val="0"/>
              </a:spcBef>
              <a:spcAft>
                <a:spcPts val="0"/>
              </a:spcAft>
              <a:buClr>
                <a:schemeClr val="dk1"/>
              </a:buClr>
              <a:buSzPts val="1800"/>
              <a:buChar char="■"/>
              <a:defRPr sz="1800">
                <a:solidFill>
                  <a:schemeClr val="dk1"/>
                </a:solidFill>
              </a:defRPr>
            </a:lvl9pPr>
          </a:lstStyle>
          <a:p/>
        </p:txBody>
      </p:sp>
      <p:sp>
        <p:nvSpPr>
          <p:cNvPr id="8" name="Google Shape;8;p1"/>
          <p:cNvSpPr txBox="1"/>
          <p:nvPr>
            <p:ph idx="12" type="sldNum"/>
          </p:nvPr>
        </p:nvSpPr>
        <p:spPr>
          <a:xfrm>
            <a:off x="8556791" y="4749851"/>
            <a:ext cx="548700" cy="393600"/>
          </a:xfrm>
          <a:prstGeom prst="rect">
            <a:avLst/>
          </a:prstGeom>
          <a:noFill/>
          <a:ln>
            <a:noFill/>
          </a:ln>
        </p:spPr>
        <p:txBody>
          <a:bodyPr anchorCtr="0" anchor="ctr" bIns="91425" lIns="91425" spcFirstLastPara="1" rIns="91425" wrap="square" tIns="91425">
            <a:noAutofit/>
          </a:bodyPr>
          <a:lstStyle>
            <a:lvl1pPr lvl="0" rtl="0" algn="r">
              <a:buNone/>
              <a:defRPr sz="1300">
                <a:solidFill>
                  <a:schemeClr val="dk1"/>
                </a:solidFill>
              </a:defRPr>
            </a:lvl1pPr>
            <a:lvl2pPr lvl="1" rtl="0" algn="r">
              <a:buNone/>
              <a:defRPr sz="1300">
                <a:solidFill>
                  <a:schemeClr val="dk1"/>
                </a:solidFill>
              </a:defRPr>
            </a:lvl2pPr>
            <a:lvl3pPr lvl="2" rtl="0" algn="r">
              <a:buNone/>
              <a:defRPr sz="1300">
                <a:solidFill>
                  <a:schemeClr val="dk1"/>
                </a:solidFill>
              </a:defRPr>
            </a:lvl3pPr>
            <a:lvl4pPr lvl="3" rtl="0" algn="r">
              <a:buNone/>
              <a:defRPr sz="1300">
                <a:solidFill>
                  <a:schemeClr val="dk1"/>
                </a:solidFill>
              </a:defRPr>
            </a:lvl4pPr>
            <a:lvl5pPr lvl="4" rtl="0" algn="r">
              <a:buNone/>
              <a:defRPr sz="1300">
                <a:solidFill>
                  <a:schemeClr val="dk1"/>
                </a:solidFill>
              </a:defRPr>
            </a:lvl5pPr>
            <a:lvl6pPr lvl="5" rtl="0" algn="r">
              <a:buNone/>
              <a:defRPr sz="1300">
                <a:solidFill>
                  <a:schemeClr val="dk1"/>
                </a:solidFill>
              </a:defRPr>
            </a:lvl6pPr>
            <a:lvl7pPr lvl="6" rtl="0" algn="r">
              <a:buNone/>
              <a:defRPr sz="1300">
                <a:solidFill>
                  <a:schemeClr val="dk1"/>
                </a:solidFill>
              </a:defRPr>
            </a:lvl7pPr>
            <a:lvl8pPr lvl="7" rtl="0" algn="r">
              <a:buNone/>
              <a:defRPr sz="1300">
                <a:solidFill>
                  <a:schemeClr val="dk1"/>
                </a:solidFill>
              </a:defRPr>
            </a:lvl8pPr>
            <a:lvl9pPr lvl="8" rtl="0" algn="r">
              <a:buNone/>
              <a:defRPr sz="1300">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goo.gl/YwghQg"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hyperlink" Target="http://www.oracle.com/technetwork/java/javase/downloads/index.html" TargetMode="External"/><Relationship Id="rId4" Type="http://schemas.openxmlformats.org/officeDocument/2006/relationships/hyperlink" Target="https://www.eclipse.org/downloads/eclipse-packages/" TargetMode="External"/><Relationship Id="rId5" Type="http://schemas.openxmlformats.org/officeDocument/2006/relationships/hyperlink" Target="http://tomcat.apache.org/" TargetMode="External"/><Relationship Id="rId6" Type="http://schemas.openxmlformats.org/officeDocument/2006/relationships/hyperlink" Target="https://www.mulesoft.com/tcat/tomcat-eclipse"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hyperlink" Target="http://dev.mysql.com/downloads/connector/j/" TargetMode="External"/><Relationship Id="rId4" Type="http://schemas.openxmlformats.org/officeDocument/2006/relationships/hyperlink" Target="http://tomcat.apache.org/download-taglibs.cgi"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hyperlink" Target="https://drive.google.com/drive/folders/0B_4dGvIEciEYYWVLZnN0Mk83Q2c?resourcekey=0-YPqjESEkQagLkeF_fStq-A&amp;usp=sharing"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hyperlink" Target="http://goo.gl/86a11H" TargetMode="External"/><Relationship Id="rId4" Type="http://schemas.openxmlformats.org/officeDocument/2006/relationships/hyperlink" Target="https://stackoverflow.com/questions/4119448/the-import-javax-servlet-cant-be-resolved" TargetMode="External"/><Relationship Id="rId5" Type="http://schemas.openxmlformats.org/officeDocument/2006/relationships/hyperlink" Target="https://stackoverflow.com/questions/8021370/java-lang-noclassdeffounderror-javax-servlet-jsp-tagext-taglibraryvalidator"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hyperlink" Target="http://localhost:8080/BlogApplication/findusers" TargetMode="External"/><Relationship Id="rId4"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hyperlink" Target="http://getbootstrap.com/"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hyperlink" Target="http://getbootstrap.com/getting-started/" TargetMode="External"/><Relationship Id="rId4" Type="http://schemas.openxmlformats.org/officeDocument/2006/relationships/hyperlink" Target="http://localhost:8080/Bootstrap/findusers"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hyperlink" Target="http://stackoverflow.com/tags/jstl/info" TargetMode="External"/><Relationship Id="rId4" Type="http://schemas.openxmlformats.org/officeDocument/2006/relationships/hyperlink" Target="https://jstl.java.net/" TargetMode="External"/><Relationship Id="rId5" Type="http://schemas.openxmlformats.org/officeDocument/2006/relationships/hyperlink" Target="http://docs.oracle.com/javaee/7/api/javax/servlet/http/HttpServlet.html" TargetMode="External"/><Relationship Id="rId6" Type="http://schemas.openxmlformats.org/officeDocument/2006/relationships/hyperlink" Target="https://www.mulesoft.com/tcat/tomcat-servlet"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hyperlink" Target="http://stackoverflow.com/tags/jstl/info" TargetMode="External"/><Relationship Id="rId4" Type="http://schemas.openxmlformats.org/officeDocument/2006/relationships/hyperlink" Target="https://jstl.java.net/" TargetMode="External"/><Relationship Id="rId5" Type="http://schemas.openxmlformats.org/officeDocument/2006/relationships/hyperlink" Target="http://docs.oracle.com/javaee/7/api/javax/servlet/http/HttpServlet.html" TargetMode="External"/><Relationship Id="rId6" Type="http://schemas.openxmlformats.org/officeDocument/2006/relationships/hyperlink" Target="https://www.mulesoft.com/tcat/tomcat-servlet"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hyperlink" Target="http://stackoverflow.com/tags/jstl/info" TargetMode="External"/><Relationship Id="rId4" Type="http://schemas.openxmlformats.org/officeDocument/2006/relationships/hyperlink" Target="https://jstl.java.net/" TargetMode="External"/><Relationship Id="rId5" Type="http://schemas.openxmlformats.org/officeDocument/2006/relationships/hyperlink" Target="http://docs.oracle.com/javaee/7/api/javax/servlet/http/HttpServlet.html" TargetMode="External"/><Relationship Id="rId6" Type="http://schemas.openxmlformats.org/officeDocument/2006/relationships/hyperlink" Target="https://www.mulesoft.com/tcat/tomcat-servlet"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hyperlink" Target="http://stackoverflow.com/tags/jstl/info" TargetMode="External"/><Relationship Id="rId4" Type="http://schemas.openxmlformats.org/officeDocument/2006/relationships/hyperlink" Target="https://jstl.java.net/" TargetMode="External"/><Relationship Id="rId5" Type="http://schemas.openxmlformats.org/officeDocument/2006/relationships/hyperlink" Target="http://docs.oracle.com/javaee/7/api/javax/servlet/http/HttpServlet.html" TargetMode="External"/><Relationship Id="rId6" Type="http://schemas.openxmlformats.org/officeDocument/2006/relationships/hyperlink" Target="https://www.mulesoft.com/tcat/tomcat-servlet"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 name="Shape 33"/>
        <p:cNvGrpSpPr/>
        <p:nvPr/>
      </p:nvGrpSpPr>
      <p:grpSpPr>
        <a:xfrm>
          <a:off x="0" y="0"/>
          <a:ext cx="0" cy="0"/>
          <a:chOff x="0" y="0"/>
          <a:chExt cx="0" cy="0"/>
        </a:xfrm>
      </p:grpSpPr>
      <p:sp>
        <p:nvSpPr>
          <p:cNvPr id="34" name="Google Shape;34;p8"/>
          <p:cNvSpPr txBox="1"/>
          <p:nvPr>
            <p:ph type="ctrTitle"/>
          </p:nvPr>
        </p:nvSpPr>
        <p:spPr>
          <a:xfrm>
            <a:off x="685800" y="1583342"/>
            <a:ext cx="7772400" cy="1159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Application Development</a:t>
            </a:r>
            <a:endParaRPr/>
          </a:p>
        </p:txBody>
      </p:sp>
      <p:sp>
        <p:nvSpPr>
          <p:cNvPr id="35" name="Google Shape;35;p8"/>
          <p:cNvSpPr txBox="1"/>
          <p:nvPr>
            <p:ph idx="1" type="subTitle"/>
          </p:nvPr>
        </p:nvSpPr>
        <p:spPr>
          <a:xfrm>
            <a:off x="685800" y="2840051"/>
            <a:ext cx="7772400" cy="1790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400" u="sng">
                <a:solidFill>
                  <a:schemeClr val="hlink"/>
                </a:solidFill>
                <a:hlinkClick r:id="rId3"/>
              </a:rPr>
              <a:t>http://goo.gl/YwghQg</a:t>
            </a:r>
            <a:endParaRPr sz="2400"/>
          </a:p>
          <a:p>
            <a:pPr indent="0" lvl="0" marL="0" rtl="0" algn="ctr">
              <a:spcBef>
                <a:spcPts val="0"/>
              </a:spcBef>
              <a:spcAft>
                <a:spcPts val="0"/>
              </a:spcAft>
              <a:buNone/>
            </a:pPr>
            <a:r>
              <a:t/>
            </a:r>
            <a:endParaRPr sz="2400"/>
          </a:p>
          <a:p>
            <a:pPr indent="0" lvl="0" marL="0" rtl="0" algn="ctr">
              <a:spcBef>
                <a:spcPts val="0"/>
              </a:spcBef>
              <a:spcAft>
                <a:spcPts val="0"/>
              </a:spcAft>
              <a:buNone/>
            </a:pPr>
            <a:r>
              <a:rPr lang="en" sz="2400"/>
              <a:t>CS5200 DBMS</a:t>
            </a:r>
            <a:endParaRPr sz="2400"/>
          </a:p>
          <a:p>
            <a:pPr indent="0" lvl="0" marL="0" rtl="0" algn="ctr">
              <a:spcBef>
                <a:spcPts val="0"/>
              </a:spcBef>
              <a:spcAft>
                <a:spcPts val="0"/>
              </a:spcAft>
              <a:buNone/>
            </a:pPr>
            <a:r>
              <a:rPr lang="en" sz="2400"/>
              <a:t>Bruce Chhay</a:t>
            </a:r>
            <a:endParaRPr sz="2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17"/>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Application Architectures</a:t>
            </a:r>
            <a:endParaRPr/>
          </a:p>
        </p:txBody>
      </p:sp>
      <p:grpSp>
        <p:nvGrpSpPr>
          <p:cNvPr id="150" name="Google Shape;150;p17"/>
          <p:cNvGrpSpPr/>
          <p:nvPr/>
        </p:nvGrpSpPr>
        <p:grpSpPr>
          <a:xfrm>
            <a:off x="7232900" y="1532650"/>
            <a:ext cx="1323900" cy="2733600"/>
            <a:chOff x="3067050" y="1295400"/>
            <a:chExt cx="1323900" cy="2733600"/>
          </a:xfrm>
        </p:grpSpPr>
        <p:sp>
          <p:nvSpPr>
            <p:cNvPr id="151" name="Google Shape;151;p17"/>
            <p:cNvSpPr txBox="1"/>
            <p:nvPr/>
          </p:nvSpPr>
          <p:spPr>
            <a:xfrm>
              <a:off x="3067050" y="2362200"/>
              <a:ext cx="1323900" cy="6000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t>Controller</a:t>
              </a:r>
              <a:endParaRPr sz="1000"/>
            </a:p>
          </p:txBody>
        </p:sp>
        <p:sp>
          <p:nvSpPr>
            <p:cNvPr id="152" name="Google Shape;152;p17"/>
            <p:cNvSpPr txBox="1"/>
            <p:nvPr/>
          </p:nvSpPr>
          <p:spPr>
            <a:xfrm>
              <a:off x="3067050" y="1295400"/>
              <a:ext cx="1323900" cy="6000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t>View</a:t>
              </a:r>
              <a:endParaRPr sz="1000"/>
            </a:p>
          </p:txBody>
        </p:sp>
        <p:sp>
          <p:nvSpPr>
            <p:cNvPr id="153" name="Google Shape;153;p17"/>
            <p:cNvSpPr txBox="1"/>
            <p:nvPr/>
          </p:nvSpPr>
          <p:spPr>
            <a:xfrm>
              <a:off x="3067050" y="3429000"/>
              <a:ext cx="1323900" cy="6000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t>Model</a:t>
              </a:r>
              <a:endParaRPr sz="1000"/>
            </a:p>
          </p:txBody>
        </p:sp>
        <p:cxnSp>
          <p:nvCxnSpPr>
            <p:cNvPr id="154" name="Google Shape;154;p17"/>
            <p:cNvCxnSpPr>
              <a:stCxn id="153" idx="0"/>
              <a:endCxn id="151" idx="2"/>
            </p:cNvCxnSpPr>
            <p:nvPr/>
          </p:nvCxnSpPr>
          <p:spPr>
            <a:xfrm rot="10800000">
              <a:off x="3729000" y="2962200"/>
              <a:ext cx="0" cy="466800"/>
            </a:xfrm>
            <a:prstGeom prst="straightConnector1">
              <a:avLst/>
            </a:prstGeom>
            <a:noFill/>
            <a:ln cap="flat" cmpd="sng" w="19050">
              <a:solidFill>
                <a:srgbClr val="000000"/>
              </a:solidFill>
              <a:prstDash val="solid"/>
              <a:round/>
              <a:headEnd len="med" w="med" type="triangle"/>
              <a:tailEnd len="med" w="med" type="triangle"/>
            </a:ln>
          </p:spPr>
        </p:cxnSp>
        <p:cxnSp>
          <p:nvCxnSpPr>
            <p:cNvPr id="155" name="Google Shape;155;p17"/>
            <p:cNvCxnSpPr>
              <a:stCxn id="151" idx="0"/>
              <a:endCxn id="152" idx="2"/>
            </p:cNvCxnSpPr>
            <p:nvPr/>
          </p:nvCxnSpPr>
          <p:spPr>
            <a:xfrm rot="10800000">
              <a:off x="3729000" y="1895400"/>
              <a:ext cx="0" cy="466800"/>
            </a:xfrm>
            <a:prstGeom prst="straightConnector1">
              <a:avLst/>
            </a:prstGeom>
            <a:noFill/>
            <a:ln cap="flat" cmpd="sng" w="19050">
              <a:solidFill>
                <a:srgbClr val="000000"/>
              </a:solidFill>
              <a:prstDash val="solid"/>
              <a:round/>
              <a:headEnd len="med" w="med" type="triangle"/>
              <a:tailEnd len="med" w="med" type="triangle"/>
            </a:ln>
          </p:spPr>
        </p:cxnSp>
      </p:grpSp>
      <p:sp>
        <p:nvSpPr>
          <p:cNvPr id="156" name="Google Shape;156;p17"/>
          <p:cNvSpPr txBox="1"/>
          <p:nvPr>
            <p:ph idx="1" type="body"/>
          </p:nvPr>
        </p:nvSpPr>
        <p:spPr>
          <a:xfrm>
            <a:off x="457200" y="1200150"/>
            <a:ext cx="6527400" cy="3725700"/>
          </a:xfrm>
          <a:prstGeom prst="rect">
            <a:avLst/>
          </a:prstGeom>
        </p:spPr>
        <p:txBody>
          <a:bodyPr anchorCtr="0" anchor="t" bIns="91425" lIns="91425" spcFirstLastPara="1" rIns="91425" wrap="square" tIns="91425">
            <a:noAutofit/>
          </a:bodyPr>
          <a:lstStyle/>
          <a:p>
            <a:pPr indent="-381000" lvl="0" marL="457200" marR="0" rtl="0" algn="l">
              <a:lnSpc>
                <a:spcPct val="100000"/>
              </a:lnSpc>
              <a:spcBef>
                <a:spcPts val="600"/>
              </a:spcBef>
              <a:spcAft>
                <a:spcPts val="0"/>
              </a:spcAft>
              <a:buSzPts val="2400"/>
              <a:buChar char="●"/>
            </a:pPr>
            <a:r>
              <a:rPr lang="en" sz="2400"/>
              <a:t>More modern application architectures that decouple responsibilities and are modular. The are based on MVC.</a:t>
            </a:r>
            <a:endParaRPr sz="2400"/>
          </a:p>
          <a:p>
            <a:pPr indent="-381000" lvl="0" marL="457200" marR="0" rtl="0" algn="l">
              <a:lnSpc>
                <a:spcPct val="100000"/>
              </a:lnSpc>
              <a:spcBef>
                <a:spcPts val="0"/>
              </a:spcBef>
              <a:spcAft>
                <a:spcPts val="0"/>
              </a:spcAft>
              <a:buSzPts val="2400"/>
              <a:buChar char="●"/>
            </a:pPr>
            <a:r>
              <a:rPr lang="en" sz="2400"/>
              <a:t>Examples:</a:t>
            </a:r>
            <a:br>
              <a:rPr lang="en" sz="2400"/>
            </a:br>
            <a:r>
              <a:rPr lang="en" sz="2400"/>
              <a:t>HMVC/PAC, MVA/MVP/MVVM...</a:t>
            </a:r>
            <a:endParaRPr sz="24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18"/>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HTTP &amp; REST</a:t>
            </a:r>
            <a:endParaRPr/>
          </a:p>
        </p:txBody>
      </p:sp>
      <p:sp>
        <p:nvSpPr>
          <p:cNvPr id="162" name="Google Shape;162;p18"/>
          <p:cNvSpPr txBox="1"/>
          <p:nvPr>
            <p:ph idx="1" type="body"/>
          </p:nvPr>
        </p:nvSpPr>
        <p:spPr>
          <a:xfrm>
            <a:off x="151850" y="882275"/>
            <a:ext cx="8901600" cy="3967500"/>
          </a:xfrm>
          <a:prstGeom prst="rect">
            <a:avLst/>
          </a:prstGeom>
        </p:spPr>
        <p:txBody>
          <a:bodyPr anchorCtr="0" anchor="t" bIns="91425" lIns="91425" spcFirstLastPara="1" rIns="91425" wrap="square" tIns="91425">
            <a:noAutofit/>
          </a:bodyPr>
          <a:lstStyle/>
          <a:p>
            <a:pPr indent="-368300" lvl="0" marL="457200" marR="0" rtl="0" algn="l">
              <a:lnSpc>
                <a:spcPct val="100000"/>
              </a:lnSpc>
              <a:spcBef>
                <a:spcPts val="600"/>
              </a:spcBef>
              <a:spcAft>
                <a:spcPts val="0"/>
              </a:spcAft>
              <a:buSzPts val="2200"/>
              <a:buChar char="●"/>
            </a:pPr>
            <a:r>
              <a:rPr lang="en" sz="2200"/>
              <a:t>HTTP: client-server request-response protocol, commonly used in WWW data communication, especially for web browsers.</a:t>
            </a:r>
            <a:endParaRPr sz="2200"/>
          </a:p>
          <a:p>
            <a:pPr indent="-368300" lvl="0" marL="457200" marR="0" rtl="0" algn="l">
              <a:lnSpc>
                <a:spcPct val="100000"/>
              </a:lnSpc>
              <a:spcBef>
                <a:spcPts val="0"/>
              </a:spcBef>
              <a:spcAft>
                <a:spcPts val="0"/>
              </a:spcAft>
              <a:buSzPts val="2200"/>
              <a:buChar char="●"/>
            </a:pPr>
            <a:r>
              <a:rPr lang="en" sz="2200"/>
              <a:t>HTTP methods/verbs:</a:t>
            </a:r>
            <a:br>
              <a:rPr lang="en" sz="2200"/>
            </a:br>
            <a:r>
              <a:rPr lang="en" sz="2200"/>
              <a:t>GET - request a web resource from server.</a:t>
            </a:r>
            <a:br>
              <a:rPr lang="en" sz="2200"/>
            </a:br>
            <a:r>
              <a:rPr lang="en" sz="2200"/>
              <a:t>POST - request that the payload resource (such as a form submission) be accepted to the server.</a:t>
            </a:r>
            <a:br>
              <a:rPr lang="en" sz="2200"/>
            </a:br>
            <a:r>
              <a:rPr lang="en" sz="2200"/>
              <a:t>HEAD, PUT, PATCH, DELETE, OPTIONS, …</a:t>
            </a:r>
            <a:br>
              <a:rPr lang="en" sz="2200"/>
            </a:br>
            <a:r>
              <a:rPr lang="en" sz="1400"/>
              <a:t>(Our JSP application only implements GET and POST requests for simplicity.)</a:t>
            </a:r>
            <a:endParaRPr sz="1400"/>
          </a:p>
          <a:p>
            <a:pPr indent="-368300" lvl="0" marL="457200" marR="0" rtl="0" algn="l">
              <a:lnSpc>
                <a:spcPct val="100000"/>
              </a:lnSpc>
              <a:spcBef>
                <a:spcPts val="0"/>
              </a:spcBef>
              <a:spcAft>
                <a:spcPts val="0"/>
              </a:spcAft>
              <a:buSzPts val="2200"/>
              <a:buChar char="●"/>
            </a:pPr>
            <a:r>
              <a:rPr lang="en" sz="2200"/>
              <a:t>RESTful: simple, easy-to-use, scalable web service architecture for APIs. Stateless/uniform interface, and resource based (e.g. JSON).</a:t>
            </a:r>
            <a:endParaRPr sz="22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9"/>
          <p:cNvSpPr txBox="1"/>
          <p:nvPr>
            <p:ph type="ctrTitle"/>
          </p:nvPr>
        </p:nvSpPr>
        <p:spPr>
          <a:xfrm>
            <a:off x="685800" y="1583342"/>
            <a:ext cx="7772400" cy="1159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600"/>
              <a:t>Application Development</a:t>
            </a:r>
            <a:endParaRPr sz="3600"/>
          </a:p>
        </p:txBody>
      </p:sp>
      <p:sp>
        <p:nvSpPr>
          <p:cNvPr id="168" name="Google Shape;168;p19"/>
          <p:cNvSpPr txBox="1"/>
          <p:nvPr>
            <p:ph idx="1" type="subTitle"/>
          </p:nvPr>
        </p:nvSpPr>
        <p:spPr>
          <a:xfrm>
            <a:off x="685800" y="2840053"/>
            <a:ext cx="7772400" cy="784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rPr>
              <a:t>L2. JDBC Demo</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0"/>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Setup</a:t>
            </a:r>
            <a:endParaRPr/>
          </a:p>
        </p:txBody>
      </p:sp>
      <p:sp>
        <p:nvSpPr>
          <p:cNvPr id="174" name="Google Shape;174;p20"/>
          <p:cNvSpPr txBox="1"/>
          <p:nvPr>
            <p:ph idx="1" type="body"/>
          </p:nvPr>
        </p:nvSpPr>
        <p:spPr>
          <a:xfrm>
            <a:off x="457200" y="971550"/>
            <a:ext cx="8229600" cy="4098300"/>
          </a:xfrm>
          <a:prstGeom prst="rect">
            <a:avLst/>
          </a:prstGeom>
        </p:spPr>
        <p:txBody>
          <a:bodyPr anchorCtr="0" anchor="t" bIns="91425" lIns="91425" spcFirstLastPara="1" rIns="91425" wrap="square" tIns="91425">
            <a:noAutofit/>
          </a:bodyPr>
          <a:lstStyle/>
          <a:p>
            <a:pPr indent="-342900" lvl="0" marL="457200" rtl="0" algn="l">
              <a:spcBef>
                <a:spcPts val="600"/>
              </a:spcBef>
              <a:spcAft>
                <a:spcPts val="0"/>
              </a:spcAft>
              <a:buSzPts val="1800"/>
              <a:buChar char="●"/>
            </a:pPr>
            <a:r>
              <a:rPr lang="en" sz="1800"/>
              <a:t>Install Java JDK (use JRE JavaSE-17 or lower w/ Tomcat 9): </a:t>
            </a:r>
            <a:r>
              <a:rPr lang="en" sz="1800" u="sng">
                <a:solidFill>
                  <a:schemeClr val="hlink"/>
                </a:solidFill>
                <a:hlinkClick r:id="rId3"/>
              </a:rPr>
              <a:t>http://www.oracle.com/technetwork/java/javase/downloads/index.html</a:t>
            </a:r>
            <a:endParaRPr sz="1800"/>
          </a:p>
          <a:p>
            <a:pPr indent="-342900" lvl="0" marL="457200" rtl="0" algn="l">
              <a:spcBef>
                <a:spcPts val="0"/>
              </a:spcBef>
              <a:spcAft>
                <a:spcPts val="0"/>
              </a:spcAft>
              <a:buSzPts val="1800"/>
              <a:buChar char="●"/>
            </a:pPr>
            <a:r>
              <a:rPr lang="en" sz="1800"/>
              <a:t>Instead of Eclipse installer, I installed “Eclipse IDE for Enterprise Java and Web Developers”: </a:t>
            </a:r>
            <a:r>
              <a:rPr lang="en" sz="1800" u="sng">
                <a:solidFill>
                  <a:schemeClr val="hlink"/>
                </a:solidFill>
                <a:hlinkClick r:id="rId4"/>
              </a:rPr>
              <a:t>https://www.eclipse.org/downloads/eclipse-packages/</a:t>
            </a:r>
            <a:br>
              <a:rPr lang="en" sz="1800"/>
            </a:br>
            <a:r>
              <a:rPr lang="en" sz="1800"/>
              <a:t>(then copied to Applications)</a:t>
            </a:r>
            <a:endParaRPr sz="1800"/>
          </a:p>
          <a:p>
            <a:pPr indent="-342900" lvl="0" marL="457200" rtl="0" algn="l">
              <a:spcBef>
                <a:spcPts val="0"/>
              </a:spcBef>
              <a:spcAft>
                <a:spcPts val="0"/>
              </a:spcAft>
              <a:buSzPts val="1800"/>
              <a:buChar char="●"/>
            </a:pPr>
            <a:r>
              <a:rPr lang="en" sz="1800"/>
              <a:t>Download Apache Tomcat 9.0 (do not use 10): </a:t>
            </a:r>
            <a:r>
              <a:rPr lang="en" sz="1800" u="sng">
                <a:solidFill>
                  <a:schemeClr val="hlink"/>
                </a:solidFill>
                <a:hlinkClick r:id="rId5"/>
              </a:rPr>
              <a:t>http://tomcat.apache.org</a:t>
            </a:r>
            <a:endParaRPr sz="1800"/>
          </a:p>
          <a:p>
            <a:pPr indent="-342900" lvl="0" marL="457200" rtl="0" algn="l">
              <a:spcBef>
                <a:spcPts val="0"/>
              </a:spcBef>
              <a:spcAft>
                <a:spcPts val="0"/>
              </a:spcAft>
              <a:buSzPts val="1800"/>
              <a:buChar char="●"/>
            </a:pPr>
            <a:r>
              <a:rPr lang="en" sz="1800"/>
              <a:t>Instructions to create new project, configure Eclipse+Tomcat, and run Tomcat (skip the “Web Tools Platform” step): </a:t>
            </a:r>
            <a:r>
              <a:rPr lang="en" sz="1800" u="sng">
                <a:solidFill>
                  <a:schemeClr val="hlink"/>
                </a:solidFill>
                <a:hlinkClick r:id="rId6"/>
              </a:rPr>
              <a:t>https://www.mulesoft.com/tcat/tomcat-eclipse</a:t>
            </a:r>
            <a:endParaRPr sz="1800"/>
          </a:p>
          <a:p>
            <a:pPr indent="-342900" lvl="1" marL="914400" rtl="0" algn="l">
              <a:spcBef>
                <a:spcPts val="0"/>
              </a:spcBef>
              <a:spcAft>
                <a:spcPts val="0"/>
              </a:spcAft>
              <a:buSzPts val="1800"/>
              <a:buChar char="○"/>
            </a:pPr>
            <a:r>
              <a:rPr lang="en" sz="1800"/>
              <a:t>New “Dynamic Web Project”</a:t>
            </a:r>
            <a:endParaRPr sz="1800"/>
          </a:p>
          <a:p>
            <a:pPr indent="-342900" lvl="1" marL="914400" rtl="0" algn="l">
              <a:spcBef>
                <a:spcPts val="0"/>
              </a:spcBef>
              <a:spcAft>
                <a:spcPts val="0"/>
              </a:spcAft>
              <a:buSzPts val="1800"/>
              <a:buChar char="○"/>
            </a:pPr>
            <a:r>
              <a:rPr lang="en" sz="1800"/>
              <a:t>“New Runtime…” &gt; Apache Tomcat v9.0</a:t>
            </a:r>
            <a:endParaRPr sz="1800"/>
          </a:p>
          <a:p>
            <a:pPr indent="-342900" lvl="2" marL="1371600" rtl="0" algn="l">
              <a:spcBef>
                <a:spcPts val="0"/>
              </a:spcBef>
              <a:spcAft>
                <a:spcPts val="0"/>
              </a:spcAft>
              <a:buSzPts val="1800"/>
              <a:buChar char="■"/>
            </a:pPr>
            <a:r>
              <a:rPr lang="en" sz="1800"/>
              <a:t>Specify installation directory (e.g. </a:t>
            </a:r>
            <a:r>
              <a:rPr lang="en" sz="1000"/>
              <a:t>/Users/bruce/Documents/apache-tomcat-9.0.21</a:t>
            </a:r>
            <a:r>
              <a:rPr lang="en" sz="1800"/>
              <a:t>)</a:t>
            </a:r>
            <a:endParaRPr sz="1800"/>
          </a:p>
          <a:p>
            <a:pPr indent="-342900" lvl="2" marL="1371600" rtl="0" algn="l">
              <a:spcBef>
                <a:spcPts val="0"/>
              </a:spcBef>
              <a:spcAft>
                <a:spcPts val="0"/>
              </a:spcAft>
              <a:buSzPts val="1800"/>
              <a:buChar char="■"/>
            </a:pPr>
            <a:r>
              <a:rPr lang="en" sz="1800"/>
              <a:t>Specify “Create a new local server” checkbox (default)</a:t>
            </a:r>
            <a:endParaRPr sz="1800"/>
          </a:p>
          <a:p>
            <a:pPr indent="0" lvl="0" marL="0" rtl="0" algn="l">
              <a:spcBef>
                <a:spcPts val="600"/>
              </a:spcBef>
              <a:spcAft>
                <a:spcPts val="0"/>
              </a:spcAft>
              <a:buClr>
                <a:schemeClr val="dk1"/>
              </a:buClr>
              <a:buSzPts val="1100"/>
              <a:buFont typeface="Arial"/>
              <a:buNone/>
            </a:pPr>
            <a:r>
              <a:t/>
            </a:r>
            <a:endParaRPr sz="1800"/>
          </a:p>
          <a:p>
            <a:pPr indent="0" lvl="0" marL="0" rtl="0" algn="l">
              <a:spcBef>
                <a:spcPts val="600"/>
              </a:spcBef>
              <a:spcAft>
                <a:spcPts val="0"/>
              </a:spcAft>
              <a:buNone/>
            </a:pPr>
            <a:r>
              <a:t/>
            </a:r>
            <a:endParaRPr sz="18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1"/>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Setup</a:t>
            </a:r>
            <a:endParaRPr/>
          </a:p>
        </p:txBody>
      </p:sp>
      <p:sp>
        <p:nvSpPr>
          <p:cNvPr id="180" name="Google Shape;180;p21"/>
          <p:cNvSpPr txBox="1"/>
          <p:nvPr>
            <p:ph idx="1" type="body"/>
          </p:nvPr>
        </p:nvSpPr>
        <p:spPr>
          <a:xfrm>
            <a:off x="457200" y="971550"/>
            <a:ext cx="8229600" cy="3725700"/>
          </a:xfrm>
          <a:prstGeom prst="rect">
            <a:avLst/>
          </a:prstGeom>
        </p:spPr>
        <p:txBody>
          <a:bodyPr anchorCtr="0" anchor="t" bIns="91425" lIns="91425" spcFirstLastPara="1" rIns="91425" wrap="square" tIns="91425">
            <a:noAutofit/>
          </a:bodyPr>
          <a:lstStyle/>
          <a:p>
            <a:pPr indent="-342900" lvl="0" marL="457200" rtl="0" algn="l">
              <a:spcBef>
                <a:spcPts val="600"/>
              </a:spcBef>
              <a:spcAft>
                <a:spcPts val="0"/>
              </a:spcAft>
              <a:buSzPts val="1800"/>
              <a:buChar char="●"/>
            </a:pPr>
            <a:r>
              <a:rPr lang="en" sz="1800"/>
              <a:t>Download Connector/J and add jar to your buildpath: </a:t>
            </a:r>
            <a:r>
              <a:rPr lang="en" sz="1800" u="sng">
                <a:solidFill>
                  <a:schemeClr val="hlink"/>
                </a:solidFill>
                <a:hlinkClick r:id="rId3"/>
              </a:rPr>
              <a:t>http://dev.mysql.com/downloads/connector/j/</a:t>
            </a:r>
            <a:endParaRPr sz="1800"/>
          </a:p>
          <a:p>
            <a:pPr indent="-342900" lvl="1" marL="914400" rtl="0" algn="l">
              <a:spcBef>
                <a:spcPts val="0"/>
              </a:spcBef>
              <a:spcAft>
                <a:spcPts val="0"/>
              </a:spcAft>
              <a:buSzPts val="1800"/>
              <a:buChar char="○"/>
            </a:pPr>
            <a:r>
              <a:rPr lang="en" sz="1800"/>
              <a:t>Right click project &gt; Build Path &gt; Configure Build Path…</a:t>
            </a:r>
            <a:endParaRPr sz="1800"/>
          </a:p>
          <a:p>
            <a:pPr indent="-342900" lvl="1" marL="914400" rtl="0" algn="l">
              <a:spcBef>
                <a:spcPts val="0"/>
              </a:spcBef>
              <a:spcAft>
                <a:spcPts val="0"/>
              </a:spcAft>
              <a:buSzPts val="1800"/>
              <a:buChar char="○"/>
            </a:pPr>
            <a:r>
              <a:rPr lang="en" sz="1800"/>
              <a:t>Libraries &gt; Classpath &gt; Add External JARS…</a:t>
            </a:r>
            <a:endParaRPr sz="1800"/>
          </a:p>
          <a:p>
            <a:pPr indent="-342900" lvl="1" marL="914400" rtl="0" algn="l">
              <a:spcBef>
                <a:spcPts val="0"/>
              </a:spcBef>
              <a:spcAft>
                <a:spcPts val="0"/>
              </a:spcAft>
              <a:buSzPts val="1800"/>
              <a:buChar char="○"/>
            </a:pPr>
            <a:r>
              <a:rPr lang="en" sz="1800"/>
              <a:t>Browse to path (e.g. </a:t>
            </a:r>
            <a:r>
              <a:rPr lang="en" sz="900"/>
              <a:t>/Users/bruce/Documents/mysql-connector-java-8.0.16/mysql-connector-java-8.0.16-bin.jar</a:t>
            </a:r>
            <a:r>
              <a:rPr lang="en" sz="1800"/>
              <a:t>)</a:t>
            </a:r>
            <a:endParaRPr sz="1800"/>
          </a:p>
          <a:p>
            <a:pPr indent="-342900" lvl="0" marL="457200" rtl="0" algn="l">
              <a:spcBef>
                <a:spcPts val="0"/>
              </a:spcBef>
              <a:spcAft>
                <a:spcPts val="0"/>
              </a:spcAft>
              <a:buSzPts val="1800"/>
              <a:buChar char="●"/>
            </a:pPr>
            <a:r>
              <a:rPr lang="en" sz="1800"/>
              <a:t>Download JSTL IMPL and SPEC jars: (</a:t>
            </a:r>
            <a:r>
              <a:rPr lang="en" sz="1800"/>
              <a:t>taglibs-standard-</a:t>
            </a:r>
            <a:r>
              <a:rPr b="1" i="1" lang="en" sz="1800"/>
              <a:t>impl</a:t>
            </a:r>
            <a:r>
              <a:rPr lang="en" sz="1800"/>
              <a:t>-1.2.5.jar</a:t>
            </a:r>
            <a:r>
              <a:rPr lang="en" sz="1800"/>
              <a:t>, taglibs-standard-</a:t>
            </a:r>
            <a:r>
              <a:rPr b="1" i="1" lang="en" sz="1800"/>
              <a:t>spec</a:t>
            </a:r>
            <a:r>
              <a:rPr lang="en" sz="1800"/>
              <a:t>-1.2.5.jar), </a:t>
            </a:r>
            <a:r>
              <a:rPr lang="en" sz="1800" u="sng">
                <a:solidFill>
                  <a:schemeClr val="hlink"/>
                </a:solidFill>
                <a:hlinkClick r:id="rId4"/>
              </a:rPr>
              <a:t>http://tomcat.apache.org/download-taglibs.cgi</a:t>
            </a:r>
            <a:endParaRPr sz="1800"/>
          </a:p>
          <a:p>
            <a:pPr indent="-342900" lvl="1" marL="914400" rtl="0" algn="l">
              <a:spcBef>
                <a:spcPts val="0"/>
              </a:spcBef>
              <a:spcAft>
                <a:spcPts val="0"/>
              </a:spcAft>
              <a:buSzPts val="1800"/>
              <a:buChar char="○"/>
            </a:pPr>
            <a:r>
              <a:rPr lang="en" sz="1800"/>
              <a:t>Copy the JSTL jars to the directory "BlogApplication/src/main/webapp/WEB-INF/lib".</a:t>
            </a:r>
            <a:endParaRPr sz="1800"/>
          </a:p>
          <a:p>
            <a:pPr indent="-342900" lvl="1" marL="914400" rtl="0" algn="l">
              <a:spcBef>
                <a:spcPts val="0"/>
              </a:spcBef>
              <a:spcAft>
                <a:spcPts val="0"/>
              </a:spcAft>
              <a:buSzPts val="1800"/>
              <a:buChar char="○"/>
            </a:pPr>
            <a:r>
              <a:rPr lang="en" sz="1800"/>
              <a:t>Also copy the Connector/J jar to this path.</a:t>
            </a:r>
            <a:endParaRPr sz="1800"/>
          </a:p>
          <a:p>
            <a:pPr indent="-342900" lvl="1" marL="914400" rtl="0" algn="l">
              <a:spcBef>
                <a:spcPts val="0"/>
              </a:spcBef>
              <a:spcAft>
                <a:spcPts val="0"/>
              </a:spcAft>
              <a:buSzPts val="1800"/>
              <a:buChar char="○"/>
            </a:pPr>
            <a:r>
              <a:rPr lang="en" sz="1800"/>
              <a:t>Refresh.</a:t>
            </a:r>
            <a:endParaRPr sz="18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2"/>
          <p:cNvSpPr txBox="1"/>
          <p:nvPr>
            <p:ph type="title"/>
          </p:nvPr>
        </p:nvSpPr>
        <p:spPr>
          <a:xfrm>
            <a:off x="457200" y="3"/>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Setup</a:t>
            </a:r>
            <a:endParaRPr/>
          </a:p>
        </p:txBody>
      </p:sp>
      <p:sp>
        <p:nvSpPr>
          <p:cNvPr id="186" name="Google Shape;186;p22"/>
          <p:cNvSpPr txBox="1"/>
          <p:nvPr>
            <p:ph idx="1" type="body"/>
          </p:nvPr>
        </p:nvSpPr>
        <p:spPr>
          <a:xfrm>
            <a:off x="0" y="538350"/>
            <a:ext cx="9313200" cy="4066800"/>
          </a:xfrm>
          <a:prstGeom prst="rect">
            <a:avLst/>
          </a:prstGeom>
        </p:spPr>
        <p:txBody>
          <a:bodyPr anchorCtr="0" anchor="t" bIns="91425" lIns="91425" spcFirstLastPara="1" rIns="91425" wrap="square" tIns="91425">
            <a:noAutofit/>
          </a:bodyPr>
          <a:lstStyle/>
          <a:p>
            <a:pPr indent="-342900" lvl="0" marL="457200" rtl="0" algn="l">
              <a:spcBef>
                <a:spcPts val="600"/>
              </a:spcBef>
              <a:spcAft>
                <a:spcPts val="0"/>
              </a:spcAft>
              <a:buSzPts val="1800"/>
              <a:buChar char="●"/>
            </a:pPr>
            <a:r>
              <a:rPr lang="en" sz="1800"/>
              <a:t>Sample source code: </a:t>
            </a:r>
            <a:r>
              <a:rPr lang="en" sz="1800" u="sng">
                <a:solidFill>
                  <a:schemeClr val="hlink"/>
                </a:solidFill>
                <a:hlinkClick r:id="rId3"/>
              </a:rPr>
              <a:t>https://drive.google.com/drive/folders/0B_4dGvIEciEYYWVLZnN0Mk83Q2c?resourcekey=0-YPqjESEkQagLkeF_fStq-A&amp;usp=sharing</a:t>
            </a:r>
            <a:br>
              <a:rPr lang="en" sz="1800"/>
            </a:br>
            <a:r>
              <a:rPr lang="en" sz="1800"/>
              <a:t>(contents may change as we make updates).</a:t>
            </a:r>
            <a:endParaRPr sz="1800"/>
          </a:p>
          <a:p>
            <a:pPr indent="-342900" lvl="1" marL="914400" rtl="0" algn="l">
              <a:spcBef>
                <a:spcPts val="0"/>
              </a:spcBef>
              <a:spcAft>
                <a:spcPts val="0"/>
              </a:spcAft>
              <a:buSzPts val="1800"/>
              <a:buChar char="○"/>
            </a:pPr>
            <a:r>
              <a:rPr lang="en" sz="1800"/>
              <a:t>BlogApplication.zip.</a:t>
            </a:r>
            <a:endParaRPr sz="1800"/>
          </a:p>
          <a:p>
            <a:pPr indent="-342900" lvl="1" marL="914400" rtl="0" algn="l">
              <a:spcBef>
                <a:spcPts val="0"/>
              </a:spcBef>
              <a:spcAft>
                <a:spcPts val="0"/>
              </a:spcAft>
              <a:buSzPts val="1800"/>
              <a:buChar char="○"/>
            </a:pPr>
            <a:r>
              <a:rPr lang="en" sz="1800"/>
              <a:t>JDBC (model and data access): blog.dal, blog.model, blog.tools.</a:t>
            </a:r>
            <a:endParaRPr sz="1800"/>
          </a:p>
          <a:p>
            <a:pPr indent="-342900" lvl="1" marL="914400" rtl="0" algn="l">
              <a:spcBef>
                <a:spcPts val="0"/>
              </a:spcBef>
              <a:spcAft>
                <a:spcPts val="0"/>
              </a:spcAft>
              <a:buSzPts val="1800"/>
              <a:buChar char="○"/>
            </a:pPr>
            <a:r>
              <a:rPr lang="en" sz="1800"/>
              <a:t>JSP (controller servlets and view templates): blog.servlet, .jsp files.</a:t>
            </a:r>
            <a:endParaRPr sz="1800"/>
          </a:p>
          <a:p>
            <a:pPr indent="-342900" lvl="1" marL="914400" rtl="0" algn="l">
              <a:spcBef>
                <a:spcPts val="0"/>
              </a:spcBef>
              <a:spcAft>
                <a:spcPts val="0"/>
              </a:spcAft>
              <a:buSzPts val="1800"/>
              <a:buChar char="○"/>
            </a:pPr>
            <a:r>
              <a:rPr lang="en" sz="1800"/>
              <a:t>Has JSTL .jar files in</a:t>
            </a:r>
            <a:r>
              <a:rPr lang="en" sz="1800"/>
              <a:t> WebContent/WEB-INF/lib </a:t>
            </a:r>
            <a:r>
              <a:rPr lang="en" sz="1800"/>
              <a:t>(separately, jstl.zip).</a:t>
            </a:r>
            <a:endParaRPr sz="1800"/>
          </a:p>
          <a:p>
            <a:pPr indent="-342900" lvl="0" marL="457200" rtl="0" algn="l">
              <a:spcBef>
                <a:spcPts val="0"/>
              </a:spcBef>
              <a:spcAft>
                <a:spcPts val="0"/>
              </a:spcAft>
              <a:buSzPts val="1800"/>
              <a:buChar char="●"/>
            </a:pPr>
            <a:r>
              <a:rPr lang="en" sz="1800"/>
              <a:t>Duplicate the directory structure in the .zip file:</a:t>
            </a:r>
            <a:endParaRPr sz="1800"/>
          </a:p>
          <a:p>
            <a:pPr indent="-342900" lvl="1" marL="914400" rtl="0" algn="l">
              <a:spcBef>
                <a:spcPts val="0"/>
              </a:spcBef>
              <a:spcAft>
                <a:spcPts val="0"/>
              </a:spcAft>
              <a:buSzPts val="1800"/>
              <a:buChar char="○"/>
            </a:pPr>
            <a:r>
              <a:rPr lang="en" sz="1800"/>
              <a:t>Copy BlogApplication/src/main/java/blog to your Eclipse java/ directory.</a:t>
            </a:r>
            <a:endParaRPr sz="1800"/>
          </a:p>
          <a:p>
            <a:pPr indent="-342900" lvl="1" marL="914400" rtl="0" algn="l">
              <a:spcBef>
                <a:spcPts val="0"/>
              </a:spcBef>
              <a:spcAft>
                <a:spcPts val="0"/>
              </a:spcAft>
              <a:buSzPts val="1800"/>
              <a:buChar char="○"/>
            </a:pPr>
            <a:r>
              <a:rPr lang="en" sz="1800"/>
              <a:t>Copy BlogApplication/src/main/webapp/*.jsp to your Eclipse webapp/ directory.</a:t>
            </a:r>
            <a:endParaRPr sz="1800"/>
          </a:p>
          <a:p>
            <a:pPr indent="-342900" lvl="1" marL="914400" rtl="0" algn="l">
              <a:spcBef>
                <a:spcPts val="0"/>
              </a:spcBef>
              <a:spcAft>
                <a:spcPts val="0"/>
              </a:spcAft>
              <a:buSzPts val="1800"/>
              <a:buChar char="○"/>
            </a:pPr>
            <a:r>
              <a:rPr lang="en" sz="1800"/>
              <a:t>Copy BlogApplication/src/main/webapp/WEB-INF/web.xml to your Eclipse WEB-INF/ directory. (Replace web.xml if it already exists.)</a:t>
            </a:r>
            <a:endParaRPr sz="1800"/>
          </a:p>
          <a:p>
            <a:pPr indent="-342900" lvl="0" marL="457200" rtl="0" algn="l">
              <a:spcBef>
                <a:spcPts val="0"/>
              </a:spcBef>
              <a:spcAft>
                <a:spcPts val="0"/>
              </a:spcAft>
              <a:buSzPts val="1800"/>
              <a:buChar char="●"/>
            </a:pPr>
            <a:r>
              <a:rPr lang="en" sz="1800"/>
              <a:t>Refresh.</a:t>
            </a:r>
            <a:endParaRPr sz="1800"/>
          </a:p>
          <a:p>
            <a:pPr indent="-342900" lvl="0" marL="457200" rtl="0" algn="l">
              <a:spcBef>
                <a:spcPts val="0"/>
              </a:spcBef>
              <a:spcAft>
                <a:spcPts val="0"/>
              </a:spcAft>
              <a:buSzPts val="1800"/>
              <a:buChar char="●"/>
            </a:pPr>
            <a:r>
              <a:rPr lang="en" sz="1800"/>
              <a:t>If you don’t see Java packages, then </a:t>
            </a:r>
            <a:r>
              <a:rPr lang="en" sz="1800"/>
              <a:t>right-click “src/main/java” folder:</a:t>
            </a:r>
            <a:br>
              <a:rPr lang="en" sz="1800"/>
            </a:br>
            <a:r>
              <a:rPr lang="en" sz="1800"/>
              <a:t>Build Path &gt; Use as Source Folder</a:t>
            </a:r>
            <a:endParaRPr sz="18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3"/>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Running</a:t>
            </a:r>
            <a:endParaRPr/>
          </a:p>
        </p:txBody>
      </p:sp>
      <p:sp>
        <p:nvSpPr>
          <p:cNvPr id="192" name="Google Shape;192;p23"/>
          <p:cNvSpPr txBox="1"/>
          <p:nvPr>
            <p:ph idx="1" type="body"/>
          </p:nvPr>
        </p:nvSpPr>
        <p:spPr>
          <a:xfrm>
            <a:off x="457200" y="971550"/>
            <a:ext cx="8229600" cy="2704500"/>
          </a:xfrm>
          <a:prstGeom prst="rect">
            <a:avLst/>
          </a:prstGeom>
        </p:spPr>
        <p:txBody>
          <a:bodyPr anchorCtr="0" anchor="t" bIns="91425" lIns="91425" spcFirstLastPara="1" rIns="91425" wrap="square" tIns="91425">
            <a:noAutofit/>
          </a:bodyPr>
          <a:lstStyle/>
          <a:p>
            <a:pPr indent="-342900" lvl="0" marL="457200" rtl="0" algn="l">
              <a:spcBef>
                <a:spcPts val="600"/>
              </a:spcBef>
              <a:spcAft>
                <a:spcPts val="0"/>
              </a:spcAft>
              <a:buSzPts val="1800"/>
              <a:buChar char="●"/>
            </a:pPr>
            <a:r>
              <a:rPr lang="en" sz="1800"/>
              <a:t>JDBC (data access demo):</a:t>
            </a:r>
            <a:endParaRPr sz="1800"/>
          </a:p>
          <a:p>
            <a:pPr indent="-342900" lvl="1" marL="914400" rtl="0" algn="l">
              <a:spcBef>
                <a:spcPts val="0"/>
              </a:spcBef>
              <a:spcAft>
                <a:spcPts val="0"/>
              </a:spcAft>
              <a:buSzPts val="1800"/>
              <a:buChar char="○"/>
            </a:pPr>
            <a:r>
              <a:rPr lang="en" sz="1800"/>
              <a:t>Make sure ConnectionManager.java is updated.</a:t>
            </a:r>
            <a:endParaRPr sz="1800"/>
          </a:p>
          <a:p>
            <a:pPr indent="-342900" lvl="2" marL="1371600" rtl="0" algn="l">
              <a:spcBef>
                <a:spcPts val="0"/>
              </a:spcBef>
              <a:spcAft>
                <a:spcPts val="0"/>
              </a:spcAft>
              <a:buSzPts val="1800"/>
              <a:buChar char="■"/>
            </a:pPr>
            <a:r>
              <a:rPr lang="en" sz="1800"/>
              <a:t>MySQL 8: add “&amp;allowPublicKeyRetrieval=true”</a:t>
            </a:r>
            <a:endParaRPr sz="1800"/>
          </a:p>
          <a:p>
            <a:pPr indent="-342900" lvl="1" marL="914400" rtl="0" algn="l">
              <a:spcBef>
                <a:spcPts val="0"/>
              </a:spcBef>
              <a:spcAft>
                <a:spcPts val="0"/>
              </a:spcAft>
              <a:buSzPts val="1800"/>
              <a:buChar char="○"/>
            </a:pPr>
            <a:r>
              <a:rPr lang="en" sz="1800"/>
              <a:t>Make sure MySQL is running.</a:t>
            </a:r>
            <a:endParaRPr sz="1800"/>
          </a:p>
          <a:p>
            <a:pPr indent="-342900" lvl="1" marL="914400" rtl="0" algn="l">
              <a:spcBef>
                <a:spcPts val="0"/>
              </a:spcBef>
              <a:spcAft>
                <a:spcPts val="0"/>
              </a:spcAft>
              <a:buSzPts val="1800"/>
              <a:buChar char="○"/>
            </a:pPr>
            <a:r>
              <a:rPr lang="en" sz="1800"/>
              <a:t>Create empty tables, e.g. </a:t>
            </a:r>
            <a:r>
              <a:rPr lang="en" sz="1800" u="sng">
                <a:solidFill>
                  <a:schemeClr val="hlink"/>
                </a:solidFill>
                <a:hlinkClick r:id="rId3"/>
              </a:rPr>
              <a:t>http://goo.gl/86a11H</a:t>
            </a:r>
            <a:endParaRPr sz="1800"/>
          </a:p>
          <a:p>
            <a:pPr indent="-342900" lvl="1" marL="914400" rtl="0" algn="l">
              <a:spcBef>
                <a:spcPts val="0"/>
              </a:spcBef>
              <a:spcAft>
                <a:spcPts val="0"/>
              </a:spcAft>
              <a:buSzPts val="1800"/>
              <a:buChar char="○"/>
            </a:pPr>
            <a:r>
              <a:rPr lang="en" sz="1800"/>
              <a:t>Right click Inserter.java: Run As &gt; Java Application.</a:t>
            </a:r>
            <a:endParaRPr sz="1800"/>
          </a:p>
          <a:p>
            <a:pPr indent="-342900" lvl="1" marL="914400" rtl="0" algn="l">
              <a:spcBef>
                <a:spcPts val="0"/>
              </a:spcBef>
              <a:spcAft>
                <a:spcPts val="0"/>
              </a:spcAft>
              <a:buSzPts val="1800"/>
              <a:buChar char="○"/>
            </a:pPr>
            <a:r>
              <a:rPr lang="en" sz="1800"/>
              <a:t>View “Console” output.</a:t>
            </a:r>
            <a:endParaRPr sz="1800"/>
          </a:p>
          <a:p>
            <a:pPr indent="-342900" lvl="1" marL="914400" rtl="0" algn="l">
              <a:spcBef>
                <a:spcPts val="0"/>
              </a:spcBef>
              <a:spcAft>
                <a:spcPts val="0"/>
              </a:spcAft>
              <a:buSzPts val="1800"/>
              <a:buChar char="○"/>
            </a:pPr>
            <a:r>
              <a:rPr lang="en" sz="1800"/>
              <a:t>Verify data in Workbench.</a:t>
            </a:r>
            <a:endParaRPr sz="1800"/>
          </a:p>
          <a:p>
            <a:pPr indent="0" lvl="0" marL="0" marR="0" rtl="0" algn="l">
              <a:lnSpc>
                <a:spcPct val="100000"/>
              </a:lnSpc>
              <a:spcBef>
                <a:spcPts val="600"/>
              </a:spcBef>
              <a:spcAft>
                <a:spcPts val="0"/>
              </a:spcAft>
              <a:buNone/>
            </a:pPr>
            <a:r>
              <a:t/>
            </a:r>
            <a:endParaRPr sz="1800"/>
          </a:p>
          <a:p>
            <a:pPr indent="-342900" lvl="0" marL="457200" marR="0" rtl="0" algn="l">
              <a:lnSpc>
                <a:spcPct val="100000"/>
              </a:lnSpc>
              <a:spcBef>
                <a:spcPts val="600"/>
              </a:spcBef>
              <a:spcAft>
                <a:spcPts val="0"/>
              </a:spcAft>
              <a:buSzPts val="1800"/>
              <a:buChar char="●"/>
            </a:pPr>
            <a:r>
              <a:rPr lang="en" sz="1800"/>
              <a:t>If Servlets have error importing javax, then see </a:t>
            </a:r>
            <a:r>
              <a:rPr lang="en" sz="1800" u="sng">
                <a:solidFill>
                  <a:schemeClr val="hlink"/>
                </a:solidFill>
                <a:hlinkClick r:id="rId4"/>
              </a:rPr>
              <a:t>this StackOverflow</a:t>
            </a:r>
            <a:r>
              <a:rPr lang="en" sz="1800"/>
              <a:t>.</a:t>
            </a:r>
            <a:endParaRPr sz="1800"/>
          </a:p>
          <a:p>
            <a:pPr indent="-342900" lvl="0" marL="457200" marR="0" rtl="0" algn="l">
              <a:lnSpc>
                <a:spcPct val="100000"/>
              </a:lnSpc>
              <a:spcBef>
                <a:spcPts val="0"/>
              </a:spcBef>
              <a:spcAft>
                <a:spcPts val="0"/>
              </a:spcAft>
              <a:buSzPts val="1800"/>
              <a:buChar char="●"/>
            </a:pPr>
            <a:r>
              <a:rPr lang="en" sz="1800"/>
              <a:t>If HTTP 500 error due to “java.lang.NoClassDefFoundError: javax/servlet/jsp/tagext/TagLibraryValidator”, then see </a:t>
            </a:r>
            <a:r>
              <a:rPr lang="en" sz="1800" u="sng">
                <a:solidFill>
                  <a:schemeClr val="hlink"/>
                </a:solidFill>
                <a:hlinkClick r:id="rId5"/>
              </a:rPr>
              <a:t>this StackOverflow</a:t>
            </a:r>
            <a:r>
              <a:rPr lang="en" sz="1800"/>
              <a:t>.</a:t>
            </a:r>
            <a:endParaRPr sz="18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4"/>
          <p:cNvSpPr txBox="1"/>
          <p:nvPr>
            <p:ph type="ctrTitle"/>
          </p:nvPr>
        </p:nvSpPr>
        <p:spPr>
          <a:xfrm>
            <a:off x="685800" y="1583342"/>
            <a:ext cx="7772400" cy="1159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600"/>
              <a:t>Application Development</a:t>
            </a:r>
            <a:endParaRPr sz="3600"/>
          </a:p>
        </p:txBody>
      </p:sp>
      <p:sp>
        <p:nvSpPr>
          <p:cNvPr id="198" name="Google Shape;198;p24"/>
          <p:cNvSpPr txBox="1"/>
          <p:nvPr>
            <p:ph idx="1" type="subTitle"/>
          </p:nvPr>
        </p:nvSpPr>
        <p:spPr>
          <a:xfrm>
            <a:off x="685800" y="2840053"/>
            <a:ext cx="7772400" cy="784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000000"/>
                </a:solidFill>
              </a:rPr>
              <a:t>L3. JSP Demo</a:t>
            </a:r>
            <a:endParaRPr>
              <a:solidFill>
                <a:srgbClr val="000000"/>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5"/>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Running</a:t>
            </a:r>
            <a:endParaRPr/>
          </a:p>
        </p:txBody>
      </p:sp>
      <p:sp>
        <p:nvSpPr>
          <p:cNvPr id="204" name="Google Shape;204;p25"/>
          <p:cNvSpPr txBox="1"/>
          <p:nvPr>
            <p:ph idx="1" type="body"/>
          </p:nvPr>
        </p:nvSpPr>
        <p:spPr>
          <a:xfrm>
            <a:off x="457200" y="819150"/>
            <a:ext cx="8513700" cy="4410300"/>
          </a:xfrm>
          <a:prstGeom prst="rect">
            <a:avLst/>
          </a:prstGeom>
        </p:spPr>
        <p:txBody>
          <a:bodyPr anchorCtr="0" anchor="t" bIns="91425" lIns="91425" spcFirstLastPara="1" rIns="91425" wrap="square" tIns="91425">
            <a:noAutofit/>
          </a:bodyPr>
          <a:lstStyle/>
          <a:p>
            <a:pPr indent="-342900" lvl="0" marL="457200" rtl="0" algn="l">
              <a:spcBef>
                <a:spcPts val="600"/>
              </a:spcBef>
              <a:spcAft>
                <a:spcPts val="0"/>
              </a:spcAft>
              <a:buSzPts val="1800"/>
              <a:buChar char="●"/>
            </a:pPr>
            <a:r>
              <a:rPr lang="en" sz="1800"/>
              <a:t>JSP (web application):</a:t>
            </a:r>
            <a:endParaRPr sz="1800"/>
          </a:p>
          <a:p>
            <a:pPr indent="-342900" lvl="1" marL="914400" rtl="0" algn="l">
              <a:spcBef>
                <a:spcPts val="0"/>
              </a:spcBef>
              <a:spcAft>
                <a:spcPts val="0"/>
              </a:spcAft>
              <a:buSzPts val="1800"/>
              <a:buChar char="○"/>
            </a:pPr>
            <a:r>
              <a:rPr lang="en" sz="1800"/>
              <a:t>Insert data (from JDBC or Workbench).</a:t>
            </a:r>
            <a:endParaRPr sz="1800"/>
          </a:p>
          <a:p>
            <a:pPr indent="-342900" lvl="1" marL="914400" rtl="0" algn="l">
              <a:spcBef>
                <a:spcPts val="0"/>
              </a:spcBef>
              <a:spcAft>
                <a:spcPts val="0"/>
              </a:spcAft>
              <a:buSzPts val="1800"/>
              <a:buChar char="○"/>
            </a:pPr>
            <a:r>
              <a:rPr lang="en" sz="1800"/>
              <a:t>Right click project: Run As &gt; Run on Server.</a:t>
            </a:r>
            <a:endParaRPr sz="1800"/>
          </a:p>
          <a:p>
            <a:pPr indent="-342900" lvl="2" marL="1371600" rtl="0" algn="l">
              <a:spcBef>
                <a:spcPts val="0"/>
              </a:spcBef>
              <a:spcAft>
                <a:spcPts val="0"/>
              </a:spcAft>
              <a:buSzPts val="1800"/>
              <a:buChar char="■"/>
            </a:pPr>
            <a:r>
              <a:rPr lang="en" sz="1800"/>
              <a:t>Starts the Tomcat server.</a:t>
            </a:r>
            <a:endParaRPr sz="1800"/>
          </a:p>
          <a:p>
            <a:pPr indent="-342900" lvl="2" marL="1371600" rtl="0" algn="l">
              <a:spcBef>
                <a:spcPts val="0"/>
              </a:spcBef>
              <a:spcAft>
                <a:spcPts val="0"/>
              </a:spcAft>
              <a:buSzPts val="1800"/>
              <a:buChar char="■"/>
            </a:pPr>
            <a:r>
              <a:rPr lang="en" sz="1800"/>
              <a:t>On the first run:</a:t>
            </a:r>
            <a:endParaRPr sz="1800"/>
          </a:p>
          <a:p>
            <a:pPr indent="-342900" lvl="3" marL="1828800" rtl="0" algn="l">
              <a:spcBef>
                <a:spcPts val="0"/>
              </a:spcBef>
              <a:spcAft>
                <a:spcPts val="0"/>
              </a:spcAft>
              <a:buSzPts val="1800"/>
              <a:buChar char="●"/>
            </a:pPr>
            <a:r>
              <a:rPr lang="en" sz="1800"/>
              <a:t>Check box “Always use this server when running this project”.</a:t>
            </a:r>
            <a:endParaRPr sz="1800"/>
          </a:p>
          <a:p>
            <a:pPr indent="-342900" lvl="3" marL="1828800" rtl="0" algn="l">
              <a:spcBef>
                <a:spcPts val="0"/>
              </a:spcBef>
              <a:spcAft>
                <a:spcPts val="0"/>
              </a:spcAft>
              <a:buSzPts val="1800"/>
              <a:buChar char="●"/>
            </a:pPr>
            <a:r>
              <a:rPr lang="en"/>
              <a:t>Move “BlogApplication” from “Available” to “Configured”.</a:t>
            </a:r>
            <a:endParaRPr/>
          </a:p>
          <a:p>
            <a:pPr indent="-342900" lvl="1" marL="914400" rtl="0" algn="l">
              <a:spcBef>
                <a:spcPts val="0"/>
              </a:spcBef>
              <a:spcAft>
                <a:spcPts val="0"/>
              </a:spcAft>
              <a:buSzPts val="1800"/>
              <a:buChar char="○"/>
            </a:pPr>
            <a:r>
              <a:rPr lang="en" sz="1800"/>
              <a:t>Ignore this error message. Move to next step.</a:t>
            </a:r>
            <a:endParaRPr sz="1800"/>
          </a:p>
          <a:p>
            <a:pPr indent="-342900" lvl="2" marL="1371600" rtl="0" algn="l">
              <a:spcBef>
                <a:spcPts val="0"/>
              </a:spcBef>
              <a:spcAft>
                <a:spcPts val="0"/>
              </a:spcAft>
              <a:buSzPts val="1800"/>
              <a:buChar char="■"/>
            </a:pPr>
            <a:r>
              <a:rPr lang="en" sz="1800"/>
              <a:t>Or set Window &gt; Web Browser</a:t>
            </a:r>
            <a:br>
              <a:rPr lang="en" sz="1800"/>
            </a:br>
            <a:r>
              <a:rPr lang="en" sz="1800"/>
              <a:t>&gt; Default System Web Browser</a:t>
            </a:r>
            <a:endParaRPr sz="1800"/>
          </a:p>
          <a:p>
            <a:pPr indent="0" lvl="0" marL="0" rtl="0" algn="l">
              <a:spcBef>
                <a:spcPts val="600"/>
              </a:spcBef>
              <a:spcAft>
                <a:spcPts val="0"/>
              </a:spcAft>
              <a:buNone/>
            </a:pPr>
            <a:r>
              <a:t/>
            </a:r>
            <a:endParaRPr sz="1800"/>
          </a:p>
          <a:p>
            <a:pPr indent="-342900" lvl="1" marL="914400" rtl="0" algn="l">
              <a:spcBef>
                <a:spcPts val="480"/>
              </a:spcBef>
              <a:spcAft>
                <a:spcPts val="0"/>
              </a:spcAft>
              <a:buSzPts val="1800"/>
              <a:buChar char="○"/>
            </a:pPr>
            <a:r>
              <a:rPr lang="en" sz="1800"/>
              <a:t>In a browser, go to: </a:t>
            </a:r>
            <a:r>
              <a:rPr lang="en" sz="1800" u="sng">
                <a:solidFill>
                  <a:schemeClr val="hlink"/>
                </a:solidFill>
                <a:hlinkClick r:id="rId3"/>
              </a:rPr>
              <a:t>http://localhost:8080/BlogApplication/findusers</a:t>
            </a:r>
            <a:endParaRPr sz="1800"/>
          </a:p>
          <a:p>
            <a:pPr indent="-342900" lvl="1" marL="914400" rtl="0" algn="l">
              <a:spcBef>
                <a:spcPts val="0"/>
              </a:spcBef>
              <a:spcAft>
                <a:spcPts val="0"/>
              </a:spcAft>
              <a:buSzPts val="1800"/>
              <a:buChar char="○"/>
            </a:pPr>
            <a:r>
              <a:rPr lang="en" sz="1800"/>
              <a:t>Type a blog user first name (e.g. ‘bruce’) as explore!</a:t>
            </a:r>
            <a:endParaRPr sz="1800"/>
          </a:p>
          <a:p>
            <a:pPr indent="-342900" lvl="1" marL="914400" rtl="0" algn="l">
              <a:spcBef>
                <a:spcPts val="0"/>
              </a:spcBef>
              <a:spcAft>
                <a:spcPts val="0"/>
              </a:spcAft>
              <a:buSzPts val="1800"/>
              <a:buChar char="○"/>
            </a:pPr>
            <a:r>
              <a:rPr lang="en" sz="1800"/>
              <a:t>To stop: right click server: Stop.</a:t>
            </a:r>
            <a:endParaRPr sz="1800"/>
          </a:p>
        </p:txBody>
      </p:sp>
      <p:pic>
        <p:nvPicPr>
          <p:cNvPr id="205" name="Google Shape;205;p25"/>
          <p:cNvPicPr preferRelativeResize="0"/>
          <p:nvPr/>
        </p:nvPicPr>
        <p:blipFill>
          <a:blip r:embed="rId4">
            <a:alphaModFix/>
          </a:blip>
          <a:stretch>
            <a:fillRect/>
          </a:stretch>
        </p:blipFill>
        <p:spPr>
          <a:xfrm>
            <a:off x="6087301" y="2950625"/>
            <a:ext cx="2883600" cy="12585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6"/>
          <p:cNvSpPr txBox="1"/>
          <p:nvPr>
            <p:ph type="ctrTitle"/>
          </p:nvPr>
        </p:nvSpPr>
        <p:spPr>
          <a:xfrm>
            <a:off x="685800" y="1583342"/>
            <a:ext cx="7772400" cy="1159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600"/>
              <a:t>Application Development</a:t>
            </a:r>
            <a:endParaRPr sz="3600"/>
          </a:p>
        </p:txBody>
      </p:sp>
      <p:sp>
        <p:nvSpPr>
          <p:cNvPr id="211" name="Google Shape;211;p26"/>
          <p:cNvSpPr txBox="1"/>
          <p:nvPr>
            <p:ph idx="1" type="subTitle"/>
          </p:nvPr>
        </p:nvSpPr>
        <p:spPr>
          <a:xfrm>
            <a:off x="685800" y="2840053"/>
            <a:ext cx="7772400" cy="784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rPr>
              <a:t>L4. Frontend Framework</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 name="Shape 39"/>
        <p:cNvGrpSpPr/>
        <p:nvPr/>
      </p:nvGrpSpPr>
      <p:grpSpPr>
        <a:xfrm>
          <a:off x="0" y="0"/>
          <a:ext cx="0" cy="0"/>
          <a:chOff x="0" y="0"/>
          <a:chExt cx="0" cy="0"/>
        </a:xfrm>
      </p:grpSpPr>
      <p:sp>
        <p:nvSpPr>
          <p:cNvPr id="40" name="Google Shape;40;p9"/>
          <p:cNvSpPr txBox="1"/>
          <p:nvPr>
            <p:ph type="ctrTitle"/>
          </p:nvPr>
        </p:nvSpPr>
        <p:spPr>
          <a:xfrm>
            <a:off x="685800" y="1583342"/>
            <a:ext cx="7772400" cy="1159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600"/>
              <a:t>Application Development</a:t>
            </a:r>
            <a:endParaRPr sz="3600"/>
          </a:p>
        </p:txBody>
      </p:sp>
      <p:sp>
        <p:nvSpPr>
          <p:cNvPr id="41" name="Google Shape;41;p9"/>
          <p:cNvSpPr txBox="1"/>
          <p:nvPr>
            <p:ph idx="1" type="subTitle"/>
          </p:nvPr>
        </p:nvSpPr>
        <p:spPr>
          <a:xfrm>
            <a:off x="685800" y="2840053"/>
            <a:ext cx="7772400" cy="784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rPr>
              <a:t>L1: JDBC &amp; JSP</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27"/>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Beautify</a:t>
            </a:r>
            <a:endParaRPr/>
          </a:p>
        </p:txBody>
      </p:sp>
      <p:sp>
        <p:nvSpPr>
          <p:cNvPr id="217" name="Google Shape;217;p27"/>
          <p:cNvSpPr txBox="1"/>
          <p:nvPr>
            <p:ph idx="1" type="body"/>
          </p:nvPr>
        </p:nvSpPr>
        <p:spPr>
          <a:xfrm>
            <a:off x="457200" y="971550"/>
            <a:ext cx="8229600" cy="4097400"/>
          </a:xfrm>
          <a:prstGeom prst="rect">
            <a:avLst/>
          </a:prstGeom>
        </p:spPr>
        <p:txBody>
          <a:bodyPr anchorCtr="0" anchor="t" bIns="91425" lIns="91425" spcFirstLastPara="1" rIns="91425" wrap="square" tIns="91425">
            <a:noAutofit/>
          </a:bodyPr>
          <a:lstStyle/>
          <a:p>
            <a:pPr indent="-355600" lvl="0" marL="457200" marR="0" rtl="0" algn="l">
              <a:lnSpc>
                <a:spcPct val="100000"/>
              </a:lnSpc>
              <a:spcBef>
                <a:spcPts val="600"/>
              </a:spcBef>
              <a:spcAft>
                <a:spcPts val="0"/>
              </a:spcAft>
              <a:buClr>
                <a:schemeClr val="dk1"/>
              </a:buClr>
              <a:buSzPts val="2000"/>
              <a:buFont typeface="Arial"/>
              <a:buChar char="●"/>
            </a:pPr>
            <a:r>
              <a:rPr lang="en" sz="2000"/>
              <a:t>Explore Bootstrap, and easily make your website look great! </a:t>
            </a:r>
            <a:r>
              <a:rPr lang="en" sz="2000" u="sng">
                <a:solidFill>
                  <a:schemeClr val="hlink"/>
                </a:solidFill>
                <a:hlinkClick r:id="rId3"/>
              </a:rPr>
              <a:t>http://getbootstrap.com/</a:t>
            </a:r>
            <a:endParaRPr sz="2000"/>
          </a:p>
          <a:p>
            <a:pPr indent="-355600" lvl="0" marL="457200" marR="0" rtl="0" algn="l">
              <a:lnSpc>
                <a:spcPct val="100000"/>
              </a:lnSpc>
              <a:spcBef>
                <a:spcPts val="0"/>
              </a:spcBef>
              <a:spcAft>
                <a:spcPts val="0"/>
              </a:spcAft>
              <a:buSzPts val="2000"/>
              <a:buChar char="●"/>
            </a:pPr>
            <a:r>
              <a:rPr lang="en" sz="2000"/>
              <a:t>HTML, CSS, and JavaScript framework that works well for all devices.</a:t>
            </a:r>
            <a:endParaRPr sz="2000"/>
          </a:p>
          <a:p>
            <a:pPr indent="0" lvl="0" marL="0" marR="0" rtl="0" algn="l">
              <a:lnSpc>
                <a:spcPct val="100000"/>
              </a:lnSpc>
              <a:spcBef>
                <a:spcPts val="600"/>
              </a:spcBef>
              <a:spcAft>
                <a:spcPts val="0"/>
              </a:spcAft>
              <a:buNone/>
            </a:pPr>
            <a:r>
              <a:t/>
            </a:r>
            <a:endParaRPr sz="20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28"/>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Beautify</a:t>
            </a:r>
            <a:endParaRPr/>
          </a:p>
        </p:txBody>
      </p:sp>
      <p:sp>
        <p:nvSpPr>
          <p:cNvPr id="223" name="Google Shape;223;p28"/>
          <p:cNvSpPr txBox="1"/>
          <p:nvPr>
            <p:ph idx="1" type="body"/>
          </p:nvPr>
        </p:nvSpPr>
        <p:spPr>
          <a:xfrm>
            <a:off x="457200" y="971550"/>
            <a:ext cx="8622900" cy="4097400"/>
          </a:xfrm>
          <a:prstGeom prst="rect">
            <a:avLst/>
          </a:prstGeom>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rPr lang="en" sz="2000"/>
              <a:t>Demo</a:t>
            </a:r>
            <a:r>
              <a:rPr lang="en" sz="2000"/>
              <a:t>:</a:t>
            </a:r>
            <a:endParaRPr sz="2000"/>
          </a:p>
          <a:p>
            <a:pPr indent="-355600" lvl="0" marL="457200" marR="0" rtl="0" algn="l">
              <a:lnSpc>
                <a:spcPct val="100000"/>
              </a:lnSpc>
              <a:spcBef>
                <a:spcPts val="600"/>
              </a:spcBef>
              <a:spcAft>
                <a:spcPts val="0"/>
              </a:spcAft>
              <a:buSzPts val="2000"/>
              <a:buChar char="●"/>
            </a:pPr>
            <a:r>
              <a:rPr lang="en" sz="2000"/>
              <a:t>“Download Bootstrap”: </a:t>
            </a:r>
            <a:r>
              <a:rPr lang="en" sz="2000" u="sng">
                <a:solidFill>
                  <a:schemeClr val="hlink"/>
                </a:solidFill>
                <a:hlinkClick r:id="rId3"/>
              </a:rPr>
              <a:t>http://getbootstrap.com/getting-started/</a:t>
            </a:r>
            <a:r>
              <a:rPr lang="en" sz="2000"/>
              <a:t>.</a:t>
            </a:r>
            <a:br>
              <a:rPr lang="en" sz="2000"/>
            </a:br>
            <a:r>
              <a:rPr lang="en" sz="2000"/>
              <a:t>Comprehensive introduction.</a:t>
            </a:r>
            <a:endParaRPr sz="2000"/>
          </a:p>
          <a:p>
            <a:pPr indent="-355600" lvl="0" marL="457200" marR="0" rtl="0" algn="l">
              <a:lnSpc>
                <a:spcPct val="100000"/>
              </a:lnSpc>
              <a:spcBef>
                <a:spcPts val="0"/>
              </a:spcBef>
              <a:spcAft>
                <a:spcPts val="0"/>
              </a:spcAft>
              <a:buSzPts val="2000"/>
              <a:buChar char="●"/>
            </a:pPr>
            <a:r>
              <a:rPr lang="en" sz="2000"/>
              <a:t>Copy to webapp folder (css, js)</a:t>
            </a:r>
            <a:endParaRPr sz="2000"/>
          </a:p>
          <a:p>
            <a:pPr indent="-355600" lvl="0" marL="457200" marR="0" rtl="0" algn="l">
              <a:lnSpc>
                <a:spcPct val="100000"/>
              </a:lnSpc>
              <a:spcBef>
                <a:spcPts val="0"/>
              </a:spcBef>
              <a:spcAft>
                <a:spcPts val="0"/>
              </a:spcAft>
              <a:buSzPts val="2000"/>
              <a:buChar char="●"/>
            </a:pPr>
            <a:r>
              <a:rPr lang="en" sz="2000"/>
              <a:t>Updated JSP pages to use Bootstrap.</a:t>
            </a:r>
            <a:endParaRPr sz="2000"/>
          </a:p>
          <a:p>
            <a:pPr indent="-355600" lvl="1" marL="914400" marR="0" rtl="0" algn="l">
              <a:lnSpc>
                <a:spcPct val="100000"/>
              </a:lnSpc>
              <a:spcBef>
                <a:spcPts val="0"/>
              </a:spcBef>
              <a:spcAft>
                <a:spcPts val="0"/>
              </a:spcAft>
              <a:buSzPts val="2000"/>
              <a:buChar char="○"/>
            </a:pPr>
            <a:r>
              <a:rPr lang="en" sz="2000"/>
              <a:t>See examples and themes.</a:t>
            </a:r>
            <a:endParaRPr sz="2000"/>
          </a:p>
          <a:p>
            <a:pPr indent="-355600" lvl="1" marL="914400" marR="0" rtl="0" algn="l">
              <a:lnSpc>
                <a:spcPct val="100000"/>
              </a:lnSpc>
              <a:spcBef>
                <a:spcPts val="0"/>
              </a:spcBef>
              <a:spcAft>
                <a:spcPts val="0"/>
              </a:spcAft>
              <a:buSzPts val="2000"/>
              <a:buChar char="○"/>
            </a:pPr>
            <a:r>
              <a:rPr lang="en" sz="2000"/>
              <a:t>Use Chrome Developer Tools and viewing the page source.</a:t>
            </a:r>
            <a:endParaRPr sz="2000"/>
          </a:p>
          <a:p>
            <a:pPr indent="-355600" lvl="1" marL="914400" marR="0" rtl="0" algn="l">
              <a:lnSpc>
                <a:spcPct val="100000"/>
              </a:lnSpc>
              <a:spcBef>
                <a:spcPts val="0"/>
              </a:spcBef>
              <a:spcAft>
                <a:spcPts val="0"/>
              </a:spcAft>
              <a:buSzPts val="2000"/>
              <a:buChar char="○"/>
            </a:pPr>
            <a:r>
              <a:rPr lang="en" sz="2000"/>
              <a:t>Sample code: Bootstrap.zip.</a:t>
            </a:r>
            <a:endParaRPr sz="2000"/>
          </a:p>
          <a:p>
            <a:pPr indent="-355600" lvl="0" marL="457200" marR="0" rtl="0" algn="l">
              <a:lnSpc>
                <a:spcPct val="100000"/>
              </a:lnSpc>
              <a:spcBef>
                <a:spcPts val="0"/>
              </a:spcBef>
              <a:spcAft>
                <a:spcPts val="0"/>
              </a:spcAft>
              <a:buSzPts val="2000"/>
              <a:buChar char="●"/>
            </a:pPr>
            <a:r>
              <a:rPr lang="en" sz="2000"/>
              <a:t>Right click project: Run As &gt; Run on Server. Start the Tomcat server.</a:t>
            </a:r>
            <a:endParaRPr sz="2000"/>
          </a:p>
          <a:p>
            <a:pPr indent="-355600" lvl="0" marL="457200" marR="0" rtl="0" algn="l">
              <a:lnSpc>
                <a:spcPct val="100000"/>
              </a:lnSpc>
              <a:spcBef>
                <a:spcPts val="0"/>
              </a:spcBef>
              <a:spcAft>
                <a:spcPts val="0"/>
              </a:spcAft>
              <a:buSzPts val="2000"/>
              <a:buChar char="●"/>
            </a:pPr>
            <a:r>
              <a:rPr lang="en" sz="2000"/>
              <a:t>In a browser, go to: </a:t>
            </a:r>
            <a:r>
              <a:rPr lang="en" sz="2000" u="sng">
                <a:solidFill>
                  <a:schemeClr val="hlink"/>
                </a:solidFill>
                <a:hlinkClick r:id="rId4"/>
              </a:rPr>
              <a:t>http://localhost:8080/Bootstrap/findusers</a:t>
            </a:r>
            <a:endParaRPr sz="2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 name="Shape 45"/>
        <p:cNvGrpSpPr/>
        <p:nvPr/>
      </p:nvGrpSpPr>
      <p:grpSpPr>
        <a:xfrm>
          <a:off x="0" y="0"/>
          <a:ext cx="0" cy="0"/>
          <a:chOff x="0" y="0"/>
          <a:chExt cx="0" cy="0"/>
        </a:xfrm>
      </p:grpSpPr>
      <p:sp>
        <p:nvSpPr>
          <p:cNvPr id="46" name="Google Shape;46;p10"/>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JDBC</a:t>
            </a:r>
            <a:endParaRPr/>
          </a:p>
        </p:txBody>
      </p:sp>
      <p:sp>
        <p:nvSpPr>
          <p:cNvPr id="47" name="Google Shape;47;p10"/>
          <p:cNvSpPr txBox="1"/>
          <p:nvPr>
            <p:ph idx="1" type="body"/>
          </p:nvPr>
        </p:nvSpPr>
        <p:spPr>
          <a:xfrm>
            <a:off x="457200" y="1200150"/>
            <a:ext cx="8346600" cy="3725700"/>
          </a:xfrm>
          <a:prstGeom prst="rect">
            <a:avLst/>
          </a:prstGeom>
        </p:spPr>
        <p:txBody>
          <a:bodyPr anchorCtr="0" anchor="t" bIns="91425" lIns="91425" spcFirstLastPara="1" rIns="91425" wrap="square" tIns="91425">
            <a:noAutofit/>
          </a:bodyPr>
          <a:lstStyle/>
          <a:p>
            <a:pPr indent="-355600" lvl="0" marL="457200" marR="0" rtl="0" algn="l">
              <a:lnSpc>
                <a:spcPct val="100000"/>
              </a:lnSpc>
              <a:spcBef>
                <a:spcPts val="600"/>
              </a:spcBef>
              <a:spcAft>
                <a:spcPts val="0"/>
              </a:spcAft>
              <a:buSzPts val="2000"/>
              <a:buChar char="●"/>
            </a:pPr>
            <a:r>
              <a:rPr lang="en" sz="2000"/>
              <a:t>Java Database Connectivity (JDBC) - Java API for interacting with a relational database (ODBC is for “open”).</a:t>
            </a:r>
            <a:endParaRPr sz="2000"/>
          </a:p>
          <a:p>
            <a:pPr indent="-355600" lvl="0" marL="457200" marR="0" rtl="0" algn="l">
              <a:lnSpc>
                <a:spcPct val="100000"/>
              </a:lnSpc>
              <a:spcBef>
                <a:spcPts val="0"/>
              </a:spcBef>
              <a:spcAft>
                <a:spcPts val="0"/>
              </a:spcAft>
              <a:buSzPts val="2000"/>
              <a:buChar char="●"/>
            </a:pPr>
            <a:r>
              <a:rPr lang="en" sz="2000"/>
              <a:t>Drivers for specific db vendors (e.g. MySQL) are registered with the driver manager, and the proper java packages are loaded dynamically.</a:t>
            </a:r>
            <a:endParaRPr sz="2000"/>
          </a:p>
          <a:p>
            <a:pPr indent="-355600" lvl="0" marL="457200" marR="0" rtl="0" algn="l">
              <a:lnSpc>
                <a:spcPct val="100000"/>
              </a:lnSpc>
              <a:spcBef>
                <a:spcPts val="0"/>
              </a:spcBef>
              <a:spcAft>
                <a:spcPts val="0"/>
              </a:spcAft>
              <a:buSzPts val="2000"/>
              <a:buChar char="●"/>
            </a:pPr>
            <a:r>
              <a:rPr lang="en" sz="2000"/>
              <a:t>General architecture:</a:t>
            </a:r>
            <a:endParaRPr sz="2000"/>
          </a:p>
          <a:p>
            <a:pPr indent="-355600" lvl="1" marL="914400" marR="0" rtl="0" algn="l">
              <a:lnSpc>
                <a:spcPct val="100000"/>
              </a:lnSpc>
              <a:spcBef>
                <a:spcPts val="0"/>
              </a:spcBef>
              <a:spcAft>
                <a:spcPts val="0"/>
              </a:spcAft>
              <a:buSzPts val="2000"/>
              <a:buChar char="○"/>
            </a:pPr>
            <a:r>
              <a:rPr lang="en" sz="2000"/>
              <a:t>Connection management - connect to the db service (and schema) given the vendor’s driver and credentials.</a:t>
            </a:r>
            <a:endParaRPr sz="2000"/>
          </a:p>
          <a:p>
            <a:pPr indent="-355600" lvl="1" marL="914400" marR="0" rtl="0" algn="l">
              <a:lnSpc>
                <a:spcPct val="100000"/>
              </a:lnSpc>
              <a:spcBef>
                <a:spcPts val="0"/>
              </a:spcBef>
              <a:spcAft>
                <a:spcPts val="0"/>
              </a:spcAft>
              <a:buSzPts val="2000"/>
              <a:buChar char="○"/>
            </a:pPr>
            <a:r>
              <a:rPr lang="en" sz="2000"/>
              <a:t>Data access object - create/read/update/delete operations for a specific table. Execute prepared statements.</a:t>
            </a:r>
            <a:endParaRPr sz="2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 name="Shape 51"/>
        <p:cNvGrpSpPr/>
        <p:nvPr/>
      </p:nvGrpSpPr>
      <p:grpSpPr>
        <a:xfrm>
          <a:off x="0" y="0"/>
          <a:ext cx="0" cy="0"/>
          <a:chOff x="0" y="0"/>
          <a:chExt cx="0" cy="0"/>
        </a:xfrm>
      </p:grpSpPr>
      <p:sp>
        <p:nvSpPr>
          <p:cNvPr id="52" name="Google Shape;52;p11"/>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JSP</a:t>
            </a:r>
            <a:endParaRPr/>
          </a:p>
        </p:txBody>
      </p:sp>
      <p:sp>
        <p:nvSpPr>
          <p:cNvPr id="53" name="Google Shape;53;p11"/>
          <p:cNvSpPr txBox="1"/>
          <p:nvPr>
            <p:ph idx="1" type="body"/>
          </p:nvPr>
        </p:nvSpPr>
        <p:spPr>
          <a:xfrm>
            <a:off x="457200" y="1200150"/>
            <a:ext cx="8229600" cy="3725700"/>
          </a:xfrm>
          <a:prstGeom prst="rect">
            <a:avLst/>
          </a:prstGeom>
        </p:spPr>
        <p:txBody>
          <a:bodyPr anchorCtr="0" anchor="t" bIns="91425" lIns="91425" spcFirstLastPara="1" rIns="91425" wrap="square" tIns="91425">
            <a:noAutofit/>
          </a:bodyPr>
          <a:lstStyle/>
          <a:p>
            <a:pPr indent="-355600" lvl="0" marL="457200" marR="0" rtl="0" algn="l">
              <a:lnSpc>
                <a:spcPct val="100000"/>
              </a:lnSpc>
              <a:spcBef>
                <a:spcPts val="600"/>
              </a:spcBef>
              <a:spcAft>
                <a:spcPts val="0"/>
              </a:spcAft>
              <a:buSzPts val="2000"/>
              <a:buChar char="●"/>
            </a:pPr>
            <a:r>
              <a:rPr lang="en" sz="2000"/>
              <a:t>JavaServer Pages: web framework to help create dynamic HTML web pages using servlets to respond to requests and templates to render the web pages.</a:t>
            </a:r>
            <a:endParaRPr sz="2000"/>
          </a:p>
          <a:p>
            <a:pPr indent="-355600" lvl="0" marL="457200" marR="0" rtl="0" algn="l">
              <a:lnSpc>
                <a:spcPct val="100000"/>
              </a:lnSpc>
              <a:spcBef>
                <a:spcPts val="0"/>
              </a:spcBef>
              <a:spcAft>
                <a:spcPts val="0"/>
              </a:spcAft>
              <a:buSzPts val="2000"/>
              <a:buChar char="●"/>
            </a:pPr>
            <a:r>
              <a:rPr lang="en" sz="2000"/>
              <a:t>JSP is easy to use: reasonable documentation, reasonable languages, pluggable tools, fundamental design concepts.</a:t>
            </a:r>
            <a:endParaRPr sz="2000"/>
          </a:p>
          <a:p>
            <a:pPr indent="-355600" lvl="0" marL="457200" marR="0" rtl="0" algn="l">
              <a:lnSpc>
                <a:spcPct val="100000"/>
              </a:lnSpc>
              <a:spcBef>
                <a:spcPts val="0"/>
              </a:spcBef>
              <a:spcAft>
                <a:spcPts val="0"/>
              </a:spcAft>
              <a:buSzPts val="2000"/>
              <a:buChar char="●"/>
            </a:pPr>
            <a:r>
              <a:rPr lang="en" sz="2000"/>
              <a:t>JSP is outdated. Recommend modern frameworks that support Javascript, CSS, HTML, and/or PHP.</a:t>
            </a:r>
            <a:endParaRPr sz="2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sp>
        <p:nvSpPr>
          <p:cNvPr id="58" name="Google Shape;58;p12"/>
          <p:cNvSpPr txBox="1"/>
          <p:nvPr>
            <p:ph type="title"/>
          </p:nvPr>
        </p:nvSpPr>
        <p:spPr>
          <a:xfrm>
            <a:off x="457200" y="-98822"/>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MVC Application Architecture</a:t>
            </a:r>
            <a:endParaRPr/>
          </a:p>
        </p:txBody>
      </p:sp>
      <p:grpSp>
        <p:nvGrpSpPr>
          <p:cNvPr id="59" name="Google Shape;59;p12"/>
          <p:cNvGrpSpPr/>
          <p:nvPr/>
        </p:nvGrpSpPr>
        <p:grpSpPr>
          <a:xfrm>
            <a:off x="85725" y="1082675"/>
            <a:ext cx="3902238" cy="3922379"/>
            <a:chOff x="1457325" y="1082675"/>
            <a:chExt cx="3902238" cy="3922379"/>
          </a:xfrm>
        </p:grpSpPr>
        <p:sp>
          <p:nvSpPr>
            <p:cNvPr id="60" name="Google Shape;60;p12"/>
            <p:cNvSpPr txBox="1"/>
            <p:nvPr/>
          </p:nvSpPr>
          <p:spPr>
            <a:xfrm>
              <a:off x="2277050" y="1082675"/>
              <a:ext cx="2216700" cy="463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t>User</a:t>
              </a:r>
              <a:endParaRPr/>
            </a:p>
            <a:p>
              <a:pPr indent="0" lvl="0" marL="0" rtl="0" algn="ctr">
                <a:spcBef>
                  <a:spcPts val="0"/>
                </a:spcBef>
                <a:spcAft>
                  <a:spcPts val="0"/>
                </a:spcAft>
                <a:buNone/>
              </a:pPr>
              <a:r>
                <a:rPr lang="en" sz="1000"/>
                <a:t>(API invocation, </a:t>
              </a:r>
              <a:r>
                <a:rPr lang="en" sz="1000">
                  <a:solidFill>
                    <a:schemeClr val="dk1"/>
                  </a:solidFill>
                </a:rPr>
                <a:t>web browser</a:t>
              </a:r>
              <a:r>
                <a:rPr lang="en" sz="1000"/>
                <a:t>)</a:t>
              </a:r>
              <a:endParaRPr sz="1000"/>
            </a:p>
          </p:txBody>
        </p:sp>
        <p:sp>
          <p:nvSpPr>
            <p:cNvPr id="61" name="Google Shape;61;p12"/>
            <p:cNvSpPr txBox="1"/>
            <p:nvPr/>
          </p:nvSpPr>
          <p:spPr>
            <a:xfrm>
              <a:off x="1457325" y="1847358"/>
              <a:ext cx="1604700" cy="463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t>Controller</a:t>
              </a:r>
              <a:endParaRPr/>
            </a:p>
            <a:p>
              <a:pPr indent="0" lvl="0" marL="0" rtl="0" algn="ctr">
                <a:spcBef>
                  <a:spcPts val="0"/>
                </a:spcBef>
                <a:spcAft>
                  <a:spcPts val="0"/>
                </a:spcAft>
                <a:buNone/>
              </a:pPr>
              <a:r>
                <a:rPr lang="en" sz="1000"/>
                <a:t>(HttpServlets)</a:t>
              </a:r>
              <a:endParaRPr sz="1000"/>
            </a:p>
          </p:txBody>
        </p:sp>
        <p:sp>
          <p:nvSpPr>
            <p:cNvPr id="62" name="Google Shape;62;p12"/>
            <p:cNvSpPr txBox="1"/>
            <p:nvPr/>
          </p:nvSpPr>
          <p:spPr>
            <a:xfrm>
              <a:off x="3754863" y="1847358"/>
              <a:ext cx="1604700" cy="463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t>View</a:t>
              </a:r>
              <a:endParaRPr/>
            </a:p>
            <a:p>
              <a:pPr indent="0" lvl="0" marL="0" rtl="0" algn="ctr">
                <a:spcBef>
                  <a:spcPts val="0"/>
                </a:spcBef>
                <a:spcAft>
                  <a:spcPts val="0"/>
                </a:spcAft>
                <a:buNone/>
              </a:pPr>
              <a:r>
                <a:rPr lang="en" sz="1000"/>
                <a:t>(JSP templates)</a:t>
              </a:r>
              <a:endParaRPr sz="1000"/>
            </a:p>
          </p:txBody>
        </p:sp>
        <p:sp>
          <p:nvSpPr>
            <p:cNvPr id="63" name="Google Shape;63;p12"/>
            <p:cNvSpPr txBox="1"/>
            <p:nvPr/>
          </p:nvSpPr>
          <p:spPr>
            <a:xfrm>
              <a:off x="2583049" y="2667216"/>
              <a:ext cx="1604700" cy="10107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t>Model</a:t>
              </a:r>
              <a:endParaRPr/>
            </a:p>
            <a:p>
              <a:pPr indent="0" lvl="0" marL="0" rtl="0" algn="ctr">
                <a:spcBef>
                  <a:spcPts val="0"/>
                </a:spcBef>
                <a:spcAft>
                  <a:spcPts val="0"/>
                </a:spcAft>
                <a:buNone/>
              </a:pPr>
              <a:r>
                <a:rPr lang="en" sz="1000"/>
                <a:t>(beans)</a:t>
              </a:r>
              <a:endParaRPr sz="1000"/>
            </a:p>
            <a:p>
              <a:pPr indent="0" lvl="0" marL="0" rtl="0" algn="l">
                <a:spcBef>
                  <a:spcPts val="0"/>
                </a:spcBef>
                <a:spcAft>
                  <a:spcPts val="0"/>
                </a:spcAft>
                <a:buNone/>
              </a:pPr>
              <a:r>
                <a:t/>
              </a:r>
              <a:endParaRPr sz="1000"/>
            </a:p>
            <a:p>
              <a:pPr indent="0" lvl="0" marL="0" rtl="0" algn="ctr">
                <a:spcBef>
                  <a:spcPts val="0"/>
                </a:spcBef>
                <a:spcAft>
                  <a:spcPts val="0"/>
                </a:spcAft>
                <a:buNone/>
              </a:pPr>
              <a:r>
                <a:rPr lang="en"/>
                <a:t>Data Access</a:t>
              </a:r>
              <a:endParaRPr/>
            </a:p>
            <a:p>
              <a:pPr indent="0" lvl="0" marL="0" rtl="0" algn="ctr">
                <a:spcBef>
                  <a:spcPts val="0"/>
                </a:spcBef>
                <a:spcAft>
                  <a:spcPts val="0"/>
                </a:spcAft>
                <a:buNone/>
              </a:pPr>
              <a:r>
                <a:rPr lang="en" sz="1000"/>
                <a:t>(JDBC daos)</a:t>
              </a:r>
              <a:endParaRPr sz="1000"/>
            </a:p>
            <a:p>
              <a:pPr indent="0" lvl="0" marL="0" rtl="0" algn="ctr">
                <a:spcBef>
                  <a:spcPts val="0"/>
                </a:spcBef>
                <a:spcAft>
                  <a:spcPts val="0"/>
                </a:spcAft>
                <a:buNone/>
              </a:pPr>
              <a:r>
                <a:t/>
              </a:r>
              <a:endParaRPr sz="1000"/>
            </a:p>
          </p:txBody>
        </p:sp>
        <p:cxnSp>
          <p:nvCxnSpPr>
            <p:cNvPr id="64" name="Google Shape;64;p12"/>
            <p:cNvCxnSpPr>
              <a:stCxn id="63" idx="1"/>
            </p:cNvCxnSpPr>
            <p:nvPr/>
          </p:nvCxnSpPr>
          <p:spPr>
            <a:xfrm>
              <a:off x="2583049" y="3172566"/>
              <a:ext cx="1604700" cy="0"/>
            </a:xfrm>
            <a:prstGeom prst="straightConnector1">
              <a:avLst/>
            </a:prstGeom>
            <a:noFill/>
            <a:ln cap="flat" cmpd="sng" w="9525">
              <a:solidFill>
                <a:srgbClr val="000000"/>
              </a:solidFill>
              <a:prstDash val="dot"/>
              <a:round/>
              <a:headEnd len="med" w="med" type="none"/>
              <a:tailEnd len="med" w="med" type="none"/>
            </a:ln>
          </p:spPr>
        </p:cxnSp>
        <p:sp>
          <p:nvSpPr>
            <p:cNvPr id="65" name="Google Shape;65;p12"/>
            <p:cNvSpPr/>
            <p:nvPr/>
          </p:nvSpPr>
          <p:spPr>
            <a:xfrm>
              <a:off x="2583049" y="3994354"/>
              <a:ext cx="1604700" cy="1010700"/>
            </a:xfrm>
            <a:prstGeom prst="can">
              <a:avLst>
                <a:gd fmla="val 25000" name="adj"/>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MySQL</a:t>
              </a:r>
              <a:endParaRPr/>
            </a:p>
          </p:txBody>
        </p:sp>
        <p:cxnSp>
          <p:nvCxnSpPr>
            <p:cNvPr id="66" name="Google Shape;66;p12"/>
            <p:cNvCxnSpPr>
              <a:stCxn id="63" idx="2"/>
              <a:endCxn id="65" idx="1"/>
            </p:cNvCxnSpPr>
            <p:nvPr/>
          </p:nvCxnSpPr>
          <p:spPr>
            <a:xfrm>
              <a:off x="3385399" y="3677916"/>
              <a:ext cx="0" cy="316500"/>
            </a:xfrm>
            <a:prstGeom prst="straightConnector1">
              <a:avLst/>
            </a:prstGeom>
            <a:noFill/>
            <a:ln cap="flat" cmpd="sng" w="19050">
              <a:solidFill>
                <a:srgbClr val="000000"/>
              </a:solidFill>
              <a:prstDash val="solid"/>
              <a:round/>
              <a:headEnd len="med" w="med" type="triangle"/>
              <a:tailEnd len="med" w="med" type="triangle"/>
            </a:ln>
          </p:spPr>
        </p:cxnSp>
        <p:cxnSp>
          <p:nvCxnSpPr>
            <p:cNvPr id="67" name="Google Shape;67;p12"/>
            <p:cNvCxnSpPr>
              <a:stCxn id="61" idx="2"/>
              <a:endCxn id="63" idx="1"/>
            </p:cNvCxnSpPr>
            <p:nvPr/>
          </p:nvCxnSpPr>
          <p:spPr>
            <a:xfrm>
              <a:off x="2259675" y="2310558"/>
              <a:ext cx="323400" cy="861900"/>
            </a:xfrm>
            <a:prstGeom prst="straightConnector1">
              <a:avLst/>
            </a:prstGeom>
            <a:noFill/>
            <a:ln cap="flat" cmpd="sng" w="19050">
              <a:solidFill>
                <a:srgbClr val="000000"/>
              </a:solidFill>
              <a:prstDash val="solid"/>
              <a:round/>
              <a:headEnd len="med" w="med" type="triangle"/>
              <a:tailEnd len="med" w="med" type="triangle"/>
            </a:ln>
          </p:spPr>
        </p:cxnSp>
        <p:cxnSp>
          <p:nvCxnSpPr>
            <p:cNvPr id="68" name="Google Shape;68;p12"/>
            <p:cNvCxnSpPr>
              <a:stCxn id="63" idx="3"/>
              <a:endCxn id="62" idx="2"/>
            </p:cNvCxnSpPr>
            <p:nvPr/>
          </p:nvCxnSpPr>
          <p:spPr>
            <a:xfrm flipH="1" rot="10800000">
              <a:off x="4187749" y="2310666"/>
              <a:ext cx="369600" cy="861900"/>
            </a:xfrm>
            <a:prstGeom prst="straightConnector1">
              <a:avLst/>
            </a:prstGeom>
            <a:noFill/>
            <a:ln cap="flat" cmpd="sng" w="19050">
              <a:solidFill>
                <a:srgbClr val="000000"/>
              </a:solidFill>
              <a:prstDash val="solid"/>
              <a:round/>
              <a:headEnd len="med" w="med" type="triangle"/>
              <a:tailEnd len="med" w="med" type="triangle"/>
            </a:ln>
          </p:spPr>
        </p:cxnSp>
        <p:cxnSp>
          <p:nvCxnSpPr>
            <p:cNvPr id="69" name="Google Shape;69;p12"/>
            <p:cNvCxnSpPr>
              <a:stCxn id="61" idx="3"/>
              <a:endCxn id="62" idx="1"/>
            </p:cNvCxnSpPr>
            <p:nvPr/>
          </p:nvCxnSpPr>
          <p:spPr>
            <a:xfrm>
              <a:off x="3062025" y="2078958"/>
              <a:ext cx="692700" cy="0"/>
            </a:xfrm>
            <a:prstGeom prst="straightConnector1">
              <a:avLst/>
            </a:prstGeom>
            <a:noFill/>
            <a:ln cap="flat" cmpd="sng" w="19050">
              <a:solidFill>
                <a:srgbClr val="000000"/>
              </a:solidFill>
              <a:prstDash val="solid"/>
              <a:round/>
              <a:headEnd len="med" w="med" type="triangle"/>
              <a:tailEnd len="med" w="med" type="triangle"/>
            </a:ln>
          </p:spPr>
        </p:cxnSp>
        <p:cxnSp>
          <p:nvCxnSpPr>
            <p:cNvPr id="70" name="Google Shape;70;p12"/>
            <p:cNvCxnSpPr/>
            <p:nvPr/>
          </p:nvCxnSpPr>
          <p:spPr>
            <a:xfrm>
              <a:off x="2623412" y="1538544"/>
              <a:ext cx="0" cy="323700"/>
            </a:xfrm>
            <a:prstGeom prst="straightConnector1">
              <a:avLst/>
            </a:prstGeom>
            <a:noFill/>
            <a:ln cap="flat" cmpd="sng" w="19050">
              <a:solidFill>
                <a:srgbClr val="000000"/>
              </a:solidFill>
              <a:prstDash val="solid"/>
              <a:round/>
              <a:headEnd len="med" w="med" type="triangle"/>
              <a:tailEnd len="med" w="med" type="triangle"/>
            </a:ln>
          </p:spPr>
        </p:cxnSp>
        <p:cxnSp>
          <p:nvCxnSpPr>
            <p:cNvPr id="71" name="Google Shape;71;p12"/>
            <p:cNvCxnSpPr/>
            <p:nvPr/>
          </p:nvCxnSpPr>
          <p:spPr>
            <a:xfrm>
              <a:off x="4193589" y="1538544"/>
              <a:ext cx="0" cy="323700"/>
            </a:xfrm>
            <a:prstGeom prst="straightConnector1">
              <a:avLst/>
            </a:prstGeom>
            <a:noFill/>
            <a:ln cap="flat" cmpd="sng" w="19050">
              <a:solidFill>
                <a:srgbClr val="000000"/>
              </a:solidFill>
              <a:prstDash val="solid"/>
              <a:round/>
              <a:headEnd len="med" w="med" type="triangle"/>
              <a:tailEnd len="med" w="med" type="triangle"/>
            </a:ln>
          </p:spPr>
        </p:cxn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3"/>
          <p:cNvSpPr txBox="1"/>
          <p:nvPr>
            <p:ph type="title"/>
          </p:nvPr>
        </p:nvSpPr>
        <p:spPr>
          <a:xfrm>
            <a:off x="457200" y="-98822"/>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MVC Application Architecture</a:t>
            </a:r>
            <a:endParaRPr/>
          </a:p>
        </p:txBody>
      </p:sp>
      <p:sp>
        <p:nvSpPr>
          <p:cNvPr id="77" name="Google Shape;77;p13"/>
          <p:cNvSpPr txBox="1"/>
          <p:nvPr/>
        </p:nvSpPr>
        <p:spPr>
          <a:xfrm>
            <a:off x="905450" y="1082675"/>
            <a:ext cx="2216700" cy="463200"/>
          </a:xfrm>
          <a:prstGeom prst="rect">
            <a:avLst/>
          </a:prstGeom>
          <a:noFill/>
          <a:ln cap="flat" cmpd="sng" w="9525">
            <a:solidFill>
              <a:srgbClr val="D9D9D9"/>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D9D9D9"/>
                </a:solidFill>
              </a:rPr>
              <a:t>User</a:t>
            </a:r>
            <a:endParaRPr>
              <a:solidFill>
                <a:srgbClr val="D9D9D9"/>
              </a:solidFill>
            </a:endParaRPr>
          </a:p>
          <a:p>
            <a:pPr indent="0" lvl="0" marL="0" rtl="0" algn="ctr">
              <a:spcBef>
                <a:spcPts val="0"/>
              </a:spcBef>
              <a:spcAft>
                <a:spcPts val="0"/>
              </a:spcAft>
              <a:buNone/>
            </a:pPr>
            <a:r>
              <a:rPr lang="en" sz="1000">
                <a:solidFill>
                  <a:srgbClr val="D9D9D9"/>
                </a:solidFill>
              </a:rPr>
              <a:t>(API invocation, web browser)</a:t>
            </a:r>
            <a:endParaRPr sz="1000">
              <a:solidFill>
                <a:srgbClr val="D9D9D9"/>
              </a:solidFill>
            </a:endParaRPr>
          </a:p>
        </p:txBody>
      </p:sp>
      <p:sp>
        <p:nvSpPr>
          <p:cNvPr id="78" name="Google Shape;78;p13"/>
          <p:cNvSpPr txBox="1"/>
          <p:nvPr/>
        </p:nvSpPr>
        <p:spPr>
          <a:xfrm>
            <a:off x="85725" y="1847358"/>
            <a:ext cx="1604700" cy="463200"/>
          </a:xfrm>
          <a:prstGeom prst="rect">
            <a:avLst/>
          </a:prstGeom>
          <a:noFill/>
          <a:ln cap="flat" cmpd="sng" w="9525">
            <a:solidFill>
              <a:srgbClr val="D9D9D9"/>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D9D9D9"/>
                </a:solidFill>
              </a:rPr>
              <a:t>Controller</a:t>
            </a:r>
            <a:endParaRPr>
              <a:solidFill>
                <a:srgbClr val="D9D9D9"/>
              </a:solidFill>
            </a:endParaRPr>
          </a:p>
          <a:p>
            <a:pPr indent="0" lvl="0" marL="0" rtl="0" algn="ctr">
              <a:spcBef>
                <a:spcPts val="0"/>
              </a:spcBef>
              <a:spcAft>
                <a:spcPts val="0"/>
              </a:spcAft>
              <a:buNone/>
            </a:pPr>
            <a:r>
              <a:rPr lang="en" sz="1000">
                <a:solidFill>
                  <a:srgbClr val="D9D9D9"/>
                </a:solidFill>
              </a:rPr>
              <a:t>(HttpServlets)</a:t>
            </a:r>
            <a:endParaRPr sz="1000">
              <a:solidFill>
                <a:srgbClr val="D9D9D9"/>
              </a:solidFill>
            </a:endParaRPr>
          </a:p>
        </p:txBody>
      </p:sp>
      <p:sp>
        <p:nvSpPr>
          <p:cNvPr id="79" name="Google Shape;79;p13"/>
          <p:cNvSpPr txBox="1"/>
          <p:nvPr/>
        </p:nvSpPr>
        <p:spPr>
          <a:xfrm>
            <a:off x="2383263" y="1847358"/>
            <a:ext cx="1604700" cy="463200"/>
          </a:xfrm>
          <a:prstGeom prst="rect">
            <a:avLst/>
          </a:prstGeom>
          <a:noFill/>
          <a:ln cap="flat" cmpd="sng" w="9525">
            <a:solidFill>
              <a:srgbClr val="D9D9D9"/>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D9D9D9"/>
                </a:solidFill>
              </a:rPr>
              <a:t>View</a:t>
            </a:r>
            <a:endParaRPr>
              <a:solidFill>
                <a:srgbClr val="D9D9D9"/>
              </a:solidFill>
            </a:endParaRPr>
          </a:p>
          <a:p>
            <a:pPr indent="0" lvl="0" marL="0" rtl="0" algn="ctr">
              <a:spcBef>
                <a:spcPts val="0"/>
              </a:spcBef>
              <a:spcAft>
                <a:spcPts val="0"/>
              </a:spcAft>
              <a:buNone/>
            </a:pPr>
            <a:r>
              <a:rPr lang="en" sz="1000">
                <a:solidFill>
                  <a:srgbClr val="D9D9D9"/>
                </a:solidFill>
              </a:rPr>
              <a:t>(JSP templates)</a:t>
            </a:r>
            <a:endParaRPr sz="1000">
              <a:solidFill>
                <a:srgbClr val="D9D9D9"/>
              </a:solidFill>
            </a:endParaRPr>
          </a:p>
        </p:txBody>
      </p:sp>
      <p:sp>
        <p:nvSpPr>
          <p:cNvPr id="80" name="Google Shape;80;p13"/>
          <p:cNvSpPr txBox="1"/>
          <p:nvPr/>
        </p:nvSpPr>
        <p:spPr>
          <a:xfrm>
            <a:off x="1211449" y="2667216"/>
            <a:ext cx="1604700" cy="1010700"/>
          </a:xfrm>
          <a:prstGeom prst="rect">
            <a:avLst/>
          </a:prstGeom>
          <a:noFill/>
          <a:ln cap="flat" cmpd="sng" w="9525">
            <a:solidFill>
              <a:srgbClr val="D9D9D9"/>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D9D9D9"/>
                </a:solidFill>
              </a:rPr>
              <a:t>Model</a:t>
            </a:r>
            <a:endParaRPr>
              <a:solidFill>
                <a:srgbClr val="D9D9D9"/>
              </a:solidFill>
            </a:endParaRPr>
          </a:p>
          <a:p>
            <a:pPr indent="0" lvl="0" marL="0" rtl="0" algn="ctr">
              <a:spcBef>
                <a:spcPts val="0"/>
              </a:spcBef>
              <a:spcAft>
                <a:spcPts val="0"/>
              </a:spcAft>
              <a:buNone/>
            </a:pPr>
            <a:r>
              <a:rPr lang="en" sz="1000">
                <a:solidFill>
                  <a:srgbClr val="D9D9D9"/>
                </a:solidFill>
              </a:rPr>
              <a:t>(beans)</a:t>
            </a:r>
            <a:endParaRPr sz="1000">
              <a:solidFill>
                <a:srgbClr val="D9D9D9"/>
              </a:solidFill>
            </a:endParaRPr>
          </a:p>
          <a:p>
            <a:pPr indent="0" lvl="0" marL="0" rtl="0" algn="l">
              <a:spcBef>
                <a:spcPts val="0"/>
              </a:spcBef>
              <a:spcAft>
                <a:spcPts val="0"/>
              </a:spcAft>
              <a:buNone/>
            </a:pPr>
            <a:r>
              <a:t/>
            </a:r>
            <a:endParaRPr sz="1000">
              <a:solidFill>
                <a:srgbClr val="D9D9D9"/>
              </a:solidFill>
            </a:endParaRPr>
          </a:p>
          <a:p>
            <a:pPr indent="0" lvl="0" marL="0" rtl="0" algn="ctr">
              <a:spcBef>
                <a:spcPts val="0"/>
              </a:spcBef>
              <a:spcAft>
                <a:spcPts val="0"/>
              </a:spcAft>
              <a:buNone/>
            </a:pPr>
            <a:r>
              <a:rPr lang="en">
                <a:solidFill>
                  <a:srgbClr val="D9D9D9"/>
                </a:solidFill>
              </a:rPr>
              <a:t>Data Access</a:t>
            </a:r>
            <a:endParaRPr>
              <a:solidFill>
                <a:srgbClr val="D9D9D9"/>
              </a:solidFill>
            </a:endParaRPr>
          </a:p>
          <a:p>
            <a:pPr indent="0" lvl="0" marL="0" rtl="0" algn="ctr">
              <a:spcBef>
                <a:spcPts val="0"/>
              </a:spcBef>
              <a:spcAft>
                <a:spcPts val="0"/>
              </a:spcAft>
              <a:buNone/>
            </a:pPr>
            <a:r>
              <a:rPr lang="en" sz="1000">
                <a:solidFill>
                  <a:srgbClr val="D9D9D9"/>
                </a:solidFill>
              </a:rPr>
              <a:t>(JDBC daos)</a:t>
            </a:r>
            <a:endParaRPr sz="1000">
              <a:solidFill>
                <a:srgbClr val="D9D9D9"/>
              </a:solidFill>
            </a:endParaRPr>
          </a:p>
          <a:p>
            <a:pPr indent="0" lvl="0" marL="0" rtl="0" algn="ctr">
              <a:spcBef>
                <a:spcPts val="0"/>
              </a:spcBef>
              <a:spcAft>
                <a:spcPts val="0"/>
              </a:spcAft>
              <a:buNone/>
            </a:pPr>
            <a:r>
              <a:t/>
            </a:r>
            <a:endParaRPr sz="1000">
              <a:solidFill>
                <a:srgbClr val="D9D9D9"/>
              </a:solidFill>
            </a:endParaRPr>
          </a:p>
        </p:txBody>
      </p:sp>
      <p:cxnSp>
        <p:nvCxnSpPr>
          <p:cNvPr id="81" name="Google Shape;81;p13"/>
          <p:cNvCxnSpPr>
            <a:stCxn id="80" idx="1"/>
          </p:cNvCxnSpPr>
          <p:nvPr/>
        </p:nvCxnSpPr>
        <p:spPr>
          <a:xfrm>
            <a:off x="1211449" y="3172566"/>
            <a:ext cx="1604700" cy="0"/>
          </a:xfrm>
          <a:prstGeom prst="straightConnector1">
            <a:avLst/>
          </a:prstGeom>
          <a:noFill/>
          <a:ln cap="flat" cmpd="sng" w="9525">
            <a:solidFill>
              <a:srgbClr val="D9D9D9"/>
            </a:solidFill>
            <a:prstDash val="dot"/>
            <a:round/>
            <a:headEnd len="med" w="med" type="none"/>
            <a:tailEnd len="med" w="med" type="none"/>
          </a:ln>
        </p:spPr>
      </p:cxnSp>
      <p:sp>
        <p:nvSpPr>
          <p:cNvPr id="82" name="Google Shape;82;p13"/>
          <p:cNvSpPr/>
          <p:nvPr/>
        </p:nvSpPr>
        <p:spPr>
          <a:xfrm>
            <a:off x="1211449" y="3994354"/>
            <a:ext cx="1604700" cy="1010700"/>
          </a:xfrm>
          <a:prstGeom prst="can">
            <a:avLst>
              <a:gd fmla="val 25000" name="adj"/>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MySQL</a:t>
            </a:r>
            <a:endParaRPr/>
          </a:p>
        </p:txBody>
      </p:sp>
      <p:cxnSp>
        <p:nvCxnSpPr>
          <p:cNvPr id="83" name="Google Shape;83;p13"/>
          <p:cNvCxnSpPr>
            <a:stCxn id="80" idx="2"/>
            <a:endCxn id="82" idx="1"/>
          </p:cNvCxnSpPr>
          <p:nvPr/>
        </p:nvCxnSpPr>
        <p:spPr>
          <a:xfrm>
            <a:off x="2013799" y="3677916"/>
            <a:ext cx="0" cy="316500"/>
          </a:xfrm>
          <a:prstGeom prst="straightConnector1">
            <a:avLst/>
          </a:prstGeom>
          <a:noFill/>
          <a:ln cap="flat" cmpd="sng" w="19050">
            <a:solidFill>
              <a:srgbClr val="D9D9D9"/>
            </a:solidFill>
            <a:prstDash val="solid"/>
            <a:round/>
            <a:headEnd len="med" w="med" type="triangle"/>
            <a:tailEnd len="med" w="med" type="triangle"/>
          </a:ln>
        </p:spPr>
      </p:cxnSp>
      <p:cxnSp>
        <p:nvCxnSpPr>
          <p:cNvPr id="84" name="Google Shape;84;p13"/>
          <p:cNvCxnSpPr>
            <a:stCxn id="78" idx="2"/>
            <a:endCxn id="80" idx="1"/>
          </p:cNvCxnSpPr>
          <p:nvPr/>
        </p:nvCxnSpPr>
        <p:spPr>
          <a:xfrm>
            <a:off x="888075" y="2310558"/>
            <a:ext cx="323400" cy="861900"/>
          </a:xfrm>
          <a:prstGeom prst="straightConnector1">
            <a:avLst/>
          </a:prstGeom>
          <a:noFill/>
          <a:ln cap="flat" cmpd="sng" w="19050">
            <a:solidFill>
              <a:srgbClr val="D9D9D9"/>
            </a:solidFill>
            <a:prstDash val="solid"/>
            <a:round/>
            <a:headEnd len="med" w="med" type="triangle"/>
            <a:tailEnd len="med" w="med" type="triangle"/>
          </a:ln>
        </p:spPr>
      </p:cxnSp>
      <p:cxnSp>
        <p:nvCxnSpPr>
          <p:cNvPr id="85" name="Google Shape;85;p13"/>
          <p:cNvCxnSpPr>
            <a:stCxn id="80" idx="3"/>
            <a:endCxn id="79" idx="2"/>
          </p:cNvCxnSpPr>
          <p:nvPr/>
        </p:nvCxnSpPr>
        <p:spPr>
          <a:xfrm flipH="1" rot="10800000">
            <a:off x="2816149" y="2310666"/>
            <a:ext cx="369600" cy="861900"/>
          </a:xfrm>
          <a:prstGeom prst="straightConnector1">
            <a:avLst/>
          </a:prstGeom>
          <a:noFill/>
          <a:ln cap="flat" cmpd="sng" w="19050">
            <a:solidFill>
              <a:srgbClr val="D9D9D9"/>
            </a:solidFill>
            <a:prstDash val="solid"/>
            <a:round/>
            <a:headEnd len="med" w="med" type="triangle"/>
            <a:tailEnd len="med" w="med" type="triangle"/>
          </a:ln>
        </p:spPr>
      </p:cxnSp>
      <p:cxnSp>
        <p:nvCxnSpPr>
          <p:cNvPr id="86" name="Google Shape;86;p13"/>
          <p:cNvCxnSpPr>
            <a:stCxn id="78" idx="3"/>
            <a:endCxn id="79" idx="1"/>
          </p:cNvCxnSpPr>
          <p:nvPr/>
        </p:nvCxnSpPr>
        <p:spPr>
          <a:xfrm>
            <a:off x="1690425" y="2078958"/>
            <a:ext cx="692700" cy="0"/>
          </a:xfrm>
          <a:prstGeom prst="straightConnector1">
            <a:avLst/>
          </a:prstGeom>
          <a:noFill/>
          <a:ln cap="flat" cmpd="sng" w="19050">
            <a:solidFill>
              <a:srgbClr val="D9D9D9"/>
            </a:solidFill>
            <a:prstDash val="solid"/>
            <a:round/>
            <a:headEnd len="med" w="med" type="triangle"/>
            <a:tailEnd len="med" w="med" type="triangle"/>
          </a:ln>
        </p:spPr>
      </p:cxnSp>
      <p:cxnSp>
        <p:nvCxnSpPr>
          <p:cNvPr id="87" name="Google Shape;87;p13"/>
          <p:cNvCxnSpPr/>
          <p:nvPr/>
        </p:nvCxnSpPr>
        <p:spPr>
          <a:xfrm>
            <a:off x="1251812" y="1538544"/>
            <a:ext cx="0" cy="323700"/>
          </a:xfrm>
          <a:prstGeom prst="straightConnector1">
            <a:avLst/>
          </a:prstGeom>
          <a:noFill/>
          <a:ln cap="flat" cmpd="sng" w="19050">
            <a:solidFill>
              <a:srgbClr val="D9D9D9"/>
            </a:solidFill>
            <a:prstDash val="solid"/>
            <a:round/>
            <a:headEnd len="med" w="med" type="triangle"/>
            <a:tailEnd len="med" w="med" type="triangle"/>
          </a:ln>
        </p:spPr>
      </p:cxnSp>
      <p:cxnSp>
        <p:nvCxnSpPr>
          <p:cNvPr id="88" name="Google Shape;88;p13"/>
          <p:cNvCxnSpPr/>
          <p:nvPr/>
        </p:nvCxnSpPr>
        <p:spPr>
          <a:xfrm>
            <a:off x="2821989" y="1538544"/>
            <a:ext cx="0" cy="323700"/>
          </a:xfrm>
          <a:prstGeom prst="straightConnector1">
            <a:avLst/>
          </a:prstGeom>
          <a:noFill/>
          <a:ln cap="flat" cmpd="sng" w="19050">
            <a:solidFill>
              <a:srgbClr val="D9D9D9"/>
            </a:solidFill>
            <a:prstDash val="solid"/>
            <a:round/>
            <a:headEnd len="med" w="med" type="triangle"/>
            <a:tailEnd len="med" w="med" type="triangle"/>
          </a:ln>
        </p:spPr>
      </p:cxnSp>
      <p:sp>
        <p:nvSpPr>
          <p:cNvPr id="89" name="Google Shape;89;p13"/>
          <p:cNvSpPr txBox="1"/>
          <p:nvPr>
            <p:ph idx="1" type="body"/>
          </p:nvPr>
        </p:nvSpPr>
        <p:spPr>
          <a:xfrm>
            <a:off x="3905125" y="604350"/>
            <a:ext cx="5330100" cy="4192200"/>
          </a:xfrm>
          <a:prstGeom prst="rect">
            <a:avLst/>
          </a:prstGeom>
        </p:spPr>
        <p:txBody>
          <a:bodyPr anchorCtr="0" anchor="t" bIns="91425" lIns="91425" spcFirstLastPara="1" rIns="91425" wrap="square" tIns="91425">
            <a:noAutofit/>
          </a:bodyPr>
          <a:lstStyle/>
          <a:p>
            <a:pPr indent="-342900" lvl="0" marL="457200" marR="0" rtl="0" algn="l">
              <a:lnSpc>
                <a:spcPct val="100000"/>
              </a:lnSpc>
              <a:spcBef>
                <a:spcPts val="600"/>
              </a:spcBef>
              <a:spcAft>
                <a:spcPts val="0"/>
              </a:spcAft>
              <a:buSzPts val="1800"/>
              <a:buChar char="●"/>
            </a:pPr>
            <a:r>
              <a:rPr lang="en" sz="1800"/>
              <a:t>Storage: MySQL relational DB.</a:t>
            </a:r>
            <a:endParaRPr sz="1800"/>
          </a:p>
          <a:p>
            <a:pPr indent="-342900" lvl="0" marL="457200" marR="0" rtl="0" algn="l">
              <a:lnSpc>
                <a:spcPct val="100000"/>
              </a:lnSpc>
              <a:spcBef>
                <a:spcPts val="0"/>
              </a:spcBef>
              <a:spcAft>
                <a:spcPts val="0"/>
              </a:spcAft>
              <a:buClr>
                <a:srgbClr val="D9D9D9"/>
              </a:buClr>
              <a:buSzPts val="1800"/>
              <a:buChar char="●"/>
            </a:pPr>
            <a:r>
              <a:rPr lang="en" sz="1800">
                <a:solidFill>
                  <a:srgbClr val="D9D9D9"/>
                </a:solidFill>
              </a:rPr>
              <a:t>Model:</a:t>
            </a:r>
            <a:endParaRPr sz="1800">
              <a:solidFill>
                <a:srgbClr val="D9D9D9"/>
              </a:solidFill>
            </a:endParaRPr>
          </a:p>
          <a:p>
            <a:pPr indent="-342900" lvl="1" marL="914400" marR="0" rtl="0" algn="l">
              <a:lnSpc>
                <a:spcPct val="100000"/>
              </a:lnSpc>
              <a:spcBef>
                <a:spcPts val="0"/>
              </a:spcBef>
              <a:spcAft>
                <a:spcPts val="0"/>
              </a:spcAft>
              <a:buClr>
                <a:srgbClr val="D9D9D9"/>
              </a:buClr>
              <a:buSzPts val="1800"/>
              <a:buChar char="○"/>
            </a:pPr>
            <a:r>
              <a:rPr lang="en" sz="1800">
                <a:solidFill>
                  <a:srgbClr val="D9D9D9"/>
                </a:solidFill>
              </a:rPr>
              <a:t>Data model in the application, (POJO).</a:t>
            </a:r>
            <a:endParaRPr sz="1800">
              <a:solidFill>
                <a:srgbClr val="D9D9D9"/>
              </a:solidFill>
            </a:endParaRPr>
          </a:p>
          <a:p>
            <a:pPr indent="-342900" lvl="1" marL="914400" marR="0" rtl="0" algn="l">
              <a:lnSpc>
                <a:spcPct val="100000"/>
              </a:lnSpc>
              <a:spcBef>
                <a:spcPts val="0"/>
              </a:spcBef>
              <a:spcAft>
                <a:spcPts val="0"/>
              </a:spcAft>
              <a:buClr>
                <a:srgbClr val="D9D9D9"/>
              </a:buClr>
              <a:buSzPts val="1800"/>
              <a:buChar char="○"/>
            </a:pPr>
            <a:r>
              <a:rPr lang="en" sz="1800">
                <a:solidFill>
                  <a:srgbClr val="D9D9D9"/>
                </a:solidFill>
              </a:rPr>
              <a:t>JDBC to access storage.</a:t>
            </a:r>
            <a:endParaRPr sz="1800">
              <a:solidFill>
                <a:srgbClr val="D9D9D9"/>
              </a:solidFill>
            </a:endParaRPr>
          </a:p>
          <a:p>
            <a:pPr indent="-342900" lvl="0" marL="457200" marR="0" rtl="0" algn="l">
              <a:lnSpc>
                <a:spcPct val="100000"/>
              </a:lnSpc>
              <a:spcBef>
                <a:spcPts val="0"/>
              </a:spcBef>
              <a:spcAft>
                <a:spcPts val="0"/>
              </a:spcAft>
              <a:buClr>
                <a:srgbClr val="D9D9D9"/>
              </a:buClr>
              <a:buSzPts val="1800"/>
              <a:buChar char="●"/>
            </a:pPr>
            <a:r>
              <a:rPr lang="en" sz="1800">
                <a:solidFill>
                  <a:srgbClr val="D9D9D9"/>
                </a:solidFill>
              </a:rPr>
              <a:t>View:</a:t>
            </a:r>
            <a:endParaRPr sz="1800">
              <a:solidFill>
                <a:srgbClr val="D9D9D9"/>
              </a:solidFill>
            </a:endParaRPr>
          </a:p>
          <a:p>
            <a:pPr indent="-342900" lvl="1" marL="914400" marR="0" rtl="0" algn="l">
              <a:lnSpc>
                <a:spcPct val="100000"/>
              </a:lnSpc>
              <a:spcBef>
                <a:spcPts val="0"/>
              </a:spcBef>
              <a:spcAft>
                <a:spcPts val="0"/>
              </a:spcAft>
              <a:buClr>
                <a:srgbClr val="D9D9D9"/>
              </a:buClr>
              <a:buSzPts val="1800"/>
              <a:buChar char="○"/>
            </a:pPr>
            <a:r>
              <a:rPr lang="en" sz="1800">
                <a:solidFill>
                  <a:srgbClr val="D9D9D9"/>
                </a:solidFill>
              </a:rPr>
              <a:t>User interface.</a:t>
            </a:r>
            <a:endParaRPr sz="1800">
              <a:solidFill>
                <a:srgbClr val="D9D9D9"/>
              </a:solidFill>
            </a:endParaRPr>
          </a:p>
          <a:p>
            <a:pPr indent="-342900" lvl="1" marL="914400" marR="0" rtl="0" algn="l">
              <a:lnSpc>
                <a:spcPct val="100000"/>
              </a:lnSpc>
              <a:spcBef>
                <a:spcPts val="0"/>
              </a:spcBef>
              <a:spcAft>
                <a:spcPts val="0"/>
              </a:spcAft>
              <a:buClr>
                <a:srgbClr val="D9D9D9"/>
              </a:buClr>
              <a:buSzPts val="1800"/>
              <a:buChar char="○"/>
            </a:pPr>
            <a:r>
              <a:rPr lang="en" sz="1800">
                <a:solidFill>
                  <a:srgbClr val="D9D9D9"/>
                </a:solidFill>
              </a:rPr>
              <a:t>JSP templates in HTML, can invoke Java.</a:t>
            </a:r>
            <a:endParaRPr sz="1800">
              <a:solidFill>
                <a:srgbClr val="D9D9D9"/>
              </a:solidFill>
            </a:endParaRPr>
          </a:p>
          <a:p>
            <a:pPr indent="-342900" lvl="1" marL="914400" marR="0" rtl="0" algn="l">
              <a:lnSpc>
                <a:spcPct val="100000"/>
              </a:lnSpc>
              <a:spcBef>
                <a:spcPts val="0"/>
              </a:spcBef>
              <a:spcAft>
                <a:spcPts val="0"/>
              </a:spcAft>
              <a:buClr>
                <a:srgbClr val="D9D9D9"/>
              </a:buClr>
              <a:buSzPts val="1800"/>
              <a:buChar char="○"/>
            </a:pPr>
            <a:r>
              <a:rPr lang="en" sz="1800">
                <a:solidFill>
                  <a:srgbClr val="D9D9D9"/>
                </a:solidFill>
              </a:rPr>
              <a:t>JSTL libraries make it easy to format and use java: </a:t>
            </a:r>
            <a:r>
              <a:rPr lang="en" sz="1000" u="sng">
                <a:solidFill>
                  <a:srgbClr val="D9D9D9"/>
                </a:solidFill>
                <a:hlinkClick r:id="rId3">
                  <a:extLst>
                    <a:ext uri="{A12FA001-AC4F-418D-AE19-62706E023703}">
                      <ahyp:hlinkClr val="tx"/>
                    </a:ext>
                  </a:extLst>
                </a:hlinkClick>
              </a:rPr>
              <a:t>http://stackoverflow.com/tags/jstl/info</a:t>
            </a:r>
            <a:r>
              <a:rPr lang="en" sz="1000">
                <a:solidFill>
                  <a:srgbClr val="D9D9D9"/>
                </a:solidFill>
              </a:rPr>
              <a:t>, </a:t>
            </a:r>
            <a:r>
              <a:rPr lang="en" sz="1000" u="sng">
                <a:solidFill>
                  <a:srgbClr val="D9D9D9"/>
                </a:solidFill>
                <a:hlinkClick r:id="rId4">
                  <a:extLst>
                    <a:ext uri="{A12FA001-AC4F-418D-AE19-62706E023703}">
                      <ahyp:hlinkClr val="tx"/>
                    </a:ext>
                  </a:extLst>
                </a:hlinkClick>
              </a:rPr>
              <a:t>https://jstl.java.net/</a:t>
            </a:r>
            <a:endParaRPr sz="1800">
              <a:solidFill>
                <a:srgbClr val="D9D9D9"/>
              </a:solidFill>
            </a:endParaRPr>
          </a:p>
          <a:p>
            <a:pPr indent="-342900" lvl="0" marL="457200" rtl="0" algn="l">
              <a:spcBef>
                <a:spcPts val="0"/>
              </a:spcBef>
              <a:spcAft>
                <a:spcPts val="0"/>
              </a:spcAft>
              <a:buClr>
                <a:srgbClr val="D9D9D9"/>
              </a:buClr>
              <a:buSzPts val="1800"/>
              <a:buChar char="●"/>
            </a:pPr>
            <a:r>
              <a:rPr lang="en" sz="1800">
                <a:solidFill>
                  <a:srgbClr val="D9D9D9"/>
                </a:solidFill>
              </a:rPr>
              <a:t>Controller:</a:t>
            </a:r>
            <a:endParaRPr sz="1800">
              <a:solidFill>
                <a:srgbClr val="D9D9D9"/>
              </a:solidFill>
            </a:endParaRPr>
          </a:p>
          <a:p>
            <a:pPr indent="-342900" lvl="1" marL="914400" rtl="0" algn="l">
              <a:spcBef>
                <a:spcPts val="0"/>
              </a:spcBef>
              <a:spcAft>
                <a:spcPts val="0"/>
              </a:spcAft>
              <a:buClr>
                <a:srgbClr val="D9D9D9"/>
              </a:buClr>
              <a:buSzPts val="1800"/>
              <a:buChar char="○"/>
            </a:pPr>
            <a:r>
              <a:rPr lang="en" sz="1800">
                <a:solidFill>
                  <a:srgbClr val="D9D9D9"/>
                </a:solidFill>
              </a:rPr>
              <a:t>Business logic, processes requests to command model/view.</a:t>
            </a:r>
            <a:endParaRPr sz="1800">
              <a:solidFill>
                <a:srgbClr val="D9D9D9"/>
              </a:solidFill>
            </a:endParaRPr>
          </a:p>
          <a:p>
            <a:pPr indent="-342900" lvl="1" marL="914400" rtl="0" algn="l">
              <a:spcBef>
                <a:spcPts val="0"/>
              </a:spcBef>
              <a:spcAft>
                <a:spcPts val="0"/>
              </a:spcAft>
              <a:buClr>
                <a:srgbClr val="D9D9D9"/>
              </a:buClr>
              <a:buSzPts val="1800"/>
              <a:buChar char="○"/>
            </a:pPr>
            <a:r>
              <a:rPr lang="en" sz="1800">
                <a:solidFill>
                  <a:srgbClr val="D9D9D9"/>
                </a:solidFill>
              </a:rPr>
              <a:t>Servlets implement HttpServlet: </a:t>
            </a:r>
            <a:r>
              <a:rPr lang="en" sz="1000" u="sng">
                <a:solidFill>
                  <a:srgbClr val="D9D9D9"/>
                </a:solidFill>
                <a:hlinkClick r:id="rId5">
                  <a:extLst>
                    <a:ext uri="{A12FA001-AC4F-418D-AE19-62706E023703}">
                      <ahyp:hlinkClr val="tx"/>
                    </a:ext>
                  </a:extLst>
                </a:hlinkClick>
              </a:rPr>
              <a:t>http://docs.oracle.com/javaee/7/api/javax/servlet/http/HttpServlet.html</a:t>
            </a:r>
            <a:endParaRPr sz="1800">
              <a:solidFill>
                <a:srgbClr val="D9D9D9"/>
              </a:solidFill>
            </a:endParaRPr>
          </a:p>
          <a:p>
            <a:pPr indent="-342900" lvl="0" marL="457200" marR="0" rtl="0" algn="l">
              <a:lnSpc>
                <a:spcPct val="100000"/>
              </a:lnSpc>
              <a:spcBef>
                <a:spcPts val="0"/>
              </a:spcBef>
              <a:spcAft>
                <a:spcPts val="0"/>
              </a:spcAft>
              <a:buClr>
                <a:srgbClr val="D9D9D9"/>
              </a:buClr>
              <a:buSzPts val="1800"/>
              <a:buChar char="●"/>
            </a:pPr>
            <a:r>
              <a:rPr lang="en" sz="1800">
                <a:solidFill>
                  <a:srgbClr val="D9D9D9"/>
                </a:solidFill>
              </a:rPr>
              <a:t>Application code hosted web server, e.g. Tomcat: </a:t>
            </a:r>
            <a:r>
              <a:rPr lang="en" sz="1000" u="sng">
                <a:solidFill>
                  <a:srgbClr val="D9D9D9"/>
                </a:solidFill>
                <a:hlinkClick r:id="rId6">
                  <a:extLst>
                    <a:ext uri="{A12FA001-AC4F-418D-AE19-62706E023703}">
                      <ahyp:hlinkClr val="tx"/>
                    </a:ext>
                  </a:extLst>
                </a:hlinkClick>
              </a:rPr>
              <a:t>https://www.mulesoft.com/tcat/tomcat-servlet</a:t>
            </a:r>
            <a:endParaRPr sz="1000">
              <a:solidFill>
                <a:srgbClr val="D9D9D9"/>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4"/>
          <p:cNvSpPr txBox="1"/>
          <p:nvPr>
            <p:ph type="title"/>
          </p:nvPr>
        </p:nvSpPr>
        <p:spPr>
          <a:xfrm>
            <a:off x="457200" y="-98822"/>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MVC Application Architecture</a:t>
            </a:r>
            <a:endParaRPr/>
          </a:p>
        </p:txBody>
      </p:sp>
      <p:sp>
        <p:nvSpPr>
          <p:cNvPr id="95" name="Google Shape;95;p14"/>
          <p:cNvSpPr txBox="1"/>
          <p:nvPr/>
        </p:nvSpPr>
        <p:spPr>
          <a:xfrm>
            <a:off x="905450" y="1082675"/>
            <a:ext cx="2216700" cy="463200"/>
          </a:xfrm>
          <a:prstGeom prst="rect">
            <a:avLst/>
          </a:prstGeom>
          <a:noFill/>
          <a:ln cap="flat" cmpd="sng" w="9525">
            <a:solidFill>
              <a:srgbClr val="D9D9D9"/>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D9D9D9"/>
                </a:solidFill>
              </a:rPr>
              <a:t>User</a:t>
            </a:r>
            <a:endParaRPr>
              <a:solidFill>
                <a:srgbClr val="D9D9D9"/>
              </a:solidFill>
            </a:endParaRPr>
          </a:p>
          <a:p>
            <a:pPr indent="0" lvl="0" marL="0" rtl="0" algn="ctr">
              <a:spcBef>
                <a:spcPts val="0"/>
              </a:spcBef>
              <a:spcAft>
                <a:spcPts val="0"/>
              </a:spcAft>
              <a:buNone/>
            </a:pPr>
            <a:r>
              <a:rPr lang="en" sz="1000">
                <a:solidFill>
                  <a:srgbClr val="D9D9D9"/>
                </a:solidFill>
              </a:rPr>
              <a:t>(API invocation, web browser)</a:t>
            </a:r>
            <a:endParaRPr sz="1000">
              <a:solidFill>
                <a:srgbClr val="D9D9D9"/>
              </a:solidFill>
            </a:endParaRPr>
          </a:p>
        </p:txBody>
      </p:sp>
      <p:sp>
        <p:nvSpPr>
          <p:cNvPr id="96" name="Google Shape;96;p14"/>
          <p:cNvSpPr txBox="1"/>
          <p:nvPr/>
        </p:nvSpPr>
        <p:spPr>
          <a:xfrm>
            <a:off x="85725" y="1847358"/>
            <a:ext cx="1604700" cy="463200"/>
          </a:xfrm>
          <a:prstGeom prst="rect">
            <a:avLst/>
          </a:prstGeom>
          <a:noFill/>
          <a:ln cap="flat" cmpd="sng" w="9525">
            <a:solidFill>
              <a:srgbClr val="D9D9D9"/>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D9D9D9"/>
                </a:solidFill>
              </a:rPr>
              <a:t>Controller</a:t>
            </a:r>
            <a:endParaRPr>
              <a:solidFill>
                <a:srgbClr val="D9D9D9"/>
              </a:solidFill>
            </a:endParaRPr>
          </a:p>
          <a:p>
            <a:pPr indent="0" lvl="0" marL="0" rtl="0" algn="ctr">
              <a:spcBef>
                <a:spcPts val="0"/>
              </a:spcBef>
              <a:spcAft>
                <a:spcPts val="0"/>
              </a:spcAft>
              <a:buNone/>
            </a:pPr>
            <a:r>
              <a:rPr lang="en" sz="1000">
                <a:solidFill>
                  <a:srgbClr val="D9D9D9"/>
                </a:solidFill>
              </a:rPr>
              <a:t>(HttpServlets)</a:t>
            </a:r>
            <a:endParaRPr sz="1000">
              <a:solidFill>
                <a:srgbClr val="D9D9D9"/>
              </a:solidFill>
            </a:endParaRPr>
          </a:p>
        </p:txBody>
      </p:sp>
      <p:sp>
        <p:nvSpPr>
          <p:cNvPr id="97" name="Google Shape;97;p14"/>
          <p:cNvSpPr txBox="1"/>
          <p:nvPr/>
        </p:nvSpPr>
        <p:spPr>
          <a:xfrm>
            <a:off x="2383263" y="1847358"/>
            <a:ext cx="1604700" cy="463200"/>
          </a:xfrm>
          <a:prstGeom prst="rect">
            <a:avLst/>
          </a:prstGeom>
          <a:noFill/>
          <a:ln cap="flat" cmpd="sng" w="9525">
            <a:solidFill>
              <a:srgbClr val="D9D9D9"/>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D9D9D9"/>
                </a:solidFill>
              </a:rPr>
              <a:t>View</a:t>
            </a:r>
            <a:endParaRPr>
              <a:solidFill>
                <a:srgbClr val="D9D9D9"/>
              </a:solidFill>
            </a:endParaRPr>
          </a:p>
          <a:p>
            <a:pPr indent="0" lvl="0" marL="0" rtl="0" algn="ctr">
              <a:spcBef>
                <a:spcPts val="0"/>
              </a:spcBef>
              <a:spcAft>
                <a:spcPts val="0"/>
              </a:spcAft>
              <a:buNone/>
            </a:pPr>
            <a:r>
              <a:rPr lang="en" sz="1000">
                <a:solidFill>
                  <a:srgbClr val="D9D9D9"/>
                </a:solidFill>
              </a:rPr>
              <a:t>(JSP templates)</a:t>
            </a:r>
            <a:endParaRPr sz="1000">
              <a:solidFill>
                <a:srgbClr val="D9D9D9"/>
              </a:solidFill>
            </a:endParaRPr>
          </a:p>
        </p:txBody>
      </p:sp>
      <p:sp>
        <p:nvSpPr>
          <p:cNvPr id="98" name="Google Shape;98;p14"/>
          <p:cNvSpPr txBox="1"/>
          <p:nvPr/>
        </p:nvSpPr>
        <p:spPr>
          <a:xfrm>
            <a:off x="1211449" y="2667216"/>
            <a:ext cx="1604700" cy="10107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t>Model</a:t>
            </a:r>
            <a:endParaRPr/>
          </a:p>
          <a:p>
            <a:pPr indent="0" lvl="0" marL="0" rtl="0" algn="ctr">
              <a:spcBef>
                <a:spcPts val="0"/>
              </a:spcBef>
              <a:spcAft>
                <a:spcPts val="0"/>
              </a:spcAft>
              <a:buNone/>
            </a:pPr>
            <a:r>
              <a:rPr lang="en" sz="1000"/>
              <a:t>(beans)</a:t>
            </a:r>
            <a:endParaRPr sz="1000"/>
          </a:p>
          <a:p>
            <a:pPr indent="0" lvl="0" marL="0" rtl="0" algn="l">
              <a:spcBef>
                <a:spcPts val="0"/>
              </a:spcBef>
              <a:spcAft>
                <a:spcPts val="0"/>
              </a:spcAft>
              <a:buNone/>
            </a:pPr>
            <a:r>
              <a:t/>
            </a:r>
            <a:endParaRPr sz="1000"/>
          </a:p>
          <a:p>
            <a:pPr indent="0" lvl="0" marL="0" rtl="0" algn="ctr">
              <a:spcBef>
                <a:spcPts val="0"/>
              </a:spcBef>
              <a:spcAft>
                <a:spcPts val="0"/>
              </a:spcAft>
              <a:buNone/>
            </a:pPr>
            <a:r>
              <a:rPr lang="en"/>
              <a:t>Data Access</a:t>
            </a:r>
            <a:endParaRPr/>
          </a:p>
          <a:p>
            <a:pPr indent="0" lvl="0" marL="0" rtl="0" algn="ctr">
              <a:spcBef>
                <a:spcPts val="0"/>
              </a:spcBef>
              <a:spcAft>
                <a:spcPts val="0"/>
              </a:spcAft>
              <a:buNone/>
            </a:pPr>
            <a:r>
              <a:rPr lang="en" sz="1000"/>
              <a:t>(JDBC daos)</a:t>
            </a:r>
            <a:endParaRPr sz="1000"/>
          </a:p>
          <a:p>
            <a:pPr indent="0" lvl="0" marL="0" rtl="0" algn="ctr">
              <a:spcBef>
                <a:spcPts val="0"/>
              </a:spcBef>
              <a:spcAft>
                <a:spcPts val="0"/>
              </a:spcAft>
              <a:buNone/>
            </a:pPr>
            <a:r>
              <a:t/>
            </a:r>
            <a:endParaRPr sz="1000"/>
          </a:p>
        </p:txBody>
      </p:sp>
      <p:cxnSp>
        <p:nvCxnSpPr>
          <p:cNvPr id="99" name="Google Shape;99;p14"/>
          <p:cNvCxnSpPr>
            <a:stCxn id="98" idx="1"/>
          </p:cNvCxnSpPr>
          <p:nvPr/>
        </p:nvCxnSpPr>
        <p:spPr>
          <a:xfrm>
            <a:off x="1211449" y="3172566"/>
            <a:ext cx="1604700" cy="0"/>
          </a:xfrm>
          <a:prstGeom prst="straightConnector1">
            <a:avLst/>
          </a:prstGeom>
          <a:noFill/>
          <a:ln cap="flat" cmpd="sng" w="9525">
            <a:solidFill>
              <a:srgbClr val="000000"/>
            </a:solidFill>
            <a:prstDash val="dot"/>
            <a:round/>
            <a:headEnd len="med" w="med" type="none"/>
            <a:tailEnd len="med" w="med" type="none"/>
          </a:ln>
        </p:spPr>
      </p:cxnSp>
      <p:sp>
        <p:nvSpPr>
          <p:cNvPr id="100" name="Google Shape;100;p14"/>
          <p:cNvSpPr/>
          <p:nvPr/>
        </p:nvSpPr>
        <p:spPr>
          <a:xfrm>
            <a:off x="1211449" y="3994354"/>
            <a:ext cx="1604700" cy="1010700"/>
          </a:xfrm>
          <a:prstGeom prst="can">
            <a:avLst>
              <a:gd fmla="val 25000" name="adj"/>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MySQL</a:t>
            </a:r>
            <a:endParaRPr/>
          </a:p>
        </p:txBody>
      </p:sp>
      <p:cxnSp>
        <p:nvCxnSpPr>
          <p:cNvPr id="101" name="Google Shape;101;p14"/>
          <p:cNvCxnSpPr>
            <a:stCxn id="98" idx="2"/>
            <a:endCxn id="100" idx="1"/>
          </p:cNvCxnSpPr>
          <p:nvPr/>
        </p:nvCxnSpPr>
        <p:spPr>
          <a:xfrm>
            <a:off x="2013799" y="3677916"/>
            <a:ext cx="0" cy="316500"/>
          </a:xfrm>
          <a:prstGeom prst="straightConnector1">
            <a:avLst/>
          </a:prstGeom>
          <a:noFill/>
          <a:ln cap="flat" cmpd="sng" w="19050">
            <a:solidFill>
              <a:srgbClr val="000000"/>
            </a:solidFill>
            <a:prstDash val="solid"/>
            <a:round/>
            <a:headEnd len="med" w="med" type="triangle"/>
            <a:tailEnd len="med" w="med" type="triangle"/>
          </a:ln>
        </p:spPr>
      </p:cxnSp>
      <p:cxnSp>
        <p:nvCxnSpPr>
          <p:cNvPr id="102" name="Google Shape;102;p14"/>
          <p:cNvCxnSpPr>
            <a:stCxn id="96" idx="2"/>
            <a:endCxn id="98" idx="1"/>
          </p:cNvCxnSpPr>
          <p:nvPr/>
        </p:nvCxnSpPr>
        <p:spPr>
          <a:xfrm>
            <a:off x="888075" y="2310558"/>
            <a:ext cx="323400" cy="861900"/>
          </a:xfrm>
          <a:prstGeom prst="straightConnector1">
            <a:avLst/>
          </a:prstGeom>
          <a:noFill/>
          <a:ln cap="flat" cmpd="sng" w="19050">
            <a:solidFill>
              <a:srgbClr val="D9D9D9"/>
            </a:solidFill>
            <a:prstDash val="solid"/>
            <a:round/>
            <a:headEnd len="med" w="med" type="triangle"/>
            <a:tailEnd len="med" w="med" type="triangle"/>
          </a:ln>
        </p:spPr>
      </p:cxnSp>
      <p:cxnSp>
        <p:nvCxnSpPr>
          <p:cNvPr id="103" name="Google Shape;103;p14"/>
          <p:cNvCxnSpPr>
            <a:stCxn id="98" idx="3"/>
            <a:endCxn id="97" idx="2"/>
          </p:cNvCxnSpPr>
          <p:nvPr/>
        </p:nvCxnSpPr>
        <p:spPr>
          <a:xfrm flipH="1" rot="10800000">
            <a:off x="2816149" y="2310666"/>
            <a:ext cx="369600" cy="861900"/>
          </a:xfrm>
          <a:prstGeom prst="straightConnector1">
            <a:avLst/>
          </a:prstGeom>
          <a:noFill/>
          <a:ln cap="flat" cmpd="sng" w="19050">
            <a:solidFill>
              <a:srgbClr val="D9D9D9"/>
            </a:solidFill>
            <a:prstDash val="solid"/>
            <a:round/>
            <a:headEnd len="med" w="med" type="triangle"/>
            <a:tailEnd len="med" w="med" type="triangle"/>
          </a:ln>
        </p:spPr>
      </p:cxnSp>
      <p:cxnSp>
        <p:nvCxnSpPr>
          <p:cNvPr id="104" name="Google Shape;104;p14"/>
          <p:cNvCxnSpPr>
            <a:stCxn id="96" idx="3"/>
            <a:endCxn id="97" idx="1"/>
          </p:cNvCxnSpPr>
          <p:nvPr/>
        </p:nvCxnSpPr>
        <p:spPr>
          <a:xfrm>
            <a:off x="1690425" y="2078958"/>
            <a:ext cx="692700" cy="0"/>
          </a:xfrm>
          <a:prstGeom prst="straightConnector1">
            <a:avLst/>
          </a:prstGeom>
          <a:noFill/>
          <a:ln cap="flat" cmpd="sng" w="19050">
            <a:solidFill>
              <a:srgbClr val="D9D9D9"/>
            </a:solidFill>
            <a:prstDash val="solid"/>
            <a:round/>
            <a:headEnd len="med" w="med" type="triangle"/>
            <a:tailEnd len="med" w="med" type="triangle"/>
          </a:ln>
        </p:spPr>
      </p:cxnSp>
      <p:cxnSp>
        <p:nvCxnSpPr>
          <p:cNvPr id="105" name="Google Shape;105;p14"/>
          <p:cNvCxnSpPr/>
          <p:nvPr/>
        </p:nvCxnSpPr>
        <p:spPr>
          <a:xfrm>
            <a:off x="1251812" y="1538544"/>
            <a:ext cx="0" cy="323700"/>
          </a:xfrm>
          <a:prstGeom prst="straightConnector1">
            <a:avLst/>
          </a:prstGeom>
          <a:noFill/>
          <a:ln cap="flat" cmpd="sng" w="19050">
            <a:solidFill>
              <a:srgbClr val="D9D9D9"/>
            </a:solidFill>
            <a:prstDash val="solid"/>
            <a:round/>
            <a:headEnd len="med" w="med" type="triangle"/>
            <a:tailEnd len="med" w="med" type="triangle"/>
          </a:ln>
        </p:spPr>
      </p:cxnSp>
      <p:cxnSp>
        <p:nvCxnSpPr>
          <p:cNvPr id="106" name="Google Shape;106;p14"/>
          <p:cNvCxnSpPr/>
          <p:nvPr/>
        </p:nvCxnSpPr>
        <p:spPr>
          <a:xfrm>
            <a:off x="2821989" y="1538544"/>
            <a:ext cx="0" cy="323700"/>
          </a:xfrm>
          <a:prstGeom prst="straightConnector1">
            <a:avLst/>
          </a:prstGeom>
          <a:noFill/>
          <a:ln cap="flat" cmpd="sng" w="19050">
            <a:solidFill>
              <a:srgbClr val="D9D9D9"/>
            </a:solidFill>
            <a:prstDash val="solid"/>
            <a:round/>
            <a:headEnd len="med" w="med" type="triangle"/>
            <a:tailEnd len="med" w="med" type="triangle"/>
          </a:ln>
        </p:spPr>
      </p:cxnSp>
      <p:sp>
        <p:nvSpPr>
          <p:cNvPr id="107" name="Google Shape;107;p14"/>
          <p:cNvSpPr txBox="1"/>
          <p:nvPr>
            <p:ph idx="1" type="body"/>
          </p:nvPr>
        </p:nvSpPr>
        <p:spPr>
          <a:xfrm>
            <a:off x="3905125" y="604350"/>
            <a:ext cx="5330100" cy="4192200"/>
          </a:xfrm>
          <a:prstGeom prst="rect">
            <a:avLst/>
          </a:prstGeom>
        </p:spPr>
        <p:txBody>
          <a:bodyPr anchorCtr="0" anchor="t" bIns="91425" lIns="91425" spcFirstLastPara="1" rIns="91425" wrap="square" tIns="91425">
            <a:noAutofit/>
          </a:bodyPr>
          <a:lstStyle/>
          <a:p>
            <a:pPr indent="-342900" lvl="0" marL="457200" marR="0" rtl="0" algn="l">
              <a:lnSpc>
                <a:spcPct val="100000"/>
              </a:lnSpc>
              <a:spcBef>
                <a:spcPts val="600"/>
              </a:spcBef>
              <a:spcAft>
                <a:spcPts val="0"/>
              </a:spcAft>
              <a:buSzPts val="1800"/>
              <a:buChar char="●"/>
            </a:pPr>
            <a:r>
              <a:rPr lang="en" sz="1800"/>
              <a:t>Storage: MySQL relational DB.</a:t>
            </a:r>
            <a:endParaRPr sz="1800"/>
          </a:p>
          <a:p>
            <a:pPr indent="-342900" lvl="0" marL="457200" marR="0" rtl="0" algn="l">
              <a:lnSpc>
                <a:spcPct val="100000"/>
              </a:lnSpc>
              <a:spcBef>
                <a:spcPts val="0"/>
              </a:spcBef>
              <a:spcAft>
                <a:spcPts val="0"/>
              </a:spcAft>
              <a:buClr>
                <a:srgbClr val="000000"/>
              </a:buClr>
              <a:buSzPts val="1800"/>
              <a:buChar char="●"/>
            </a:pPr>
            <a:r>
              <a:rPr lang="en" sz="1800">
                <a:solidFill>
                  <a:srgbClr val="000000"/>
                </a:solidFill>
              </a:rPr>
              <a:t>Model:</a:t>
            </a:r>
            <a:endParaRPr sz="1800">
              <a:solidFill>
                <a:srgbClr val="000000"/>
              </a:solidFill>
            </a:endParaRPr>
          </a:p>
          <a:p>
            <a:pPr indent="-342900" lvl="1" marL="914400" marR="0" rtl="0" algn="l">
              <a:lnSpc>
                <a:spcPct val="100000"/>
              </a:lnSpc>
              <a:spcBef>
                <a:spcPts val="0"/>
              </a:spcBef>
              <a:spcAft>
                <a:spcPts val="0"/>
              </a:spcAft>
              <a:buClr>
                <a:srgbClr val="000000"/>
              </a:buClr>
              <a:buSzPts val="1800"/>
              <a:buChar char="○"/>
            </a:pPr>
            <a:r>
              <a:rPr lang="en" sz="1800">
                <a:solidFill>
                  <a:srgbClr val="000000"/>
                </a:solidFill>
              </a:rPr>
              <a:t>Data model in the application, (POJO).</a:t>
            </a:r>
            <a:endParaRPr sz="1800">
              <a:solidFill>
                <a:srgbClr val="000000"/>
              </a:solidFill>
            </a:endParaRPr>
          </a:p>
          <a:p>
            <a:pPr indent="-342900" lvl="1" marL="914400" marR="0" rtl="0" algn="l">
              <a:lnSpc>
                <a:spcPct val="100000"/>
              </a:lnSpc>
              <a:spcBef>
                <a:spcPts val="0"/>
              </a:spcBef>
              <a:spcAft>
                <a:spcPts val="0"/>
              </a:spcAft>
              <a:buClr>
                <a:srgbClr val="000000"/>
              </a:buClr>
              <a:buSzPts val="1800"/>
              <a:buChar char="○"/>
            </a:pPr>
            <a:r>
              <a:rPr lang="en" sz="1800">
                <a:solidFill>
                  <a:srgbClr val="000000"/>
                </a:solidFill>
              </a:rPr>
              <a:t>JDBC to access storage.</a:t>
            </a:r>
            <a:endParaRPr sz="1800">
              <a:solidFill>
                <a:srgbClr val="000000"/>
              </a:solidFill>
            </a:endParaRPr>
          </a:p>
          <a:p>
            <a:pPr indent="-342900" lvl="0" marL="457200" marR="0" rtl="0" algn="l">
              <a:lnSpc>
                <a:spcPct val="100000"/>
              </a:lnSpc>
              <a:spcBef>
                <a:spcPts val="0"/>
              </a:spcBef>
              <a:spcAft>
                <a:spcPts val="0"/>
              </a:spcAft>
              <a:buClr>
                <a:srgbClr val="D9D9D9"/>
              </a:buClr>
              <a:buSzPts val="1800"/>
              <a:buChar char="●"/>
            </a:pPr>
            <a:r>
              <a:rPr lang="en" sz="1800">
                <a:solidFill>
                  <a:srgbClr val="D9D9D9"/>
                </a:solidFill>
              </a:rPr>
              <a:t>View:</a:t>
            </a:r>
            <a:endParaRPr sz="1800">
              <a:solidFill>
                <a:srgbClr val="D9D9D9"/>
              </a:solidFill>
            </a:endParaRPr>
          </a:p>
          <a:p>
            <a:pPr indent="-342900" lvl="1" marL="914400" marR="0" rtl="0" algn="l">
              <a:lnSpc>
                <a:spcPct val="100000"/>
              </a:lnSpc>
              <a:spcBef>
                <a:spcPts val="0"/>
              </a:spcBef>
              <a:spcAft>
                <a:spcPts val="0"/>
              </a:spcAft>
              <a:buClr>
                <a:srgbClr val="D9D9D9"/>
              </a:buClr>
              <a:buSzPts val="1800"/>
              <a:buChar char="○"/>
            </a:pPr>
            <a:r>
              <a:rPr lang="en" sz="1800">
                <a:solidFill>
                  <a:srgbClr val="D9D9D9"/>
                </a:solidFill>
              </a:rPr>
              <a:t>User interface.</a:t>
            </a:r>
            <a:endParaRPr sz="1800">
              <a:solidFill>
                <a:srgbClr val="D9D9D9"/>
              </a:solidFill>
            </a:endParaRPr>
          </a:p>
          <a:p>
            <a:pPr indent="-342900" lvl="1" marL="914400" marR="0" rtl="0" algn="l">
              <a:lnSpc>
                <a:spcPct val="100000"/>
              </a:lnSpc>
              <a:spcBef>
                <a:spcPts val="0"/>
              </a:spcBef>
              <a:spcAft>
                <a:spcPts val="0"/>
              </a:spcAft>
              <a:buClr>
                <a:srgbClr val="D9D9D9"/>
              </a:buClr>
              <a:buSzPts val="1800"/>
              <a:buChar char="○"/>
            </a:pPr>
            <a:r>
              <a:rPr lang="en" sz="1800">
                <a:solidFill>
                  <a:srgbClr val="D9D9D9"/>
                </a:solidFill>
              </a:rPr>
              <a:t>JSP templates in HTML, can invoke Java.</a:t>
            </a:r>
            <a:endParaRPr sz="1800">
              <a:solidFill>
                <a:srgbClr val="D9D9D9"/>
              </a:solidFill>
            </a:endParaRPr>
          </a:p>
          <a:p>
            <a:pPr indent="-342900" lvl="1" marL="914400" marR="0" rtl="0" algn="l">
              <a:lnSpc>
                <a:spcPct val="100000"/>
              </a:lnSpc>
              <a:spcBef>
                <a:spcPts val="0"/>
              </a:spcBef>
              <a:spcAft>
                <a:spcPts val="0"/>
              </a:spcAft>
              <a:buClr>
                <a:srgbClr val="D9D9D9"/>
              </a:buClr>
              <a:buSzPts val="1800"/>
              <a:buChar char="○"/>
            </a:pPr>
            <a:r>
              <a:rPr lang="en" sz="1800">
                <a:solidFill>
                  <a:srgbClr val="D9D9D9"/>
                </a:solidFill>
              </a:rPr>
              <a:t>JSTL libraries make it easy to format and use java: </a:t>
            </a:r>
            <a:r>
              <a:rPr lang="en" sz="1000" u="sng">
                <a:solidFill>
                  <a:srgbClr val="D9D9D9"/>
                </a:solidFill>
                <a:hlinkClick r:id="rId3">
                  <a:extLst>
                    <a:ext uri="{A12FA001-AC4F-418D-AE19-62706E023703}">
                      <ahyp:hlinkClr val="tx"/>
                    </a:ext>
                  </a:extLst>
                </a:hlinkClick>
              </a:rPr>
              <a:t>http://stackoverflow.com/tags/jstl/info</a:t>
            </a:r>
            <a:r>
              <a:rPr lang="en" sz="1000">
                <a:solidFill>
                  <a:srgbClr val="D9D9D9"/>
                </a:solidFill>
              </a:rPr>
              <a:t>, </a:t>
            </a:r>
            <a:r>
              <a:rPr lang="en" sz="1000" u="sng">
                <a:solidFill>
                  <a:srgbClr val="D9D9D9"/>
                </a:solidFill>
                <a:hlinkClick r:id="rId4">
                  <a:extLst>
                    <a:ext uri="{A12FA001-AC4F-418D-AE19-62706E023703}">
                      <ahyp:hlinkClr val="tx"/>
                    </a:ext>
                  </a:extLst>
                </a:hlinkClick>
              </a:rPr>
              <a:t>https://jstl.java.net/</a:t>
            </a:r>
            <a:endParaRPr sz="1800">
              <a:solidFill>
                <a:srgbClr val="D9D9D9"/>
              </a:solidFill>
            </a:endParaRPr>
          </a:p>
          <a:p>
            <a:pPr indent="-342900" lvl="0" marL="457200" rtl="0" algn="l">
              <a:spcBef>
                <a:spcPts val="0"/>
              </a:spcBef>
              <a:spcAft>
                <a:spcPts val="0"/>
              </a:spcAft>
              <a:buClr>
                <a:srgbClr val="D9D9D9"/>
              </a:buClr>
              <a:buSzPts val="1800"/>
              <a:buChar char="●"/>
            </a:pPr>
            <a:r>
              <a:rPr lang="en" sz="1800">
                <a:solidFill>
                  <a:srgbClr val="D9D9D9"/>
                </a:solidFill>
              </a:rPr>
              <a:t>Controller:</a:t>
            </a:r>
            <a:endParaRPr sz="1800">
              <a:solidFill>
                <a:srgbClr val="D9D9D9"/>
              </a:solidFill>
            </a:endParaRPr>
          </a:p>
          <a:p>
            <a:pPr indent="-342900" lvl="1" marL="914400" rtl="0" algn="l">
              <a:spcBef>
                <a:spcPts val="0"/>
              </a:spcBef>
              <a:spcAft>
                <a:spcPts val="0"/>
              </a:spcAft>
              <a:buClr>
                <a:srgbClr val="D9D9D9"/>
              </a:buClr>
              <a:buSzPts val="1800"/>
              <a:buChar char="○"/>
            </a:pPr>
            <a:r>
              <a:rPr lang="en" sz="1800">
                <a:solidFill>
                  <a:srgbClr val="D9D9D9"/>
                </a:solidFill>
              </a:rPr>
              <a:t>Business logic, processes requests to command model/view.</a:t>
            </a:r>
            <a:endParaRPr sz="1800">
              <a:solidFill>
                <a:srgbClr val="D9D9D9"/>
              </a:solidFill>
            </a:endParaRPr>
          </a:p>
          <a:p>
            <a:pPr indent="-342900" lvl="1" marL="914400" rtl="0" algn="l">
              <a:spcBef>
                <a:spcPts val="0"/>
              </a:spcBef>
              <a:spcAft>
                <a:spcPts val="0"/>
              </a:spcAft>
              <a:buClr>
                <a:srgbClr val="D9D9D9"/>
              </a:buClr>
              <a:buSzPts val="1800"/>
              <a:buChar char="○"/>
            </a:pPr>
            <a:r>
              <a:rPr lang="en" sz="1800">
                <a:solidFill>
                  <a:srgbClr val="D9D9D9"/>
                </a:solidFill>
              </a:rPr>
              <a:t>Servlets implement HttpServlet: </a:t>
            </a:r>
            <a:r>
              <a:rPr lang="en" sz="1000" u="sng">
                <a:solidFill>
                  <a:srgbClr val="D9D9D9"/>
                </a:solidFill>
                <a:hlinkClick r:id="rId5">
                  <a:extLst>
                    <a:ext uri="{A12FA001-AC4F-418D-AE19-62706E023703}">
                      <ahyp:hlinkClr val="tx"/>
                    </a:ext>
                  </a:extLst>
                </a:hlinkClick>
              </a:rPr>
              <a:t>http://docs.oracle.com/javaee/7/api/javax/servlet/http/HttpServlet.html</a:t>
            </a:r>
            <a:endParaRPr sz="1800">
              <a:solidFill>
                <a:srgbClr val="D9D9D9"/>
              </a:solidFill>
            </a:endParaRPr>
          </a:p>
          <a:p>
            <a:pPr indent="-342900" lvl="0" marL="457200" marR="0" rtl="0" algn="l">
              <a:lnSpc>
                <a:spcPct val="100000"/>
              </a:lnSpc>
              <a:spcBef>
                <a:spcPts val="0"/>
              </a:spcBef>
              <a:spcAft>
                <a:spcPts val="0"/>
              </a:spcAft>
              <a:buClr>
                <a:srgbClr val="D9D9D9"/>
              </a:buClr>
              <a:buSzPts val="1800"/>
              <a:buChar char="●"/>
            </a:pPr>
            <a:r>
              <a:rPr lang="en" sz="1800">
                <a:solidFill>
                  <a:srgbClr val="D9D9D9"/>
                </a:solidFill>
              </a:rPr>
              <a:t>Application code hosted web server, e.g. Tomcat: </a:t>
            </a:r>
            <a:r>
              <a:rPr lang="en" sz="1000" u="sng">
                <a:solidFill>
                  <a:srgbClr val="D9D9D9"/>
                </a:solidFill>
                <a:hlinkClick r:id="rId6">
                  <a:extLst>
                    <a:ext uri="{A12FA001-AC4F-418D-AE19-62706E023703}">
                      <ahyp:hlinkClr val="tx"/>
                    </a:ext>
                  </a:extLst>
                </a:hlinkClick>
              </a:rPr>
              <a:t>https://www.mulesoft.com/tcat/tomcat-servlet</a:t>
            </a:r>
            <a:endParaRPr sz="1000">
              <a:solidFill>
                <a:srgbClr val="D9D9D9"/>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5"/>
          <p:cNvSpPr txBox="1"/>
          <p:nvPr>
            <p:ph type="title"/>
          </p:nvPr>
        </p:nvSpPr>
        <p:spPr>
          <a:xfrm>
            <a:off x="457200" y="-98822"/>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MVC Application Architecture</a:t>
            </a:r>
            <a:endParaRPr/>
          </a:p>
        </p:txBody>
      </p:sp>
      <p:sp>
        <p:nvSpPr>
          <p:cNvPr id="113" name="Google Shape;113;p15"/>
          <p:cNvSpPr txBox="1"/>
          <p:nvPr/>
        </p:nvSpPr>
        <p:spPr>
          <a:xfrm>
            <a:off x="905450" y="1082675"/>
            <a:ext cx="2216700" cy="463200"/>
          </a:xfrm>
          <a:prstGeom prst="rect">
            <a:avLst/>
          </a:prstGeom>
          <a:noFill/>
          <a:ln cap="flat" cmpd="sng" w="9525">
            <a:solidFill>
              <a:srgbClr val="D9D9D9"/>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D9D9D9"/>
                </a:solidFill>
              </a:rPr>
              <a:t>User</a:t>
            </a:r>
            <a:endParaRPr>
              <a:solidFill>
                <a:srgbClr val="D9D9D9"/>
              </a:solidFill>
            </a:endParaRPr>
          </a:p>
          <a:p>
            <a:pPr indent="0" lvl="0" marL="0" rtl="0" algn="ctr">
              <a:spcBef>
                <a:spcPts val="0"/>
              </a:spcBef>
              <a:spcAft>
                <a:spcPts val="0"/>
              </a:spcAft>
              <a:buNone/>
            </a:pPr>
            <a:r>
              <a:rPr lang="en" sz="1000">
                <a:solidFill>
                  <a:srgbClr val="D9D9D9"/>
                </a:solidFill>
              </a:rPr>
              <a:t>(API invocation, web browser)</a:t>
            </a:r>
            <a:endParaRPr sz="1000">
              <a:solidFill>
                <a:srgbClr val="D9D9D9"/>
              </a:solidFill>
            </a:endParaRPr>
          </a:p>
        </p:txBody>
      </p:sp>
      <p:sp>
        <p:nvSpPr>
          <p:cNvPr id="114" name="Google Shape;114;p15"/>
          <p:cNvSpPr txBox="1"/>
          <p:nvPr/>
        </p:nvSpPr>
        <p:spPr>
          <a:xfrm>
            <a:off x="85725" y="1847358"/>
            <a:ext cx="1604700" cy="463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t>Controller</a:t>
            </a:r>
            <a:endParaRPr/>
          </a:p>
          <a:p>
            <a:pPr indent="0" lvl="0" marL="0" rtl="0" algn="ctr">
              <a:spcBef>
                <a:spcPts val="0"/>
              </a:spcBef>
              <a:spcAft>
                <a:spcPts val="0"/>
              </a:spcAft>
              <a:buNone/>
            </a:pPr>
            <a:r>
              <a:rPr lang="en" sz="1000"/>
              <a:t>(HttpServlets)</a:t>
            </a:r>
            <a:endParaRPr sz="1000"/>
          </a:p>
        </p:txBody>
      </p:sp>
      <p:sp>
        <p:nvSpPr>
          <p:cNvPr id="115" name="Google Shape;115;p15"/>
          <p:cNvSpPr txBox="1"/>
          <p:nvPr/>
        </p:nvSpPr>
        <p:spPr>
          <a:xfrm>
            <a:off x="2383263" y="1847358"/>
            <a:ext cx="1604700" cy="463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t>View</a:t>
            </a:r>
            <a:endParaRPr/>
          </a:p>
          <a:p>
            <a:pPr indent="0" lvl="0" marL="0" rtl="0" algn="ctr">
              <a:spcBef>
                <a:spcPts val="0"/>
              </a:spcBef>
              <a:spcAft>
                <a:spcPts val="0"/>
              </a:spcAft>
              <a:buNone/>
            </a:pPr>
            <a:r>
              <a:rPr lang="en" sz="1000"/>
              <a:t>(JSP templates)</a:t>
            </a:r>
            <a:endParaRPr sz="1000"/>
          </a:p>
        </p:txBody>
      </p:sp>
      <p:sp>
        <p:nvSpPr>
          <p:cNvPr id="116" name="Google Shape;116;p15"/>
          <p:cNvSpPr txBox="1"/>
          <p:nvPr/>
        </p:nvSpPr>
        <p:spPr>
          <a:xfrm>
            <a:off x="1211449" y="2667216"/>
            <a:ext cx="1604700" cy="10107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t>Model</a:t>
            </a:r>
            <a:endParaRPr/>
          </a:p>
          <a:p>
            <a:pPr indent="0" lvl="0" marL="0" rtl="0" algn="ctr">
              <a:spcBef>
                <a:spcPts val="0"/>
              </a:spcBef>
              <a:spcAft>
                <a:spcPts val="0"/>
              </a:spcAft>
              <a:buNone/>
            </a:pPr>
            <a:r>
              <a:rPr lang="en" sz="1000"/>
              <a:t>(beans)</a:t>
            </a:r>
            <a:endParaRPr sz="1000"/>
          </a:p>
          <a:p>
            <a:pPr indent="0" lvl="0" marL="0" rtl="0" algn="l">
              <a:spcBef>
                <a:spcPts val="0"/>
              </a:spcBef>
              <a:spcAft>
                <a:spcPts val="0"/>
              </a:spcAft>
              <a:buNone/>
            </a:pPr>
            <a:r>
              <a:t/>
            </a:r>
            <a:endParaRPr sz="1000"/>
          </a:p>
          <a:p>
            <a:pPr indent="0" lvl="0" marL="0" rtl="0" algn="ctr">
              <a:spcBef>
                <a:spcPts val="0"/>
              </a:spcBef>
              <a:spcAft>
                <a:spcPts val="0"/>
              </a:spcAft>
              <a:buNone/>
            </a:pPr>
            <a:r>
              <a:rPr lang="en"/>
              <a:t>Data Access</a:t>
            </a:r>
            <a:endParaRPr/>
          </a:p>
          <a:p>
            <a:pPr indent="0" lvl="0" marL="0" rtl="0" algn="ctr">
              <a:spcBef>
                <a:spcPts val="0"/>
              </a:spcBef>
              <a:spcAft>
                <a:spcPts val="0"/>
              </a:spcAft>
              <a:buNone/>
            </a:pPr>
            <a:r>
              <a:rPr lang="en" sz="1000"/>
              <a:t>(JDBC daos)</a:t>
            </a:r>
            <a:endParaRPr sz="1000"/>
          </a:p>
          <a:p>
            <a:pPr indent="0" lvl="0" marL="0" rtl="0" algn="ctr">
              <a:spcBef>
                <a:spcPts val="0"/>
              </a:spcBef>
              <a:spcAft>
                <a:spcPts val="0"/>
              </a:spcAft>
              <a:buNone/>
            </a:pPr>
            <a:r>
              <a:t/>
            </a:r>
            <a:endParaRPr sz="1000"/>
          </a:p>
        </p:txBody>
      </p:sp>
      <p:cxnSp>
        <p:nvCxnSpPr>
          <p:cNvPr id="117" name="Google Shape;117;p15"/>
          <p:cNvCxnSpPr>
            <a:stCxn id="116" idx="1"/>
          </p:cNvCxnSpPr>
          <p:nvPr/>
        </p:nvCxnSpPr>
        <p:spPr>
          <a:xfrm>
            <a:off x="1211449" y="3172566"/>
            <a:ext cx="1604700" cy="0"/>
          </a:xfrm>
          <a:prstGeom prst="straightConnector1">
            <a:avLst/>
          </a:prstGeom>
          <a:noFill/>
          <a:ln cap="flat" cmpd="sng" w="9525">
            <a:solidFill>
              <a:srgbClr val="000000"/>
            </a:solidFill>
            <a:prstDash val="dot"/>
            <a:round/>
            <a:headEnd len="med" w="med" type="none"/>
            <a:tailEnd len="med" w="med" type="none"/>
          </a:ln>
        </p:spPr>
      </p:cxnSp>
      <p:sp>
        <p:nvSpPr>
          <p:cNvPr id="118" name="Google Shape;118;p15"/>
          <p:cNvSpPr/>
          <p:nvPr/>
        </p:nvSpPr>
        <p:spPr>
          <a:xfrm>
            <a:off x="1211449" y="3994354"/>
            <a:ext cx="1604700" cy="1010700"/>
          </a:xfrm>
          <a:prstGeom prst="can">
            <a:avLst>
              <a:gd fmla="val 25000" name="adj"/>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MySQL</a:t>
            </a:r>
            <a:endParaRPr/>
          </a:p>
        </p:txBody>
      </p:sp>
      <p:cxnSp>
        <p:nvCxnSpPr>
          <p:cNvPr id="119" name="Google Shape;119;p15"/>
          <p:cNvCxnSpPr>
            <a:stCxn id="116" idx="2"/>
            <a:endCxn id="118" idx="1"/>
          </p:cNvCxnSpPr>
          <p:nvPr/>
        </p:nvCxnSpPr>
        <p:spPr>
          <a:xfrm>
            <a:off x="2013799" y="3677916"/>
            <a:ext cx="0" cy="316500"/>
          </a:xfrm>
          <a:prstGeom prst="straightConnector1">
            <a:avLst/>
          </a:prstGeom>
          <a:noFill/>
          <a:ln cap="flat" cmpd="sng" w="19050">
            <a:solidFill>
              <a:srgbClr val="000000"/>
            </a:solidFill>
            <a:prstDash val="solid"/>
            <a:round/>
            <a:headEnd len="med" w="med" type="triangle"/>
            <a:tailEnd len="med" w="med" type="triangle"/>
          </a:ln>
        </p:spPr>
      </p:cxnSp>
      <p:cxnSp>
        <p:nvCxnSpPr>
          <p:cNvPr id="120" name="Google Shape;120;p15"/>
          <p:cNvCxnSpPr>
            <a:stCxn id="114" idx="2"/>
            <a:endCxn id="116" idx="1"/>
          </p:cNvCxnSpPr>
          <p:nvPr/>
        </p:nvCxnSpPr>
        <p:spPr>
          <a:xfrm>
            <a:off x="888075" y="2310558"/>
            <a:ext cx="323400" cy="861900"/>
          </a:xfrm>
          <a:prstGeom prst="straightConnector1">
            <a:avLst/>
          </a:prstGeom>
          <a:noFill/>
          <a:ln cap="flat" cmpd="sng" w="19050">
            <a:solidFill>
              <a:srgbClr val="000000"/>
            </a:solidFill>
            <a:prstDash val="solid"/>
            <a:round/>
            <a:headEnd len="med" w="med" type="triangle"/>
            <a:tailEnd len="med" w="med" type="triangle"/>
          </a:ln>
        </p:spPr>
      </p:cxnSp>
      <p:cxnSp>
        <p:nvCxnSpPr>
          <p:cNvPr id="121" name="Google Shape;121;p15"/>
          <p:cNvCxnSpPr>
            <a:stCxn id="116" idx="3"/>
            <a:endCxn id="115" idx="2"/>
          </p:cNvCxnSpPr>
          <p:nvPr/>
        </p:nvCxnSpPr>
        <p:spPr>
          <a:xfrm flipH="1" rot="10800000">
            <a:off x="2816149" y="2310666"/>
            <a:ext cx="369600" cy="861900"/>
          </a:xfrm>
          <a:prstGeom prst="straightConnector1">
            <a:avLst/>
          </a:prstGeom>
          <a:noFill/>
          <a:ln cap="flat" cmpd="sng" w="19050">
            <a:solidFill>
              <a:srgbClr val="000000"/>
            </a:solidFill>
            <a:prstDash val="solid"/>
            <a:round/>
            <a:headEnd len="med" w="med" type="triangle"/>
            <a:tailEnd len="med" w="med" type="triangle"/>
          </a:ln>
        </p:spPr>
      </p:cxnSp>
      <p:cxnSp>
        <p:nvCxnSpPr>
          <p:cNvPr id="122" name="Google Shape;122;p15"/>
          <p:cNvCxnSpPr>
            <a:stCxn id="114" idx="3"/>
            <a:endCxn id="115" idx="1"/>
          </p:cNvCxnSpPr>
          <p:nvPr/>
        </p:nvCxnSpPr>
        <p:spPr>
          <a:xfrm>
            <a:off x="1690425" y="2078958"/>
            <a:ext cx="692700" cy="0"/>
          </a:xfrm>
          <a:prstGeom prst="straightConnector1">
            <a:avLst/>
          </a:prstGeom>
          <a:noFill/>
          <a:ln cap="flat" cmpd="sng" w="19050">
            <a:solidFill>
              <a:srgbClr val="000000"/>
            </a:solidFill>
            <a:prstDash val="solid"/>
            <a:round/>
            <a:headEnd len="med" w="med" type="triangle"/>
            <a:tailEnd len="med" w="med" type="triangle"/>
          </a:ln>
        </p:spPr>
      </p:cxnSp>
      <p:cxnSp>
        <p:nvCxnSpPr>
          <p:cNvPr id="123" name="Google Shape;123;p15"/>
          <p:cNvCxnSpPr/>
          <p:nvPr/>
        </p:nvCxnSpPr>
        <p:spPr>
          <a:xfrm>
            <a:off x="1251812" y="1538544"/>
            <a:ext cx="0" cy="323700"/>
          </a:xfrm>
          <a:prstGeom prst="straightConnector1">
            <a:avLst/>
          </a:prstGeom>
          <a:noFill/>
          <a:ln cap="flat" cmpd="sng" w="19050">
            <a:solidFill>
              <a:srgbClr val="D9D9D9"/>
            </a:solidFill>
            <a:prstDash val="solid"/>
            <a:round/>
            <a:headEnd len="med" w="med" type="triangle"/>
            <a:tailEnd len="med" w="med" type="triangle"/>
          </a:ln>
        </p:spPr>
      </p:cxnSp>
      <p:cxnSp>
        <p:nvCxnSpPr>
          <p:cNvPr id="124" name="Google Shape;124;p15"/>
          <p:cNvCxnSpPr/>
          <p:nvPr/>
        </p:nvCxnSpPr>
        <p:spPr>
          <a:xfrm>
            <a:off x="2821989" y="1538544"/>
            <a:ext cx="0" cy="323700"/>
          </a:xfrm>
          <a:prstGeom prst="straightConnector1">
            <a:avLst/>
          </a:prstGeom>
          <a:noFill/>
          <a:ln cap="flat" cmpd="sng" w="19050">
            <a:solidFill>
              <a:srgbClr val="D9D9D9"/>
            </a:solidFill>
            <a:prstDash val="solid"/>
            <a:round/>
            <a:headEnd len="med" w="med" type="triangle"/>
            <a:tailEnd len="med" w="med" type="triangle"/>
          </a:ln>
        </p:spPr>
      </p:cxnSp>
      <p:sp>
        <p:nvSpPr>
          <p:cNvPr id="125" name="Google Shape;125;p15"/>
          <p:cNvSpPr txBox="1"/>
          <p:nvPr>
            <p:ph idx="1" type="body"/>
          </p:nvPr>
        </p:nvSpPr>
        <p:spPr>
          <a:xfrm>
            <a:off x="3905125" y="604350"/>
            <a:ext cx="5330100" cy="4192200"/>
          </a:xfrm>
          <a:prstGeom prst="rect">
            <a:avLst/>
          </a:prstGeom>
        </p:spPr>
        <p:txBody>
          <a:bodyPr anchorCtr="0" anchor="t" bIns="91425" lIns="91425" spcFirstLastPara="1" rIns="91425" wrap="square" tIns="91425">
            <a:noAutofit/>
          </a:bodyPr>
          <a:lstStyle/>
          <a:p>
            <a:pPr indent="-342900" lvl="0" marL="457200" marR="0" rtl="0" algn="l">
              <a:lnSpc>
                <a:spcPct val="100000"/>
              </a:lnSpc>
              <a:spcBef>
                <a:spcPts val="600"/>
              </a:spcBef>
              <a:spcAft>
                <a:spcPts val="0"/>
              </a:spcAft>
              <a:buSzPts val="1800"/>
              <a:buChar char="●"/>
            </a:pPr>
            <a:r>
              <a:rPr lang="en" sz="1800"/>
              <a:t>Storage: MySQL relational DB.</a:t>
            </a:r>
            <a:endParaRPr sz="1800"/>
          </a:p>
          <a:p>
            <a:pPr indent="-342900" lvl="0" marL="457200" marR="0" rtl="0" algn="l">
              <a:lnSpc>
                <a:spcPct val="100000"/>
              </a:lnSpc>
              <a:spcBef>
                <a:spcPts val="0"/>
              </a:spcBef>
              <a:spcAft>
                <a:spcPts val="0"/>
              </a:spcAft>
              <a:buClr>
                <a:srgbClr val="000000"/>
              </a:buClr>
              <a:buSzPts val="1800"/>
              <a:buChar char="●"/>
            </a:pPr>
            <a:r>
              <a:rPr lang="en" sz="1800">
                <a:solidFill>
                  <a:srgbClr val="000000"/>
                </a:solidFill>
              </a:rPr>
              <a:t>Model:</a:t>
            </a:r>
            <a:endParaRPr sz="1800">
              <a:solidFill>
                <a:srgbClr val="000000"/>
              </a:solidFill>
            </a:endParaRPr>
          </a:p>
          <a:p>
            <a:pPr indent="-342900" lvl="1" marL="914400" marR="0" rtl="0" algn="l">
              <a:lnSpc>
                <a:spcPct val="100000"/>
              </a:lnSpc>
              <a:spcBef>
                <a:spcPts val="0"/>
              </a:spcBef>
              <a:spcAft>
                <a:spcPts val="0"/>
              </a:spcAft>
              <a:buClr>
                <a:srgbClr val="000000"/>
              </a:buClr>
              <a:buSzPts val="1800"/>
              <a:buChar char="○"/>
            </a:pPr>
            <a:r>
              <a:rPr lang="en" sz="1800">
                <a:solidFill>
                  <a:srgbClr val="000000"/>
                </a:solidFill>
              </a:rPr>
              <a:t>Data model in the application, (POJO).</a:t>
            </a:r>
            <a:endParaRPr sz="1800">
              <a:solidFill>
                <a:srgbClr val="000000"/>
              </a:solidFill>
            </a:endParaRPr>
          </a:p>
          <a:p>
            <a:pPr indent="-342900" lvl="1" marL="914400" marR="0" rtl="0" algn="l">
              <a:lnSpc>
                <a:spcPct val="100000"/>
              </a:lnSpc>
              <a:spcBef>
                <a:spcPts val="0"/>
              </a:spcBef>
              <a:spcAft>
                <a:spcPts val="0"/>
              </a:spcAft>
              <a:buClr>
                <a:srgbClr val="000000"/>
              </a:buClr>
              <a:buSzPts val="1800"/>
              <a:buChar char="○"/>
            </a:pPr>
            <a:r>
              <a:rPr lang="en" sz="1800">
                <a:solidFill>
                  <a:srgbClr val="000000"/>
                </a:solidFill>
              </a:rPr>
              <a:t>JDBC to access storage.</a:t>
            </a:r>
            <a:endParaRPr sz="1800">
              <a:solidFill>
                <a:srgbClr val="000000"/>
              </a:solidFill>
            </a:endParaRPr>
          </a:p>
          <a:p>
            <a:pPr indent="-342900" lvl="0" marL="457200" marR="0" rtl="0" algn="l">
              <a:lnSpc>
                <a:spcPct val="100000"/>
              </a:lnSpc>
              <a:spcBef>
                <a:spcPts val="0"/>
              </a:spcBef>
              <a:spcAft>
                <a:spcPts val="0"/>
              </a:spcAft>
              <a:buClr>
                <a:srgbClr val="000000"/>
              </a:buClr>
              <a:buSzPts val="1800"/>
              <a:buChar char="●"/>
            </a:pPr>
            <a:r>
              <a:rPr lang="en" sz="1800">
                <a:solidFill>
                  <a:srgbClr val="000000"/>
                </a:solidFill>
              </a:rPr>
              <a:t>View:</a:t>
            </a:r>
            <a:endParaRPr sz="1800">
              <a:solidFill>
                <a:srgbClr val="000000"/>
              </a:solidFill>
            </a:endParaRPr>
          </a:p>
          <a:p>
            <a:pPr indent="-342900" lvl="1" marL="914400" marR="0" rtl="0" algn="l">
              <a:lnSpc>
                <a:spcPct val="100000"/>
              </a:lnSpc>
              <a:spcBef>
                <a:spcPts val="0"/>
              </a:spcBef>
              <a:spcAft>
                <a:spcPts val="0"/>
              </a:spcAft>
              <a:buClr>
                <a:srgbClr val="000000"/>
              </a:buClr>
              <a:buSzPts val="1800"/>
              <a:buChar char="○"/>
            </a:pPr>
            <a:r>
              <a:rPr lang="en" sz="1800">
                <a:solidFill>
                  <a:srgbClr val="000000"/>
                </a:solidFill>
              </a:rPr>
              <a:t>User interface.</a:t>
            </a:r>
            <a:endParaRPr sz="1800">
              <a:solidFill>
                <a:srgbClr val="000000"/>
              </a:solidFill>
            </a:endParaRPr>
          </a:p>
          <a:p>
            <a:pPr indent="-342900" lvl="1" marL="914400" marR="0" rtl="0" algn="l">
              <a:lnSpc>
                <a:spcPct val="100000"/>
              </a:lnSpc>
              <a:spcBef>
                <a:spcPts val="0"/>
              </a:spcBef>
              <a:spcAft>
                <a:spcPts val="0"/>
              </a:spcAft>
              <a:buClr>
                <a:srgbClr val="000000"/>
              </a:buClr>
              <a:buSzPts val="1800"/>
              <a:buChar char="○"/>
            </a:pPr>
            <a:r>
              <a:rPr lang="en" sz="1800">
                <a:solidFill>
                  <a:srgbClr val="000000"/>
                </a:solidFill>
              </a:rPr>
              <a:t>JSP templates in HTML, can invoke Java.</a:t>
            </a:r>
            <a:endParaRPr sz="1800">
              <a:solidFill>
                <a:srgbClr val="000000"/>
              </a:solidFill>
            </a:endParaRPr>
          </a:p>
          <a:p>
            <a:pPr indent="-342900" lvl="1" marL="914400" marR="0" rtl="0" algn="l">
              <a:lnSpc>
                <a:spcPct val="100000"/>
              </a:lnSpc>
              <a:spcBef>
                <a:spcPts val="0"/>
              </a:spcBef>
              <a:spcAft>
                <a:spcPts val="0"/>
              </a:spcAft>
              <a:buClr>
                <a:srgbClr val="000000"/>
              </a:buClr>
              <a:buSzPts val="1800"/>
              <a:buChar char="○"/>
            </a:pPr>
            <a:r>
              <a:rPr lang="en" sz="1800">
                <a:solidFill>
                  <a:srgbClr val="000000"/>
                </a:solidFill>
              </a:rPr>
              <a:t>JSTL libraries make it easy to format and use java: </a:t>
            </a:r>
            <a:r>
              <a:rPr lang="en" sz="1000" u="sng">
                <a:solidFill>
                  <a:srgbClr val="000000"/>
                </a:solidFill>
                <a:hlinkClick r:id="rId3">
                  <a:extLst>
                    <a:ext uri="{A12FA001-AC4F-418D-AE19-62706E023703}">
                      <ahyp:hlinkClr val="tx"/>
                    </a:ext>
                  </a:extLst>
                </a:hlinkClick>
              </a:rPr>
              <a:t>http://stackoverflow.com/tags/jstl/info</a:t>
            </a:r>
            <a:r>
              <a:rPr lang="en" sz="1000">
                <a:solidFill>
                  <a:srgbClr val="000000"/>
                </a:solidFill>
              </a:rPr>
              <a:t>, </a:t>
            </a:r>
            <a:r>
              <a:rPr lang="en" sz="1000" u="sng">
                <a:solidFill>
                  <a:srgbClr val="000000"/>
                </a:solidFill>
                <a:hlinkClick r:id="rId4">
                  <a:extLst>
                    <a:ext uri="{A12FA001-AC4F-418D-AE19-62706E023703}">
                      <ahyp:hlinkClr val="tx"/>
                    </a:ext>
                  </a:extLst>
                </a:hlinkClick>
              </a:rPr>
              <a:t>https://jstl.java.net/</a:t>
            </a:r>
            <a:endParaRPr sz="1800">
              <a:solidFill>
                <a:srgbClr val="000000"/>
              </a:solidFill>
            </a:endParaRPr>
          </a:p>
          <a:p>
            <a:pPr indent="-342900" lvl="0" marL="457200" rtl="0" algn="l">
              <a:spcBef>
                <a:spcPts val="0"/>
              </a:spcBef>
              <a:spcAft>
                <a:spcPts val="0"/>
              </a:spcAft>
              <a:buClr>
                <a:srgbClr val="000000"/>
              </a:buClr>
              <a:buSzPts val="1800"/>
              <a:buChar char="●"/>
            </a:pPr>
            <a:r>
              <a:rPr lang="en" sz="1800">
                <a:solidFill>
                  <a:srgbClr val="000000"/>
                </a:solidFill>
              </a:rPr>
              <a:t>Controller:</a:t>
            </a:r>
            <a:endParaRPr sz="1800">
              <a:solidFill>
                <a:srgbClr val="000000"/>
              </a:solidFill>
            </a:endParaRPr>
          </a:p>
          <a:p>
            <a:pPr indent="-342900" lvl="1" marL="914400" rtl="0" algn="l">
              <a:spcBef>
                <a:spcPts val="0"/>
              </a:spcBef>
              <a:spcAft>
                <a:spcPts val="0"/>
              </a:spcAft>
              <a:buClr>
                <a:srgbClr val="000000"/>
              </a:buClr>
              <a:buSzPts val="1800"/>
              <a:buChar char="○"/>
            </a:pPr>
            <a:r>
              <a:rPr lang="en" sz="1800">
                <a:solidFill>
                  <a:srgbClr val="000000"/>
                </a:solidFill>
              </a:rPr>
              <a:t>Business logic, processes requests to command model/view.</a:t>
            </a:r>
            <a:endParaRPr sz="1800">
              <a:solidFill>
                <a:srgbClr val="000000"/>
              </a:solidFill>
            </a:endParaRPr>
          </a:p>
          <a:p>
            <a:pPr indent="-342900" lvl="1" marL="914400" rtl="0" algn="l">
              <a:spcBef>
                <a:spcPts val="0"/>
              </a:spcBef>
              <a:spcAft>
                <a:spcPts val="0"/>
              </a:spcAft>
              <a:buClr>
                <a:srgbClr val="000000"/>
              </a:buClr>
              <a:buSzPts val="1800"/>
              <a:buChar char="○"/>
            </a:pPr>
            <a:r>
              <a:rPr lang="en" sz="1800">
                <a:solidFill>
                  <a:srgbClr val="000000"/>
                </a:solidFill>
              </a:rPr>
              <a:t>Servlets implement HttpServlet: </a:t>
            </a:r>
            <a:r>
              <a:rPr lang="en" sz="1000" u="sng">
                <a:solidFill>
                  <a:srgbClr val="000000"/>
                </a:solidFill>
                <a:hlinkClick r:id="rId5">
                  <a:extLst>
                    <a:ext uri="{A12FA001-AC4F-418D-AE19-62706E023703}">
                      <ahyp:hlinkClr val="tx"/>
                    </a:ext>
                  </a:extLst>
                </a:hlinkClick>
              </a:rPr>
              <a:t>http://docs.oracle.com/javaee/7/api/javax/servlet/http/HttpServlet.html</a:t>
            </a:r>
            <a:endParaRPr sz="1800">
              <a:solidFill>
                <a:srgbClr val="000000"/>
              </a:solidFill>
            </a:endParaRPr>
          </a:p>
          <a:p>
            <a:pPr indent="-342900" lvl="0" marL="457200" marR="0" rtl="0" algn="l">
              <a:lnSpc>
                <a:spcPct val="100000"/>
              </a:lnSpc>
              <a:spcBef>
                <a:spcPts val="0"/>
              </a:spcBef>
              <a:spcAft>
                <a:spcPts val="0"/>
              </a:spcAft>
              <a:buClr>
                <a:srgbClr val="D9D9D9"/>
              </a:buClr>
              <a:buSzPts val="1800"/>
              <a:buChar char="●"/>
            </a:pPr>
            <a:r>
              <a:rPr lang="en" sz="1800">
                <a:solidFill>
                  <a:srgbClr val="D9D9D9"/>
                </a:solidFill>
              </a:rPr>
              <a:t>Application code hosted web server, e.g. Tomcat: </a:t>
            </a:r>
            <a:r>
              <a:rPr lang="en" sz="1000" u="sng">
                <a:solidFill>
                  <a:srgbClr val="D9D9D9"/>
                </a:solidFill>
                <a:hlinkClick r:id="rId6">
                  <a:extLst>
                    <a:ext uri="{A12FA001-AC4F-418D-AE19-62706E023703}">
                      <ahyp:hlinkClr val="tx"/>
                    </a:ext>
                  </a:extLst>
                </a:hlinkClick>
              </a:rPr>
              <a:t>https://www.mulesoft.com/tcat/tomcat-servlet</a:t>
            </a:r>
            <a:endParaRPr sz="1000">
              <a:solidFill>
                <a:srgbClr val="D9D9D9"/>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16"/>
          <p:cNvSpPr txBox="1"/>
          <p:nvPr>
            <p:ph type="title"/>
          </p:nvPr>
        </p:nvSpPr>
        <p:spPr>
          <a:xfrm>
            <a:off x="457200" y="-98822"/>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MVC Application Architecture</a:t>
            </a:r>
            <a:endParaRPr/>
          </a:p>
        </p:txBody>
      </p:sp>
      <p:grpSp>
        <p:nvGrpSpPr>
          <p:cNvPr id="131" name="Google Shape;131;p16"/>
          <p:cNvGrpSpPr/>
          <p:nvPr/>
        </p:nvGrpSpPr>
        <p:grpSpPr>
          <a:xfrm>
            <a:off x="85725" y="1082675"/>
            <a:ext cx="3902238" cy="3922379"/>
            <a:chOff x="1457325" y="1082675"/>
            <a:chExt cx="3902238" cy="3922379"/>
          </a:xfrm>
        </p:grpSpPr>
        <p:sp>
          <p:nvSpPr>
            <p:cNvPr id="132" name="Google Shape;132;p16"/>
            <p:cNvSpPr txBox="1"/>
            <p:nvPr/>
          </p:nvSpPr>
          <p:spPr>
            <a:xfrm>
              <a:off x="2277050" y="1082675"/>
              <a:ext cx="2216700" cy="463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t>User</a:t>
              </a:r>
              <a:endParaRPr/>
            </a:p>
            <a:p>
              <a:pPr indent="0" lvl="0" marL="0" rtl="0" algn="ctr">
                <a:spcBef>
                  <a:spcPts val="0"/>
                </a:spcBef>
                <a:spcAft>
                  <a:spcPts val="0"/>
                </a:spcAft>
                <a:buNone/>
              </a:pPr>
              <a:r>
                <a:rPr lang="en" sz="1000"/>
                <a:t>(API invocation, </a:t>
              </a:r>
              <a:r>
                <a:rPr lang="en" sz="1000">
                  <a:solidFill>
                    <a:schemeClr val="dk1"/>
                  </a:solidFill>
                </a:rPr>
                <a:t>web browser</a:t>
              </a:r>
              <a:r>
                <a:rPr lang="en" sz="1000"/>
                <a:t>)</a:t>
              </a:r>
              <a:endParaRPr sz="1000"/>
            </a:p>
          </p:txBody>
        </p:sp>
        <p:sp>
          <p:nvSpPr>
            <p:cNvPr id="133" name="Google Shape;133;p16"/>
            <p:cNvSpPr txBox="1"/>
            <p:nvPr/>
          </p:nvSpPr>
          <p:spPr>
            <a:xfrm>
              <a:off x="1457325" y="1847358"/>
              <a:ext cx="1604700" cy="463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t>Controller</a:t>
              </a:r>
              <a:endParaRPr/>
            </a:p>
            <a:p>
              <a:pPr indent="0" lvl="0" marL="0" rtl="0" algn="ctr">
                <a:spcBef>
                  <a:spcPts val="0"/>
                </a:spcBef>
                <a:spcAft>
                  <a:spcPts val="0"/>
                </a:spcAft>
                <a:buNone/>
              </a:pPr>
              <a:r>
                <a:rPr lang="en" sz="1000"/>
                <a:t>(HttpServlets)</a:t>
              </a:r>
              <a:endParaRPr sz="1000"/>
            </a:p>
          </p:txBody>
        </p:sp>
        <p:sp>
          <p:nvSpPr>
            <p:cNvPr id="134" name="Google Shape;134;p16"/>
            <p:cNvSpPr txBox="1"/>
            <p:nvPr/>
          </p:nvSpPr>
          <p:spPr>
            <a:xfrm>
              <a:off x="3754863" y="1847358"/>
              <a:ext cx="1604700" cy="463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t>View</a:t>
              </a:r>
              <a:endParaRPr/>
            </a:p>
            <a:p>
              <a:pPr indent="0" lvl="0" marL="0" rtl="0" algn="ctr">
                <a:spcBef>
                  <a:spcPts val="0"/>
                </a:spcBef>
                <a:spcAft>
                  <a:spcPts val="0"/>
                </a:spcAft>
                <a:buNone/>
              </a:pPr>
              <a:r>
                <a:rPr lang="en" sz="1000"/>
                <a:t>(JSP templates)</a:t>
              </a:r>
              <a:endParaRPr sz="1000"/>
            </a:p>
          </p:txBody>
        </p:sp>
        <p:sp>
          <p:nvSpPr>
            <p:cNvPr id="135" name="Google Shape;135;p16"/>
            <p:cNvSpPr txBox="1"/>
            <p:nvPr/>
          </p:nvSpPr>
          <p:spPr>
            <a:xfrm>
              <a:off x="2583049" y="2667216"/>
              <a:ext cx="1604700" cy="10107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t>Model</a:t>
              </a:r>
              <a:endParaRPr/>
            </a:p>
            <a:p>
              <a:pPr indent="0" lvl="0" marL="0" rtl="0" algn="ctr">
                <a:spcBef>
                  <a:spcPts val="0"/>
                </a:spcBef>
                <a:spcAft>
                  <a:spcPts val="0"/>
                </a:spcAft>
                <a:buNone/>
              </a:pPr>
              <a:r>
                <a:rPr lang="en" sz="1000"/>
                <a:t>(beans)</a:t>
              </a:r>
              <a:endParaRPr sz="1000"/>
            </a:p>
            <a:p>
              <a:pPr indent="0" lvl="0" marL="0" rtl="0" algn="l">
                <a:spcBef>
                  <a:spcPts val="0"/>
                </a:spcBef>
                <a:spcAft>
                  <a:spcPts val="0"/>
                </a:spcAft>
                <a:buNone/>
              </a:pPr>
              <a:r>
                <a:t/>
              </a:r>
              <a:endParaRPr sz="1000"/>
            </a:p>
            <a:p>
              <a:pPr indent="0" lvl="0" marL="0" rtl="0" algn="ctr">
                <a:spcBef>
                  <a:spcPts val="0"/>
                </a:spcBef>
                <a:spcAft>
                  <a:spcPts val="0"/>
                </a:spcAft>
                <a:buNone/>
              </a:pPr>
              <a:r>
                <a:rPr lang="en"/>
                <a:t>Data Access</a:t>
              </a:r>
              <a:endParaRPr/>
            </a:p>
            <a:p>
              <a:pPr indent="0" lvl="0" marL="0" rtl="0" algn="ctr">
                <a:spcBef>
                  <a:spcPts val="0"/>
                </a:spcBef>
                <a:spcAft>
                  <a:spcPts val="0"/>
                </a:spcAft>
                <a:buNone/>
              </a:pPr>
              <a:r>
                <a:rPr lang="en" sz="1000"/>
                <a:t>(JDBC daos)</a:t>
              </a:r>
              <a:endParaRPr sz="1000"/>
            </a:p>
            <a:p>
              <a:pPr indent="0" lvl="0" marL="0" rtl="0" algn="ctr">
                <a:spcBef>
                  <a:spcPts val="0"/>
                </a:spcBef>
                <a:spcAft>
                  <a:spcPts val="0"/>
                </a:spcAft>
                <a:buNone/>
              </a:pPr>
              <a:r>
                <a:t/>
              </a:r>
              <a:endParaRPr sz="1000"/>
            </a:p>
          </p:txBody>
        </p:sp>
        <p:cxnSp>
          <p:nvCxnSpPr>
            <p:cNvPr id="136" name="Google Shape;136;p16"/>
            <p:cNvCxnSpPr>
              <a:stCxn id="135" idx="1"/>
            </p:cNvCxnSpPr>
            <p:nvPr/>
          </p:nvCxnSpPr>
          <p:spPr>
            <a:xfrm>
              <a:off x="2583049" y="3172566"/>
              <a:ext cx="1604700" cy="0"/>
            </a:xfrm>
            <a:prstGeom prst="straightConnector1">
              <a:avLst/>
            </a:prstGeom>
            <a:noFill/>
            <a:ln cap="flat" cmpd="sng" w="9525">
              <a:solidFill>
                <a:srgbClr val="000000"/>
              </a:solidFill>
              <a:prstDash val="dot"/>
              <a:round/>
              <a:headEnd len="med" w="med" type="none"/>
              <a:tailEnd len="med" w="med" type="none"/>
            </a:ln>
          </p:spPr>
        </p:cxnSp>
        <p:sp>
          <p:nvSpPr>
            <p:cNvPr id="137" name="Google Shape;137;p16"/>
            <p:cNvSpPr/>
            <p:nvPr/>
          </p:nvSpPr>
          <p:spPr>
            <a:xfrm>
              <a:off x="2583049" y="3994354"/>
              <a:ext cx="1604700" cy="1010700"/>
            </a:xfrm>
            <a:prstGeom prst="can">
              <a:avLst>
                <a:gd fmla="val 25000" name="adj"/>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MySQL</a:t>
              </a:r>
              <a:endParaRPr/>
            </a:p>
          </p:txBody>
        </p:sp>
        <p:cxnSp>
          <p:nvCxnSpPr>
            <p:cNvPr id="138" name="Google Shape;138;p16"/>
            <p:cNvCxnSpPr>
              <a:stCxn id="135" idx="2"/>
              <a:endCxn id="137" idx="1"/>
            </p:cNvCxnSpPr>
            <p:nvPr/>
          </p:nvCxnSpPr>
          <p:spPr>
            <a:xfrm>
              <a:off x="3385399" y="3677916"/>
              <a:ext cx="0" cy="316500"/>
            </a:xfrm>
            <a:prstGeom prst="straightConnector1">
              <a:avLst/>
            </a:prstGeom>
            <a:noFill/>
            <a:ln cap="flat" cmpd="sng" w="19050">
              <a:solidFill>
                <a:srgbClr val="000000"/>
              </a:solidFill>
              <a:prstDash val="solid"/>
              <a:round/>
              <a:headEnd len="med" w="med" type="triangle"/>
              <a:tailEnd len="med" w="med" type="triangle"/>
            </a:ln>
          </p:spPr>
        </p:cxnSp>
        <p:cxnSp>
          <p:nvCxnSpPr>
            <p:cNvPr id="139" name="Google Shape;139;p16"/>
            <p:cNvCxnSpPr>
              <a:stCxn id="133" idx="2"/>
              <a:endCxn id="135" idx="1"/>
            </p:cNvCxnSpPr>
            <p:nvPr/>
          </p:nvCxnSpPr>
          <p:spPr>
            <a:xfrm>
              <a:off x="2259675" y="2310558"/>
              <a:ext cx="323400" cy="861900"/>
            </a:xfrm>
            <a:prstGeom prst="straightConnector1">
              <a:avLst/>
            </a:prstGeom>
            <a:noFill/>
            <a:ln cap="flat" cmpd="sng" w="19050">
              <a:solidFill>
                <a:srgbClr val="000000"/>
              </a:solidFill>
              <a:prstDash val="solid"/>
              <a:round/>
              <a:headEnd len="med" w="med" type="triangle"/>
              <a:tailEnd len="med" w="med" type="triangle"/>
            </a:ln>
          </p:spPr>
        </p:cxnSp>
        <p:cxnSp>
          <p:nvCxnSpPr>
            <p:cNvPr id="140" name="Google Shape;140;p16"/>
            <p:cNvCxnSpPr>
              <a:stCxn id="135" idx="3"/>
              <a:endCxn id="134" idx="2"/>
            </p:cNvCxnSpPr>
            <p:nvPr/>
          </p:nvCxnSpPr>
          <p:spPr>
            <a:xfrm flipH="1" rot="10800000">
              <a:off x="4187749" y="2310666"/>
              <a:ext cx="369600" cy="861900"/>
            </a:xfrm>
            <a:prstGeom prst="straightConnector1">
              <a:avLst/>
            </a:prstGeom>
            <a:noFill/>
            <a:ln cap="flat" cmpd="sng" w="19050">
              <a:solidFill>
                <a:srgbClr val="000000"/>
              </a:solidFill>
              <a:prstDash val="solid"/>
              <a:round/>
              <a:headEnd len="med" w="med" type="triangle"/>
              <a:tailEnd len="med" w="med" type="triangle"/>
            </a:ln>
          </p:spPr>
        </p:cxnSp>
        <p:cxnSp>
          <p:nvCxnSpPr>
            <p:cNvPr id="141" name="Google Shape;141;p16"/>
            <p:cNvCxnSpPr>
              <a:stCxn id="133" idx="3"/>
              <a:endCxn id="134" idx="1"/>
            </p:cNvCxnSpPr>
            <p:nvPr/>
          </p:nvCxnSpPr>
          <p:spPr>
            <a:xfrm>
              <a:off x="3062025" y="2078958"/>
              <a:ext cx="692700" cy="0"/>
            </a:xfrm>
            <a:prstGeom prst="straightConnector1">
              <a:avLst/>
            </a:prstGeom>
            <a:noFill/>
            <a:ln cap="flat" cmpd="sng" w="19050">
              <a:solidFill>
                <a:srgbClr val="000000"/>
              </a:solidFill>
              <a:prstDash val="solid"/>
              <a:round/>
              <a:headEnd len="med" w="med" type="triangle"/>
              <a:tailEnd len="med" w="med" type="triangle"/>
            </a:ln>
          </p:spPr>
        </p:cxnSp>
        <p:cxnSp>
          <p:nvCxnSpPr>
            <p:cNvPr id="142" name="Google Shape;142;p16"/>
            <p:cNvCxnSpPr/>
            <p:nvPr/>
          </p:nvCxnSpPr>
          <p:spPr>
            <a:xfrm>
              <a:off x="2623412" y="1538544"/>
              <a:ext cx="0" cy="323700"/>
            </a:xfrm>
            <a:prstGeom prst="straightConnector1">
              <a:avLst/>
            </a:prstGeom>
            <a:noFill/>
            <a:ln cap="flat" cmpd="sng" w="19050">
              <a:solidFill>
                <a:srgbClr val="000000"/>
              </a:solidFill>
              <a:prstDash val="solid"/>
              <a:round/>
              <a:headEnd len="med" w="med" type="triangle"/>
              <a:tailEnd len="med" w="med" type="triangle"/>
            </a:ln>
          </p:spPr>
        </p:cxnSp>
        <p:cxnSp>
          <p:nvCxnSpPr>
            <p:cNvPr id="143" name="Google Shape;143;p16"/>
            <p:cNvCxnSpPr/>
            <p:nvPr/>
          </p:nvCxnSpPr>
          <p:spPr>
            <a:xfrm>
              <a:off x="4193589" y="1538544"/>
              <a:ext cx="0" cy="323700"/>
            </a:xfrm>
            <a:prstGeom prst="straightConnector1">
              <a:avLst/>
            </a:prstGeom>
            <a:noFill/>
            <a:ln cap="flat" cmpd="sng" w="19050">
              <a:solidFill>
                <a:srgbClr val="000000"/>
              </a:solidFill>
              <a:prstDash val="solid"/>
              <a:round/>
              <a:headEnd len="med" w="med" type="triangle"/>
              <a:tailEnd len="med" w="med" type="triangle"/>
            </a:ln>
          </p:spPr>
        </p:cxnSp>
      </p:grpSp>
      <p:sp>
        <p:nvSpPr>
          <p:cNvPr id="144" name="Google Shape;144;p16"/>
          <p:cNvSpPr txBox="1"/>
          <p:nvPr>
            <p:ph idx="1" type="body"/>
          </p:nvPr>
        </p:nvSpPr>
        <p:spPr>
          <a:xfrm>
            <a:off x="3905125" y="604350"/>
            <a:ext cx="5330100" cy="4192200"/>
          </a:xfrm>
          <a:prstGeom prst="rect">
            <a:avLst/>
          </a:prstGeom>
        </p:spPr>
        <p:txBody>
          <a:bodyPr anchorCtr="0" anchor="t" bIns="91425" lIns="91425" spcFirstLastPara="1" rIns="91425" wrap="square" tIns="91425">
            <a:noAutofit/>
          </a:bodyPr>
          <a:lstStyle/>
          <a:p>
            <a:pPr indent="-342900" lvl="0" marL="457200" marR="0" rtl="0" algn="l">
              <a:lnSpc>
                <a:spcPct val="100000"/>
              </a:lnSpc>
              <a:spcBef>
                <a:spcPts val="600"/>
              </a:spcBef>
              <a:spcAft>
                <a:spcPts val="0"/>
              </a:spcAft>
              <a:buSzPts val="1800"/>
              <a:buChar char="●"/>
            </a:pPr>
            <a:r>
              <a:rPr lang="en" sz="1800"/>
              <a:t>Storage: MySQL relational DB.</a:t>
            </a:r>
            <a:endParaRPr sz="1800"/>
          </a:p>
          <a:p>
            <a:pPr indent="-342900" lvl="0" marL="457200" marR="0" rtl="0" algn="l">
              <a:lnSpc>
                <a:spcPct val="100000"/>
              </a:lnSpc>
              <a:spcBef>
                <a:spcPts val="0"/>
              </a:spcBef>
              <a:spcAft>
                <a:spcPts val="0"/>
              </a:spcAft>
              <a:buSzPts val="1800"/>
              <a:buChar char="●"/>
            </a:pPr>
            <a:r>
              <a:rPr lang="en" sz="1800"/>
              <a:t>Model:</a:t>
            </a:r>
            <a:endParaRPr sz="1800"/>
          </a:p>
          <a:p>
            <a:pPr indent="-342900" lvl="1" marL="914400" marR="0" rtl="0" algn="l">
              <a:lnSpc>
                <a:spcPct val="100000"/>
              </a:lnSpc>
              <a:spcBef>
                <a:spcPts val="0"/>
              </a:spcBef>
              <a:spcAft>
                <a:spcPts val="0"/>
              </a:spcAft>
              <a:buSzPts val="1800"/>
              <a:buChar char="○"/>
            </a:pPr>
            <a:r>
              <a:rPr lang="en" sz="1800"/>
              <a:t>Data model in the application, (POJO).</a:t>
            </a:r>
            <a:endParaRPr sz="1800"/>
          </a:p>
          <a:p>
            <a:pPr indent="-342900" lvl="1" marL="914400" marR="0" rtl="0" algn="l">
              <a:lnSpc>
                <a:spcPct val="100000"/>
              </a:lnSpc>
              <a:spcBef>
                <a:spcPts val="0"/>
              </a:spcBef>
              <a:spcAft>
                <a:spcPts val="0"/>
              </a:spcAft>
              <a:buSzPts val="1800"/>
              <a:buChar char="○"/>
            </a:pPr>
            <a:r>
              <a:rPr lang="en" sz="1800"/>
              <a:t>JDBC to access storage.</a:t>
            </a:r>
            <a:endParaRPr sz="1800"/>
          </a:p>
          <a:p>
            <a:pPr indent="-342900" lvl="0" marL="457200" marR="0" rtl="0" algn="l">
              <a:lnSpc>
                <a:spcPct val="100000"/>
              </a:lnSpc>
              <a:spcBef>
                <a:spcPts val="0"/>
              </a:spcBef>
              <a:spcAft>
                <a:spcPts val="0"/>
              </a:spcAft>
              <a:buSzPts val="1800"/>
              <a:buChar char="●"/>
            </a:pPr>
            <a:r>
              <a:rPr lang="en" sz="1800"/>
              <a:t>View:</a:t>
            </a:r>
            <a:endParaRPr sz="1800"/>
          </a:p>
          <a:p>
            <a:pPr indent="-342900" lvl="1" marL="914400" marR="0" rtl="0" algn="l">
              <a:lnSpc>
                <a:spcPct val="100000"/>
              </a:lnSpc>
              <a:spcBef>
                <a:spcPts val="0"/>
              </a:spcBef>
              <a:spcAft>
                <a:spcPts val="0"/>
              </a:spcAft>
              <a:buSzPts val="1800"/>
              <a:buChar char="○"/>
            </a:pPr>
            <a:r>
              <a:rPr lang="en" sz="1800"/>
              <a:t>User interface.</a:t>
            </a:r>
            <a:endParaRPr sz="1800"/>
          </a:p>
          <a:p>
            <a:pPr indent="-342900" lvl="1" marL="914400" marR="0" rtl="0" algn="l">
              <a:lnSpc>
                <a:spcPct val="100000"/>
              </a:lnSpc>
              <a:spcBef>
                <a:spcPts val="0"/>
              </a:spcBef>
              <a:spcAft>
                <a:spcPts val="0"/>
              </a:spcAft>
              <a:buSzPts val="1800"/>
              <a:buChar char="○"/>
            </a:pPr>
            <a:r>
              <a:rPr lang="en" sz="1800"/>
              <a:t>JSP templates in HTML, can invoke Java.</a:t>
            </a:r>
            <a:endParaRPr sz="1800"/>
          </a:p>
          <a:p>
            <a:pPr indent="-342900" lvl="1" marL="914400" marR="0" rtl="0" algn="l">
              <a:lnSpc>
                <a:spcPct val="100000"/>
              </a:lnSpc>
              <a:spcBef>
                <a:spcPts val="0"/>
              </a:spcBef>
              <a:spcAft>
                <a:spcPts val="0"/>
              </a:spcAft>
              <a:buSzPts val="1800"/>
              <a:buChar char="○"/>
            </a:pPr>
            <a:r>
              <a:rPr lang="en" sz="1800"/>
              <a:t>JSTL libraries make it easy to format and use java: </a:t>
            </a:r>
            <a:r>
              <a:rPr lang="en" sz="1000" u="sng">
                <a:solidFill>
                  <a:schemeClr val="hlink"/>
                </a:solidFill>
                <a:hlinkClick r:id="rId3"/>
              </a:rPr>
              <a:t>http://stackoverflow.com/tags/jstl/info</a:t>
            </a:r>
            <a:r>
              <a:rPr lang="en" sz="1000"/>
              <a:t>, </a:t>
            </a:r>
            <a:r>
              <a:rPr lang="en" sz="1000" u="sng">
                <a:solidFill>
                  <a:schemeClr val="hlink"/>
                </a:solidFill>
                <a:hlinkClick r:id="rId4"/>
              </a:rPr>
              <a:t>https://jstl.java.net/</a:t>
            </a:r>
            <a:endParaRPr sz="1800"/>
          </a:p>
          <a:p>
            <a:pPr indent="-342900" lvl="0" marL="457200" rtl="0" algn="l">
              <a:spcBef>
                <a:spcPts val="0"/>
              </a:spcBef>
              <a:spcAft>
                <a:spcPts val="0"/>
              </a:spcAft>
              <a:buSzPts val="1800"/>
              <a:buChar char="●"/>
            </a:pPr>
            <a:r>
              <a:rPr lang="en" sz="1800"/>
              <a:t>Controller:</a:t>
            </a:r>
            <a:endParaRPr sz="1800"/>
          </a:p>
          <a:p>
            <a:pPr indent="-342900" lvl="1" marL="914400" rtl="0" algn="l">
              <a:spcBef>
                <a:spcPts val="0"/>
              </a:spcBef>
              <a:spcAft>
                <a:spcPts val="0"/>
              </a:spcAft>
              <a:buSzPts val="1800"/>
              <a:buChar char="○"/>
            </a:pPr>
            <a:r>
              <a:rPr lang="en" sz="1800"/>
              <a:t>Business logic, processes requests to command model/view.</a:t>
            </a:r>
            <a:endParaRPr sz="1800"/>
          </a:p>
          <a:p>
            <a:pPr indent="-342900" lvl="1" marL="914400" rtl="0" algn="l">
              <a:spcBef>
                <a:spcPts val="0"/>
              </a:spcBef>
              <a:spcAft>
                <a:spcPts val="0"/>
              </a:spcAft>
              <a:buSzPts val="1800"/>
              <a:buChar char="○"/>
            </a:pPr>
            <a:r>
              <a:rPr lang="en" sz="1800"/>
              <a:t>Servlets implement HttpServlet: </a:t>
            </a:r>
            <a:r>
              <a:rPr lang="en" sz="1000" u="sng">
                <a:solidFill>
                  <a:schemeClr val="hlink"/>
                </a:solidFill>
                <a:hlinkClick r:id="rId5"/>
              </a:rPr>
              <a:t>http://docs.oracle.com/javaee/7/api/javax/servlet/http/HttpServlet.html</a:t>
            </a:r>
            <a:endParaRPr sz="1800"/>
          </a:p>
          <a:p>
            <a:pPr indent="-342900" lvl="0" marL="457200" marR="0" rtl="0" algn="l">
              <a:lnSpc>
                <a:spcPct val="100000"/>
              </a:lnSpc>
              <a:spcBef>
                <a:spcPts val="0"/>
              </a:spcBef>
              <a:spcAft>
                <a:spcPts val="0"/>
              </a:spcAft>
              <a:buSzPts val="1800"/>
              <a:buChar char="●"/>
            </a:pPr>
            <a:r>
              <a:rPr lang="en" sz="1800"/>
              <a:t>Application code hosted web server, e.g. Tomcat: </a:t>
            </a:r>
            <a:r>
              <a:rPr lang="en" sz="1000" u="sng">
                <a:solidFill>
                  <a:schemeClr val="hlink"/>
                </a:solidFill>
                <a:hlinkClick r:id="rId6"/>
              </a:rPr>
              <a:t>https://www.mulesoft.com/tcat/tomcat-servlet</a:t>
            </a:r>
            <a:endParaRPr sz="10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