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232" r:id="rId3"/>
    <p:sldMasterId id="2147484250" r:id="rId4"/>
    <p:sldMasterId id="2147484264" r:id="rId5"/>
  </p:sldMasterIdLst>
  <p:notesMasterIdLst>
    <p:notesMasterId r:id="rId23"/>
  </p:notesMasterIdLst>
  <p:handoutMasterIdLst>
    <p:handoutMasterId r:id="rId24"/>
  </p:handoutMasterIdLst>
  <p:sldIdLst>
    <p:sldId id="1151" r:id="rId6"/>
    <p:sldId id="648" r:id="rId7"/>
    <p:sldId id="1119" r:id="rId8"/>
    <p:sldId id="1146" r:id="rId9"/>
    <p:sldId id="1142" r:id="rId10"/>
    <p:sldId id="1143" r:id="rId11"/>
    <p:sldId id="1144" r:id="rId12"/>
    <p:sldId id="1148" r:id="rId13"/>
    <p:sldId id="1147" r:id="rId14"/>
    <p:sldId id="1145" r:id="rId15"/>
    <p:sldId id="1149" r:id="rId16"/>
    <p:sldId id="1150" r:id="rId17"/>
    <p:sldId id="1129" r:id="rId18"/>
    <p:sldId id="1125" r:id="rId19"/>
    <p:sldId id="1126" r:id="rId20"/>
    <p:sldId id="1118" r:id="rId21"/>
    <p:sldId id="1106" r:id="rId22"/>
  </p:sldIdLst>
  <p:sldSz cx="12188825" cy="6858000"/>
  <p:notesSz cx="70104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C5C8CDB-7375-4A1A-9616-8B000A3016D1}">
          <p14:sldIdLst>
            <p14:sldId id="1151"/>
            <p14:sldId id="648"/>
            <p14:sldId id="1119"/>
            <p14:sldId id="1146"/>
            <p14:sldId id="1142"/>
            <p14:sldId id="1143"/>
            <p14:sldId id="1144"/>
            <p14:sldId id="1148"/>
            <p14:sldId id="1147"/>
            <p14:sldId id="1145"/>
            <p14:sldId id="1149"/>
            <p14:sldId id="1150"/>
            <p14:sldId id="1129"/>
            <p14:sldId id="1125"/>
            <p14:sldId id="1126"/>
            <p14:sldId id="1118"/>
            <p14:sldId id="1106"/>
          </p14:sldIdLst>
        </p14:section>
      </p14:sectionLst>
    </p:ext>
    <p:ext uri="{EFAFB233-063F-42B5-8137-9DF3F51BA10A}">
      <p15:sldGuideLst xmlns=""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88EE"/>
    <a:srgbClr val="FFFF99"/>
    <a:srgbClr val="0072C6"/>
    <a:srgbClr val="2D82FF"/>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84780" autoAdjust="0"/>
  </p:normalViewPr>
  <p:slideViewPr>
    <p:cSldViewPr snapToGrid="0">
      <p:cViewPr varScale="1">
        <p:scale>
          <a:sx n="60" d="100"/>
          <a:sy n="60" d="100"/>
        </p:scale>
        <p:origin x="-1092" y="-78"/>
      </p:cViewPr>
      <p:guideLst>
        <p:guide orient="horz" pos="2328"/>
        <p:guide orient="horz" pos="3000"/>
        <p:guide orient="horz" pos="4200"/>
        <p:guide orient="horz" pos="2376"/>
        <p:guide orient="horz" pos="2952"/>
        <p:guide orient="horz" pos="2040"/>
        <p:guide orient="horz" pos="2880"/>
        <p:guide orient="horz" pos="3942"/>
        <p:guide orient="horz" pos="3648"/>
        <p:guide orient="horz" pos="4104"/>
        <p:guide orient="horz" pos="3696"/>
        <p:guide pos="311"/>
        <p:guide pos="7559"/>
        <p:guide pos="3911"/>
        <p:guide pos="2111"/>
        <p:guide pos="2759"/>
        <p:guide pos="7229"/>
        <p:guide pos="149"/>
        <p:guide pos="1967"/>
      </p:guideLst>
    </p:cSldViewPr>
  </p:slideViewPr>
  <p:notesTextViewPr>
    <p:cViewPr>
      <p:scale>
        <a:sx n="75" d="100"/>
        <a:sy n="75" d="100"/>
      </p:scale>
      <p:origin x="0" y="0"/>
    </p:cViewPr>
  </p:notesTextViewPr>
  <p:sorterViewPr>
    <p:cViewPr>
      <p:scale>
        <a:sx n="180" d="100"/>
        <a:sy n="180" d="100"/>
      </p:scale>
      <p:origin x="0" y="-32406"/>
    </p:cViewPr>
  </p:sorterViewPr>
  <p:notesViewPr>
    <p:cSldViewPr snapToGrid="0" showGuides="1">
      <p:cViewPr varScale="1">
        <p:scale>
          <a:sx n="88" d="100"/>
          <a:sy n="88" d="100"/>
        </p:scale>
        <p:origin x="3774" y="66"/>
      </p:cViewPr>
      <p:guideLst>
        <p:guide orient="horz" pos="2880"/>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6F7CD-5C02-4D59-AB56-2CAC8D173266}"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4E6641FE-B5F4-4A19-BC20-253655F34A22}">
      <dgm:prSet phldrT="[文本]"/>
      <dgm:spPr/>
      <dgm:t>
        <a:bodyPr/>
        <a:lstStyle/>
        <a:p>
          <a:r>
            <a:rPr lang="en-US" altLang="zh-CN" dirty="0" err="1" smtClean="0">
              <a:latin typeface="微软雅黑" panose="020B0503020204020204" pitchFamily="34" charset="-122"/>
              <a:ea typeface="微软雅黑" panose="020B0503020204020204" pitchFamily="34" charset="-122"/>
            </a:rPr>
            <a:t>Msgbox</a:t>
          </a:r>
          <a:r>
            <a:rPr lang="zh-CN" altLang="en-US" dirty="0" smtClean="0">
              <a:latin typeface="微软雅黑" panose="020B0503020204020204" pitchFamily="34" charset="-122"/>
              <a:ea typeface="微软雅黑" panose="020B0503020204020204" pitchFamily="34" charset="-122"/>
            </a:rPr>
            <a:t>与</a:t>
          </a:r>
          <a:r>
            <a:rPr lang="en-US" altLang="zh-CN" dirty="0" err="1" smtClean="0">
              <a:latin typeface="微软雅黑" panose="020B0503020204020204" pitchFamily="34" charset="-122"/>
              <a:ea typeface="微软雅黑" panose="020B0503020204020204" pitchFamily="34" charset="-122"/>
            </a:rPr>
            <a:t>Inputbox</a:t>
          </a:r>
          <a:endParaRPr lang="en-US" dirty="0">
            <a:latin typeface="微软雅黑" panose="020B0503020204020204" pitchFamily="34" charset="-122"/>
            <a:ea typeface="微软雅黑" panose="020B0503020204020204" pitchFamily="34" charset="-122"/>
          </a:endParaRPr>
        </a:p>
      </dgm:t>
    </dgm:pt>
    <dgm:pt modelId="{74C827AC-F6FD-47D6-BF33-7485CD00516E}" type="par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88FE1D54-FA3C-4E4D-8F43-65C9564CC64B}" type="sib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DD82D004-AE8A-4961-B842-7D381142C71F}">
      <dgm:prSet phldrT="[文本]"/>
      <dgm:spPr/>
      <dgm:t>
        <a:bodyPr/>
        <a:lstStyle/>
        <a:p>
          <a:r>
            <a:rPr lang="zh-CN" altLang="en-US" dirty="0" smtClean="0">
              <a:latin typeface="微软雅黑" panose="020B0503020204020204" pitchFamily="34" charset="-122"/>
              <a:ea typeface="微软雅黑" panose="020B0503020204020204" pitchFamily="34" charset="-122"/>
            </a:rPr>
            <a:t>文件选择对话框 </a:t>
          </a:r>
          <a:r>
            <a:rPr lang="en-US" altLang="en-US" dirty="0" err="1" smtClean="0">
              <a:latin typeface="微软雅黑" panose="020B0503020204020204" pitchFamily="34" charset="-122"/>
              <a:ea typeface="微软雅黑" panose="020B0503020204020204" pitchFamily="34" charset="-122"/>
            </a:rPr>
            <a:t>GetOpenFilename</a:t>
          </a:r>
          <a:endParaRPr lang="en-US" dirty="0">
            <a:latin typeface="微软雅黑" panose="020B0503020204020204" pitchFamily="34" charset="-122"/>
            <a:ea typeface="微软雅黑" panose="020B0503020204020204" pitchFamily="34" charset="-122"/>
          </a:endParaRPr>
        </a:p>
      </dgm:t>
    </dgm:pt>
    <dgm:pt modelId="{9C9CFC7A-917B-4DD3-9E8C-0430120558F1}" type="par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BF52B89A-CBAA-4B66-AD02-D27B4D868B8B}" type="sib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A1E08C71-A193-4985-A4A9-CF006FE25564}">
      <dgm:prSet phldrT="[文本]"/>
      <dgm:spPr/>
      <dgm:t>
        <a:bodyPr/>
        <a:lstStyle/>
        <a:p>
          <a:r>
            <a:rPr lang="zh-CN" altLang="en-US" dirty="0" smtClean="0">
              <a:latin typeface="微软雅黑" panose="020B0503020204020204" pitchFamily="34" charset="-122"/>
              <a:ea typeface="微软雅黑" panose="020B0503020204020204" pitchFamily="34" charset="-122"/>
            </a:rPr>
            <a:t>操作</a:t>
          </a:r>
          <a:r>
            <a:rPr lang="en-US" altLang="zh-CN" dirty="0" smtClean="0">
              <a:latin typeface="微软雅黑" panose="020B0503020204020204" pitchFamily="34" charset="-122"/>
              <a:ea typeface="微软雅黑" panose="020B0503020204020204" pitchFamily="34" charset="-122"/>
            </a:rPr>
            <a:t>Excel</a:t>
          </a:r>
          <a:r>
            <a:rPr lang="zh-CN" altLang="en-US" dirty="0" smtClean="0">
              <a:latin typeface="微软雅黑" panose="020B0503020204020204" pitchFamily="34" charset="-122"/>
              <a:ea typeface="微软雅黑" panose="020B0503020204020204" pitchFamily="34" charset="-122"/>
            </a:rPr>
            <a:t>中的所有对话框  </a:t>
          </a:r>
          <a:r>
            <a:rPr lang="en-US" altLang="zh-CN" dirty="0" err="1" smtClean="0">
              <a:latin typeface="微软雅黑" panose="020B0503020204020204" pitchFamily="34" charset="-122"/>
              <a:ea typeface="微软雅黑" panose="020B0503020204020204" pitchFamily="34" charset="-122"/>
            </a:rPr>
            <a:t>Application.</a:t>
          </a:r>
          <a:r>
            <a:rPr lang="en-US" altLang="en-US" dirty="0" err="1" smtClean="0">
              <a:latin typeface="微软雅黑" panose="020B0503020204020204" pitchFamily="34" charset="-122"/>
              <a:ea typeface="微软雅黑" panose="020B0503020204020204" pitchFamily="34" charset="-122"/>
            </a:rPr>
            <a:t>Dialogs</a:t>
          </a:r>
          <a:endParaRPr lang="en-US" dirty="0">
            <a:latin typeface="微软雅黑" panose="020B0503020204020204" pitchFamily="34" charset="-122"/>
            <a:ea typeface="微软雅黑" panose="020B0503020204020204" pitchFamily="34" charset="-122"/>
          </a:endParaRPr>
        </a:p>
      </dgm:t>
    </dgm:pt>
    <dgm:pt modelId="{7C7903C1-6DEF-40D9-8A85-4D65A0133426}" type="par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D95C2BDD-E221-42FA-B0EF-9D09B40FE349}" type="sib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8E92C0D9-568C-4A11-8A3B-5D3848C5C6DA}">
      <dgm:prSet phldrT="[文本]"/>
      <dgm:spPr/>
      <dgm:t>
        <a:bodyPr/>
        <a:lstStyle/>
        <a:p>
          <a:r>
            <a:rPr lang="zh-CN" altLang="en-US" dirty="0" smtClean="0">
              <a:latin typeface="微软雅黑" panose="020B0503020204020204" pitchFamily="34" charset="-122"/>
              <a:ea typeface="微软雅黑" panose="020B0503020204020204" pitchFamily="34" charset="-122"/>
            </a:rPr>
            <a:t>课程小结及课后练习</a:t>
          </a:r>
          <a:endParaRPr lang="en-US" dirty="0">
            <a:latin typeface="微软雅黑" panose="020B0503020204020204" pitchFamily="34" charset="-122"/>
            <a:ea typeface="微软雅黑" panose="020B0503020204020204" pitchFamily="34" charset="-122"/>
          </a:endParaRPr>
        </a:p>
      </dgm:t>
    </dgm:pt>
    <dgm:pt modelId="{4A3E0598-85AC-4DEF-B795-E0C4A45FA9F6}" type="parTrans" cxnId="{FB08DED4-50CE-4971-B0ED-C354E8A7D657}">
      <dgm:prSet/>
      <dgm:spPr/>
      <dgm:t>
        <a:bodyPr/>
        <a:lstStyle/>
        <a:p>
          <a:endParaRPr lang="zh-CN" altLang="en-US"/>
        </a:p>
      </dgm:t>
    </dgm:pt>
    <dgm:pt modelId="{E7AA48B2-4F81-4D45-BD09-89A19E1241CF}" type="sibTrans" cxnId="{FB08DED4-50CE-4971-B0ED-C354E8A7D657}">
      <dgm:prSet/>
      <dgm:spPr/>
      <dgm:t>
        <a:bodyPr/>
        <a:lstStyle/>
        <a:p>
          <a:endParaRPr lang="zh-CN" altLang="en-US"/>
        </a:p>
      </dgm:t>
    </dgm:pt>
    <dgm:pt modelId="{5A16059F-BD97-4ECE-AD88-D729903EFB0B}" type="pres">
      <dgm:prSet presAssocID="{9B66F7CD-5C02-4D59-AB56-2CAC8D173266}" presName="Name0" presStyleCnt="0">
        <dgm:presLayoutVars>
          <dgm:chMax val="7"/>
          <dgm:chPref val="7"/>
          <dgm:dir/>
        </dgm:presLayoutVars>
      </dgm:prSet>
      <dgm:spPr/>
      <dgm:t>
        <a:bodyPr/>
        <a:lstStyle/>
        <a:p>
          <a:endParaRPr lang="en-US"/>
        </a:p>
      </dgm:t>
    </dgm:pt>
    <dgm:pt modelId="{73FB3BB1-EC19-4D4B-AB5E-472D8AB9ED7D}" type="pres">
      <dgm:prSet presAssocID="{9B66F7CD-5C02-4D59-AB56-2CAC8D173266}" presName="Name1" presStyleCnt="0"/>
      <dgm:spPr/>
    </dgm:pt>
    <dgm:pt modelId="{D0D916AE-B745-4633-B174-DB8009A47EC6}" type="pres">
      <dgm:prSet presAssocID="{9B66F7CD-5C02-4D59-AB56-2CAC8D173266}" presName="cycle" presStyleCnt="0"/>
      <dgm:spPr/>
    </dgm:pt>
    <dgm:pt modelId="{EA6797E9-516D-4B07-B076-038E980C99BC}" type="pres">
      <dgm:prSet presAssocID="{9B66F7CD-5C02-4D59-AB56-2CAC8D173266}" presName="srcNode" presStyleLbl="node1" presStyleIdx="0" presStyleCnt="4"/>
      <dgm:spPr/>
    </dgm:pt>
    <dgm:pt modelId="{BC9B1693-3E06-4F06-9695-14DAB2F73F1E}" type="pres">
      <dgm:prSet presAssocID="{9B66F7CD-5C02-4D59-AB56-2CAC8D173266}" presName="conn" presStyleLbl="parChTrans1D2" presStyleIdx="0" presStyleCnt="1"/>
      <dgm:spPr/>
      <dgm:t>
        <a:bodyPr/>
        <a:lstStyle/>
        <a:p>
          <a:endParaRPr lang="en-US"/>
        </a:p>
      </dgm:t>
    </dgm:pt>
    <dgm:pt modelId="{FFB346DC-967C-4B24-981F-A5C2F8E1857D}" type="pres">
      <dgm:prSet presAssocID="{9B66F7CD-5C02-4D59-AB56-2CAC8D173266}" presName="extraNode" presStyleLbl="node1" presStyleIdx="0" presStyleCnt="4"/>
      <dgm:spPr/>
    </dgm:pt>
    <dgm:pt modelId="{61D1397A-EFB0-4EC7-98B0-FD5269F6E264}" type="pres">
      <dgm:prSet presAssocID="{9B66F7CD-5C02-4D59-AB56-2CAC8D173266}" presName="dstNode" presStyleLbl="node1" presStyleIdx="0" presStyleCnt="4"/>
      <dgm:spPr/>
    </dgm:pt>
    <dgm:pt modelId="{A525391E-456B-4FB1-8D96-4E0DC43C643B}" type="pres">
      <dgm:prSet presAssocID="{4E6641FE-B5F4-4A19-BC20-253655F34A22}" presName="text_1" presStyleLbl="node1" presStyleIdx="0" presStyleCnt="4">
        <dgm:presLayoutVars>
          <dgm:bulletEnabled val="1"/>
        </dgm:presLayoutVars>
      </dgm:prSet>
      <dgm:spPr/>
      <dgm:t>
        <a:bodyPr/>
        <a:lstStyle/>
        <a:p>
          <a:endParaRPr lang="en-US"/>
        </a:p>
      </dgm:t>
    </dgm:pt>
    <dgm:pt modelId="{A017A3E4-7C5F-4DED-9180-4076C050316B}" type="pres">
      <dgm:prSet presAssocID="{4E6641FE-B5F4-4A19-BC20-253655F34A22}" presName="accent_1" presStyleCnt="0"/>
      <dgm:spPr/>
    </dgm:pt>
    <dgm:pt modelId="{CEAF5CDE-7ACE-4FCC-A6A9-5B276A468D80}" type="pres">
      <dgm:prSet presAssocID="{4E6641FE-B5F4-4A19-BC20-253655F34A22}" presName="accentRepeatNode" presStyleLbl="solidFgAcc1" presStyleIdx="0" presStyleCnt="4"/>
      <dgm:spPr>
        <a:effectLst>
          <a:outerShdw blurRad="63500" sx="107000" sy="107000" algn="ctr" rotWithShape="0">
            <a:prstClr val="black">
              <a:alpha val="40000"/>
            </a:prstClr>
          </a:outerShdw>
        </a:effectLst>
      </dgm:spPr>
      <dgm:t>
        <a:bodyPr/>
        <a:lstStyle/>
        <a:p>
          <a:endParaRPr lang="zh-CN" altLang="en-US"/>
        </a:p>
      </dgm:t>
    </dgm:pt>
    <dgm:pt modelId="{C3902F02-2AE6-4A58-BB25-3B9C3FAF8EF6}" type="pres">
      <dgm:prSet presAssocID="{DD82D004-AE8A-4961-B842-7D381142C71F}" presName="text_2" presStyleLbl="node1" presStyleIdx="1" presStyleCnt="4">
        <dgm:presLayoutVars>
          <dgm:bulletEnabled val="1"/>
        </dgm:presLayoutVars>
      </dgm:prSet>
      <dgm:spPr/>
      <dgm:t>
        <a:bodyPr/>
        <a:lstStyle/>
        <a:p>
          <a:endParaRPr lang="en-US"/>
        </a:p>
      </dgm:t>
    </dgm:pt>
    <dgm:pt modelId="{BD70C0AA-C151-48A7-B98F-5856A01B425C}" type="pres">
      <dgm:prSet presAssocID="{DD82D004-AE8A-4961-B842-7D381142C71F}" presName="accent_2" presStyleCnt="0"/>
      <dgm:spPr/>
    </dgm:pt>
    <dgm:pt modelId="{3E7326FE-E741-4818-8C78-EEA5D4E7ABA7}" type="pres">
      <dgm:prSet presAssocID="{DD82D004-AE8A-4961-B842-7D381142C71F}" presName="accentRepeatNode" presStyleLbl="solidFgAcc1" presStyleIdx="1" presStyleCnt="4"/>
      <dgm:spPr>
        <a:effectLst>
          <a:outerShdw blurRad="63500" sx="107000" sy="107000" algn="ctr" rotWithShape="0">
            <a:prstClr val="black">
              <a:alpha val="40000"/>
            </a:prstClr>
          </a:outerShdw>
        </a:effectLst>
      </dgm:spPr>
      <dgm:t>
        <a:bodyPr/>
        <a:lstStyle/>
        <a:p>
          <a:endParaRPr lang="zh-CN" altLang="en-US"/>
        </a:p>
      </dgm:t>
    </dgm:pt>
    <dgm:pt modelId="{67214104-825C-44FB-A978-B82B820FD636}" type="pres">
      <dgm:prSet presAssocID="{A1E08C71-A193-4985-A4A9-CF006FE25564}" presName="text_3" presStyleLbl="node1" presStyleIdx="2" presStyleCnt="4">
        <dgm:presLayoutVars>
          <dgm:bulletEnabled val="1"/>
        </dgm:presLayoutVars>
      </dgm:prSet>
      <dgm:spPr/>
      <dgm:t>
        <a:bodyPr/>
        <a:lstStyle/>
        <a:p>
          <a:endParaRPr lang="en-US"/>
        </a:p>
      </dgm:t>
    </dgm:pt>
    <dgm:pt modelId="{1EA701C6-FCAD-4365-AB4D-357A322433D8}" type="pres">
      <dgm:prSet presAssocID="{A1E08C71-A193-4985-A4A9-CF006FE25564}" presName="accent_3" presStyleCnt="0"/>
      <dgm:spPr/>
    </dgm:pt>
    <dgm:pt modelId="{DACA6BE4-CD0F-47C0-AB35-9B5E26BE5D05}" type="pres">
      <dgm:prSet presAssocID="{A1E08C71-A193-4985-A4A9-CF006FE25564}" presName="accentRepeatNode" presStyleLbl="solidFgAcc1" presStyleIdx="2" presStyleCnt="4"/>
      <dgm:spPr>
        <a:effectLst>
          <a:outerShdw blurRad="63500" sx="107000" sy="107000" algn="ctr" rotWithShape="0">
            <a:prstClr val="black">
              <a:alpha val="40000"/>
            </a:prstClr>
          </a:outerShdw>
        </a:effectLst>
      </dgm:spPr>
      <dgm:t>
        <a:bodyPr/>
        <a:lstStyle/>
        <a:p>
          <a:endParaRPr lang="zh-CN" altLang="en-US"/>
        </a:p>
      </dgm:t>
    </dgm:pt>
    <dgm:pt modelId="{9621A2E6-9280-42CC-80D2-1348CDD78BD9}" type="pres">
      <dgm:prSet presAssocID="{8E92C0D9-568C-4A11-8A3B-5D3848C5C6DA}" presName="text_4" presStyleLbl="node1" presStyleIdx="3" presStyleCnt="4">
        <dgm:presLayoutVars>
          <dgm:bulletEnabled val="1"/>
        </dgm:presLayoutVars>
      </dgm:prSet>
      <dgm:spPr/>
      <dgm:t>
        <a:bodyPr/>
        <a:lstStyle/>
        <a:p>
          <a:endParaRPr lang="zh-CN" altLang="en-US"/>
        </a:p>
      </dgm:t>
    </dgm:pt>
    <dgm:pt modelId="{07E64375-94DF-490D-9284-10EA7FE70649}" type="pres">
      <dgm:prSet presAssocID="{8E92C0D9-568C-4A11-8A3B-5D3848C5C6DA}" presName="accent_4" presStyleCnt="0"/>
      <dgm:spPr/>
    </dgm:pt>
    <dgm:pt modelId="{CB776D93-6AB3-4892-B624-464F0568572C}" type="pres">
      <dgm:prSet presAssocID="{8E92C0D9-568C-4A11-8A3B-5D3848C5C6DA}" presName="accentRepeatNode" presStyleLbl="solidFgAcc1" presStyleIdx="3" presStyleCnt="4"/>
      <dgm:spPr>
        <a:effectLst>
          <a:outerShdw blurRad="63500" sx="107000" sy="107000" algn="ctr" rotWithShape="0">
            <a:prstClr val="black">
              <a:alpha val="40000"/>
            </a:prstClr>
          </a:outerShdw>
        </a:effectLst>
      </dgm:spPr>
      <dgm:t>
        <a:bodyPr/>
        <a:lstStyle/>
        <a:p>
          <a:endParaRPr lang="zh-CN" altLang="en-US"/>
        </a:p>
      </dgm:t>
    </dgm:pt>
  </dgm:ptLst>
  <dgm:cxnLst>
    <dgm:cxn modelId="{5C6F7764-99A7-43DA-B4E1-6BB7733D7109}" type="presOf" srcId="{A1E08C71-A193-4985-A4A9-CF006FE25564}" destId="{67214104-825C-44FB-A978-B82B820FD636}" srcOrd="0" destOrd="0" presId="urn:microsoft.com/office/officeart/2008/layout/VerticalCurvedList"/>
    <dgm:cxn modelId="{89C38296-D169-4EF2-9B9C-23571399F87B}" srcId="{9B66F7CD-5C02-4D59-AB56-2CAC8D173266}" destId="{A1E08C71-A193-4985-A4A9-CF006FE25564}" srcOrd="2" destOrd="0" parTransId="{7C7903C1-6DEF-40D9-8A85-4D65A0133426}" sibTransId="{D95C2BDD-E221-42FA-B0EF-9D09B40FE349}"/>
    <dgm:cxn modelId="{789C1FF5-5FAC-4D53-9769-5E49245ACE85}" type="presOf" srcId="{8E92C0D9-568C-4A11-8A3B-5D3848C5C6DA}" destId="{9621A2E6-9280-42CC-80D2-1348CDD78BD9}" srcOrd="0" destOrd="0" presId="urn:microsoft.com/office/officeart/2008/layout/VerticalCurvedList"/>
    <dgm:cxn modelId="{B59DAA97-E7B8-4983-A8F6-0057E3402FF4}" srcId="{9B66F7CD-5C02-4D59-AB56-2CAC8D173266}" destId="{DD82D004-AE8A-4961-B842-7D381142C71F}" srcOrd="1" destOrd="0" parTransId="{9C9CFC7A-917B-4DD3-9E8C-0430120558F1}" sibTransId="{BF52B89A-CBAA-4B66-AD02-D27B4D868B8B}"/>
    <dgm:cxn modelId="{0EFFDFA3-5B6C-4DED-87D7-4D7646DA2C7D}" type="presOf" srcId="{88FE1D54-FA3C-4E4D-8F43-65C9564CC64B}" destId="{BC9B1693-3E06-4F06-9695-14DAB2F73F1E}" srcOrd="0" destOrd="0" presId="urn:microsoft.com/office/officeart/2008/layout/VerticalCurvedList"/>
    <dgm:cxn modelId="{FB08DED4-50CE-4971-B0ED-C354E8A7D657}" srcId="{9B66F7CD-5C02-4D59-AB56-2CAC8D173266}" destId="{8E92C0D9-568C-4A11-8A3B-5D3848C5C6DA}" srcOrd="3" destOrd="0" parTransId="{4A3E0598-85AC-4DEF-B795-E0C4A45FA9F6}" sibTransId="{E7AA48B2-4F81-4D45-BD09-89A19E1241CF}"/>
    <dgm:cxn modelId="{585E8266-0F52-4DE4-937E-EE65AC9CA957}" type="presOf" srcId="{DD82D004-AE8A-4961-B842-7D381142C71F}" destId="{C3902F02-2AE6-4A58-BB25-3B9C3FAF8EF6}" srcOrd="0" destOrd="0" presId="urn:microsoft.com/office/officeart/2008/layout/VerticalCurvedList"/>
    <dgm:cxn modelId="{3DD7A374-0BAB-428C-B006-2C18E2F96048}" type="presOf" srcId="{4E6641FE-B5F4-4A19-BC20-253655F34A22}" destId="{A525391E-456B-4FB1-8D96-4E0DC43C643B}" srcOrd="0" destOrd="0" presId="urn:microsoft.com/office/officeart/2008/layout/VerticalCurvedList"/>
    <dgm:cxn modelId="{A033CD0E-63A5-4152-8728-020B55058CDE}" type="presOf" srcId="{9B66F7CD-5C02-4D59-AB56-2CAC8D173266}" destId="{5A16059F-BD97-4ECE-AD88-D729903EFB0B}" srcOrd="0" destOrd="0" presId="urn:microsoft.com/office/officeart/2008/layout/VerticalCurvedList"/>
    <dgm:cxn modelId="{51270ACC-9462-46D9-B4A4-23F16FB997C8}" srcId="{9B66F7CD-5C02-4D59-AB56-2CAC8D173266}" destId="{4E6641FE-B5F4-4A19-BC20-253655F34A22}" srcOrd="0" destOrd="0" parTransId="{74C827AC-F6FD-47D6-BF33-7485CD00516E}" sibTransId="{88FE1D54-FA3C-4E4D-8F43-65C9564CC64B}"/>
    <dgm:cxn modelId="{837070CA-B80F-4E94-8C99-516B0E951D91}" type="presParOf" srcId="{5A16059F-BD97-4ECE-AD88-D729903EFB0B}" destId="{73FB3BB1-EC19-4D4B-AB5E-472D8AB9ED7D}" srcOrd="0" destOrd="0" presId="urn:microsoft.com/office/officeart/2008/layout/VerticalCurvedList"/>
    <dgm:cxn modelId="{0AA76C82-4F0C-4278-A730-3D164DA220B4}" type="presParOf" srcId="{73FB3BB1-EC19-4D4B-AB5E-472D8AB9ED7D}" destId="{D0D916AE-B745-4633-B174-DB8009A47EC6}" srcOrd="0" destOrd="0" presId="urn:microsoft.com/office/officeart/2008/layout/VerticalCurvedList"/>
    <dgm:cxn modelId="{71501776-2F30-42F7-86FD-338B78B0C86A}" type="presParOf" srcId="{D0D916AE-B745-4633-B174-DB8009A47EC6}" destId="{EA6797E9-516D-4B07-B076-038E980C99BC}" srcOrd="0" destOrd="0" presId="urn:microsoft.com/office/officeart/2008/layout/VerticalCurvedList"/>
    <dgm:cxn modelId="{17567519-F111-40E5-814D-A8B2036046C2}" type="presParOf" srcId="{D0D916AE-B745-4633-B174-DB8009A47EC6}" destId="{BC9B1693-3E06-4F06-9695-14DAB2F73F1E}" srcOrd="1" destOrd="0" presId="urn:microsoft.com/office/officeart/2008/layout/VerticalCurvedList"/>
    <dgm:cxn modelId="{397A1BB0-3B86-416C-832D-D198636F403D}" type="presParOf" srcId="{D0D916AE-B745-4633-B174-DB8009A47EC6}" destId="{FFB346DC-967C-4B24-981F-A5C2F8E1857D}" srcOrd="2" destOrd="0" presId="urn:microsoft.com/office/officeart/2008/layout/VerticalCurvedList"/>
    <dgm:cxn modelId="{4FAAB231-86A7-4ECA-BD9B-461FFD7EB8CC}" type="presParOf" srcId="{D0D916AE-B745-4633-B174-DB8009A47EC6}" destId="{61D1397A-EFB0-4EC7-98B0-FD5269F6E264}" srcOrd="3" destOrd="0" presId="urn:microsoft.com/office/officeart/2008/layout/VerticalCurvedList"/>
    <dgm:cxn modelId="{B00FA330-6AE4-4A9A-ACA5-3E471B75D1B8}" type="presParOf" srcId="{73FB3BB1-EC19-4D4B-AB5E-472D8AB9ED7D}" destId="{A525391E-456B-4FB1-8D96-4E0DC43C643B}" srcOrd="1" destOrd="0" presId="urn:microsoft.com/office/officeart/2008/layout/VerticalCurvedList"/>
    <dgm:cxn modelId="{73B48CEC-2567-417E-9842-913AE7932B25}" type="presParOf" srcId="{73FB3BB1-EC19-4D4B-AB5E-472D8AB9ED7D}" destId="{A017A3E4-7C5F-4DED-9180-4076C050316B}" srcOrd="2" destOrd="0" presId="urn:microsoft.com/office/officeart/2008/layout/VerticalCurvedList"/>
    <dgm:cxn modelId="{19B838C7-2317-451D-8992-53D845A7390E}" type="presParOf" srcId="{A017A3E4-7C5F-4DED-9180-4076C050316B}" destId="{CEAF5CDE-7ACE-4FCC-A6A9-5B276A468D80}" srcOrd="0" destOrd="0" presId="urn:microsoft.com/office/officeart/2008/layout/VerticalCurvedList"/>
    <dgm:cxn modelId="{25E13805-8366-4F01-9F79-BF3C54592C62}" type="presParOf" srcId="{73FB3BB1-EC19-4D4B-AB5E-472D8AB9ED7D}" destId="{C3902F02-2AE6-4A58-BB25-3B9C3FAF8EF6}" srcOrd="3" destOrd="0" presId="urn:microsoft.com/office/officeart/2008/layout/VerticalCurvedList"/>
    <dgm:cxn modelId="{98BC7814-B13B-4344-B976-BE68969A9A6C}" type="presParOf" srcId="{73FB3BB1-EC19-4D4B-AB5E-472D8AB9ED7D}" destId="{BD70C0AA-C151-48A7-B98F-5856A01B425C}" srcOrd="4" destOrd="0" presId="urn:microsoft.com/office/officeart/2008/layout/VerticalCurvedList"/>
    <dgm:cxn modelId="{695C6008-5860-462A-A3C4-4BD135E032FA}" type="presParOf" srcId="{BD70C0AA-C151-48A7-B98F-5856A01B425C}" destId="{3E7326FE-E741-4818-8C78-EEA5D4E7ABA7}" srcOrd="0" destOrd="0" presId="urn:microsoft.com/office/officeart/2008/layout/VerticalCurvedList"/>
    <dgm:cxn modelId="{27EC19C3-31CC-494D-B1C8-BBCC7FA812A8}" type="presParOf" srcId="{73FB3BB1-EC19-4D4B-AB5E-472D8AB9ED7D}" destId="{67214104-825C-44FB-A978-B82B820FD636}" srcOrd="5" destOrd="0" presId="urn:microsoft.com/office/officeart/2008/layout/VerticalCurvedList"/>
    <dgm:cxn modelId="{9C45DF4E-8C68-48B8-AE6C-7BC963B469CB}" type="presParOf" srcId="{73FB3BB1-EC19-4D4B-AB5E-472D8AB9ED7D}" destId="{1EA701C6-FCAD-4365-AB4D-357A322433D8}" srcOrd="6" destOrd="0" presId="urn:microsoft.com/office/officeart/2008/layout/VerticalCurvedList"/>
    <dgm:cxn modelId="{23597D8B-874B-4DED-9ACA-496698587424}" type="presParOf" srcId="{1EA701C6-FCAD-4365-AB4D-357A322433D8}" destId="{DACA6BE4-CD0F-47C0-AB35-9B5E26BE5D05}" srcOrd="0" destOrd="0" presId="urn:microsoft.com/office/officeart/2008/layout/VerticalCurvedList"/>
    <dgm:cxn modelId="{AF6C39D8-10BE-4613-B0A2-622F9C40350B}" type="presParOf" srcId="{73FB3BB1-EC19-4D4B-AB5E-472D8AB9ED7D}" destId="{9621A2E6-9280-42CC-80D2-1348CDD78BD9}" srcOrd="7" destOrd="0" presId="urn:microsoft.com/office/officeart/2008/layout/VerticalCurvedList"/>
    <dgm:cxn modelId="{A97F0597-D221-4A6C-BA5B-2FD9E395A02C}" type="presParOf" srcId="{73FB3BB1-EC19-4D4B-AB5E-472D8AB9ED7D}" destId="{07E64375-94DF-490D-9284-10EA7FE70649}" srcOrd="8" destOrd="0" presId="urn:microsoft.com/office/officeart/2008/layout/VerticalCurvedList"/>
    <dgm:cxn modelId="{6F8A0C95-3DE9-4D22-84D1-796988A01231}" type="presParOf" srcId="{07E64375-94DF-490D-9284-10EA7FE70649}" destId="{CB776D93-6AB3-4892-B624-464F056857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en-US" altLang="zh-CN" dirty="0" smtClean="0">
              <a:latin typeface="微软雅黑" panose="020B0503020204020204" pitchFamily="34" charset="-122"/>
              <a:ea typeface="微软雅黑" panose="020B0503020204020204" pitchFamily="34" charset="-122"/>
            </a:rPr>
            <a:t>1 </a:t>
          </a:r>
          <a:r>
            <a:rPr lang="zh-CN" altLang="en-US" dirty="0" smtClean="0">
              <a:latin typeface="微软雅黑" panose="020B0503020204020204" pitchFamily="34" charset="-122"/>
              <a:ea typeface="微软雅黑" panose="020B0503020204020204" pitchFamily="34" charset="-122"/>
            </a:rPr>
            <a:t>你要有宏：另存为加载宏文件</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en-US" altLang="zh-CN" dirty="0" smtClean="0">
              <a:latin typeface="微软雅黑" panose="020B0503020204020204" pitchFamily="34" charset="-122"/>
              <a:ea typeface="微软雅黑" panose="020B0503020204020204" pitchFamily="34" charset="-122"/>
            </a:rPr>
            <a:t>2 </a:t>
          </a:r>
          <a:r>
            <a:rPr lang="zh-CN" altLang="en-US" dirty="0" smtClean="0">
              <a:latin typeface="微软雅黑" panose="020B0503020204020204" pitchFamily="34" charset="-122"/>
              <a:ea typeface="微软雅黑" panose="020B0503020204020204" pitchFamily="34" charset="-122"/>
            </a:rPr>
            <a:t>让他默默跟随</a:t>
          </a:r>
          <a:r>
            <a:rPr lang="en-US" altLang="zh-CN" dirty="0" smtClean="0">
              <a:latin typeface="微软雅黑" panose="020B0503020204020204" pitchFamily="34" charset="-122"/>
              <a:ea typeface="微软雅黑" panose="020B0503020204020204" pitchFamily="34" charset="-122"/>
            </a:rPr>
            <a:t>Excel</a:t>
          </a:r>
          <a:r>
            <a:rPr lang="zh-CN" altLang="en-US" dirty="0" smtClean="0">
              <a:latin typeface="微软雅黑" panose="020B0503020204020204" pitchFamily="34" charset="-122"/>
              <a:ea typeface="微软雅黑" panose="020B0503020204020204" pitchFamily="34" charset="-122"/>
            </a:rPr>
            <a:t>：勾选加载项</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en-US" altLang="zh-CN" dirty="0" smtClean="0">
              <a:latin typeface="微软雅黑" panose="020B0503020204020204" pitchFamily="34" charset="-122"/>
              <a:ea typeface="微软雅黑" panose="020B0503020204020204" pitchFamily="34" charset="-122"/>
            </a:rPr>
            <a:t>3 </a:t>
          </a:r>
          <a:r>
            <a:rPr lang="zh-CN" altLang="en-US" dirty="0" smtClean="0">
              <a:latin typeface="微软雅黑" panose="020B0503020204020204" pitchFamily="34" charset="-122"/>
              <a:ea typeface="微软雅黑" panose="020B0503020204020204" pitchFamily="34" charset="-122"/>
            </a:rPr>
            <a:t>让他出来被看见：</a:t>
          </a:r>
          <a:r>
            <a:rPr lang="en-US" altLang="zh-CN" dirty="0" smtClean="0">
              <a:latin typeface="微软雅黑" panose="020B0503020204020204" pitchFamily="34" charset="-122"/>
              <a:ea typeface="微软雅黑" panose="020B0503020204020204" pitchFamily="34" charset="-122"/>
            </a:rPr>
            <a:t>Excel</a:t>
          </a:r>
          <a:r>
            <a:rPr lang="zh-CN" altLang="en-US" dirty="0" smtClean="0">
              <a:latin typeface="微软雅黑" panose="020B0503020204020204" pitchFamily="34" charset="-122"/>
              <a:ea typeface="微软雅黑" panose="020B0503020204020204" pitchFamily="34" charset="-122"/>
            </a:rPr>
            <a:t>界面上设置按钮</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3">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3">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3">
        <dgm:presLayoutVars>
          <dgm:chMax val="0"/>
          <dgm:bulletEnabled val="1"/>
        </dgm:presLayoutVars>
      </dgm:prSet>
      <dgm:spPr/>
      <dgm:t>
        <a:bodyPr/>
        <a:lstStyle/>
        <a:p>
          <a:endParaRPr lang="en-US"/>
        </a:p>
      </dgm:t>
    </dgm:pt>
  </dgm:ptLst>
  <dgm:cxnLst>
    <dgm:cxn modelId="{457E499F-3E22-4D6F-9BA0-267C11CF4474}" type="presOf" srcId="{09DA4DF5-5BC0-420D-9703-F13B6B52AC4F}" destId="{5232CA83-C17F-44AF-8C78-B892B8BE320D}" srcOrd="0" destOrd="0" presId="urn:microsoft.com/office/officeart/2005/8/layout/vList2"/>
    <dgm:cxn modelId="{9CF1614D-8907-48CC-A8CE-C15248E71FC6}" type="presOf" srcId="{705C1538-D1AD-49C9-AA26-E12E072A99D5}" destId="{AD179E1C-9CF4-45E3-8130-F3DF8D449720}" srcOrd="0" destOrd="0" presId="urn:microsoft.com/office/officeart/2005/8/layout/vList2"/>
    <dgm:cxn modelId="{9BED5828-AEFC-4D26-9E11-C6EA49D186A9}" type="presOf" srcId="{D1937F8E-EB05-4BA8-AF12-3EFE6EF1BAFF}" destId="{D8DB81C8-AFC6-4005-B34E-43F62DC06280}"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F2123FD0-9E55-4B32-BA53-AEBBEEE82C37}" srcId="{09DA4DF5-5BC0-420D-9703-F13B6B52AC4F}" destId="{D1937F8E-EB05-4BA8-AF12-3EFE6EF1BAFF}" srcOrd="2" destOrd="0" parTransId="{3C898974-211F-4AC1-AF3A-762A9878B182}" sibTransId="{BD996F09-F7FD-43A6-8329-6289806EE3B4}"/>
    <dgm:cxn modelId="{C6E3713C-D41C-4D6F-B0CD-60ABFD80D885}" srcId="{09DA4DF5-5BC0-420D-9703-F13B6B52AC4F}" destId="{705C1538-D1AD-49C9-AA26-E12E072A99D5}" srcOrd="1" destOrd="0" parTransId="{F0C0C7DF-C550-45F2-A416-7E77DF6EF446}" sibTransId="{9DC31065-734F-4781-8902-C51737E4C064}"/>
    <dgm:cxn modelId="{4EE1C0D2-40B0-40A5-AB38-787439A5CB40}" type="presOf" srcId="{011CFBEB-1AC7-4809-BEE6-AE4F51BE169A}" destId="{D1E44468-22BA-4C64-9EE8-62051F4BFE99}" srcOrd="0" destOrd="0" presId="urn:microsoft.com/office/officeart/2005/8/layout/vList2"/>
    <dgm:cxn modelId="{91A1D90C-EC82-4636-A0CE-6D35800694B1}" type="presParOf" srcId="{5232CA83-C17F-44AF-8C78-B892B8BE320D}" destId="{D1E44468-22BA-4C64-9EE8-62051F4BFE99}" srcOrd="0" destOrd="0" presId="urn:microsoft.com/office/officeart/2005/8/layout/vList2"/>
    <dgm:cxn modelId="{8D8FEB99-5EA9-4AE2-9467-98422D544317}" type="presParOf" srcId="{5232CA83-C17F-44AF-8C78-B892B8BE320D}" destId="{8BC47EA0-C097-4273-92A0-76FB8A7C9894}" srcOrd="1" destOrd="0" presId="urn:microsoft.com/office/officeart/2005/8/layout/vList2"/>
    <dgm:cxn modelId="{887EBF0E-5AB2-4C36-B56F-2731D1E271C5}" type="presParOf" srcId="{5232CA83-C17F-44AF-8C78-B892B8BE320D}" destId="{AD179E1C-9CF4-45E3-8130-F3DF8D449720}" srcOrd="2" destOrd="0" presId="urn:microsoft.com/office/officeart/2005/8/layout/vList2"/>
    <dgm:cxn modelId="{15EF8C82-951D-40C7-B04F-AD5B5B14E0D3}" type="presParOf" srcId="{5232CA83-C17F-44AF-8C78-B892B8BE320D}" destId="{0C04047C-D13D-4A2F-A717-EFB3F5456996}" srcOrd="3" destOrd="0" presId="urn:microsoft.com/office/officeart/2005/8/layout/vList2"/>
    <dgm:cxn modelId="{40FFC330-1A53-44A0-8983-2CDB02A64D33}" type="presParOf" srcId="{5232CA83-C17F-44AF-8C78-B892B8BE320D}" destId="{D8DB81C8-AFC6-4005-B34E-43F62DC0628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1693-3E06-4F06-9695-14DAB2F73F1E}">
      <dsp:nvSpPr>
        <dsp:cNvPr id="0" name=""/>
        <dsp:cNvSpPr/>
      </dsp:nvSpPr>
      <dsp:spPr>
        <a:xfrm>
          <a:off x="-4817818" y="-738383"/>
          <a:ext cx="5738297" cy="5738297"/>
        </a:xfrm>
        <a:prstGeom prst="blockArc">
          <a:avLst>
            <a:gd name="adj1" fmla="val 18900000"/>
            <a:gd name="adj2" fmla="val 2700000"/>
            <a:gd name="adj3" fmla="val 376"/>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5391E-456B-4FB1-8D96-4E0DC43C643B}">
      <dsp:nvSpPr>
        <dsp:cNvPr id="0" name=""/>
        <dsp:cNvSpPr/>
      </dsp:nvSpPr>
      <dsp:spPr>
        <a:xfrm>
          <a:off x="482055" y="327626"/>
          <a:ext cx="7076663"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55880" rIns="55880" bIns="55880" numCol="1" spcCol="1270" anchor="ctr" anchorCtr="0">
          <a:noAutofit/>
        </a:bodyPr>
        <a:lstStyle/>
        <a:p>
          <a:pPr lvl="0" algn="l" defTabSz="977900">
            <a:lnSpc>
              <a:spcPct val="90000"/>
            </a:lnSpc>
            <a:spcBef>
              <a:spcPct val="0"/>
            </a:spcBef>
            <a:spcAft>
              <a:spcPct val="35000"/>
            </a:spcAft>
          </a:pPr>
          <a:r>
            <a:rPr lang="en-US" altLang="zh-CN" sz="2200" kern="1200" dirty="0" err="1" smtClean="0">
              <a:latin typeface="微软雅黑" panose="020B0503020204020204" pitchFamily="34" charset="-122"/>
              <a:ea typeface="微软雅黑" panose="020B0503020204020204" pitchFamily="34" charset="-122"/>
            </a:rPr>
            <a:t>Msgbox</a:t>
          </a:r>
          <a:r>
            <a:rPr lang="zh-CN" altLang="en-US" sz="2200" kern="1200" dirty="0" smtClean="0">
              <a:latin typeface="微软雅黑" panose="020B0503020204020204" pitchFamily="34" charset="-122"/>
              <a:ea typeface="微软雅黑" panose="020B0503020204020204" pitchFamily="34" charset="-122"/>
            </a:rPr>
            <a:t>与</a:t>
          </a:r>
          <a:r>
            <a:rPr lang="en-US" altLang="zh-CN" sz="2200" kern="1200" dirty="0" err="1" smtClean="0">
              <a:latin typeface="微软雅黑" panose="020B0503020204020204" pitchFamily="34" charset="-122"/>
              <a:ea typeface="微软雅黑" panose="020B0503020204020204" pitchFamily="34" charset="-122"/>
            </a:rPr>
            <a:t>Inputbox</a:t>
          </a:r>
          <a:endParaRPr lang="en-US" sz="2200" kern="1200" dirty="0">
            <a:latin typeface="微软雅黑" panose="020B0503020204020204" pitchFamily="34" charset="-122"/>
            <a:ea typeface="微软雅黑" panose="020B0503020204020204" pitchFamily="34" charset="-122"/>
          </a:endParaRPr>
        </a:p>
      </dsp:txBody>
      <dsp:txXfrm>
        <a:off x="482055" y="327626"/>
        <a:ext cx="7076663" cy="655593"/>
      </dsp:txXfrm>
    </dsp:sp>
    <dsp:sp modelId="{CEAF5CDE-7ACE-4FCC-A6A9-5B276A468D80}">
      <dsp:nvSpPr>
        <dsp:cNvPr id="0" name=""/>
        <dsp:cNvSpPr/>
      </dsp:nvSpPr>
      <dsp:spPr>
        <a:xfrm>
          <a:off x="72309" y="245677"/>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C3902F02-2AE6-4A58-BB25-3B9C3FAF8EF6}">
      <dsp:nvSpPr>
        <dsp:cNvPr id="0" name=""/>
        <dsp:cNvSpPr/>
      </dsp:nvSpPr>
      <dsp:spPr>
        <a:xfrm>
          <a:off x="857922" y="1311187"/>
          <a:ext cx="6700796"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微软雅黑" panose="020B0503020204020204" pitchFamily="34" charset="-122"/>
              <a:ea typeface="微软雅黑" panose="020B0503020204020204" pitchFamily="34" charset="-122"/>
            </a:rPr>
            <a:t>文件选择对话框 </a:t>
          </a:r>
          <a:r>
            <a:rPr lang="en-US" altLang="en-US" sz="2200" kern="1200" dirty="0" err="1" smtClean="0">
              <a:latin typeface="微软雅黑" panose="020B0503020204020204" pitchFamily="34" charset="-122"/>
              <a:ea typeface="微软雅黑" panose="020B0503020204020204" pitchFamily="34" charset="-122"/>
            </a:rPr>
            <a:t>GetOpenFilename</a:t>
          </a:r>
          <a:endParaRPr lang="en-US" sz="2200" kern="1200" dirty="0">
            <a:latin typeface="微软雅黑" panose="020B0503020204020204" pitchFamily="34" charset="-122"/>
            <a:ea typeface="微软雅黑" panose="020B0503020204020204" pitchFamily="34" charset="-122"/>
          </a:endParaRPr>
        </a:p>
      </dsp:txBody>
      <dsp:txXfrm>
        <a:off x="857922" y="1311187"/>
        <a:ext cx="6700796" cy="655593"/>
      </dsp:txXfrm>
    </dsp:sp>
    <dsp:sp modelId="{3E7326FE-E741-4818-8C78-EEA5D4E7ABA7}">
      <dsp:nvSpPr>
        <dsp:cNvPr id="0" name=""/>
        <dsp:cNvSpPr/>
      </dsp:nvSpPr>
      <dsp:spPr>
        <a:xfrm>
          <a:off x="448176" y="1229238"/>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67214104-825C-44FB-A978-B82B820FD636}">
      <dsp:nvSpPr>
        <dsp:cNvPr id="0" name=""/>
        <dsp:cNvSpPr/>
      </dsp:nvSpPr>
      <dsp:spPr>
        <a:xfrm>
          <a:off x="857922" y="2294749"/>
          <a:ext cx="6700796"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微软雅黑" panose="020B0503020204020204" pitchFamily="34" charset="-122"/>
              <a:ea typeface="微软雅黑" panose="020B0503020204020204" pitchFamily="34" charset="-122"/>
            </a:rPr>
            <a:t>操作</a:t>
          </a:r>
          <a:r>
            <a:rPr lang="en-US" altLang="zh-CN" sz="2200" kern="1200" dirty="0" smtClean="0">
              <a:latin typeface="微软雅黑" panose="020B0503020204020204" pitchFamily="34" charset="-122"/>
              <a:ea typeface="微软雅黑" panose="020B0503020204020204" pitchFamily="34" charset="-122"/>
            </a:rPr>
            <a:t>Excel</a:t>
          </a:r>
          <a:r>
            <a:rPr lang="zh-CN" altLang="en-US" sz="2200" kern="1200" dirty="0" smtClean="0">
              <a:latin typeface="微软雅黑" panose="020B0503020204020204" pitchFamily="34" charset="-122"/>
              <a:ea typeface="微软雅黑" panose="020B0503020204020204" pitchFamily="34" charset="-122"/>
            </a:rPr>
            <a:t>中的所有对话框  </a:t>
          </a:r>
          <a:r>
            <a:rPr lang="en-US" altLang="zh-CN" sz="2200" kern="1200" dirty="0" err="1" smtClean="0">
              <a:latin typeface="微软雅黑" panose="020B0503020204020204" pitchFamily="34" charset="-122"/>
              <a:ea typeface="微软雅黑" panose="020B0503020204020204" pitchFamily="34" charset="-122"/>
            </a:rPr>
            <a:t>Application.</a:t>
          </a:r>
          <a:r>
            <a:rPr lang="en-US" altLang="en-US" sz="2200" kern="1200" dirty="0" err="1" smtClean="0">
              <a:latin typeface="微软雅黑" panose="020B0503020204020204" pitchFamily="34" charset="-122"/>
              <a:ea typeface="微软雅黑" panose="020B0503020204020204" pitchFamily="34" charset="-122"/>
            </a:rPr>
            <a:t>Dialogs</a:t>
          </a:r>
          <a:endParaRPr lang="en-US" sz="2200" kern="1200" dirty="0">
            <a:latin typeface="微软雅黑" panose="020B0503020204020204" pitchFamily="34" charset="-122"/>
            <a:ea typeface="微软雅黑" panose="020B0503020204020204" pitchFamily="34" charset="-122"/>
          </a:endParaRPr>
        </a:p>
      </dsp:txBody>
      <dsp:txXfrm>
        <a:off x="857922" y="2294749"/>
        <a:ext cx="6700796" cy="655593"/>
      </dsp:txXfrm>
    </dsp:sp>
    <dsp:sp modelId="{DACA6BE4-CD0F-47C0-AB35-9B5E26BE5D05}">
      <dsp:nvSpPr>
        <dsp:cNvPr id="0" name=""/>
        <dsp:cNvSpPr/>
      </dsp:nvSpPr>
      <dsp:spPr>
        <a:xfrm>
          <a:off x="448176" y="2212799"/>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9621A2E6-9280-42CC-80D2-1348CDD78BD9}">
      <dsp:nvSpPr>
        <dsp:cNvPr id="0" name=""/>
        <dsp:cNvSpPr/>
      </dsp:nvSpPr>
      <dsp:spPr>
        <a:xfrm>
          <a:off x="482055" y="3278310"/>
          <a:ext cx="7076663"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微软雅黑" panose="020B0503020204020204" pitchFamily="34" charset="-122"/>
              <a:ea typeface="微软雅黑" panose="020B0503020204020204" pitchFamily="34" charset="-122"/>
            </a:rPr>
            <a:t>课程小结及课后练习</a:t>
          </a:r>
          <a:endParaRPr lang="en-US" sz="2200" kern="1200" dirty="0">
            <a:latin typeface="微软雅黑" panose="020B0503020204020204" pitchFamily="34" charset="-122"/>
            <a:ea typeface="微软雅黑" panose="020B0503020204020204" pitchFamily="34" charset="-122"/>
          </a:endParaRPr>
        </a:p>
      </dsp:txBody>
      <dsp:txXfrm>
        <a:off x="482055" y="3278310"/>
        <a:ext cx="7076663" cy="655593"/>
      </dsp:txXfrm>
    </dsp:sp>
    <dsp:sp modelId="{CB776D93-6AB3-4892-B624-464F0568572C}">
      <dsp:nvSpPr>
        <dsp:cNvPr id="0" name=""/>
        <dsp:cNvSpPr/>
      </dsp:nvSpPr>
      <dsp:spPr>
        <a:xfrm>
          <a:off x="72309" y="3196361"/>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43579"/>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1 </a:t>
          </a:r>
          <a:r>
            <a:rPr lang="zh-CN" altLang="en-US" sz="2000" kern="1200" dirty="0" smtClean="0">
              <a:latin typeface="微软雅黑" panose="020B0503020204020204" pitchFamily="34" charset="-122"/>
              <a:ea typeface="微软雅黑" panose="020B0503020204020204" pitchFamily="34" charset="-122"/>
            </a:rPr>
            <a:t>你要有宏：另存为加载宏文件</a:t>
          </a:r>
          <a:endParaRPr lang="en-US" sz="2000" kern="1200" dirty="0">
            <a:latin typeface="微软雅黑" panose="020B0503020204020204" pitchFamily="34" charset="-122"/>
            <a:ea typeface="微软雅黑" panose="020B0503020204020204" pitchFamily="34" charset="-122"/>
          </a:endParaRPr>
        </a:p>
      </dsp:txBody>
      <dsp:txXfrm>
        <a:off x="30628" y="74207"/>
        <a:ext cx="5332831" cy="566156"/>
      </dsp:txXfrm>
    </dsp:sp>
    <dsp:sp modelId="{AD179E1C-9CF4-45E3-8130-F3DF8D449720}">
      <dsp:nvSpPr>
        <dsp:cNvPr id="0" name=""/>
        <dsp:cNvSpPr/>
      </dsp:nvSpPr>
      <dsp:spPr>
        <a:xfrm>
          <a:off x="0" y="728592"/>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2 </a:t>
          </a:r>
          <a:r>
            <a:rPr lang="zh-CN" altLang="en-US" sz="2000" kern="1200" dirty="0" smtClean="0">
              <a:latin typeface="微软雅黑" panose="020B0503020204020204" pitchFamily="34" charset="-122"/>
              <a:ea typeface="微软雅黑" panose="020B0503020204020204" pitchFamily="34" charset="-122"/>
            </a:rPr>
            <a:t>让他默默跟随</a:t>
          </a:r>
          <a:r>
            <a:rPr lang="en-US" altLang="zh-CN" sz="2000" kern="1200" dirty="0" smtClean="0">
              <a:latin typeface="微软雅黑" panose="020B0503020204020204" pitchFamily="34" charset="-122"/>
              <a:ea typeface="微软雅黑" panose="020B0503020204020204" pitchFamily="34" charset="-122"/>
            </a:rPr>
            <a:t>Excel</a:t>
          </a:r>
          <a:r>
            <a:rPr lang="zh-CN" altLang="en-US" sz="2000" kern="1200" dirty="0" smtClean="0">
              <a:latin typeface="微软雅黑" panose="020B0503020204020204" pitchFamily="34" charset="-122"/>
              <a:ea typeface="微软雅黑" panose="020B0503020204020204" pitchFamily="34" charset="-122"/>
            </a:rPr>
            <a:t>：勾选加载项</a:t>
          </a:r>
          <a:endParaRPr lang="en-US" sz="2000" kern="1200" dirty="0">
            <a:latin typeface="微软雅黑" panose="020B0503020204020204" pitchFamily="34" charset="-122"/>
            <a:ea typeface="微软雅黑" panose="020B0503020204020204" pitchFamily="34" charset="-122"/>
          </a:endParaRPr>
        </a:p>
      </dsp:txBody>
      <dsp:txXfrm>
        <a:off x="30628" y="759220"/>
        <a:ext cx="5332831" cy="566156"/>
      </dsp:txXfrm>
    </dsp:sp>
    <dsp:sp modelId="{D8DB81C8-AFC6-4005-B34E-43F62DC06280}">
      <dsp:nvSpPr>
        <dsp:cNvPr id="0" name=""/>
        <dsp:cNvSpPr/>
      </dsp:nvSpPr>
      <dsp:spPr>
        <a:xfrm>
          <a:off x="0" y="1413604"/>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3 </a:t>
          </a:r>
          <a:r>
            <a:rPr lang="zh-CN" altLang="en-US" sz="2000" kern="1200" dirty="0" smtClean="0">
              <a:latin typeface="微软雅黑" panose="020B0503020204020204" pitchFamily="34" charset="-122"/>
              <a:ea typeface="微软雅黑" panose="020B0503020204020204" pitchFamily="34" charset="-122"/>
            </a:rPr>
            <a:t>让他出来被看见：</a:t>
          </a:r>
          <a:r>
            <a:rPr lang="en-US" altLang="zh-CN" sz="2000" kern="1200" dirty="0" smtClean="0">
              <a:latin typeface="微软雅黑" panose="020B0503020204020204" pitchFamily="34" charset="-122"/>
              <a:ea typeface="微软雅黑" panose="020B0503020204020204" pitchFamily="34" charset="-122"/>
            </a:rPr>
            <a:t>Excel</a:t>
          </a:r>
          <a:r>
            <a:rPr lang="zh-CN" altLang="en-US" sz="2000" kern="1200" dirty="0" smtClean="0">
              <a:latin typeface="微软雅黑" panose="020B0503020204020204" pitchFamily="34" charset="-122"/>
              <a:ea typeface="微软雅黑" panose="020B0503020204020204" pitchFamily="34" charset="-122"/>
            </a:rPr>
            <a:t>界面上设置按钮</a:t>
          </a:r>
          <a:endParaRPr lang="en-US" sz="2000" kern="1200" dirty="0">
            <a:latin typeface="微软雅黑" panose="020B0503020204020204" pitchFamily="34" charset="-122"/>
            <a:ea typeface="微软雅黑" panose="020B0503020204020204" pitchFamily="34" charset="-122"/>
          </a:endParaRPr>
        </a:p>
      </dsp:txBody>
      <dsp:txXfrm>
        <a:off x="30628" y="1444232"/>
        <a:ext cx="5332831" cy="5661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E219B1A-AE41-483B-A766-69B9363DDA6A}" type="datetimeFigureOut">
              <a:rPr lang="en-US" smtClean="0"/>
              <a:t>6/16/2016</a:t>
            </a:fld>
            <a:endParaRPr lang="en-US"/>
          </a:p>
        </p:txBody>
      </p:sp>
      <p:sp>
        <p:nvSpPr>
          <p:cNvPr id="8" name="Footer Placeholder 7"/>
          <p:cNvSpPr>
            <a:spLocks noGrp="1"/>
          </p:cNvSpPr>
          <p:nvPr>
            <p:ph type="ftr" sz="quarter" idx="2"/>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51B1278-D92B-4AF3-A9C1-71DD298190CE}" type="datetimeFigureOut">
              <a:rPr lang="en-US" smtClean="0"/>
              <a:t>6/16/2016</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6/16/2016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
        <p:nvSpPr>
          <p:cNvPr id="8"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52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CD6E965-A8B4-4E2E-8400-DDBB7CD00AC4}" type="datetime1">
              <a:rPr lang="en-US" smtClean="0"/>
              <a:t>6/16/2016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947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073846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4" name="Rectangle 3"/>
          <p:cNvSpPr/>
          <p:nvPr userDrawn="1"/>
        </p:nvSpPr>
        <p:spPr bwMode="auto">
          <a:xfrm>
            <a:off x="1" y="3897445"/>
            <a:ext cx="12188825" cy="296055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76164" tIns="38082" rIns="76164" bIns="38082" anchor="ctr"/>
          <a:lstStyle/>
          <a:p>
            <a:pPr algn="ctr" defTabSz="761388">
              <a:defRPr/>
            </a:pPr>
            <a:endParaRPr lang="en-US" sz="1500" dirty="0">
              <a:gradFill>
                <a:gsLst>
                  <a:gs pos="0">
                    <a:srgbClr val="FFFFFF"/>
                  </a:gs>
                  <a:gs pos="100000">
                    <a:srgbClr val="FFFFFF"/>
                  </a:gs>
                </a:gsLst>
                <a:lin ang="5400000" scaled="0"/>
              </a:gradFill>
            </a:endParaRPr>
          </a:p>
        </p:txBody>
      </p:sp>
      <p:sp>
        <p:nvSpPr>
          <p:cNvPr id="6" name="Title 1"/>
          <p:cNvSpPr>
            <a:spLocks noGrp="1"/>
          </p:cNvSpPr>
          <p:nvPr>
            <p:ph type="title"/>
          </p:nvPr>
        </p:nvSpPr>
        <p:spPr>
          <a:xfrm>
            <a:off x="422277" y="436418"/>
            <a:ext cx="11398251" cy="484748"/>
          </a:xfrm>
        </p:spPr>
        <p:txBody>
          <a:bodyPr/>
          <a:lstStyle>
            <a:lvl1pPr algn="l" defTabSz="914081" rtl="0" eaLnBrk="1" latinLnBrk="0" hangingPunct="1">
              <a:lnSpc>
                <a:spcPct val="90000"/>
              </a:lnSpc>
              <a:spcBef>
                <a:spcPct val="0"/>
              </a:spcBef>
              <a:buNone/>
              <a:defRPr lang="en-US" sz="3499" b="0" kern="1200" cap="none" spc="0" baseline="0" dirty="0">
                <a:ln w="3175">
                  <a:noFill/>
                </a:ln>
                <a:solidFill>
                  <a:schemeClr val="tx2">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7" name="Text Placeholder 4"/>
          <p:cNvSpPr>
            <a:spLocks noGrp="1"/>
          </p:cNvSpPr>
          <p:nvPr>
            <p:ph type="body" sz="quarter" idx="10"/>
          </p:nvPr>
        </p:nvSpPr>
        <p:spPr>
          <a:xfrm>
            <a:off x="422275" y="1198567"/>
            <a:ext cx="11398250" cy="1988237"/>
          </a:xfrm>
          <a:noFill/>
          <a:ln w="9525">
            <a:noFill/>
            <a:miter lim="800000"/>
            <a:headEnd/>
            <a:tailEnd/>
          </a:ln>
        </p:spPr>
        <p:txBody>
          <a:bodyPr vert="horz" wrap="square" lIns="0" tIns="0" rIns="0" bIns="0" numCol="1" anchor="t" anchorCtr="0" compatLnSpc="1">
            <a:prstTxWarp prst="textNoShape">
              <a:avLst/>
            </a:prstTxWarp>
            <a:spAutoFit/>
          </a:bodyPr>
          <a:lstStyle>
            <a:lvl1pPr marL="380819" indent="-380819">
              <a:buFont typeface="Arial" pitchFamily="34" charset="0"/>
              <a:buChar char="•"/>
              <a:defRPr lang="en-US" dirty="0" smtClean="0"/>
            </a:lvl1pPr>
            <a:lvl2pPr marL="661145" indent="-275036">
              <a:defRPr lang="en-US" baseline="0" dirty="0" smtClean="0"/>
            </a:lvl2pPr>
            <a:lvl3pPr>
              <a:defRPr lang="en-US" baseline="0" dirty="0" smtClean="0"/>
            </a:lvl3pPr>
            <a:lvl4pPr>
              <a:defRPr lang="en-US" baseline="0"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Date Placeholder 3"/>
          <p:cNvSpPr txBox="1">
            <a:spLocks/>
          </p:cNvSpPr>
          <p:nvPr userDrawn="1"/>
        </p:nvSpPr>
        <p:spPr>
          <a:xfrm>
            <a:off x="8458363" y="6521467"/>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10" name="Rectangle 9"/>
          <p:cNvSpPr/>
          <p:nvPr userDrawn="1"/>
        </p:nvSpPr>
        <p:spPr>
          <a:xfrm>
            <a:off x="5527750" y="6521467"/>
            <a:ext cx="1133029"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10734174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8"/>
            <a:ext cx="10972800" cy="1725088"/>
          </a:xfrm>
        </p:spPr>
        <p:txBody>
          <a:bodyPr>
            <a:spAutoFit/>
          </a:bodyPr>
          <a:lstStyle>
            <a:lvl1pPr>
              <a:defRPr>
                <a:latin typeface="Segoe UI"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877640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84" tIns="38092" rIns="76184" bIns="38092" numCol="1" rtlCol="0" anchor="ctr" anchorCtr="0" compatLnSpc="1">
            <a:prstTxWarp prst="textNoShape">
              <a:avLst/>
            </a:prstTxWarp>
          </a:bodyPr>
          <a:lstStyle/>
          <a:p>
            <a:pPr algn="ctr" defTabSz="761616"/>
            <a:endParaRPr lang="en-US" sz="19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txBox="1">
            <a:spLocks/>
          </p:cNvSpPr>
          <p:nvPr userDrawn="1"/>
        </p:nvSpPr>
        <p:spPr>
          <a:xfrm>
            <a:off x="8458363" y="6521465"/>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8" name="Rectangle 7"/>
          <p:cNvSpPr/>
          <p:nvPr userDrawn="1"/>
        </p:nvSpPr>
        <p:spPr>
          <a:xfrm>
            <a:off x="5527750" y="6521465"/>
            <a:ext cx="1133324"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8012882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9987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pic>
        <p:nvPicPr>
          <p:cNvPr id="205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123502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094506"/>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Segoe UI"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198416"/>
            <a:ext cx="5484740" cy="332399"/>
          </a:xfrm>
          <a:prstGeom prst="rect">
            <a:avLst/>
          </a:prstGeom>
        </p:spPr>
        <p:txBody>
          <a:bodyPr>
            <a:noAutofit/>
          </a:bodyPr>
          <a:lstStyle>
            <a:lvl1pPr marL="0" indent="0">
              <a:lnSpc>
                <a:spcPct val="100000"/>
              </a:lnSpc>
              <a:spcBef>
                <a:spcPts val="0"/>
              </a:spcBef>
              <a:buNone/>
              <a:defRPr lang="en-US" sz="2000" kern="1200" spc="0" baseline="0" dirty="0" smtClean="0">
                <a:gradFill>
                  <a:gsLst>
                    <a:gs pos="100000">
                      <a:schemeClr val="bg2"/>
                    </a:gs>
                    <a:gs pos="0">
                      <a:schemeClr val="bg2"/>
                    </a:gs>
                  </a:gsLst>
                  <a:lin ang="5400000" scaled="0"/>
                </a:gradFill>
                <a:latin typeface="Segoe UI" pitchFamily="34" charset="0"/>
                <a:ea typeface="微软雅黑" pitchFamily="34" charset="-122"/>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Tree>
    <p:extLst>
      <p:ext uri="{BB962C8B-B14F-4D97-AF65-F5344CB8AC3E}">
        <p14:creationId xmlns:p14="http://schemas.microsoft.com/office/powerpoint/2010/main" val="11014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1426205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94860" y="6199260"/>
            <a:ext cx="1516869" cy="399979"/>
          </a:xfrm>
          <a:prstGeom prst="rect">
            <a:avLst/>
          </a:prstGeom>
        </p:spPr>
      </p:pic>
    </p:spTree>
    <p:extLst>
      <p:ext uri="{BB962C8B-B14F-4D97-AF65-F5344CB8AC3E}">
        <p14:creationId xmlns:p14="http://schemas.microsoft.com/office/powerpoint/2010/main" val="34047581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265054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861607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793588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46740296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14440520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85921" y="6196903"/>
            <a:ext cx="1525808" cy="402336"/>
          </a:xfrm>
          <a:prstGeom prst="rect">
            <a:avLst/>
          </a:prstGeom>
        </p:spPr>
      </p:pic>
    </p:spTree>
    <p:extLst>
      <p:ext uri="{BB962C8B-B14F-4D97-AF65-F5344CB8AC3E}">
        <p14:creationId xmlns:p14="http://schemas.microsoft.com/office/powerpoint/2010/main" val="31021487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73240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11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
        <p:nvSpPr>
          <p:cNvPr id="4" name="标题 3"/>
          <p:cNvSpPr>
            <a:spLocks noGrp="1"/>
          </p:cNvSpPr>
          <p:nvPr>
            <p:ph type="title"/>
          </p:nvPr>
        </p:nvSpPr>
        <p:spPr>
          <a:xfrm>
            <a:off x="405470" y="244365"/>
            <a:ext cx="5033634" cy="969580"/>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sp>
        <p:nvSpPr>
          <p:cNvPr id="7" name="文本占位符 6"/>
          <p:cNvSpPr>
            <a:spLocks noGrp="1"/>
          </p:cNvSpPr>
          <p:nvPr>
            <p:ph type="body" sz="quarter" idx="10"/>
          </p:nvPr>
        </p:nvSpPr>
        <p:spPr>
          <a:xfrm>
            <a:off x="725213" y="1458309"/>
            <a:ext cx="4319753" cy="4989787"/>
          </a:xfrm>
        </p:spPr>
        <p:txBody>
          <a:bodyPr/>
          <a:lstStyle>
            <a:lvl1pPr marL="0" indent="0" algn="just">
              <a:lnSpc>
                <a:spcPct val="110000"/>
              </a:lnSpc>
              <a:spcBef>
                <a:spcPts val="0"/>
              </a:spcBef>
              <a:buNone/>
              <a:defRPr sz="2400">
                <a:solidFill>
                  <a:schemeClr val="bg1"/>
                </a:solidFill>
              </a:defRPr>
            </a:lvl1pPr>
            <a:lvl2pPr algn="just">
              <a:lnSpc>
                <a:spcPct val="110000"/>
              </a:lnSpc>
              <a:spcBef>
                <a:spcPts val="0"/>
              </a:spcBef>
              <a:defRPr sz="1600">
                <a:solidFill>
                  <a:schemeClr val="bg1"/>
                </a:solidFill>
              </a:defRPr>
            </a:lvl2pPr>
            <a:lvl3pPr algn="just">
              <a:lnSpc>
                <a:spcPct val="110000"/>
              </a:lnSpc>
              <a:spcBef>
                <a:spcPts val="0"/>
              </a:spcBef>
              <a:defRPr sz="1600">
                <a:solidFill>
                  <a:schemeClr val="bg1"/>
                </a:solidFill>
              </a:defRPr>
            </a:lvl3pPr>
            <a:lvl4pPr algn="just">
              <a:lnSpc>
                <a:spcPct val="110000"/>
              </a:lnSpc>
              <a:spcBef>
                <a:spcPts val="0"/>
              </a:spcBef>
              <a:defRPr sz="1400">
                <a:solidFill>
                  <a:schemeClr val="bg1"/>
                </a:solidFill>
              </a:defRPr>
            </a:lvl4pPr>
            <a:lvl5pPr algn="just">
              <a:lnSpc>
                <a:spcPct val="110000"/>
              </a:lnSpc>
              <a:spcBef>
                <a:spcPts val="0"/>
              </a:spcBef>
              <a:defRPr sz="140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3653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95535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98621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50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25390023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7703757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3606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91622737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29595802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1653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ea typeface="微软雅黑" panose="020B0503020204020204" pitchFamily="34" charset="-122"/>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03751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333106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69267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502283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367564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7564404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221328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2174" y="297121"/>
            <a:ext cx="11149013" cy="743404"/>
          </a:xfrm>
          <a:prstGeom prst="rect">
            <a:avLst/>
          </a:prstGeom>
        </p:spPr>
        <p:txBody>
          <a:bodyPr anchor="ctr" anchorCtr="0"/>
          <a:lstStyle>
            <a:lvl1pPr>
              <a:defRPr sz="4800" spc="-300" baseline="0">
                <a:gradFill>
                  <a:gsLst>
                    <a:gs pos="100000">
                      <a:schemeClr val="tx1"/>
                    </a:gs>
                    <a:gs pos="0">
                      <a:schemeClr val="tx1"/>
                    </a:gs>
                  </a:gsLst>
                  <a:lin ang="5400000" scaled="0"/>
                </a:gradFill>
                <a:latin typeface="微软雅黑" panose="020B0503020204020204" pitchFamily="34" charset="-122"/>
                <a:ea typeface="微软雅黑" panose="020B0503020204020204" pitchFamily="34" charset="-122"/>
              </a:defRPr>
            </a:lvl1pPr>
          </a:lstStyle>
          <a:p>
            <a:r>
              <a:rPr lang="en-US" dirty="0" smtClean="0"/>
              <a:t>Click to edit title style</a:t>
            </a:r>
            <a:endParaRPr lang="en-US" dirty="0"/>
          </a:p>
        </p:txBody>
      </p:sp>
    </p:spTree>
    <p:extLst>
      <p:ext uri="{BB962C8B-B14F-4D97-AF65-F5344CB8AC3E}">
        <p14:creationId xmlns:p14="http://schemas.microsoft.com/office/powerpoint/2010/main" val="112701280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4113650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1757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8121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54022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4131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49392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8"/>
            <a:ext cx="11173090" cy="553998"/>
          </a:xfrm>
          <a:prstGeom prst="rect">
            <a:avLst/>
          </a:prstGeom>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2978251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62772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6218" y="5644055"/>
            <a:ext cx="2720923" cy="1276697"/>
          </a:xfrm>
          <a:prstGeom prst="rect">
            <a:avLst/>
          </a:prstGeom>
        </p:spPr>
      </p:pic>
    </p:spTree>
    <p:extLst>
      <p:ext uri="{BB962C8B-B14F-4D97-AF65-F5344CB8AC3E}">
        <p14:creationId xmlns:p14="http://schemas.microsoft.com/office/powerpoint/2010/main" val="137700162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655618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7101986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39301208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18568973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75946607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7331039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bg>
      <p:bgPr>
        <a:solidFill>
          <a:srgbClr val="EB3C00"/>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886149" cy="629092"/>
          </a:xfrm>
        </p:spPr>
        <p:txBody>
          <a:bodyPr anchor="ct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10"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6417" y="5991367"/>
            <a:ext cx="1980724" cy="929385"/>
          </a:xfrm>
          <a:prstGeom prst="rect">
            <a:avLst/>
          </a:prstGeom>
        </p:spPr>
      </p:pic>
    </p:spTree>
    <p:extLst>
      <p:ext uri="{BB962C8B-B14F-4D97-AF65-F5344CB8AC3E}">
        <p14:creationId xmlns:p14="http://schemas.microsoft.com/office/powerpoint/2010/main" val="42045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4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rgbClr val="68217A"/>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940739" cy="629092"/>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7" t="5317" r="4824" b="8129"/>
          <a:stretch/>
        </p:blipFill>
        <p:spPr>
          <a:xfrm>
            <a:off x="10693022" y="6241936"/>
            <a:ext cx="443393" cy="415787"/>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2264" t="5759" r="4060" b="7859"/>
          <a:stretch/>
        </p:blipFill>
        <p:spPr>
          <a:xfrm>
            <a:off x="11178118" y="5951961"/>
            <a:ext cx="450003" cy="414969"/>
          </a:xfrm>
          <a:prstGeom prst="rect">
            <a:avLst/>
          </a:prstGeom>
        </p:spPr>
      </p:pic>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2172" t="5889" r="4369" b="8279"/>
          <a:stretch/>
        </p:blipFill>
        <p:spPr>
          <a:xfrm>
            <a:off x="11650677" y="6241936"/>
            <a:ext cx="448956" cy="412321"/>
          </a:xfrm>
          <a:prstGeom prst="rect">
            <a:avLst/>
          </a:prstGeom>
        </p:spPr>
      </p:pic>
    </p:spTree>
    <p:extLst>
      <p:ext uri="{BB962C8B-B14F-4D97-AF65-F5344CB8AC3E}">
        <p14:creationId xmlns:p14="http://schemas.microsoft.com/office/powerpoint/2010/main" val="263224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49927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45070895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91366136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9142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07332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4552772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52994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507868" y="1052736"/>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2785389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9596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254261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3.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140" r:id="rId2"/>
    <p:sldLayoutId id="2147484193" r:id="rId3"/>
    <p:sldLayoutId id="2147484163" r:id="rId4"/>
    <p:sldLayoutId id="2147484141" r:id="rId5"/>
    <p:sldLayoutId id="2147484164" r:id="rId6"/>
    <p:sldLayoutId id="2147484196" r:id="rId7"/>
    <p:sldLayoutId id="2147484142" r:id="rId8"/>
    <p:sldLayoutId id="2147484143" r:id="rId9"/>
    <p:sldLayoutId id="2147484092" r:id="rId10"/>
    <p:sldLayoutId id="2147484144" r:id="rId11"/>
    <p:sldLayoutId id="2147484148" r:id="rId12"/>
    <p:sldLayoutId id="2147484093" r:id="rId13"/>
    <p:sldLayoutId id="2147484096" r:id="rId14"/>
    <p:sldLayoutId id="2147484145" r:id="rId15"/>
    <p:sldLayoutId id="2147484194" r:id="rId16"/>
    <p:sldLayoutId id="2147484197" r:id="rId17"/>
    <p:sldLayoutId id="2147484231"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Segoe UI Light"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Segoe UI Light"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62456" y="5762715"/>
            <a:ext cx="2103121" cy="986815"/>
          </a:xfrm>
          <a:prstGeom prst="rect">
            <a:avLst/>
          </a:prstGeom>
        </p:spPr>
      </p:pic>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407841711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324192" y="5206735"/>
            <a:ext cx="3652949" cy="1714017"/>
          </a:xfrm>
          <a:prstGeom prst="rect">
            <a:avLst/>
          </a:prstGeom>
        </p:spPr>
      </p:pic>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solidFill>
                  <a:srgbClr val="FFFFFF"/>
                </a:solidFill>
              </a:rPr>
              <a:t>微软机密文档，仅限在微软内部使用</a:t>
            </a:r>
          </a:p>
        </p:txBody>
      </p:sp>
    </p:spTree>
    <p:extLst>
      <p:ext uri="{BB962C8B-B14F-4D97-AF65-F5344CB8AC3E}">
        <p14:creationId xmlns:p14="http://schemas.microsoft.com/office/powerpoint/2010/main" val="1113117172"/>
      </p:ext>
    </p:extLst>
  </p:cSld>
  <p:clrMap bg1="dk1" tx1="lt1" bg2="dk2" tx2="lt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gradFill>
                  <a:gsLst>
                    <a:gs pos="2917">
                      <a:srgbClr val="797A7D"/>
                    </a:gs>
                    <a:gs pos="95000">
                      <a:srgbClr val="797A7D"/>
                    </a:gs>
                  </a:gsLst>
                  <a:lin ang="5400000" scaled="0"/>
                </a:gradFill>
              </a:rPr>
              <a:t>微软机密文档，仅限在微软内部使用</a:t>
            </a:r>
          </a:p>
        </p:txBody>
      </p:sp>
      <p:pic>
        <p:nvPicPr>
          <p:cNvPr id="5"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621462939"/>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 y="0"/>
            <a:ext cx="12188825" cy="6858000"/>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2" y="1655379"/>
            <a:ext cx="29686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84" y="2481347"/>
            <a:ext cx="1036478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3901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en-US" dirty="0" err="1" smtClean="0">
                <a:latin typeface="微软雅黑" panose="020B0503020204020204" pitchFamily="34" charset="-122"/>
              </a:rPr>
              <a:t>GetOpenFilename</a:t>
            </a:r>
            <a:r>
              <a:rPr lang="en-US" altLang="zh-CN" dirty="0">
                <a:latin typeface="微软雅黑" panose="020B0503020204020204" pitchFamily="34" charset="-122"/>
              </a:rPr>
              <a:t/>
            </a:r>
            <a:br>
              <a:rPr lang="en-US" altLang="zh-CN" dirty="0">
                <a:latin typeface="微软雅黑" panose="020B0503020204020204" pitchFamily="34" charset="-122"/>
              </a:rPr>
            </a:br>
            <a:endParaRPr lang="zh-CN" altLang="en-US" dirty="0"/>
          </a:p>
        </p:txBody>
      </p:sp>
      <p:sp>
        <p:nvSpPr>
          <p:cNvPr id="4" name="TextBox 3"/>
          <p:cNvSpPr txBox="1"/>
          <p:nvPr/>
        </p:nvSpPr>
        <p:spPr>
          <a:xfrm>
            <a:off x="1011771" y="1257100"/>
            <a:ext cx="3667992" cy="369332"/>
          </a:xfrm>
          <a:prstGeom prst="rect">
            <a:avLst/>
          </a:prstGeom>
          <a:noFill/>
        </p:spPr>
        <p:txBody>
          <a:bodyPr wrap="none" lIns="0" tIns="0" rIns="0" bIns="0" rtlCol="0">
            <a:spAutoFit/>
          </a:bodyPr>
          <a:lstStyle/>
          <a:p>
            <a:r>
              <a:rPr lang="en-US" altLang="en-US" sz="2400" b="1" dirty="0" err="1" smtClean="0">
                <a:latin typeface="微软雅黑" panose="020B0503020204020204" pitchFamily="34" charset="-122"/>
              </a:rPr>
              <a:t>GetOpenFilename</a:t>
            </a:r>
            <a:r>
              <a:rPr lang="zh-CN" altLang="en-US" sz="2400" b="1" spc="-70" dirty="0" smtClean="0">
                <a:solidFill>
                  <a:schemeClr val="tx1">
                    <a:lumMod val="75000"/>
                    <a:lumOff val="25000"/>
                  </a:schemeClr>
                </a:solidFill>
                <a:latin typeface="微软雅黑" pitchFamily="34" charset="-122"/>
                <a:ea typeface="微软雅黑" pitchFamily="34" charset="-122"/>
              </a:rPr>
              <a:t>的参数</a:t>
            </a:r>
          </a:p>
        </p:txBody>
      </p:sp>
      <p:sp>
        <p:nvSpPr>
          <p:cNvPr id="5" name="TextBox 4"/>
          <p:cNvSpPr txBox="1"/>
          <p:nvPr/>
        </p:nvSpPr>
        <p:spPr>
          <a:xfrm>
            <a:off x="1011770" y="1888761"/>
            <a:ext cx="10013495" cy="4257206"/>
          </a:xfrm>
          <a:prstGeom prst="rect">
            <a:avLst/>
          </a:prstGeom>
          <a:noFill/>
        </p:spPr>
        <p:txBody>
          <a:bodyPr wrap="square" lIns="0" tIns="0" rIns="0" bIns="0" rtlCol="0">
            <a:noAutofit/>
          </a:bodyPr>
          <a:lstStyle/>
          <a:p>
            <a:pPr>
              <a:lnSpc>
                <a:spcPct val="150000"/>
              </a:lnSpc>
              <a:buClr>
                <a:srgbClr val="EB3C00"/>
              </a:buClr>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参数：</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GetOpenFilename</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文件类型，优先类型，对话框标题，按钮文字，是否支持多选</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p>
          <a:p>
            <a:pPr>
              <a:lnSpc>
                <a:spcPct val="150000"/>
              </a:lnSpc>
              <a:buClr>
                <a:srgbClr val="EB3C00"/>
              </a:buClr>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示例：</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 </a:t>
            </a: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Application.GetOpenFilename</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新表</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xlsx</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老表</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xls</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1, "</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快特么选！</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确定</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False</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p>
          <a:p>
            <a:pPr>
              <a:lnSpc>
                <a:spcPct val="150000"/>
              </a:lnSpc>
              <a:buClr>
                <a:srgbClr val="EB3C00"/>
              </a:buClr>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注意：</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这个方法</a:t>
            </a:r>
            <a:r>
              <a:rPr lang="zh-CN" altLang="en-US" spc="-70" dirty="0" smtClean="0">
                <a:solidFill>
                  <a:srgbClr val="EB3C00"/>
                </a:solidFill>
                <a:latin typeface="微软雅黑" pitchFamily="34" charset="-122"/>
                <a:ea typeface="微软雅黑" pitchFamily="34" charset="-122"/>
                <a:cs typeface="Arial Unicode MS" pitchFamily="34" charset="-122"/>
              </a:rPr>
              <a:t>并不会真正打开文件</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，只是返回文件完整路径！</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文件类型参数中，先指定文件类型名，再指定后缀，要</a:t>
            </a:r>
            <a:r>
              <a:rPr lang="zh-CN" altLang="en-US" spc="-70" dirty="0" smtClean="0">
                <a:solidFill>
                  <a:srgbClr val="EB3C00"/>
                </a:solidFill>
                <a:latin typeface="微软雅黑" pitchFamily="34" charset="-122"/>
                <a:ea typeface="微软雅黑" pitchFamily="34" charset="-122"/>
                <a:cs typeface="Arial Unicode MS" pitchFamily="34" charset="-122"/>
              </a:rPr>
              <a:t>成对</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出现。</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优先类型是指文件类型中列出的各种类型，哪种优先显示。</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例如：</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"Excel</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文件</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xlsx</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老表</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xls</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所有文件</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p>
          <a:p>
            <a:pPr>
              <a:lnSpc>
                <a:spcPct val="150000"/>
              </a:lnSpc>
              <a:buClr>
                <a:srgbClr val="EB3C00"/>
              </a:buClr>
            </a:pPr>
            <a:endParaRPr lang="en-US" altLang="zh-CN" sz="2400" spc="-70" dirty="0" smtClean="0">
              <a:solidFill>
                <a:srgbClr val="FF0000"/>
              </a:soli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23647188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err="1">
                <a:latin typeface="微软雅黑" panose="020B0503020204020204" pitchFamily="34" charset="-122"/>
              </a:rPr>
              <a:t>Application.</a:t>
            </a:r>
            <a:r>
              <a:rPr lang="en-US" altLang="en-US" dirty="0" err="1">
                <a:latin typeface="微软雅黑" panose="020B0503020204020204" pitchFamily="34" charset="-122"/>
              </a:rPr>
              <a:t>Dialogs</a:t>
            </a:r>
            <a:r>
              <a:rPr lang="en-US" altLang="zh-CN" dirty="0">
                <a:latin typeface="微软雅黑" panose="020B0503020204020204" pitchFamily="34" charset="-122"/>
              </a:rPr>
              <a:t/>
            </a:r>
            <a:br>
              <a:rPr lang="en-US" altLang="zh-CN" dirty="0">
                <a:latin typeface="微软雅黑" panose="020B0503020204020204" pitchFamily="34" charset="-122"/>
              </a:rPr>
            </a:br>
            <a:endParaRPr lang="zh-CN" altLang="en-US" dirty="0"/>
          </a:p>
        </p:txBody>
      </p:sp>
      <p:sp>
        <p:nvSpPr>
          <p:cNvPr id="3" name="灯片编号占位符 2"/>
          <p:cNvSpPr>
            <a:spLocks noGrp="1"/>
          </p:cNvSpPr>
          <p:nvPr>
            <p:ph type="sldNum" sz="quarter" idx="12"/>
          </p:nvPr>
        </p:nvSpPr>
        <p:spPr/>
        <p:txBody>
          <a:bodyPr/>
          <a:lstStyle/>
          <a:p>
            <a:fld id="{727B4C2D-45E2-4621-8491-2995EB46A674}" type="slidenum">
              <a:rPr lang="en-US" smtClean="0"/>
              <a:pPr/>
              <a:t>11</a:t>
            </a:fld>
            <a:endParaRPr lang="en-US" dirty="0"/>
          </a:p>
        </p:txBody>
      </p:sp>
      <p:sp>
        <p:nvSpPr>
          <p:cNvPr id="4" name="TextBox 3"/>
          <p:cNvSpPr txBox="1"/>
          <p:nvPr/>
        </p:nvSpPr>
        <p:spPr>
          <a:xfrm>
            <a:off x="1011771" y="1257100"/>
            <a:ext cx="3803926" cy="369332"/>
          </a:xfrm>
          <a:prstGeom prst="rect">
            <a:avLst/>
          </a:prstGeom>
          <a:noFill/>
        </p:spPr>
        <p:txBody>
          <a:bodyPr wrap="none" lIns="0" tIns="0" rIns="0" bIns="0" rtlCol="0">
            <a:spAutoFit/>
          </a:bodyPr>
          <a:lstStyle/>
          <a:p>
            <a:r>
              <a:rPr lang="en-US" altLang="en-US" sz="2400" b="1" dirty="0" err="1" smtClean="0">
                <a:latin typeface="微软雅黑" panose="020B0503020204020204" pitchFamily="34" charset="-122"/>
              </a:rPr>
              <a:t>Application.Dialog</a:t>
            </a:r>
            <a:r>
              <a:rPr lang="zh-CN" altLang="en-US" sz="2400" b="1" dirty="0" smtClean="0">
                <a:latin typeface="微软雅黑" panose="020B0503020204020204" pitchFamily="34" charset="-122"/>
              </a:rPr>
              <a:t>的参数</a:t>
            </a:r>
            <a:endParaRPr lang="zh-CN" altLang="en-US" sz="2400" b="1" spc="-70" dirty="0" smtClean="0">
              <a:solidFill>
                <a:schemeClr val="tx1">
                  <a:lumMod val="75000"/>
                  <a:lumOff val="25000"/>
                </a:schemeClr>
              </a:solidFill>
              <a:latin typeface="微软雅黑" pitchFamily="34" charset="-122"/>
              <a:ea typeface="微软雅黑" pitchFamily="34" charset="-122"/>
            </a:endParaRPr>
          </a:p>
        </p:txBody>
      </p:sp>
      <p:sp>
        <p:nvSpPr>
          <p:cNvPr id="5" name="TextBox 4"/>
          <p:cNvSpPr txBox="1"/>
          <p:nvPr/>
        </p:nvSpPr>
        <p:spPr>
          <a:xfrm>
            <a:off x="1011770" y="1888761"/>
            <a:ext cx="10013495" cy="4257206"/>
          </a:xfrm>
          <a:prstGeom prst="rect">
            <a:avLst/>
          </a:prstGeom>
          <a:noFill/>
        </p:spPr>
        <p:txBody>
          <a:bodyPr wrap="square" lIns="0" tIns="0" rIns="0" bIns="0" rtlCol="0">
            <a:noAutofit/>
          </a:bodyPr>
          <a:lstStyle/>
          <a:p>
            <a:pPr>
              <a:lnSpc>
                <a:spcPct val="150000"/>
              </a:lnSpc>
              <a:buClr>
                <a:srgbClr val="EB3C00"/>
              </a:buClr>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参数：</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Dialogs(</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对话框</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p>
          <a:p>
            <a:pPr>
              <a:lnSpc>
                <a:spcPct val="150000"/>
              </a:lnSpc>
              <a:buClr>
                <a:srgbClr val="EB3C00"/>
              </a:buClr>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示例：</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Application.Dialogs</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xlDialogSaveAs</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).Show</a:t>
            </a:r>
          </a:p>
          <a:p>
            <a:pPr>
              <a:lnSpc>
                <a:spcPct val="150000"/>
              </a:lnSpc>
              <a:buClr>
                <a:srgbClr val="EB3C00"/>
              </a:buClr>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注意：</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对话框中所做的操作会真实执行。</a:t>
            </a:r>
            <a:endPar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23408655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p:cNvSpPr>
            <a:spLocks noGrp="1"/>
          </p:cNvSpPr>
          <p:nvPr>
            <p:ph type="body" idx="1"/>
          </p:nvPr>
        </p:nvSpPr>
        <p:spPr>
          <a:xfrm>
            <a:off x="520699" y="1447800"/>
            <a:ext cx="5232401" cy="1661993"/>
          </a:xfrm>
        </p:spPr>
        <p:txBody>
          <a:bodyPr/>
          <a:lstStyle/>
          <a:p>
            <a:pPr lvl="0"/>
            <a:r>
              <a:rPr lang="zh-CN" altLang="en-US" dirty="0">
                <a:latin typeface="微软雅黑" panose="020B0503020204020204" pitchFamily="34" charset="-122"/>
              </a:rPr>
              <a:t>使用加载宏工具</a:t>
            </a:r>
          </a:p>
        </p:txBody>
      </p:sp>
      <p:graphicFrame>
        <p:nvGraphicFramePr>
          <p:cNvPr id="7" name="图示 6"/>
          <p:cNvGraphicFramePr/>
          <p:nvPr>
            <p:extLst>
              <p:ext uri="{D42A27DB-BD31-4B8C-83A1-F6EECF244321}">
                <p14:modId xmlns:p14="http://schemas.microsoft.com/office/powerpoint/2010/main" val="647430081"/>
              </p:ext>
            </p:extLst>
          </p:nvPr>
        </p:nvGraphicFramePr>
        <p:xfrm>
          <a:off x="6177802" y="523692"/>
          <a:ext cx="5394087" cy="2084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2509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17927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本节演示案例</a:t>
            </a:r>
          </a:p>
        </p:txBody>
      </p:sp>
      <p:sp>
        <p:nvSpPr>
          <p:cNvPr id="8" name="TextBox 7"/>
          <p:cNvSpPr txBox="1"/>
          <p:nvPr/>
        </p:nvSpPr>
        <p:spPr>
          <a:xfrm>
            <a:off x="1011770" y="1888761"/>
            <a:ext cx="10013495" cy="4257206"/>
          </a:xfrm>
          <a:prstGeom prst="rect">
            <a:avLst/>
          </a:prstGeom>
          <a:noFill/>
        </p:spPr>
        <p:txBody>
          <a:bodyPr wrap="square" lIns="0" tIns="0" rIns="0" bIns="0" rtlCol="0">
            <a:noAutofit/>
          </a:bodyPr>
          <a:lstStyle/>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设置弹出对话框的多种样式</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设置弹出输入框的多种样式</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弹出文件选取</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对话框 </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完成单表多文件合并</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411430435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3585597"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需要理解并记住写法的概念</a:t>
            </a:r>
          </a:p>
        </p:txBody>
      </p:sp>
      <p:sp>
        <p:nvSpPr>
          <p:cNvPr id="11" name="TextBox 10"/>
          <p:cNvSpPr txBox="1"/>
          <p:nvPr/>
        </p:nvSpPr>
        <p:spPr>
          <a:xfrm>
            <a:off x="1011771" y="3740445"/>
            <a:ext cx="20915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需要理解的概念</a:t>
            </a:r>
          </a:p>
        </p:txBody>
      </p:sp>
      <p:sp>
        <p:nvSpPr>
          <p:cNvPr id="13" name="TextBox 12"/>
          <p:cNvSpPr txBox="1"/>
          <p:nvPr/>
        </p:nvSpPr>
        <p:spPr>
          <a:xfrm>
            <a:off x="1011771" y="1888761"/>
            <a:ext cx="4617036" cy="1661993"/>
          </a:xfrm>
          <a:prstGeom prst="rect">
            <a:avLst/>
          </a:prstGeom>
          <a:noFill/>
        </p:spPr>
        <p:txBody>
          <a:bodyPr wrap="square" lIns="0" tIns="0" rIns="0" bIns="0" rtlCol="0">
            <a:noAutofit/>
          </a:bodyPr>
          <a:lstStyle/>
          <a:p>
            <a:pPr>
              <a:lnSpc>
                <a:spcPct val="150000"/>
              </a:lnSpc>
            </a:pPr>
            <a:r>
              <a:rPr lang="en-US" altLang="zh-CN" sz="2400" spc="-70" dirty="0" err="1"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Msgbox</a:t>
            </a:r>
            <a:endPar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a:p>
            <a:pPr>
              <a:lnSpc>
                <a:spcPct val="150000"/>
              </a:lnSpc>
            </a:pPr>
            <a:r>
              <a:rPr lang="en-US" altLang="zh-CN" sz="2400" spc="-70" dirty="0" err="1"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Inputbox</a:t>
            </a:r>
            <a:endPar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a:p>
            <a:pPr>
              <a:lnSpc>
                <a:spcPct val="150000"/>
              </a:lnSpc>
            </a:pPr>
            <a:r>
              <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Application. </a:t>
            </a:r>
            <a:r>
              <a:rPr lang="en-US" altLang="zh-CN" sz="2400" spc="-70" dirty="0" err="1"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Inputbox</a:t>
            </a:r>
            <a:endPar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p:txBody>
      </p:sp>
      <p:sp>
        <p:nvSpPr>
          <p:cNvPr id="15" name="TextBox 14"/>
          <p:cNvSpPr txBox="1"/>
          <p:nvPr/>
        </p:nvSpPr>
        <p:spPr>
          <a:xfrm>
            <a:off x="1011770" y="4418377"/>
            <a:ext cx="9976019" cy="1661993"/>
          </a:xfrm>
          <a:prstGeom prst="rect">
            <a:avLst/>
          </a:prstGeom>
          <a:noFill/>
        </p:spPr>
        <p:txBody>
          <a:bodyPr wrap="square" lIns="0" tIns="0" rIns="0" bIns="0" rtlCol="0">
            <a:spAutoFit/>
          </a:bodyPr>
          <a:lstStyle/>
          <a:p>
            <a:pPr>
              <a:lnSpc>
                <a:spcPct val="150000"/>
              </a:lnSpc>
            </a:pP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rPr>
              <a:t>Msgbox</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rPr>
              <a:t>提示文字，按钮类型，标题文字，帮助文件，帮助文件索引</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a:t>
            </a:r>
          </a:p>
          <a:p>
            <a:pPr>
              <a:lnSpc>
                <a:spcPct val="150000"/>
              </a:lnSpc>
            </a:pP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rPr>
              <a:t>Inputbox</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rPr>
              <a:t>提示文字，标题文字，默认值，左边距，上边距，帮助文件，帮助文件索引，输入类型</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a:t>
            </a: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 </a:t>
            </a: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Application.GetOpenFilename</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新表</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xlsx</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老表</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xls</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1, "</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快特么选！</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确定</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False)</a:t>
            </a:r>
          </a:p>
          <a:p>
            <a:pPr>
              <a:lnSpc>
                <a:spcPct val="150000"/>
              </a:lnSpc>
            </a:pP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rPr>
              <a:t>Application.Dialogs</a:t>
            </a:r>
            <a:endParaRPr lang="en-US" altLang="zh-CN" spc="-70" dirty="0">
              <a:gradFill>
                <a:gsLst>
                  <a:gs pos="2917">
                    <a:schemeClr val="bg2"/>
                  </a:gs>
                  <a:gs pos="95000">
                    <a:schemeClr val="bg2"/>
                  </a:gs>
                </a:gsLst>
                <a:lin ang="5400000" scaled="0"/>
              </a:gradFill>
              <a:latin typeface="微软雅黑" pitchFamily="34" charset="-122"/>
              <a:ea typeface="微软雅黑" pitchFamily="34" charset="-122"/>
            </a:endParaRPr>
          </a:p>
        </p:txBody>
      </p:sp>
      <p:sp>
        <p:nvSpPr>
          <p:cNvPr id="8" name="TextBox 7"/>
          <p:cNvSpPr txBox="1"/>
          <p:nvPr/>
        </p:nvSpPr>
        <p:spPr>
          <a:xfrm>
            <a:off x="6063456" y="1888760"/>
            <a:ext cx="4617036" cy="1661993"/>
          </a:xfrm>
          <a:prstGeom prst="rect">
            <a:avLst/>
          </a:prstGeom>
          <a:noFill/>
        </p:spPr>
        <p:txBody>
          <a:bodyPr wrap="square" lIns="0" tIns="0" rIns="0" bIns="0" rtlCol="0">
            <a:noAutofit/>
          </a:bodyPr>
          <a:lstStyle/>
          <a:p>
            <a:pPr>
              <a:lnSpc>
                <a:spcPct val="150000"/>
              </a:lnSpc>
            </a:pPr>
            <a:r>
              <a:rPr lang="en-US" altLang="zh-CN" sz="2400" spc="-70" dirty="0" err="1">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Application.GetOpenFilenam</a:t>
            </a:r>
            <a:endPar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6616405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课后练习</a:t>
            </a:r>
            <a:endParaRPr lang="zh-CN" altLang="en-US" dirty="0"/>
          </a:p>
        </p:txBody>
      </p:sp>
      <p:sp>
        <p:nvSpPr>
          <p:cNvPr id="7" name="TextBox 6"/>
          <p:cNvSpPr txBox="1"/>
          <p:nvPr/>
        </p:nvSpPr>
        <p:spPr>
          <a:xfrm>
            <a:off x="1011771" y="1257100"/>
            <a:ext cx="2528000" cy="369332"/>
          </a:xfrm>
          <a:prstGeom prst="rect">
            <a:avLst/>
          </a:prstGeom>
          <a:noFill/>
        </p:spPr>
        <p:txBody>
          <a:bodyPr wrap="none" lIns="0" tIns="0" rIns="0" bIns="0" rtlCol="0">
            <a:spAutoFit/>
          </a:bodyPr>
          <a:lstStyle/>
          <a:p>
            <a:r>
              <a:rPr lang="en-US" altLang="zh-CN" sz="2400" b="1" spc="-70" dirty="0">
                <a:solidFill>
                  <a:schemeClr val="tx1">
                    <a:lumMod val="75000"/>
                    <a:lumOff val="25000"/>
                  </a:schemeClr>
                </a:solidFill>
                <a:latin typeface="微软雅黑" pitchFamily="34" charset="-122"/>
                <a:ea typeface="微软雅黑" pitchFamily="34" charset="-122"/>
              </a:rPr>
              <a:t>Excel</a:t>
            </a:r>
            <a:r>
              <a:rPr lang="zh-CN" altLang="en-US" sz="2400" b="1" spc="-70" dirty="0">
                <a:solidFill>
                  <a:schemeClr val="tx1">
                    <a:lumMod val="75000"/>
                    <a:lumOff val="25000"/>
                  </a:schemeClr>
                </a:solidFill>
                <a:latin typeface="微软雅黑" pitchFamily="34" charset="-122"/>
                <a:ea typeface="微软雅黑" pitchFamily="34" charset="-122"/>
              </a:rPr>
              <a:t>库存管理系统</a:t>
            </a:r>
            <a:endParaRPr lang="zh-CN" altLang="en-US" sz="2400" b="1" spc="-70" dirty="0" smtClean="0">
              <a:solidFill>
                <a:schemeClr val="tx1">
                  <a:lumMod val="75000"/>
                  <a:lumOff val="25000"/>
                </a:schemeClr>
              </a:solidFill>
              <a:latin typeface="微软雅黑" pitchFamily="34" charset="-122"/>
              <a:ea typeface="微软雅黑" pitchFamily="34" charset="-122"/>
            </a:endParaRPr>
          </a:p>
        </p:txBody>
      </p:sp>
      <p:sp>
        <p:nvSpPr>
          <p:cNvPr id="13" name="TextBox 12"/>
          <p:cNvSpPr txBox="1"/>
          <p:nvPr/>
        </p:nvSpPr>
        <p:spPr>
          <a:xfrm>
            <a:off x="1011769" y="2046416"/>
            <a:ext cx="10013495" cy="4257206"/>
          </a:xfrm>
          <a:prstGeom prst="rect">
            <a:avLst/>
          </a:prstGeom>
          <a:noFill/>
        </p:spPr>
        <p:txBody>
          <a:bodyPr wrap="square" lIns="0" tIns="0" rIns="0" bIns="0" rtlCol="0">
            <a:noAutofit/>
          </a:bodyPr>
          <a:lstStyle/>
          <a:p>
            <a:pPr>
              <a:lnSpc>
                <a:spcPct val="150000"/>
              </a:lnSpc>
            </a:pPr>
            <a:r>
              <a:rPr lang="zh-CN" altLang="en-US" sz="2000" b="1" spc="-70" dirty="0" smtClean="0">
                <a:gradFill>
                  <a:gsLst>
                    <a:gs pos="2917">
                      <a:schemeClr val="bg2"/>
                    </a:gs>
                    <a:gs pos="95000">
                      <a:schemeClr val="bg2"/>
                    </a:gs>
                  </a:gsLst>
                  <a:lin ang="5400000" scaled="0"/>
                </a:gradFill>
                <a:latin typeface="微软雅黑" pitchFamily="34" charset="-122"/>
                <a:ea typeface="微软雅黑" pitchFamily="34" charset="-122"/>
              </a:rPr>
              <a:t>问题：</a:t>
            </a:r>
            <a:endParaRPr lang="en-US" altLang="zh-CN" sz="20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rPr>
              <a:t>	</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为自己的</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Excel</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程序增加一项“多表合并</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的工具，并在快速访问工具栏上增加按钮调用这个工具。</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2000" b="1" spc="-70" dirty="0" smtClean="0">
                <a:gradFill>
                  <a:gsLst>
                    <a:gs pos="2917">
                      <a:schemeClr val="bg2"/>
                    </a:gs>
                    <a:gs pos="95000">
                      <a:schemeClr val="bg2"/>
                    </a:gs>
                  </a:gsLst>
                  <a:lin ang="5400000" scaled="0"/>
                </a:gradFill>
                <a:latin typeface="微软雅黑" pitchFamily="34" charset="-122"/>
                <a:ea typeface="微软雅黑" pitchFamily="34" charset="-122"/>
              </a:rPr>
              <a:t>要求：</a:t>
            </a:r>
            <a:endParaRPr lang="en-US" altLang="zh-CN" sz="20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800" b="1"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z="2000" spc="-70" dirty="0" smtClean="0">
                <a:gradFill>
                  <a:gsLst>
                    <a:gs pos="2917">
                      <a:schemeClr val="bg2"/>
                    </a:gs>
                    <a:gs pos="95000">
                      <a:schemeClr val="bg2"/>
                    </a:gs>
                  </a:gsLst>
                  <a:lin ang="5400000" scaled="0"/>
                </a:gradFill>
                <a:latin typeface="微软雅黑" pitchFamily="34" charset="-122"/>
                <a:ea typeface="微软雅黑" pitchFamily="34" charset="-122"/>
              </a:rPr>
              <a:t>1 </a:t>
            </a:r>
            <a:r>
              <a:rPr lang="zh-CN" altLang="en-US" sz="2000" spc="-70" dirty="0" smtClean="0">
                <a:gradFill>
                  <a:gsLst>
                    <a:gs pos="2917">
                      <a:schemeClr val="bg2"/>
                    </a:gs>
                    <a:gs pos="95000">
                      <a:schemeClr val="bg2"/>
                    </a:gs>
                  </a:gsLst>
                  <a:lin ang="5400000" scaled="0"/>
                </a:gradFill>
                <a:latin typeface="微软雅黑" pitchFamily="34" charset="-122"/>
                <a:ea typeface="微软雅黑" pitchFamily="34" charset="-122"/>
              </a:rPr>
              <a:t>该工具可以选取待汇总的文件，支持多文件选取。</a:t>
            </a:r>
            <a:endParaRPr lang="en-US" altLang="zh-CN" sz="2000"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000" spc="-70" dirty="0" smtClean="0">
                <a:gradFill>
                  <a:gsLst>
                    <a:gs pos="2917">
                      <a:schemeClr val="bg2"/>
                    </a:gs>
                    <a:gs pos="95000">
                      <a:schemeClr val="bg2"/>
                    </a:gs>
                  </a:gsLst>
                  <a:lin ang="5400000" scaled="0"/>
                </a:gradFill>
                <a:latin typeface="微软雅黑" pitchFamily="34" charset="-122"/>
                <a:ea typeface="微软雅黑" pitchFamily="34" charset="-122"/>
              </a:rPr>
              <a:t>	2 </a:t>
            </a:r>
            <a:r>
              <a:rPr lang="zh-CN" altLang="en-US" sz="2000" spc="-70" dirty="0" smtClean="0">
                <a:gradFill>
                  <a:gsLst>
                    <a:gs pos="2917">
                      <a:schemeClr val="bg2"/>
                    </a:gs>
                    <a:gs pos="95000">
                      <a:schemeClr val="bg2"/>
                    </a:gs>
                  </a:gsLst>
                  <a:lin ang="5400000" scaled="0"/>
                </a:gradFill>
                <a:latin typeface="微软雅黑" pitchFamily="34" charset="-122"/>
                <a:ea typeface="微软雅黑" pitchFamily="34" charset="-122"/>
              </a:rPr>
              <a:t>该工具仅能选取</a:t>
            </a:r>
            <a:r>
              <a:rPr lang="en-US" altLang="zh-CN" sz="2000" spc="-70" dirty="0" smtClean="0">
                <a:gradFill>
                  <a:gsLst>
                    <a:gs pos="2917">
                      <a:schemeClr val="bg2"/>
                    </a:gs>
                    <a:gs pos="95000">
                      <a:schemeClr val="bg2"/>
                    </a:gs>
                  </a:gsLst>
                  <a:lin ang="5400000" scaled="0"/>
                </a:gradFill>
                <a:latin typeface="微软雅黑" pitchFamily="34" charset="-122"/>
                <a:ea typeface="微软雅黑" pitchFamily="34" charset="-122"/>
              </a:rPr>
              <a:t>Excel</a:t>
            </a:r>
            <a:r>
              <a:rPr lang="zh-CN" altLang="en-US" sz="2000" spc="-70" dirty="0" smtClean="0">
                <a:gradFill>
                  <a:gsLst>
                    <a:gs pos="2917">
                      <a:schemeClr val="bg2"/>
                    </a:gs>
                    <a:gs pos="95000">
                      <a:schemeClr val="bg2"/>
                    </a:gs>
                  </a:gsLst>
                  <a:lin ang="5400000" scaled="0"/>
                </a:gradFill>
                <a:latin typeface="微软雅黑" pitchFamily="34" charset="-122"/>
                <a:ea typeface="微软雅黑" pitchFamily="34" charset="-122"/>
              </a:rPr>
              <a:t>文件，避免选择其他文件带来的错误</a:t>
            </a:r>
            <a:endParaRPr lang="en-US" altLang="zh-CN" sz="20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000"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z="2000" spc="-70" dirty="0" smtClean="0">
                <a:gradFill>
                  <a:gsLst>
                    <a:gs pos="2917">
                      <a:schemeClr val="bg2"/>
                    </a:gs>
                    <a:gs pos="95000">
                      <a:schemeClr val="bg2"/>
                    </a:gs>
                  </a:gsLst>
                  <a:lin ang="5400000" scaled="0"/>
                </a:gradFill>
                <a:latin typeface="微软雅黑" pitchFamily="34" charset="-122"/>
                <a:ea typeface="微软雅黑" pitchFamily="34" charset="-122"/>
              </a:rPr>
              <a:t>3 </a:t>
            </a:r>
            <a:r>
              <a:rPr lang="zh-CN" altLang="en-US" sz="2000" spc="-70" dirty="0" smtClean="0">
                <a:gradFill>
                  <a:gsLst>
                    <a:gs pos="2917">
                      <a:schemeClr val="bg2"/>
                    </a:gs>
                    <a:gs pos="95000">
                      <a:schemeClr val="bg2"/>
                    </a:gs>
                  </a:gsLst>
                  <a:lin ang="5400000" scaled="0"/>
                </a:gradFill>
                <a:latin typeface="微软雅黑" pitchFamily="34" charset="-122"/>
                <a:ea typeface="微软雅黑" pitchFamily="34" charset="-122"/>
              </a:rPr>
              <a:t>将该工具设置为加载宏</a:t>
            </a:r>
            <a:endParaRPr lang="en-US" altLang="zh-CN" sz="20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rPr>
              <a:t>	</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p:txBody>
      </p:sp>
    </p:spTree>
    <p:extLst>
      <p:ext uri="{BB962C8B-B14F-4D97-AF65-F5344CB8AC3E}">
        <p14:creationId xmlns:p14="http://schemas.microsoft.com/office/powerpoint/2010/main" val="229367873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30602" y="1952297"/>
            <a:ext cx="4902639" cy="1178442"/>
          </a:xfrm>
        </p:spPr>
        <p:txBody>
          <a:bodyPr/>
          <a:lstStyle/>
          <a:p>
            <a:pPr lvl="0"/>
            <a:r>
              <a:rPr lang="en-US" altLang="zh-CN" sz="6600" b="1" dirty="0" smtClean="0">
                <a:latin typeface="Arial Unicode MS" pitchFamily="34" charset="-122"/>
                <a:ea typeface="Arial Unicode MS" pitchFamily="34" charset="-122"/>
                <a:cs typeface="Arial Unicode MS" pitchFamily="34" charset="-122"/>
              </a:rPr>
              <a:t>Thank You</a:t>
            </a:r>
            <a:endParaRPr lang="zh-CN" altLang="zh-CN" sz="66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18594748"/>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623" y="1533522"/>
            <a:ext cx="6107247" cy="2865610"/>
          </a:xfrm>
          <a:prstGeom prst="rect">
            <a:avLst/>
          </a:prstGeom>
        </p:spPr>
      </p:pic>
    </p:spTree>
    <p:extLst>
      <p:ext uri="{BB962C8B-B14F-4D97-AF65-F5344CB8AC3E}">
        <p14:creationId xmlns:p14="http://schemas.microsoft.com/office/powerpoint/2010/main" val="317840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4382" y="2011842"/>
            <a:ext cx="10237787" cy="997196"/>
          </a:xfrm>
        </p:spPr>
        <p:txBody>
          <a:bodyPr/>
          <a:lstStyle/>
          <a:p>
            <a:pPr>
              <a:lnSpc>
                <a:spcPts val="7600"/>
              </a:lnSpc>
              <a:spcBef>
                <a:spcPts val="0"/>
              </a:spcBef>
            </a:pPr>
            <a:r>
              <a:rPr lang="en-US" altLang="zh-CN" sz="3600" dirty="0" smtClean="0"/>
              <a:t>Excel VBA</a:t>
            </a:r>
            <a:r>
              <a:rPr lang="zh-CN" altLang="en-US" sz="3600" dirty="0" smtClean="0"/>
              <a:t>视频教程 </a:t>
            </a:r>
            <a:r>
              <a:rPr lang="en-US" altLang="zh-CN" sz="3600" dirty="0" smtClean="0"/>
              <a:t>14</a:t>
            </a:r>
            <a:r>
              <a:rPr lang="en-US" altLang="zh-CN" dirty="0" smtClean="0"/>
              <a:t/>
            </a:r>
            <a:br>
              <a:rPr lang="en-US" altLang="zh-CN" dirty="0" smtClean="0"/>
            </a:br>
            <a:r>
              <a:rPr lang="en-US" altLang="zh-CN" sz="5400" b="1" dirty="0" smtClean="0">
                <a:latin typeface="Arial Unicode MS" pitchFamily="34" charset="-122"/>
                <a:ea typeface="Arial Unicode MS" pitchFamily="34" charset="-122"/>
                <a:cs typeface="Arial Unicode MS" pitchFamily="34" charset="-122"/>
              </a:rPr>
              <a:t>VBA</a:t>
            </a:r>
            <a:r>
              <a:rPr lang="zh-CN" altLang="en-US" sz="5400" b="1" dirty="0">
                <a:latin typeface="Arial Unicode MS" pitchFamily="34" charset="-122"/>
                <a:ea typeface="Arial Unicode MS" pitchFamily="34" charset="-122"/>
                <a:cs typeface="Arial Unicode MS" pitchFamily="34" charset="-122"/>
              </a:rPr>
              <a:t>中的用户信息交互</a:t>
            </a:r>
            <a:endParaRPr lang="en-US" sz="5400" i="1" dirty="0"/>
          </a:p>
        </p:txBody>
      </p:sp>
      <p:sp>
        <p:nvSpPr>
          <p:cNvPr id="5" name="Text Placeholder 4"/>
          <p:cNvSpPr>
            <a:spLocks noGrp="1"/>
          </p:cNvSpPr>
          <p:nvPr>
            <p:ph type="body" sz="quarter" idx="12"/>
          </p:nvPr>
        </p:nvSpPr>
        <p:spPr>
          <a:xfrm>
            <a:off x="1032552" y="4466269"/>
            <a:ext cx="7680340" cy="374046"/>
          </a:xfrm>
        </p:spPr>
        <p:txBody>
          <a:bodyPr/>
          <a:lstStyle/>
          <a:p>
            <a:r>
              <a:rPr lang="zh-CN" altLang="en-US" sz="4000" dirty="0" smtClean="0"/>
              <a:t>王佩丰</a:t>
            </a:r>
            <a:endParaRPr lang="en-US" altLang="zh-CN" sz="4000" dirty="0" smtClean="0"/>
          </a:p>
          <a:p>
            <a:r>
              <a:rPr lang="en-US" altLang="zh-CN" sz="2400" dirty="0" smtClean="0"/>
              <a:t>MVP </a:t>
            </a:r>
            <a:r>
              <a:rPr lang="zh-CN" altLang="en-US" sz="2400" dirty="0" smtClean="0"/>
              <a:t>微软最有价值专家</a:t>
            </a:r>
            <a:endParaRPr lang="en-US" altLang="zh-CN" sz="2400" dirty="0" smtClean="0"/>
          </a:p>
          <a:p>
            <a:r>
              <a:rPr lang="en-US" sz="2400" dirty="0" smtClean="0"/>
              <a:t>MCT </a:t>
            </a:r>
            <a:r>
              <a:rPr lang="zh-CN" altLang="en-US" sz="2400" dirty="0" smtClean="0"/>
              <a:t>微软认证讲师</a:t>
            </a:r>
            <a:endParaRPr lang="en-US" sz="2400" dirty="0" smtClean="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议程</a:t>
            </a:r>
            <a:endParaRPr lang="en-US" dirty="0"/>
          </a:p>
        </p:txBody>
      </p:sp>
      <p:graphicFrame>
        <p:nvGraphicFramePr>
          <p:cNvPr id="5" name="图示 4"/>
          <p:cNvGraphicFramePr/>
          <p:nvPr>
            <p:extLst>
              <p:ext uri="{D42A27DB-BD31-4B8C-83A1-F6EECF244321}">
                <p14:modId xmlns:p14="http://schemas.microsoft.com/office/powerpoint/2010/main" val="655392417"/>
              </p:ext>
            </p:extLst>
          </p:nvPr>
        </p:nvGraphicFramePr>
        <p:xfrm>
          <a:off x="2173360" y="1398289"/>
          <a:ext cx="7617026" cy="4261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4574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err="1" smtClean="0">
                <a:latin typeface="微软雅黑" panose="020B0503020204020204" pitchFamily="34" charset="-122"/>
              </a:rPr>
              <a:t>Msgbox</a:t>
            </a:r>
            <a:r>
              <a:rPr lang="en-US" altLang="zh-CN" dirty="0">
                <a:latin typeface="微软雅黑" panose="020B0503020204020204" pitchFamily="34" charset="-122"/>
              </a:rPr>
              <a:t/>
            </a:r>
            <a:br>
              <a:rPr lang="en-US" altLang="zh-CN" dirty="0">
                <a:latin typeface="微软雅黑" panose="020B0503020204020204" pitchFamily="34" charset="-122"/>
              </a:rPr>
            </a:br>
            <a:endParaRPr lang="zh-CN" altLang="en-US" dirty="0"/>
          </a:p>
        </p:txBody>
      </p:sp>
      <p:sp>
        <p:nvSpPr>
          <p:cNvPr id="4" name="TextBox 3"/>
          <p:cNvSpPr txBox="1"/>
          <p:nvPr/>
        </p:nvSpPr>
        <p:spPr>
          <a:xfrm>
            <a:off x="1011771" y="1257100"/>
            <a:ext cx="3590342" cy="369332"/>
          </a:xfrm>
          <a:prstGeom prst="rect">
            <a:avLst/>
          </a:prstGeom>
          <a:noFill/>
        </p:spPr>
        <p:txBody>
          <a:bodyPr wrap="none" lIns="0" tIns="0" rIns="0" bIns="0" rtlCol="0">
            <a:spAutoFit/>
          </a:bodyPr>
          <a:lstStyle/>
          <a:p>
            <a:r>
              <a:rPr lang="en-US" altLang="zh-CN" sz="2400" b="1" spc="-70" dirty="0" err="1" smtClean="0">
                <a:solidFill>
                  <a:schemeClr val="tx1">
                    <a:lumMod val="75000"/>
                    <a:lumOff val="25000"/>
                  </a:schemeClr>
                </a:solidFill>
                <a:latin typeface="微软雅黑" pitchFamily="34" charset="-122"/>
                <a:ea typeface="微软雅黑" pitchFamily="34" charset="-122"/>
              </a:rPr>
              <a:t>Msgbox</a:t>
            </a:r>
            <a:r>
              <a:rPr lang="zh-CN" altLang="en-US" sz="2400" b="1" spc="-70" dirty="0" smtClean="0">
                <a:solidFill>
                  <a:schemeClr val="tx1">
                    <a:lumMod val="75000"/>
                    <a:lumOff val="25000"/>
                  </a:schemeClr>
                </a:solidFill>
                <a:latin typeface="微软雅黑" pitchFamily="34" charset="-122"/>
                <a:ea typeface="微软雅黑" pitchFamily="34" charset="-122"/>
              </a:rPr>
              <a:t>对话框的样式参数</a:t>
            </a:r>
          </a:p>
        </p:txBody>
      </p:sp>
      <p:sp>
        <p:nvSpPr>
          <p:cNvPr id="5" name="TextBox 4"/>
          <p:cNvSpPr txBox="1"/>
          <p:nvPr/>
        </p:nvSpPr>
        <p:spPr>
          <a:xfrm>
            <a:off x="1011769" y="1993691"/>
            <a:ext cx="10013495" cy="4152275"/>
          </a:xfrm>
          <a:prstGeom prst="rect">
            <a:avLst/>
          </a:prstGeom>
          <a:noFill/>
        </p:spPr>
        <p:txBody>
          <a:bodyPr wrap="square" lIns="0" tIns="0" rIns="0" bIns="0" rtlCol="0">
            <a:noAutofit/>
          </a:bodyPr>
          <a:lstStyle/>
          <a:p>
            <a:pPr>
              <a:lnSpc>
                <a:spcPct val="150000"/>
              </a:lnSpc>
              <a:buClr>
                <a:srgbClr val="EB3C00"/>
              </a:buClr>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参数：</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Msgbox</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提示文字，按钮类型</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标题文字</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帮助文件</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帮助文件索引</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p>
          <a:p>
            <a:pPr>
              <a:lnSpc>
                <a:spcPct val="150000"/>
              </a:lnSpc>
              <a:buClr>
                <a:srgbClr val="EB3C00"/>
              </a:buClr>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示例：</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MsgBox</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你还好吗？</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4 + 32, "</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打招呼对话框</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"C:/a.chm", 0</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endParaRPr lang="en-US" altLang="zh-CN"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76108795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err="1" smtClean="0">
                <a:latin typeface="微软雅黑" panose="020B0503020204020204" pitchFamily="34" charset="-122"/>
              </a:rPr>
              <a:t>Msgbox</a:t>
            </a:r>
            <a:r>
              <a:rPr lang="en-US" altLang="zh-CN" dirty="0">
                <a:latin typeface="微软雅黑" panose="020B0503020204020204" pitchFamily="34" charset="-122"/>
              </a:rPr>
              <a:t/>
            </a:r>
            <a:br>
              <a:rPr lang="en-US" altLang="zh-CN" dirty="0">
                <a:latin typeface="微软雅黑" panose="020B0503020204020204" pitchFamily="34" charset="-122"/>
              </a:rPr>
            </a:br>
            <a:endParaRPr lang="zh-CN" altLang="en-US" dirty="0"/>
          </a:p>
        </p:txBody>
      </p:sp>
      <p:sp>
        <p:nvSpPr>
          <p:cNvPr id="4" name="TextBox 3"/>
          <p:cNvSpPr txBox="1"/>
          <p:nvPr/>
        </p:nvSpPr>
        <p:spPr>
          <a:xfrm>
            <a:off x="1011771" y="1257100"/>
            <a:ext cx="3590342" cy="369332"/>
          </a:xfrm>
          <a:prstGeom prst="rect">
            <a:avLst/>
          </a:prstGeom>
          <a:noFill/>
        </p:spPr>
        <p:txBody>
          <a:bodyPr wrap="none" lIns="0" tIns="0" rIns="0" bIns="0" rtlCol="0">
            <a:spAutoFit/>
          </a:bodyPr>
          <a:lstStyle/>
          <a:p>
            <a:r>
              <a:rPr lang="en-US" altLang="zh-CN" sz="2400" b="1" spc="-70" dirty="0" err="1" smtClean="0">
                <a:solidFill>
                  <a:schemeClr val="tx1">
                    <a:lumMod val="75000"/>
                    <a:lumOff val="25000"/>
                  </a:schemeClr>
                </a:solidFill>
                <a:latin typeface="微软雅黑" pitchFamily="34" charset="-122"/>
                <a:ea typeface="微软雅黑" pitchFamily="34" charset="-122"/>
              </a:rPr>
              <a:t>Msgbox</a:t>
            </a:r>
            <a:r>
              <a:rPr lang="zh-CN" altLang="en-US" sz="2400" b="1" spc="-70" dirty="0" smtClean="0">
                <a:solidFill>
                  <a:schemeClr val="tx1">
                    <a:lumMod val="75000"/>
                    <a:lumOff val="25000"/>
                  </a:schemeClr>
                </a:solidFill>
                <a:latin typeface="微软雅黑" pitchFamily="34" charset="-122"/>
                <a:ea typeface="微软雅黑" pitchFamily="34" charset="-122"/>
              </a:rPr>
              <a:t>对话框的样式参数</a:t>
            </a:r>
          </a:p>
        </p:txBody>
      </p:sp>
      <p:sp>
        <p:nvSpPr>
          <p:cNvPr id="5" name="TextBox 4"/>
          <p:cNvSpPr txBox="1"/>
          <p:nvPr/>
        </p:nvSpPr>
        <p:spPr>
          <a:xfrm>
            <a:off x="1011770" y="2007702"/>
            <a:ext cx="10013495" cy="4138265"/>
          </a:xfrm>
          <a:prstGeom prst="rect">
            <a:avLst/>
          </a:prstGeom>
          <a:noFill/>
        </p:spPr>
        <p:txBody>
          <a:bodyPr wrap="square" lIns="0" tIns="0" rIns="0" bIns="0" rtlCol="0">
            <a:noAutofit/>
          </a:bodyPr>
          <a:lstStyle/>
          <a:p>
            <a:pPr>
              <a:lnSpc>
                <a:spcPct val="150000"/>
              </a:lnSpc>
              <a:buClr>
                <a:srgbClr val="EB3C00"/>
              </a:buClr>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按钮类型：</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可使用加号连接</a:t>
            </a:r>
            <a:endPar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pic>
        <p:nvPicPr>
          <p:cNvPr id="6"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738" y="2127623"/>
            <a:ext cx="7081524" cy="3756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29319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err="1" smtClean="0">
                <a:latin typeface="微软雅黑" panose="020B0503020204020204" pitchFamily="34" charset="-122"/>
              </a:rPr>
              <a:t>Msgbox</a:t>
            </a:r>
            <a:endParaRPr lang="zh-CN" altLang="en-US" dirty="0"/>
          </a:p>
        </p:txBody>
      </p:sp>
      <p:sp>
        <p:nvSpPr>
          <p:cNvPr id="4" name="TextBox 3"/>
          <p:cNvSpPr txBox="1"/>
          <p:nvPr/>
        </p:nvSpPr>
        <p:spPr>
          <a:xfrm>
            <a:off x="1011771" y="1257100"/>
            <a:ext cx="3291542" cy="369332"/>
          </a:xfrm>
          <a:prstGeom prst="rect">
            <a:avLst/>
          </a:prstGeom>
          <a:noFill/>
        </p:spPr>
        <p:txBody>
          <a:bodyPr wrap="none" lIns="0" tIns="0" rIns="0" bIns="0" rtlCol="0">
            <a:spAutoFit/>
          </a:bodyPr>
          <a:lstStyle/>
          <a:p>
            <a:r>
              <a:rPr lang="en-US" altLang="zh-CN" sz="2400" b="1" spc="-70" dirty="0" err="1" smtClean="0">
                <a:solidFill>
                  <a:schemeClr val="tx1">
                    <a:lumMod val="75000"/>
                    <a:lumOff val="25000"/>
                  </a:schemeClr>
                </a:solidFill>
                <a:latin typeface="微软雅黑" pitchFamily="34" charset="-122"/>
                <a:ea typeface="微软雅黑" pitchFamily="34" charset="-122"/>
              </a:rPr>
              <a:t>Msgbox</a:t>
            </a:r>
            <a:r>
              <a:rPr lang="zh-CN" altLang="en-US" sz="2400" b="1" spc="-70" dirty="0" smtClean="0">
                <a:solidFill>
                  <a:schemeClr val="tx1">
                    <a:lumMod val="75000"/>
                    <a:lumOff val="25000"/>
                  </a:schemeClr>
                </a:solidFill>
                <a:latin typeface="微软雅黑" pitchFamily="34" charset="-122"/>
                <a:ea typeface="微软雅黑" pitchFamily="34" charset="-122"/>
              </a:rPr>
              <a:t>对话框的返回值</a:t>
            </a:r>
          </a:p>
        </p:txBody>
      </p:sp>
      <p:sp>
        <p:nvSpPr>
          <p:cNvPr id="5" name="TextBox 4"/>
          <p:cNvSpPr txBox="1"/>
          <p:nvPr/>
        </p:nvSpPr>
        <p:spPr>
          <a:xfrm>
            <a:off x="1011771" y="1888761"/>
            <a:ext cx="10013495" cy="4257206"/>
          </a:xfrm>
          <a:prstGeom prst="rect">
            <a:avLst/>
          </a:prstGeom>
          <a:noFill/>
        </p:spPr>
        <p:txBody>
          <a:bodyPr wrap="square" lIns="0" tIns="0" rIns="0" bIns="0" rtlCol="0">
            <a:noAutofit/>
          </a:bodyPr>
          <a:lstStyle/>
          <a:p>
            <a:pPr>
              <a:lnSpc>
                <a:spcPct val="150000"/>
              </a:lnSpc>
              <a:buClr>
                <a:srgbClr val="EB3C00"/>
              </a:buClr>
            </a:pPr>
            <a:r>
              <a:rPr lang="zh-CN" altLang="en-US"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示例：</a:t>
            </a:r>
            <a:endParaRPr lang="en-US" altLang="zh-CN"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a:t>
            </a: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MsgBox</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你还好吗？</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4 + 32, "</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打招呼对话框</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"C:/a.chm", </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0)</a:t>
            </a:r>
            <a:endPar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pic>
        <p:nvPicPr>
          <p:cNvPr id="7"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5287" y="3401414"/>
            <a:ext cx="4948811" cy="2507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7305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err="1" smtClean="0">
                <a:latin typeface="微软雅黑" panose="020B0503020204020204" pitchFamily="34" charset="-122"/>
              </a:rPr>
              <a:t>Inputbox</a:t>
            </a:r>
            <a:r>
              <a:rPr lang="en-US" altLang="zh-CN" dirty="0">
                <a:latin typeface="微软雅黑" panose="020B0503020204020204" pitchFamily="34" charset="-122"/>
              </a:rPr>
              <a:t/>
            </a:r>
            <a:br>
              <a:rPr lang="en-US" altLang="zh-CN" dirty="0">
                <a:latin typeface="微软雅黑" panose="020B0503020204020204" pitchFamily="34" charset="-122"/>
              </a:rPr>
            </a:br>
            <a:endParaRPr lang="zh-CN" altLang="en-US" dirty="0"/>
          </a:p>
        </p:txBody>
      </p:sp>
      <p:sp>
        <p:nvSpPr>
          <p:cNvPr id="4" name="TextBox 3"/>
          <p:cNvSpPr txBox="1"/>
          <p:nvPr/>
        </p:nvSpPr>
        <p:spPr>
          <a:xfrm>
            <a:off x="1011771" y="1257100"/>
            <a:ext cx="3135089" cy="369332"/>
          </a:xfrm>
          <a:prstGeom prst="rect">
            <a:avLst/>
          </a:prstGeom>
          <a:noFill/>
        </p:spPr>
        <p:txBody>
          <a:bodyPr wrap="none" lIns="0" tIns="0" rIns="0" bIns="0" rtlCol="0">
            <a:spAutoFit/>
          </a:bodyPr>
          <a:lstStyle/>
          <a:p>
            <a:r>
              <a:rPr lang="en-US" altLang="zh-CN" sz="2400" b="1" spc="-70" dirty="0" err="1" smtClean="0">
                <a:solidFill>
                  <a:schemeClr val="tx1">
                    <a:lumMod val="75000"/>
                    <a:lumOff val="25000"/>
                  </a:schemeClr>
                </a:solidFill>
                <a:latin typeface="微软雅黑" pitchFamily="34" charset="-122"/>
                <a:ea typeface="微软雅黑" pitchFamily="34" charset="-122"/>
              </a:rPr>
              <a:t>Inputbox</a:t>
            </a:r>
            <a:r>
              <a:rPr lang="zh-CN" altLang="en-US" sz="2400" b="1" spc="-70" dirty="0" smtClean="0">
                <a:solidFill>
                  <a:srgbClr val="EB3C00"/>
                </a:solidFill>
                <a:latin typeface="微软雅黑" pitchFamily="34" charset="-122"/>
                <a:ea typeface="微软雅黑" pitchFamily="34" charset="-122"/>
              </a:rPr>
              <a:t>函数</a:t>
            </a:r>
            <a:r>
              <a:rPr lang="zh-CN" altLang="en-US" sz="2400" b="1" spc="-70" dirty="0" smtClean="0">
                <a:solidFill>
                  <a:schemeClr val="tx1">
                    <a:lumMod val="75000"/>
                    <a:lumOff val="25000"/>
                  </a:schemeClr>
                </a:solidFill>
                <a:latin typeface="微软雅黑" pitchFamily="34" charset="-122"/>
                <a:ea typeface="微软雅黑" pitchFamily="34" charset="-122"/>
              </a:rPr>
              <a:t>样式参数</a:t>
            </a:r>
          </a:p>
        </p:txBody>
      </p:sp>
      <p:sp>
        <p:nvSpPr>
          <p:cNvPr id="5" name="TextBox 4"/>
          <p:cNvSpPr txBox="1"/>
          <p:nvPr/>
        </p:nvSpPr>
        <p:spPr>
          <a:xfrm>
            <a:off x="1011770" y="2031167"/>
            <a:ext cx="10223358" cy="4114800"/>
          </a:xfrm>
          <a:prstGeom prst="rect">
            <a:avLst/>
          </a:prstGeom>
          <a:noFill/>
        </p:spPr>
        <p:txBody>
          <a:bodyPr wrap="square" lIns="0" tIns="0" rIns="0" bIns="0" rtlCol="0">
            <a:noAutofit/>
          </a:bodyPr>
          <a:lstStyle/>
          <a:p>
            <a:pPr>
              <a:lnSpc>
                <a:spcPct val="150000"/>
              </a:lnSpc>
              <a:buClr>
                <a:srgbClr val="EB3C00"/>
              </a:buClr>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参数：</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Inputbox</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提示文字</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标题文字</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，默认值，左边距，上边距，帮助文件，帮助文件索引</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p>
          <a:p>
            <a:pPr>
              <a:lnSpc>
                <a:spcPct val="150000"/>
              </a:lnSpc>
              <a:buClr>
                <a:srgbClr val="EB3C00"/>
              </a:buClr>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示例：</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Name </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a:t>
            </a: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InputBox</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请输入姓名</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登陆框</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此处输入</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100, 100, "C:/a.chm", 0</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p>
        </p:txBody>
      </p:sp>
    </p:spTree>
    <p:extLst>
      <p:ext uri="{BB962C8B-B14F-4D97-AF65-F5344CB8AC3E}">
        <p14:creationId xmlns:p14="http://schemas.microsoft.com/office/powerpoint/2010/main" val="1926058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err="1" smtClean="0">
                <a:latin typeface="微软雅黑" panose="020B0503020204020204" pitchFamily="34" charset="-122"/>
              </a:rPr>
              <a:t>Inputbox</a:t>
            </a:r>
            <a:r>
              <a:rPr lang="en-US" altLang="zh-CN" dirty="0">
                <a:latin typeface="微软雅黑" panose="020B0503020204020204" pitchFamily="34" charset="-122"/>
              </a:rPr>
              <a:t/>
            </a:r>
            <a:br>
              <a:rPr lang="en-US" altLang="zh-CN" dirty="0">
                <a:latin typeface="微软雅黑" panose="020B0503020204020204" pitchFamily="34" charset="-122"/>
              </a:rPr>
            </a:br>
            <a:endParaRPr lang="zh-CN" altLang="en-US" dirty="0"/>
          </a:p>
        </p:txBody>
      </p:sp>
      <p:sp>
        <p:nvSpPr>
          <p:cNvPr id="4" name="TextBox 3"/>
          <p:cNvSpPr txBox="1"/>
          <p:nvPr/>
        </p:nvSpPr>
        <p:spPr>
          <a:xfrm>
            <a:off x="1011771" y="1257100"/>
            <a:ext cx="3135089" cy="369332"/>
          </a:xfrm>
          <a:prstGeom prst="rect">
            <a:avLst/>
          </a:prstGeom>
          <a:noFill/>
        </p:spPr>
        <p:txBody>
          <a:bodyPr wrap="none" lIns="0" tIns="0" rIns="0" bIns="0" rtlCol="0">
            <a:spAutoFit/>
          </a:bodyPr>
          <a:lstStyle/>
          <a:p>
            <a:r>
              <a:rPr lang="en-US" altLang="zh-CN" sz="2400" b="1" spc="-70" dirty="0" err="1" smtClean="0">
                <a:solidFill>
                  <a:schemeClr val="tx1">
                    <a:lumMod val="75000"/>
                    <a:lumOff val="25000"/>
                  </a:schemeClr>
                </a:solidFill>
                <a:latin typeface="微软雅黑" pitchFamily="34" charset="-122"/>
                <a:ea typeface="微软雅黑" pitchFamily="34" charset="-122"/>
              </a:rPr>
              <a:t>Inputbox</a:t>
            </a:r>
            <a:r>
              <a:rPr lang="zh-CN" altLang="en-US" sz="2400" b="1" spc="-70" dirty="0" smtClean="0">
                <a:solidFill>
                  <a:srgbClr val="EB3C00"/>
                </a:solidFill>
                <a:latin typeface="微软雅黑" pitchFamily="34" charset="-122"/>
                <a:ea typeface="微软雅黑" pitchFamily="34" charset="-122"/>
              </a:rPr>
              <a:t>方法</a:t>
            </a:r>
            <a:r>
              <a:rPr lang="zh-CN" altLang="en-US" sz="2400" b="1" spc="-70" dirty="0" smtClean="0">
                <a:solidFill>
                  <a:schemeClr val="tx1">
                    <a:lumMod val="75000"/>
                    <a:lumOff val="25000"/>
                  </a:schemeClr>
                </a:solidFill>
                <a:latin typeface="微软雅黑" pitchFamily="34" charset="-122"/>
                <a:ea typeface="微软雅黑" pitchFamily="34" charset="-122"/>
              </a:rPr>
              <a:t>样式参数</a:t>
            </a:r>
          </a:p>
        </p:txBody>
      </p:sp>
      <p:sp>
        <p:nvSpPr>
          <p:cNvPr id="5" name="TextBox 4"/>
          <p:cNvSpPr txBox="1"/>
          <p:nvPr/>
        </p:nvSpPr>
        <p:spPr>
          <a:xfrm>
            <a:off x="1011770" y="2038662"/>
            <a:ext cx="10223358" cy="4099810"/>
          </a:xfrm>
          <a:prstGeom prst="rect">
            <a:avLst/>
          </a:prstGeom>
          <a:noFill/>
        </p:spPr>
        <p:txBody>
          <a:bodyPr wrap="square" lIns="0" tIns="0" rIns="0" bIns="0" rtlCol="0">
            <a:noAutofit/>
          </a:bodyPr>
          <a:lstStyle/>
          <a:p>
            <a:pPr>
              <a:lnSpc>
                <a:spcPct val="150000"/>
              </a:lnSpc>
              <a:buClr>
                <a:srgbClr val="EB3C00"/>
              </a:buClr>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参数：</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Inputbox</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提示文字，标题文字，默认值，左边距，上边距，帮助文件，帮助文件</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索引，输入类型</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p>
          <a:p>
            <a:pPr>
              <a:lnSpc>
                <a:spcPct val="150000"/>
              </a:lnSpc>
              <a:buClr>
                <a:srgbClr val="EB3C00"/>
              </a:buClr>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示例：</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 = </a:t>
            </a: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Application.InputBox</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输入金额</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汇率计算</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a:t>
            </a: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此处输入</a:t>
            </a:r>
            <a:r>
              <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 100, 100, "C:/a.chm", 0, 1)</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23710619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err="1" smtClean="0">
                <a:latin typeface="微软雅黑" panose="020B0503020204020204" pitchFamily="34" charset="-122"/>
              </a:rPr>
              <a:t>Inputbox</a:t>
            </a:r>
            <a:r>
              <a:rPr lang="en-US" altLang="zh-CN" dirty="0">
                <a:latin typeface="微软雅黑" panose="020B0503020204020204" pitchFamily="34" charset="-122"/>
              </a:rPr>
              <a:t/>
            </a:r>
            <a:br>
              <a:rPr lang="en-US" altLang="zh-CN" dirty="0">
                <a:latin typeface="微软雅黑" panose="020B0503020204020204" pitchFamily="34" charset="-122"/>
              </a:rPr>
            </a:br>
            <a:endParaRPr lang="zh-CN" altLang="en-US" dirty="0"/>
          </a:p>
        </p:txBody>
      </p:sp>
      <p:sp>
        <p:nvSpPr>
          <p:cNvPr id="4" name="TextBox 3"/>
          <p:cNvSpPr txBox="1"/>
          <p:nvPr/>
        </p:nvSpPr>
        <p:spPr>
          <a:xfrm>
            <a:off x="1011771" y="1257100"/>
            <a:ext cx="3135089" cy="369332"/>
          </a:xfrm>
          <a:prstGeom prst="rect">
            <a:avLst/>
          </a:prstGeom>
          <a:noFill/>
        </p:spPr>
        <p:txBody>
          <a:bodyPr wrap="none" lIns="0" tIns="0" rIns="0" bIns="0" rtlCol="0">
            <a:spAutoFit/>
          </a:bodyPr>
          <a:lstStyle/>
          <a:p>
            <a:r>
              <a:rPr lang="en-US" altLang="zh-CN" sz="2400" b="1" spc="-70" dirty="0" err="1" smtClean="0">
                <a:solidFill>
                  <a:schemeClr val="tx1">
                    <a:lumMod val="75000"/>
                    <a:lumOff val="25000"/>
                  </a:schemeClr>
                </a:solidFill>
                <a:latin typeface="微软雅黑" pitchFamily="34" charset="-122"/>
                <a:ea typeface="微软雅黑" pitchFamily="34" charset="-122"/>
              </a:rPr>
              <a:t>Inputbox</a:t>
            </a:r>
            <a:r>
              <a:rPr lang="zh-CN" altLang="en-US" sz="2400" b="1" spc="-70" dirty="0" smtClean="0">
                <a:solidFill>
                  <a:schemeClr val="tx1">
                    <a:lumMod val="75000"/>
                    <a:lumOff val="25000"/>
                  </a:schemeClr>
                </a:solidFill>
                <a:latin typeface="微软雅黑" pitchFamily="34" charset="-122"/>
                <a:ea typeface="微软雅黑" pitchFamily="34" charset="-122"/>
              </a:rPr>
              <a:t>方法的类型值</a:t>
            </a:r>
          </a:p>
        </p:txBody>
      </p:sp>
      <p:sp>
        <p:nvSpPr>
          <p:cNvPr id="5" name="TextBox 4"/>
          <p:cNvSpPr txBox="1"/>
          <p:nvPr/>
        </p:nvSpPr>
        <p:spPr>
          <a:xfrm>
            <a:off x="1011770" y="2008682"/>
            <a:ext cx="10223358" cy="4137285"/>
          </a:xfrm>
          <a:prstGeom prst="rect">
            <a:avLst/>
          </a:prstGeom>
          <a:noFill/>
        </p:spPr>
        <p:txBody>
          <a:bodyPr wrap="square" lIns="0" tIns="0" rIns="0" bIns="0" rtlCol="0">
            <a:noAutofit/>
          </a:bodyPr>
          <a:lstStyle/>
          <a:p>
            <a:pPr>
              <a:lnSpc>
                <a:spcPct val="150000"/>
              </a:lnSpc>
              <a:buClr>
                <a:srgbClr val="EB3C00"/>
              </a:buClr>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类型值：</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r>
              <a:rPr lang="zh-CN" altLang="en-US"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可使用加号连接</a:t>
            </a:r>
            <a:endPar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endParaRPr lang="en-US" altLang="zh-CN"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endParaRPr lang="en-US" altLang="zh-CN"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pic>
        <p:nvPicPr>
          <p:cNvPr id="7"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5492" y="2293496"/>
            <a:ext cx="4569744" cy="1986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061916"/>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1_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Office 2013">
      <a:majorFont>
        <a:latin typeface="Calibri"/>
        <a:ea typeface="微软雅黑"/>
        <a:cs typeface=""/>
      </a:majorFont>
      <a:minorFont>
        <a:latin typeface="Calibri"/>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815</Words>
  <Application>Microsoft Office PowerPoint</Application>
  <PresentationFormat>自定义</PresentationFormat>
  <Paragraphs>101</Paragraphs>
  <Slides>17</Slides>
  <Notes>2</Notes>
  <HiddenSlides>0</HiddenSlides>
  <MMClips>0</MMClips>
  <ScaleCrop>false</ScaleCrop>
  <HeadingPairs>
    <vt:vector size="4" baseType="variant">
      <vt:variant>
        <vt:lpstr>主题</vt:lpstr>
      </vt:variant>
      <vt:variant>
        <vt:i4>5</vt:i4>
      </vt:variant>
      <vt:variant>
        <vt:lpstr>幻灯片标题</vt:lpstr>
      </vt:variant>
      <vt:variant>
        <vt:i4>17</vt:i4>
      </vt:variant>
    </vt:vector>
  </HeadingPairs>
  <TitlesOfParts>
    <vt:vector size="22" baseType="lpstr">
      <vt:lpstr>5-30055_Office Template 2012 - 16x9 - White Background</vt:lpstr>
      <vt:lpstr>5-30055_Office Template 2012 - 16x9 - Colored Accent Slides</vt:lpstr>
      <vt:lpstr>1_5-30055_Office Template 2012 - 16x9 - White Background</vt:lpstr>
      <vt:lpstr>1_5-30055_Office Template 2012 - 16x9 - Colored Accent Slides</vt:lpstr>
      <vt:lpstr>2_5-30055_Office Template 2012 - 16x9 - White Background</vt:lpstr>
      <vt:lpstr>PowerPoint 演示文稿</vt:lpstr>
      <vt:lpstr>Excel VBA视频教程 14 VBA中的用户信息交互</vt:lpstr>
      <vt:lpstr>议程</vt:lpstr>
      <vt:lpstr>Msgbox </vt:lpstr>
      <vt:lpstr>Msgbox </vt:lpstr>
      <vt:lpstr>Msgbox</vt:lpstr>
      <vt:lpstr>Inputbox </vt:lpstr>
      <vt:lpstr>Inputbox </vt:lpstr>
      <vt:lpstr>Inputbox </vt:lpstr>
      <vt:lpstr>GetOpenFilename </vt:lpstr>
      <vt:lpstr>Application.Dialogs </vt:lpstr>
      <vt:lpstr>PowerPoint 演示文稿</vt:lpstr>
      <vt:lpstr>课程小结</vt:lpstr>
      <vt:lpstr>课程小结</vt:lpstr>
      <vt:lpstr>课后练习</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2013-01-07T17:42:47Z</dcterms:created>
  <dcterms:modified xsi:type="dcterms:W3CDTF">2016-06-16T09:39:52Z</dcterms:modified>
</cp:coreProperties>
</file>